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58"/>
  </p:notesMasterIdLst>
  <p:handoutMasterIdLst>
    <p:handoutMasterId r:id="rId59"/>
  </p:handoutMasterIdLst>
  <p:sldIdLst>
    <p:sldId id="256" r:id="rId2"/>
    <p:sldId id="317" r:id="rId3"/>
    <p:sldId id="293" r:id="rId4"/>
    <p:sldId id="315" r:id="rId5"/>
    <p:sldId id="294" r:id="rId6"/>
    <p:sldId id="350" r:id="rId7"/>
    <p:sldId id="295" r:id="rId8"/>
    <p:sldId id="313" r:id="rId9"/>
    <p:sldId id="316" r:id="rId10"/>
    <p:sldId id="297" r:id="rId11"/>
    <p:sldId id="298" r:id="rId12"/>
    <p:sldId id="299" r:id="rId13"/>
    <p:sldId id="300" r:id="rId14"/>
    <p:sldId id="303" r:id="rId15"/>
    <p:sldId id="301" r:id="rId16"/>
    <p:sldId id="302" r:id="rId17"/>
    <p:sldId id="304" r:id="rId18"/>
    <p:sldId id="307" r:id="rId19"/>
    <p:sldId id="306" r:id="rId20"/>
    <p:sldId id="318" r:id="rId21"/>
    <p:sldId id="319" r:id="rId22"/>
    <p:sldId id="320" r:id="rId23"/>
    <p:sldId id="336" r:id="rId24"/>
    <p:sldId id="321" r:id="rId25"/>
    <p:sldId id="337" r:id="rId26"/>
    <p:sldId id="322" r:id="rId27"/>
    <p:sldId id="338" r:id="rId28"/>
    <p:sldId id="323" r:id="rId29"/>
    <p:sldId id="339" r:id="rId30"/>
    <p:sldId id="324" r:id="rId31"/>
    <p:sldId id="340" r:id="rId32"/>
    <p:sldId id="325" r:id="rId33"/>
    <p:sldId id="341" r:id="rId34"/>
    <p:sldId id="326" r:id="rId35"/>
    <p:sldId id="327" r:id="rId36"/>
    <p:sldId id="342" r:id="rId37"/>
    <p:sldId id="343" r:id="rId38"/>
    <p:sldId id="344" r:id="rId39"/>
    <p:sldId id="345" r:id="rId40"/>
    <p:sldId id="346" r:id="rId41"/>
    <p:sldId id="328" r:id="rId42"/>
    <p:sldId id="347" r:id="rId43"/>
    <p:sldId id="329" r:id="rId44"/>
    <p:sldId id="348" r:id="rId45"/>
    <p:sldId id="349" r:id="rId46"/>
    <p:sldId id="330" r:id="rId47"/>
    <p:sldId id="331" r:id="rId48"/>
    <p:sldId id="332" r:id="rId49"/>
    <p:sldId id="333" r:id="rId50"/>
    <p:sldId id="351" r:id="rId51"/>
    <p:sldId id="352" r:id="rId52"/>
    <p:sldId id="353" r:id="rId53"/>
    <p:sldId id="354" r:id="rId54"/>
    <p:sldId id="355" r:id="rId55"/>
    <p:sldId id="334" r:id="rId56"/>
    <p:sldId id="335" r:id="rId5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Casseres" initials="LG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97BF"/>
    <a:srgbClr val="918EC8"/>
    <a:srgbClr val="1F0173"/>
    <a:srgbClr val="300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722" autoAdjust="0"/>
    <p:restoredTop sz="94494" autoAdjust="0"/>
  </p:normalViewPr>
  <p:slideViewPr>
    <p:cSldViewPr>
      <p:cViewPr>
        <p:scale>
          <a:sx n="100" d="100"/>
          <a:sy n="100" d="100"/>
        </p:scale>
        <p:origin x="-90"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5D57DBF-EF5B-42E0-8DCA-1C78AB9E5B8F}" type="datetimeFigureOut">
              <a:rPr lang="en-US" smtClean="0"/>
              <a:pPr/>
              <a:t>7/25/2014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774A840-D5E0-4140-A8BA-C1273FCC53F2}" type="slidenum">
              <a:rPr lang="en-US" smtClean="0"/>
              <a:pPr/>
              <a:t>‹#›</a:t>
            </a:fld>
            <a:endParaRPr lang="en-US" dirty="0"/>
          </a:p>
        </p:txBody>
      </p:sp>
    </p:spTree>
    <p:extLst>
      <p:ext uri="{BB962C8B-B14F-4D97-AF65-F5344CB8AC3E}">
        <p14:creationId xmlns:p14="http://schemas.microsoft.com/office/powerpoint/2010/main" val="3331317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5958822-10DD-4FBF-83CE-641EE36A9DE7}" type="datetimeFigureOut">
              <a:rPr lang="en-US" smtClean="0"/>
              <a:pPr/>
              <a:t>7/25/2014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211597-92D6-4DCB-999E-19C8E9016ACC}" type="slidenum">
              <a:rPr lang="en-US" smtClean="0"/>
              <a:pPr/>
              <a:t>‹#›</a:t>
            </a:fld>
            <a:endParaRPr lang="en-US" dirty="0"/>
          </a:p>
        </p:txBody>
      </p:sp>
    </p:spTree>
    <p:extLst>
      <p:ext uri="{BB962C8B-B14F-4D97-AF65-F5344CB8AC3E}">
        <p14:creationId xmlns:p14="http://schemas.microsoft.com/office/powerpoint/2010/main" val="480195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211597-92D6-4DCB-999E-19C8E9016ACC}" type="slidenum">
              <a:rPr lang="en-US" smtClean="0"/>
              <a:pPr/>
              <a:t>1</a:t>
            </a:fld>
            <a:endParaRPr lang="en-US" dirty="0"/>
          </a:p>
        </p:txBody>
      </p:sp>
    </p:spTree>
    <p:extLst>
      <p:ext uri="{BB962C8B-B14F-4D97-AF65-F5344CB8AC3E}">
        <p14:creationId xmlns:p14="http://schemas.microsoft.com/office/powerpoint/2010/main" val="3625627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9211597-92D6-4DCB-999E-19C8E9016ACC}" type="slidenum">
              <a:rPr lang="en-US" smtClean="0"/>
              <a:pPr/>
              <a:t>3</a:t>
            </a:fld>
            <a:endParaRPr lang="en-US" dirty="0"/>
          </a:p>
        </p:txBody>
      </p:sp>
    </p:spTree>
    <p:extLst>
      <p:ext uri="{BB962C8B-B14F-4D97-AF65-F5344CB8AC3E}">
        <p14:creationId xmlns:p14="http://schemas.microsoft.com/office/powerpoint/2010/main" val="1116771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lumMod val="20000"/>
            <a:lumOff val="80000"/>
            <a:alpha val="23000"/>
          </a:schemeClr>
        </a:solidFill>
        <a:effectLst/>
      </p:bgPr>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baseline="0">
                <a:solidFill>
                  <a:schemeClr val="accent1">
                    <a:lumMod val="20000"/>
                    <a:lumOff val="80000"/>
                  </a:schemeClr>
                </a:solidFill>
              </a:defRPr>
            </a:lvl1pPr>
            <a:extLst/>
          </a:lstStyle>
          <a:p>
            <a:r>
              <a:rPr kumimoji="0" lang="en-US" dirty="0" smtClean="0"/>
              <a:t>Click to edit Master title style</a:t>
            </a:r>
            <a:endParaRPr kumimoji="0" lang="en-US" dirty="0"/>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A64CC29-1C05-4A71-8A19-6377C2E0F15C}" type="datetime1">
              <a:rPr lang="en-US" smtClean="0"/>
              <a:pPr/>
              <a:t>7/25/2014</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6B941F8-A256-4DE3-8DFE-BD0BFBFDEB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816FDB-FAC4-4237-90E9-EF2D45F57EB8}" type="datetime1">
              <a:rPr lang="en-US" smtClean="0"/>
              <a:pPr/>
              <a:t>7/25/2014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6B941F8-A256-4DE3-8DFE-BD0BFBFDEB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E2DAAE0-1B7D-4814-9F44-183D6A0832D0}" type="datetime1">
              <a:rPr lang="en-US" smtClean="0"/>
              <a:pPr/>
              <a:t>7/25/2014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6B941F8-A256-4DE3-8DFE-BD0BFBFDEB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0" i="0" cap="none" baseline="0">
                <a:solidFill>
                  <a:schemeClr val="tx1"/>
                </a:solidFill>
                <a:latin typeface="Arial"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2DBFC4-C597-4366-B0B7-4CDFA0A43E32}" type="datetime1">
              <a:rPr lang="en-US" smtClean="0"/>
              <a:pPr/>
              <a:t>7/25/2014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6B941F8-A256-4DE3-8DFE-BD0BFBFDEB5E}" type="slidenum">
              <a:rPr lang="en-US" smtClean="0"/>
              <a:pPr/>
              <a:t>‹#›</a:t>
            </a:fld>
            <a:endParaRPr lang="en-US" dirty="0"/>
          </a:p>
        </p:txBody>
      </p:sp>
      <p:pic>
        <p:nvPicPr>
          <p:cNvPr id="12" name="Picture 3" descr="\\IOTA\ImageLibrary Iota\Logos\logos\9x9USEASCUSTOMEREPA Seal copy_GIF2.GIF"/>
          <p:cNvPicPr>
            <a:picLocks noChangeAspect="1" noChangeArrowheads="1"/>
          </p:cNvPicPr>
          <p:nvPr userDrawn="1"/>
        </p:nvPicPr>
        <p:blipFill>
          <a:blip r:embed="rId2" cstate="print"/>
          <a:stretch>
            <a:fillRect/>
          </a:stretch>
        </p:blipFill>
        <p:spPr bwMode="auto">
          <a:xfrm>
            <a:off x="8153400" y="0"/>
            <a:ext cx="990600" cy="990600"/>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16200000" scaled="0"/>
          </a:grad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78115D6-4565-48EA-93F6-A2A896E3947A}" type="datetime1">
              <a:rPr lang="en-US" smtClean="0"/>
              <a:pPr/>
              <a:t>7/25/2014</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6B941F8-A256-4DE3-8DFE-BD0BFBFDEB5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7C05E6-45D6-4A67-AAA1-BE0247220DDC}" type="datetime1">
              <a:rPr lang="en-US" smtClean="0"/>
              <a:pPr/>
              <a:t>7/25/2014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6B941F8-A256-4DE3-8DFE-BD0BFBFDEB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5E31F8-7567-4E00-8DA9-B6B3909128C7}" type="datetime1">
              <a:rPr lang="en-US" smtClean="0"/>
              <a:pPr/>
              <a:t>7/25/2014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6B941F8-A256-4DE3-8DFE-BD0BFBFDEB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1B10F4-D17A-4962-839D-E35167BB66AC}" type="datetime1">
              <a:rPr lang="en-US" smtClean="0"/>
              <a:pPr/>
              <a:t>7/25/2014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6B941F8-A256-4DE3-8DFE-BD0BFBFDEB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CB4A906-72D1-4E6F-AF2D-56DC6A80A1D2}" type="datetime1">
              <a:rPr lang="en-US" smtClean="0"/>
              <a:pPr/>
              <a:t>7/25/2014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06B941F8-A256-4DE3-8DFE-BD0BFBFDEB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D5226C-DB94-4890-BC6E-495C96BB2AD9}" type="datetime1">
              <a:rPr lang="en-US" smtClean="0"/>
              <a:pPr/>
              <a:t>7/25/2014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6B941F8-A256-4DE3-8DFE-BD0BFBFDEB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3D4350A-9B28-4957-A303-EFE87C71AB7A}" type="datetime1">
              <a:rPr lang="en-US" smtClean="0"/>
              <a:pPr/>
              <a:t>7/25/2014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6B941F8-A256-4DE3-8DFE-BD0BFBFDEB5E}"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gradFill flip="none" rotWithShape="1">
            <a:gsLst>
              <a:gs pos="0">
                <a:schemeClr val="accent1">
                  <a:tint val="66000"/>
                  <a:satMod val="160000"/>
                  <a:alpha val="20000"/>
                </a:schemeClr>
              </a:gs>
              <a:gs pos="50000">
                <a:schemeClr val="accent1">
                  <a:tint val="44500"/>
                  <a:satMod val="160000"/>
                </a:schemeClr>
              </a:gs>
              <a:gs pos="40000">
                <a:schemeClr val="accent1">
                  <a:tint val="23500"/>
                  <a:satMod val="160000"/>
                </a:schemeClr>
              </a:gs>
            </a:gsLst>
            <a:path path="circle">
              <a:fillToRect l="50000" t="50000" r="50000" b="50000"/>
            </a:path>
            <a:tileRect/>
          </a:grad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6BD4EEC-7FE9-4756-9CFF-AA04EE578FAF}" type="datetime1">
              <a:rPr lang="en-US" smtClean="0"/>
              <a:pPr/>
              <a:t>7/25/2014</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6B941F8-A256-4DE3-8DFE-BD0BFBFDEB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533400"/>
            <a:ext cx="6019800" cy="5715000"/>
          </a:xfrm>
        </p:spPr>
        <p:txBody>
          <a:bodyPr>
            <a:noAutofit/>
          </a:bodyPr>
          <a:lstStyle/>
          <a:p>
            <a:pPr algn="l"/>
            <a:endParaRPr lang="en-US" sz="3600" dirty="0" smtClean="0">
              <a:solidFill>
                <a:schemeClr val="bg1"/>
              </a:solidFill>
              <a:latin typeface="Calibri" panose="020F0502020204030204" pitchFamily="34" charset="0"/>
              <a:cs typeface="Calibri" panose="020F0502020204030204" pitchFamily="34" charset="0"/>
            </a:endParaRPr>
          </a:p>
          <a:p>
            <a:pPr algn="l"/>
            <a:r>
              <a:rPr lang="en-US" sz="4800" b="1" dirty="0" smtClean="0">
                <a:solidFill>
                  <a:schemeClr val="bg1"/>
                </a:solidFill>
                <a:latin typeface="Calibri" panose="020F0502020204030204" pitchFamily="34" charset="0"/>
                <a:cs typeface="Calibri" panose="020F0502020204030204" pitchFamily="34" charset="0"/>
              </a:rPr>
              <a:t>WIFIA</a:t>
            </a:r>
            <a:r>
              <a:rPr lang="en-US" sz="4800" dirty="0" smtClean="0">
                <a:solidFill>
                  <a:schemeClr val="bg1"/>
                </a:solidFill>
                <a:latin typeface="Calibri" panose="020F0502020204030204" pitchFamily="34" charset="0"/>
                <a:cs typeface="Calibri" panose="020F0502020204030204" pitchFamily="34" charset="0"/>
              </a:rPr>
              <a:t> 2014</a:t>
            </a:r>
          </a:p>
          <a:p>
            <a:pPr algn="l"/>
            <a:r>
              <a:rPr lang="en-US" sz="4800" dirty="0" smtClean="0">
                <a:solidFill>
                  <a:schemeClr val="bg1"/>
                </a:solidFill>
                <a:latin typeface="Calibri" panose="020F0502020204030204" pitchFamily="34" charset="0"/>
                <a:cs typeface="Calibri" panose="020F0502020204030204" pitchFamily="34" charset="0"/>
              </a:rPr>
              <a:t>Listening Session</a:t>
            </a:r>
          </a:p>
          <a:p>
            <a:pPr algn="l"/>
            <a:endParaRPr lang="en-US" sz="3200" dirty="0" smtClean="0">
              <a:solidFill>
                <a:schemeClr val="bg1"/>
              </a:solidFill>
              <a:latin typeface="Calibri" panose="020F0502020204030204" pitchFamily="34" charset="0"/>
              <a:cs typeface="Calibri" panose="020F0502020204030204" pitchFamily="34" charset="0"/>
            </a:endParaRPr>
          </a:p>
          <a:p>
            <a:pPr algn="l"/>
            <a:endParaRPr lang="en-US" sz="3200" dirty="0" smtClean="0">
              <a:solidFill>
                <a:schemeClr val="bg1"/>
              </a:solidFill>
              <a:latin typeface="Calibri" panose="020F0502020204030204" pitchFamily="34" charset="0"/>
              <a:cs typeface="Calibri" panose="020F0502020204030204" pitchFamily="34" charset="0"/>
            </a:endParaRPr>
          </a:p>
          <a:p>
            <a:pPr algn="l"/>
            <a:r>
              <a:rPr lang="en-US" sz="3200" dirty="0" smtClean="0">
                <a:solidFill>
                  <a:schemeClr val="bg1"/>
                </a:solidFill>
                <a:latin typeface="Calibri" panose="020F0502020204030204" pitchFamily="34" charset="0"/>
                <a:cs typeface="Calibri" panose="020F0502020204030204" pitchFamily="34" charset="0"/>
              </a:rPr>
              <a:t>Chicago, IL</a:t>
            </a:r>
          </a:p>
          <a:p>
            <a:pPr algn="l"/>
            <a:r>
              <a:rPr lang="en-US" sz="3200" dirty="0" smtClean="0">
                <a:solidFill>
                  <a:schemeClr val="bg1"/>
                </a:solidFill>
                <a:latin typeface="Calibri" panose="020F0502020204030204" pitchFamily="34" charset="0"/>
                <a:cs typeface="Calibri" panose="020F0502020204030204" pitchFamily="34" charset="0"/>
              </a:rPr>
              <a:t>July 22, 2014</a:t>
            </a:r>
          </a:p>
        </p:txBody>
      </p:sp>
      <p:pic>
        <p:nvPicPr>
          <p:cNvPr id="1026" name="Picture 2" descr="\\IOTA\ImageLibrary Iota\Logos\logos\9x9USEASCUSTOMEREPA Seal copy_GIF2.GIF"/>
          <p:cNvPicPr>
            <a:picLocks noChangeAspect="1" noChangeArrowheads="1"/>
          </p:cNvPicPr>
          <p:nvPr/>
        </p:nvPicPr>
        <p:blipFill>
          <a:blip r:embed="rId3" cstate="print"/>
          <a:srcRect/>
          <a:stretch>
            <a:fillRect/>
          </a:stretch>
        </p:blipFill>
        <p:spPr bwMode="auto">
          <a:xfrm>
            <a:off x="-9001125" y="-10144125"/>
            <a:ext cx="1828800" cy="1828800"/>
          </a:xfrm>
          <a:prstGeom prst="rect">
            <a:avLst/>
          </a:prstGeom>
          <a:noFill/>
        </p:spPr>
      </p:pic>
      <p:pic>
        <p:nvPicPr>
          <p:cNvPr id="1027" name="Picture 3" descr="\\IOTA\ImageLibrary Iota\Logos\logos\9x9USEASCUSTOMEREPA Seal copy_GIF2.GIF"/>
          <p:cNvPicPr>
            <a:picLocks noChangeAspect="1" noChangeArrowheads="1"/>
          </p:cNvPicPr>
          <p:nvPr/>
        </p:nvPicPr>
        <p:blipFill>
          <a:blip r:embed="rId3" cstate="print"/>
          <a:srcRect/>
          <a:stretch>
            <a:fillRect/>
          </a:stretch>
        </p:blipFill>
        <p:spPr bwMode="auto">
          <a:xfrm>
            <a:off x="304800" y="914400"/>
            <a:ext cx="1828800" cy="1828800"/>
          </a:xfrm>
          <a:prstGeom prst="rect">
            <a:avLst/>
          </a:prstGeom>
          <a:noFill/>
        </p:spPr>
      </p:pic>
      <p:sp>
        <p:nvSpPr>
          <p:cNvPr id="16" name="Title 1"/>
          <p:cNvSpPr txBox="1">
            <a:spLocks/>
          </p:cNvSpPr>
          <p:nvPr/>
        </p:nvSpPr>
        <p:spPr>
          <a:xfrm>
            <a:off x="2895600" y="3276600"/>
            <a:ext cx="6096000" cy="2514600"/>
          </a:xfrm>
          <a:prstGeom prst="rect">
            <a:avLst/>
          </a:prstGeom>
        </p:spPr>
        <p:txBody>
          <a:bodyPr vert="horz" lIns="45720" tIns="0" rIns="45720" bIns="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w="500">
                  <a:solidFill>
                    <a:schemeClr val="tx2">
                      <a:shade val="20000"/>
                      <a:satMod val="120000"/>
                    </a:schemeClr>
                  </a:solidFill>
                </a:ln>
                <a:solidFill>
                  <a:schemeClr val="bg1"/>
                </a:solidFill>
                <a:effectLst/>
                <a:uLnTx/>
                <a:uFillTx/>
                <a:latin typeface="+mn-lt"/>
                <a:ea typeface="+mj-ea"/>
                <a:cs typeface="+mj-cs"/>
              </a:rPr>
              <a:t/>
            </a:r>
            <a:br>
              <a:rPr kumimoji="0" lang="en-US" sz="3200" b="0" i="0" u="none" strike="noStrike" kern="1200" cap="none" spc="0" normalizeH="0" baseline="0" noProof="0" dirty="0" smtClean="0">
                <a:ln w="500">
                  <a:solidFill>
                    <a:schemeClr val="tx2">
                      <a:shade val="20000"/>
                      <a:satMod val="120000"/>
                    </a:schemeClr>
                  </a:solidFill>
                </a:ln>
                <a:solidFill>
                  <a:schemeClr val="bg1"/>
                </a:solidFill>
                <a:effectLst/>
                <a:uLnTx/>
                <a:uFillTx/>
                <a:latin typeface="+mn-lt"/>
                <a:ea typeface="+mj-ea"/>
                <a:cs typeface="+mj-cs"/>
              </a:rPr>
            </a:br>
            <a:endParaRPr kumimoji="0" lang="en-US" sz="3200" b="0" i="0" u="none" strike="noStrike" kern="1200" cap="none" spc="0" normalizeH="0" baseline="0" noProof="0" dirty="0">
              <a:ln w="500">
                <a:solidFill>
                  <a:schemeClr val="tx2">
                    <a:shade val="20000"/>
                    <a:satMod val="120000"/>
                  </a:schemeClr>
                </a:solidFill>
              </a:ln>
              <a:solidFill>
                <a:schemeClr val="bg1"/>
              </a:solidFill>
              <a:effectLst/>
              <a:uLnTx/>
              <a:uFillTx/>
              <a:latin typeface="+mn-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WIFIA</a:t>
            </a:r>
          </a:p>
        </p:txBody>
      </p:sp>
      <p:sp>
        <p:nvSpPr>
          <p:cNvPr id="3" name="Content Placeholder 2"/>
          <p:cNvSpPr>
            <a:spLocks noGrp="1"/>
          </p:cNvSpPr>
          <p:nvPr>
            <p:ph idx="1"/>
          </p:nvPr>
        </p:nvSpPr>
        <p:spPr/>
        <p:txBody>
          <a:bodyPr>
            <a:normAutofit fontScale="92500" lnSpcReduction="20000"/>
          </a:bodyPr>
          <a:lstStyle/>
          <a:p>
            <a:r>
              <a:rPr lang="en-US" dirty="0" smtClean="0"/>
              <a:t>To be considered eligible a project and borrower must be deemed creditworthy:</a:t>
            </a:r>
          </a:p>
          <a:p>
            <a:pPr lvl="1"/>
            <a:r>
              <a:rPr lang="en-US" dirty="0" smtClean="0"/>
              <a:t>Preliminary rating opinion letter at the time of application</a:t>
            </a:r>
          </a:p>
          <a:p>
            <a:pPr lvl="1"/>
            <a:r>
              <a:rPr lang="en-US" dirty="0" smtClean="0"/>
              <a:t>Two final rating opinion letters prior to financing</a:t>
            </a:r>
          </a:p>
          <a:p>
            <a:pPr lvl="1"/>
            <a:r>
              <a:rPr lang="en-US" dirty="0" smtClean="0"/>
              <a:t>Financial risk assessment to determine the appropriate subsidy reserve in consultation with OMB and ratings agencies</a:t>
            </a:r>
          </a:p>
          <a:p>
            <a:pPr lvl="1"/>
            <a:r>
              <a:rPr lang="en-US" dirty="0" smtClean="0"/>
              <a:t>Senior obligations of the project must receive an investment grade rating</a:t>
            </a:r>
          </a:p>
          <a:p>
            <a:r>
              <a:rPr lang="en-US" dirty="0" smtClean="0"/>
              <a:t>Projects must be reasonably anticipated to cost no less than $20 million</a:t>
            </a:r>
          </a:p>
          <a:p>
            <a:pPr lvl="1"/>
            <a:r>
              <a:rPr lang="en-US" dirty="0" smtClean="0"/>
              <a:t>$5 million for small community projects</a:t>
            </a:r>
          </a:p>
          <a:p>
            <a:pPr lvl="1"/>
            <a:r>
              <a:rPr lang="en-US" dirty="0" smtClean="0"/>
              <a:t>Any amount if bundled into a single application for at least $20 million</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10</a:t>
            </a:fld>
            <a:endParaRPr lang="en-US" dirty="0"/>
          </a:p>
        </p:txBody>
      </p:sp>
    </p:spTree>
    <p:extLst>
      <p:ext uri="{BB962C8B-B14F-4D97-AF65-F5344CB8AC3E}">
        <p14:creationId xmlns:p14="http://schemas.microsoft.com/office/powerpoint/2010/main" val="392901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WIFIA</a:t>
            </a:r>
          </a:p>
        </p:txBody>
      </p:sp>
      <p:sp>
        <p:nvSpPr>
          <p:cNvPr id="3" name="Content Placeholder 2"/>
          <p:cNvSpPr>
            <a:spLocks noGrp="1"/>
          </p:cNvSpPr>
          <p:nvPr>
            <p:ph idx="1"/>
          </p:nvPr>
        </p:nvSpPr>
        <p:spPr/>
        <p:txBody>
          <a:bodyPr>
            <a:normAutofit fontScale="92500"/>
          </a:bodyPr>
          <a:lstStyle/>
          <a:p>
            <a:pPr lvl="0"/>
            <a:r>
              <a:rPr lang="en-US" dirty="0" smtClean="0"/>
              <a:t>15% percent set-aside for </a:t>
            </a:r>
            <a:r>
              <a:rPr lang="en-US" dirty="0"/>
              <a:t>small communities </a:t>
            </a:r>
            <a:endParaRPr lang="en-US" dirty="0" smtClean="0"/>
          </a:p>
          <a:p>
            <a:pPr lvl="1"/>
            <a:r>
              <a:rPr lang="en-US" dirty="0" smtClean="0"/>
              <a:t>Population no greater than 25,000</a:t>
            </a:r>
          </a:p>
          <a:p>
            <a:pPr lvl="1"/>
            <a:r>
              <a:rPr lang="en-US" dirty="0" smtClean="0"/>
              <a:t>After June </a:t>
            </a:r>
            <a:r>
              <a:rPr lang="en-US" dirty="0"/>
              <a:t>1 of the year of </a:t>
            </a:r>
            <a:r>
              <a:rPr lang="en-US" dirty="0" smtClean="0"/>
              <a:t>appropriation set-aside expires</a:t>
            </a:r>
          </a:p>
          <a:p>
            <a:r>
              <a:rPr lang="en-US" dirty="0" smtClean="0"/>
              <a:t>Maximum amount of loan may not exceed 49% of eligible project costs</a:t>
            </a:r>
          </a:p>
          <a:p>
            <a:r>
              <a:rPr lang="en-US" dirty="0" smtClean="0"/>
              <a:t>Up to 25% of the funds available may be used for projects to fund in excess of 49% of the project costs</a:t>
            </a:r>
          </a:p>
          <a:p>
            <a:r>
              <a:rPr lang="en-US" dirty="0"/>
              <a:t>Projects must have a dedicated source of </a:t>
            </a:r>
            <a:r>
              <a:rPr lang="en-US" dirty="0" smtClean="0"/>
              <a:t>revenue</a:t>
            </a:r>
          </a:p>
          <a:p>
            <a:pPr lvl="0"/>
            <a:r>
              <a:rPr lang="en-US" dirty="0"/>
              <a:t>Davis-Bacon and American Iron and Steel apply in the same manner as under the SRF </a:t>
            </a:r>
            <a:r>
              <a:rPr lang="en-US" dirty="0" smtClean="0"/>
              <a:t>programs</a:t>
            </a:r>
          </a:p>
          <a:p>
            <a:endParaRPr lang="en-US" dirty="0"/>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11</a:t>
            </a:fld>
            <a:endParaRPr lang="en-US" dirty="0"/>
          </a:p>
        </p:txBody>
      </p:sp>
    </p:spTree>
    <p:extLst>
      <p:ext uri="{BB962C8B-B14F-4D97-AF65-F5344CB8AC3E}">
        <p14:creationId xmlns:p14="http://schemas.microsoft.com/office/powerpoint/2010/main" val="2830592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WIFIA</a:t>
            </a:r>
          </a:p>
        </p:txBody>
      </p:sp>
      <p:sp>
        <p:nvSpPr>
          <p:cNvPr id="3" name="Content Placeholder 2"/>
          <p:cNvSpPr>
            <a:spLocks noGrp="1"/>
          </p:cNvSpPr>
          <p:nvPr>
            <p:ph idx="1"/>
          </p:nvPr>
        </p:nvSpPr>
        <p:spPr/>
        <p:txBody>
          <a:bodyPr/>
          <a:lstStyle/>
          <a:p>
            <a:r>
              <a:rPr lang="en-US" dirty="0" smtClean="0"/>
              <a:t>Right of first refusal</a:t>
            </a:r>
          </a:p>
          <a:p>
            <a:pPr lvl="1"/>
            <a:r>
              <a:rPr lang="en-US" dirty="0" smtClean="0"/>
              <a:t>CWSRF and DWSRF programs have the first chance to provide funding</a:t>
            </a:r>
          </a:p>
          <a:p>
            <a:pPr lvl="1"/>
            <a:r>
              <a:rPr lang="en-US" dirty="0" smtClean="0"/>
              <a:t>EPA must notify SRF programs about applications</a:t>
            </a:r>
          </a:p>
          <a:p>
            <a:pPr lvl="1"/>
            <a:r>
              <a:rPr lang="en-US" dirty="0" smtClean="0"/>
              <a:t>SRF programs have 60 days to respond showing intent to fund the project at or over the amount requested from WIFIA</a:t>
            </a:r>
          </a:p>
          <a:p>
            <a:pPr lvl="1"/>
            <a:r>
              <a:rPr lang="en-US" dirty="0" smtClean="0"/>
              <a:t>SRF programs have 180 days to close the deal</a:t>
            </a:r>
          </a:p>
          <a:p>
            <a:pPr lvl="1"/>
            <a:r>
              <a:rPr lang="en-US" dirty="0" smtClean="0"/>
              <a:t>Rates and terms must be at least as favorable as WIFIA </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12</a:t>
            </a:fld>
            <a:endParaRPr lang="en-US" dirty="0"/>
          </a:p>
        </p:txBody>
      </p:sp>
    </p:spTree>
    <p:extLst>
      <p:ext uri="{BB962C8B-B14F-4D97-AF65-F5344CB8AC3E}">
        <p14:creationId xmlns:p14="http://schemas.microsoft.com/office/powerpoint/2010/main" val="467016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WIFIA</a:t>
            </a:r>
          </a:p>
        </p:txBody>
      </p:sp>
      <p:sp>
        <p:nvSpPr>
          <p:cNvPr id="3" name="Content Placeholder 2"/>
          <p:cNvSpPr>
            <a:spLocks noGrp="1"/>
          </p:cNvSpPr>
          <p:nvPr>
            <p:ph idx="1"/>
          </p:nvPr>
        </p:nvSpPr>
        <p:spPr/>
        <p:txBody>
          <a:bodyPr>
            <a:normAutofit fontScale="92500" lnSpcReduction="10000"/>
          </a:bodyPr>
          <a:lstStyle/>
          <a:p>
            <a:r>
              <a:rPr lang="en-US" dirty="0" smtClean="0"/>
              <a:t>EPA must consider the following criteria when selecting projects:</a:t>
            </a:r>
          </a:p>
          <a:p>
            <a:pPr lvl="1"/>
            <a:r>
              <a:rPr lang="en-US" dirty="0"/>
              <a:t>The extent to which the project is nationally or regionally significant with respect to the generation of economic and public </a:t>
            </a:r>
            <a:r>
              <a:rPr lang="en-US" dirty="0" smtClean="0"/>
              <a:t>benefits</a:t>
            </a:r>
            <a:endParaRPr lang="en-US" dirty="0"/>
          </a:p>
          <a:p>
            <a:pPr lvl="1"/>
            <a:r>
              <a:rPr lang="en-US" dirty="0"/>
              <a:t>The extent to which the project has additional public or private financing in addition to WIFIA </a:t>
            </a:r>
            <a:r>
              <a:rPr lang="en-US" dirty="0" smtClean="0"/>
              <a:t>funding</a:t>
            </a:r>
            <a:endParaRPr lang="en-US" dirty="0"/>
          </a:p>
          <a:p>
            <a:pPr lvl="1"/>
            <a:r>
              <a:rPr lang="en-US" dirty="0"/>
              <a:t>The likelihood that WIFIA will allow the project to proceed faster than without </a:t>
            </a:r>
            <a:r>
              <a:rPr lang="en-US" dirty="0" smtClean="0"/>
              <a:t>WIFIA</a:t>
            </a:r>
            <a:endParaRPr lang="en-US" dirty="0"/>
          </a:p>
          <a:p>
            <a:pPr lvl="1"/>
            <a:r>
              <a:rPr lang="en-US" dirty="0"/>
              <a:t>The extent of new or innovative </a:t>
            </a:r>
            <a:r>
              <a:rPr lang="en-US" dirty="0" smtClean="0"/>
              <a:t>approaches</a:t>
            </a:r>
            <a:endParaRPr lang="en-US" dirty="0"/>
          </a:p>
          <a:p>
            <a:pPr lvl="1"/>
            <a:r>
              <a:rPr lang="en-US" dirty="0"/>
              <a:t>The amount of budget authority </a:t>
            </a:r>
            <a:r>
              <a:rPr lang="en-US" dirty="0" smtClean="0"/>
              <a:t>required</a:t>
            </a:r>
            <a:endParaRPr lang="en-US" dirty="0"/>
          </a:p>
          <a:p>
            <a:pPr lvl="1"/>
            <a:r>
              <a:rPr lang="en-US" dirty="0"/>
              <a:t>The extent to which the project protects against extreme weather events or helps maintain or protect the </a:t>
            </a:r>
            <a:r>
              <a:rPr lang="en-US" dirty="0" smtClean="0"/>
              <a:t>environment</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13</a:t>
            </a:fld>
            <a:endParaRPr lang="en-US" dirty="0"/>
          </a:p>
        </p:txBody>
      </p:sp>
    </p:spTree>
    <p:extLst>
      <p:ext uri="{BB962C8B-B14F-4D97-AF65-F5344CB8AC3E}">
        <p14:creationId xmlns:p14="http://schemas.microsoft.com/office/powerpoint/2010/main" val="2370611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WIFIA</a:t>
            </a:r>
          </a:p>
        </p:txBody>
      </p:sp>
      <p:sp>
        <p:nvSpPr>
          <p:cNvPr id="3" name="Content Placeholder 2"/>
          <p:cNvSpPr>
            <a:spLocks noGrp="1"/>
          </p:cNvSpPr>
          <p:nvPr>
            <p:ph idx="1"/>
          </p:nvPr>
        </p:nvSpPr>
        <p:spPr/>
        <p:txBody>
          <a:bodyPr>
            <a:normAutofit fontScale="92500" lnSpcReduction="10000"/>
          </a:bodyPr>
          <a:lstStyle/>
          <a:p>
            <a:r>
              <a:rPr lang="en-US" dirty="0" smtClean="0"/>
              <a:t>EPA must consider the following criteria when selecting projects (continued) -</a:t>
            </a:r>
          </a:p>
          <a:p>
            <a:pPr lvl="1"/>
            <a:r>
              <a:rPr lang="en-US" dirty="0" smtClean="0"/>
              <a:t>The </a:t>
            </a:r>
            <a:r>
              <a:rPr lang="en-US" dirty="0"/>
              <a:t>extent to which the project serves regions with significant energy exploration, development, or production </a:t>
            </a:r>
            <a:r>
              <a:rPr lang="en-US" dirty="0" smtClean="0"/>
              <a:t>areas</a:t>
            </a:r>
            <a:endParaRPr lang="en-US" dirty="0"/>
          </a:p>
          <a:p>
            <a:pPr lvl="1"/>
            <a:r>
              <a:rPr lang="en-US" dirty="0"/>
              <a:t>The extent to which the project serves regions with significant water resource </a:t>
            </a:r>
            <a:r>
              <a:rPr lang="en-US" dirty="0" smtClean="0"/>
              <a:t>challenges</a:t>
            </a:r>
            <a:endParaRPr lang="en-US" dirty="0"/>
          </a:p>
          <a:p>
            <a:pPr lvl="1"/>
            <a:r>
              <a:rPr lang="en-US" dirty="0"/>
              <a:t>The extent to which the project addresses identified municipal, state, or regional </a:t>
            </a:r>
            <a:r>
              <a:rPr lang="en-US" dirty="0" smtClean="0"/>
              <a:t>priorities</a:t>
            </a:r>
            <a:endParaRPr lang="en-US" dirty="0"/>
          </a:p>
          <a:p>
            <a:pPr lvl="1"/>
            <a:r>
              <a:rPr lang="en-US" dirty="0"/>
              <a:t>The readiness of the project to proceed including the likelihood that the contracting process will commence no later than 90 days after the issuance of the credit </a:t>
            </a:r>
            <a:r>
              <a:rPr lang="en-US" dirty="0" smtClean="0"/>
              <a:t>instrument</a:t>
            </a:r>
            <a:endParaRPr lang="en-US" dirty="0"/>
          </a:p>
          <a:p>
            <a:pPr lvl="1"/>
            <a:r>
              <a:rPr lang="en-US" dirty="0"/>
              <a:t>The extent to which assistance from WIFIA will reduce the contribution of federal assistance to the </a:t>
            </a:r>
            <a:r>
              <a:rPr lang="en-US" dirty="0" smtClean="0"/>
              <a:t>project</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14</a:t>
            </a:fld>
            <a:endParaRPr lang="en-US" dirty="0"/>
          </a:p>
        </p:txBody>
      </p:sp>
    </p:spTree>
    <p:extLst>
      <p:ext uri="{BB962C8B-B14F-4D97-AF65-F5344CB8AC3E}">
        <p14:creationId xmlns:p14="http://schemas.microsoft.com/office/powerpoint/2010/main" val="2689489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WIFIA</a:t>
            </a:r>
          </a:p>
        </p:txBody>
      </p:sp>
      <p:sp>
        <p:nvSpPr>
          <p:cNvPr id="3" name="Content Placeholder 2"/>
          <p:cNvSpPr>
            <a:spLocks noGrp="1"/>
          </p:cNvSpPr>
          <p:nvPr>
            <p:ph idx="1"/>
          </p:nvPr>
        </p:nvSpPr>
        <p:spPr/>
        <p:txBody>
          <a:bodyPr>
            <a:normAutofit fontScale="77500" lnSpcReduction="20000"/>
          </a:bodyPr>
          <a:lstStyle/>
          <a:p>
            <a:pPr lvl="0"/>
            <a:r>
              <a:rPr lang="en-US" dirty="0"/>
              <a:t>I</a:t>
            </a:r>
            <a:r>
              <a:rPr lang="en-US" dirty="0" smtClean="0"/>
              <a:t>nterest </a:t>
            </a:r>
            <a:r>
              <a:rPr lang="en-US" dirty="0"/>
              <a:t>rate is </a:t>
            </a:r>
            <a:r>
              <a:rPr lang="en-US" dirty="0" smtClean="0"/>
              <a:t>no </a:t>
            </a:r>
            <a:r>
              <a:rPr lang="en-US" dirty="0"/>
              <a:t>less than the yield on Treasury securities of a similar maturity to the loan in question on the date of </a:t>
            </a:r>
            <a:r>
              <a:rPr lang="en-US" dirty="0" smtClean="0"/>
              <a:t>execution</a:t>
            </a:r>
            <a:endParaRPr lang="en-US" dirty="0"/>
          </a:p>
          <a:p>
            <a:pPr lvl="0"/>
            <a:r>
              <a:rPr lang="en-US" dirty="0"/>
              <a:t>Loans may be for 35 years or the useful life of the project, whichever is </a:t>
            </a:r>
            <a:r>
              <a:rPr lang="en-US" dirty="0" smtClean="0"/>
              <a:t>less</a:t>
            </a:r>
            <a:endParaRPr lang="en-US" dirty="0"/>
          </a:p>
          <a:p>
            <a:pPr lvl="0"/>
            <a:r>
              <a:rPr lang="en-US" dirty="0" smtClean="0"/>
              <a:t>WIFIA </a:t>
            </a:r>
            <a:r>
              <a:rPr lang="en-US" dirty="0"/>
              <a:t>loans may be used to meet the non-federal share requirement of project </a:t>
            </a:r>
            <a:r>
              <a:rPr lang="en-US" dirty="0" smtClean="0"/>
              <a:t>costs</a:t>
            </a:r>
            <a:endParaRPr lang="en-US" dirty="0"/>
          </a:p>
          <a:p>
            <a:pPr lvl="0"/>
            <a:r>
              <a:rPr lang="en-US" dirty="0" smtClean="0"/>
              <a:t>Total </a:t>
            </a:r>
            <a:r>
              <a:rPr lang="en-US" dirty="0"/>
              <a:t>amount of federal assistance shall not exceed 80 percent of the total project </a:t>
            </a:r>
            <a:r>
              <a:rPr lang="en-US" dirty="0" smtClean="0"/>
              <a:t>costs</a:t>
            </a:r>
            <a:endParaRPr lang="en-US" dirty="0"/>
          </a:p>
          <a:p>
            <a:pPr lvl="0"/>
            <a:r>
              <a:rPr lang="en-US" dirty="0"/>
              <a:t>Repayments must begin no later than 5 years after substantial completion of the </a:t>
            </a:r>
            <a:r>
              <a:rPr lang="en-US" dirty="0" smtClean="0"/>
              <a:t>project</a:t>
            </a:r>
            <a:endParaRPr lang="en-US" dirty="0"/>
          </a:p>
          <a:p>
            <a:pPr lvl="0"/>
            <a:r>
              <a:rPr lang="en-US" dirty="0"/>
              <a:t>Loan guarantees are allowed if the budgetary cost of the guarantee is substantially the same as that of a </a:t>
            </a:r>
            <a:r>
              <a:rPr lang="en-US" dirty="0" smtClean="0"/>
              <a:t>loan</a:t>
            </a:r>
            <a:endParaRPr lang="en-US" dirty="0"/>
          </a:p>
          <a:p>
            <a:pPr lvl="0"/>
            <a:r>
              <a:rPr lang="en-US" dirty="0"/>
              <a:t>Guarantee requirements are the same as loan requirements except for interest rates which are negotiated between the borrower and </a:t>
            </a:r>
            <a:r>
              <a:rPr lang="en-US" dirty="0" smtClean="0"/>
              <a:t>lender</a:t>
            </a:r>
            <a:endParaRPr lang="en-US" dirty="0"/>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15</a:t>
            </a:fld>
            <a:endParaRPr lang="en-US" dirty="0"/>
          </a:p>
        </p:txBody>
      </p:sp>
    </p:spTree>
    <p:extLst>
      <p:ext uri="{BB962C8B-B14F-4D97-AF65-F5344CB8AC3E}">
        <p14:creationId xmlns:p14="http://schemas.microsoft.com/office/powerpoint/2010/main" val="835707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WIFIA</a:t>
            </a:r>
          </a:p>
        </p:txBody>
      </p:sp>
      <p:sp>
        <p:nvSpPr>
          <p:cNvPr id="3" name="Content Placeholder 2"/>
          <p:cNvSpPr>
            <a:spLocks noGrp="1"/>
          </p:cNvSpPr>
          <p:nvPr>
            <p:ph idx="1"/>
          </p:nvPr>
        </p:nvSpPr>
        <p:spPr/>
        <p:txBody>
          <a:bodyPr>
            <a:normAutofit fontScale="92500"/>
          </a:bodyPr>
          <a:lstStyle/>
          <a:p>
            <a:pPr lvl="0"/>
            <a:r>
              <a:rPr lang="en-US" dirty="0"/>
              <a:t>EPA may charge fees on the loan to cover the cost to the government of making the </a:t>
            </a:r>
            <a:r>
              <a:rPr lang="en-US" dirty="0" smtClean="0"/>
              <a:t>loan</a:t>
            </a:r>
            <a:endParaRPr lang="en-US" dirty="0"/>
          </a:p>
          <a:p>
            <a:r>
              <a:rPr lang="en-US" dirty="0"/>
              <a:t>EPA may charge fees, separate from the fee to cover costs to the government of making loans, to cover the costs of retain expert firms and to cover the cost of servicing the assistance </a:t>
            </a:r>
            <a:r>
              <a:rPr lang="en-US" dirty="0" smtClean="0"/>
              <a:t>agreements</a:t>
            </a:r>
            <a:endParaRPr lang="en-US" dirty="0"/>
          </a:p>
          <a:p>
            <a:pPr lvl="0"/>
            <a:r>
              <a:rPr lang="en-US" dirty="0"/>
              <a:t>EPA may retain $2.2 million per year for administrative expenses or to aid project </a:t>
            </a:r>
            <a:r>
              <a:rPr lang="en-US" dirty="0" smtClean="0"/>
              <a:t>sponsors</a:t>
            </a:r>
            <a:endParaRPr lang="en-US" dirty="0"/>
          </a:p>
          <a:p>
            <a:r>
              <a:rPr lang="en-US" dirty="0"/>
              <a:t>EPA may appoint a financial entity to service the assistance provided and may hire outside </a:t>
            </a:r>
            <a:r>
              <a:rPr lang="en-US" dirty="0" smtClean="0"/>
              <a:t>expertise</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16</a:t>
            </a:fld>
            <a:endParaRPr lang="en-US" dirty="0"/>
          </a:p>
        </p:txBody>
      </p:sp>
    </p:spTree>
    <p:extLst>
      <p:ext uri="{BB962C8B-B14F-4D97-AF65-F5344CB8AC3E}">
        <p14:creationId xmlns:p14="http://schemas.microsoft.com/office/powerpoint/2010/main" val="2887383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“Subsidy Level” Reflects Default Rates</a:t>
            </a:r>
            <a:endParaRPr lang="en-US" dirty="0"/>
          </a:p>
        </p:txBody>
      </p:sp>
      <p:pic>
        <p:nvPicPr>
          <p:cNvPr id="5" name="Content Placeholder 4" descr="Default_Rates_of_Municipal_Bonds_-_MunicipalBonds_com.pdf"/>
          <p:cNvPicPr>
            <a:picLocks noGrp="1" noChangeAspect="1"/>
          </p:cNvPicPr>
          <p:nvPr>
            <p:ph idx="1"/>
          </p:nvPr>
        </p:nvPicPr>
        <p:blipFill>
          <a:blip r:embed="rId2">
            <a:extLst>
              <a:ext uri="{28A0092B-C50C-407E-A947-70E740481C1C}">
                <a14:useLocalDpi xmlns:a14="http://schemas.microsoft.com/office/drawing/2010/main" val="0"/>
              </a:ext>
            </a:extLst>
          </a:blip>
          <a:srcRect t="-13909" b="-13909"/>
          <a:stretch>
            <a:fillRect/>
          </a:stretch>
        </p:blipFill>
        <p:spPr>
          <a:xfrm>
            <a:off x="76200" y="1040314"/>
            <a:ext cx="8001000" cy="5416049"/>
          </a:xfrm>
        </p:spPr>
      </p:pic>
      <p:sp>
        <p:nvSpPr>
          <p:cNvPr id="4" name="Slide Number Placeholder 3"/>
          <p:cNvSpPr>
            <a:spLocks noGrp="1"/>
          </p:cNvSpPr>
          <p:nvPr>
            <p:ph type="sldNum" sz="quarter" idx="12"/>
          </p:nvPr>
        </p:nvSpPr>
        <p:spPr/>
        <p:txBody>
          <a:bodyPr/>
          <a:lstStyle/>
          <a:p>
            <a:fld id="{06B941F8-A256-4DE3-8DFE-BD0BFBFDEB5E}" type="slidenum">
              <a:rPr lang="en-US" smtClean="0"/>
              <a:pPr/>
              <a:t>17</a:t>
            </a:fld>
            <a:endParaRPr lang="en-US" dirty="0"/>
          </a:p>
        </p:txBody>
      </p:sp>
    </p:spTree>
    <p:extLst>
      <p:ext uri="{BB962C8B-B14F-4D97-AF65-F5344CB8AC3E}">
        <p14:creationId xmlns:p14="http://schemas.microsoft.com/office/powerpoint/2010/main" val="1797670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06B941F8-A256-4DE3-8DFE-BD0BFBFDEB5E}" type="slidenum">
              <a:rPr lang="en-US" smtClean="0"/>
              <a:pPr/>
              <a:t>18</a:t>
            </a:fld>
            <a:endParaRPr lang="en-US" dirty="0"/>
          </a:p>
        </p:txBody>
      </p:sp>
      <p:pic>
        <p:nvPicPr>
          <p:cNvPr id="7" name="Content Placeholder 6" descr="Rates_Over_Time_-_Trends_in_Municipal_Bond_Rates_.pdf"/>
          <p:cNvPicPr>
            <a:picLocks noGrp="1" noChangeAspect="1"/>
          </p:cNvPicPr>
          <p:nvPr>
            <p:ph idx="1"/>
          </p:nvPr>
        </p:nvPicPr>
        <p:blipFill>
          <a:blip r:embed="rId2">
            <a:extLst>
              <a:ext uri="{28A0092B-C50C-407E-A947-70E740481C1C}">
                <a14:useLocalDpi xmlns:a14="http://schemas.microsoft.com/office/drawing/2010/main" val="0"/>
              </a:ext>
            </a:extLst>
          </a:blip>
          <a:srcRect l="1626" r="1626"/>
          <a:stretch>
            <a:fillRect/>
          </a:stretch>
        </p:blipFill>
        <p:spPr>
          <a:xfrm>
            <a:off x="228600" y="1219200"/>
            <a:ext cx="7821870" cy="5236536"/>
          </a:xfrm>
        </p:spPr>
      </p:pic>
    </p:spTree>
    <p:extLst>
      <p:ext uri="{BB962C8B-B14F-4D97-AF65-F5344CB8AC3E}">
        <p14:creationId xmlns:p14="http://schemas.microsoft.com/office/powerpoint/2010/main" val="82220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Rates_Over_Time_-_Trends_in_Municipal_Bond_Rates2.pdf"/>
          <p:cNvPicPr>
            <a:picLocks noGrp="1" noChangeAspect="1"/>
          </p:cNvPicPr>
          <p:nvPr>
            <p:ph idx="1"/>
          </p:nvPr>
        </p:nvPicPr>
        <p:blipFill>
          <a:blip r:embed="rId2">
            <a:extLst>
              <a:ext uri="{28A0092B-C50C-407E-A947-70E740481C1C}">
                <a14:useLocalDpi xmlns:a14="http://schemas.microsoft.com/office/drawing/2010/main" val="0"/>
              </a:ext>
            </a:extLst>
          </a:blip>
          <a:srcRect l="3937" r="3937"/>
          <a:stretch>
            <a:fillRect/>
          </a:stretch>
        </p:blipFill>
        <p:spPr>
          <a:xfrm>
            <a:off x="457200" y="1303333"/>
            <a:ext cx="7696200" cy="5152403"/>
          </a:xfrm>
        </p:spPr>
      </p:pic>
      <p:sp>
        <p:nvSpPr>
          <p:cNvPr id="4" name="Slide Number Placeholder 3"/>
          <p:cNvSpPr>
            <a:spLocks noGrp="1"/>
          </p:cNvSpPr>
          <p:nvPr>
            <p:ph type="sldNum" sz="quarter" idx="12"/>
          </p:nvPr>
        </p:nvSpPr>
        <p:spPr/>
        <p:txBody>
          <a:bodyPr/>
          <a:lstStyle/>
          <a:p>
            <a:fld id="{06B941F8-A256-4DE3-8DFE-BD0BFBFDEB5E}" type="slidenum">
              <a:rPr lang="en-US" smtClean="0"/>
              <a:pPr/>
              <a:t>19</a:t>
            </a:fld>
            <a:endParaRPr lang="en-US" dirty="0"/>
          </a:p>
        </p:txBody>
      </p:sp>
    </p:spTree>
    <p:extLst>
      <p:ext uri="{BB962C8B-B14F-4D97-AF65-F5344CB8AC3E}">
        <p14:creationId xmlns:p14="http://schemas.microsoft.com/office/powerpoint/2010/main" val="17762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Welcoming Remarks</a:t>
            </a:r>
            <a:endParaRPr lang="en-US" dirty="0"/>
          </a:p>
        </p:txBody>
      </p:sp>
      <p:sp>
        <p:nvSpPr>
          <p:cNvPr id="3" name="Text Placeholder 2"/>
          <p:cNvSpPr>
            <a:spLocks noGrp="1"/>
          </p:cNvSpPr>
          <p:nvPr>
            <p:ph type="body" idx="1"/>
          </p:nvPr>
        </p:nvSpPr>
        <p:spPr/>
        <p:txBody>
          <a:bodyPr/>
          <a:lstStyle/>
          <a:p>
            <a:r>
              <a:rPr lang="en-US" dirty="0" smtClean="0"/>
              <a:t>WIFIA 2014</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2</a:t>
            </a:fld>
            <a:endParaRPr lang="en-US" dirty="0"/>
          </a:p>
        </p:txBody>
      </p:sp>
    </p:spTree>
    <p:extLst>
      <p:ext uri="{BB962C8B-B14F-4D97-AF65-F5344CB8AC3E}">
        <p14:creationId xmlns:p14="http://schemas.microsoft.com/office/powerpoint/2010/main" val="6990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2054963"/>
          </a:xfrm>
        </p:spPr>
        <p:txBody>
          <a:bodyPr>
            <a:normAutofit fontScale="90000"/>
          </a:bodyPr>
          <a:lstStyle/>
          <a:p>
            <a:r>
              <a:rPr lang="en-US" sz="3600" dirty="0" smtClean="0"/>
              <a:t>Input from audience: </a:t>
            </a:r>
            <a:r>
              <a:rPr lang="en-US" sz="3600" dirty="0" smtClean="0">
                <a:latin typeface="Calibri,sans-serif"/>
              </a:rPr>
              <a:t>Perspectives </a:t>
            </a:r>
            <a:r>
              <a:rPr lang="en-US" sz="3600" dirty="0">
                <a:latin typeface="Calibri,sans-serif"/>
              </a:rPr>
              <a:t>on WIFIA Project Eligibilities </a:t>
            </a:r>
            <a:r>
              <a:rPr lang="en-US" sz="3600" dirty="0" smtClean="0">
                <a:latin typeface="Calibri,sans-serif"/>
              </a:rPr>
              <a:t>and Selection </a:t>
            </a:r>
            <a:r>
              <a:rPr lang="en-US" sz="3600" dirty="0">
                <a:latin typeface="Calibri,sans-serif"/>
              </a:rPr>
              <a:t>Criteria</a:t>
            </a:r>
            <a:r>
              <a:rPr lang="en-US" sz="4400" dirty="0">
                <a:latin typeface="Calibri,sans-serif"/>
              </a:rPr>
              <a:t> </a:t>
            </a:r>
            <a:endParaRPr lang="en-US" dirty="0"/>
          </a:p>
        </p:txBody>
      </p:sp>
      <p:sp>
        <p:nvSpPr>
          <p:cNvPr id="3" name="Text Placeholder 2"/>
          <p:cNvSpPr>
            <a:spLocks noGrp="1"/>
          </p:cNvSpPr>
          <p:nvPr>
            <p:ph type="body" idx="1"/>
          </p:nvPr>
        </p:nvSpPr>
        <p:spPr/>
        <p:txBody>
          <a:bodyPr/>
          <a:lstStyle/>
          <a:p>
            <a:r>
              <a:rPr lang="en-US" dirty="0" smtClean="0"/>
              <a:t>WIFIA 2014</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20</a:t>
            </a:fld>
            <a:endParaRPr lang="en-US" dirty="0"/>
          </a:p>
        </p:txBody>
      </p:sp>
    </p:spTree>
    <p:extLst>
      <p:ext uri="{BB962C8B-B14F-4D97-AF65-F5344CB8AC3E}">
        <p14:creationId xmlns:p14="http://schemas.microsoft.com/office/powerpoint/2010/main" val="4132279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t>
            </a:r>
            <a:r>
              <a:rPr lang="en-US" dirty="0" smtClean="0"/>
              <a:t>ASSISTANCE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following projects may be carried out with amounts made </a:t>
            </a:r>
            <a:r>
              <a:rPr lang="en-US" dirty="0" smtClean="0"/>
              <a:t>available </a:t>
            </a:r>
            <a:r>
              <a:rPr lang="en-US" dirty="0"/>
              <a:t>under this subtitle</a:t>
            </a:r>
            <a:r>
              <a:rPr lang="en-US" dirty="0" smtClean="0"/>
              <a:t>:</a:t>
            </a:r>
          </a:p>
          <a:p>
            <a:pPr marL="0" indent="0">
              <a:buNone/>
            </a:pPr>
            <a:r>
              <a:rPr lang="en-US" dirty="0" smtClean="0"/>
              <a:t>(</a:t>
            </a:r>
            <a:r>
              <a:rPr lang="en-US" dirty="0"/>
              <a:t>1) Any project for flood damage reduction, hurricane and </a:t>
            </a:r>
            <a:r>
              <a:rPr lang="en-US" dirty="0" smtClean="0"/>
              <a:t>storm damage </a:t>
            </a:r>
            <a:r>
              <a:rPr lang="en-US" dirty="0"/>
              <a:t>reduction, environmental restoration, coastal or inland </a:t>
            </a:r>
            <a:r>
              <a:rPr lang="en-US" dirty="0" smtClean="0"/>
              <a:t>harbor </a:t>
            </a:r>
            <a:r>
              <a:rPr lang="en-US" dirty="0"/>
              <a:t>navigation improvement, or inland and </a:t>
            </a:r>
            <a:r>
              <a:rPr lang="en-US" dirty="0" err="1"/>
              <a:t>intracoastal</a:t>
            </a:r>
            <a:r>
              <a:rPr lang="en-US" dirty="0"/>
              <a:t> </a:t>
            </a:r>
            <a:r>
              <a:rPr lang="en-US" dirty="0" smtClean="0"/>
              <a:t>waterways navigation </a:t>
            </a:r>
            <a:r>
              <a:rPr lang="en-US" dirty="0"/>
              <a:t>improvement that the Secretary determines is </a:t>
            </a:r>
            <a:r>
              <a:rPr lang="en-US" dirty="0" smtClean="0"/>
              <a:t>technically sound</a:t>
            </a:r>
            <a:r>
              <a:rPr lang="en-US" dirty="0"/>
              <a:t>, economically justified, and environmentally acceptable</a:t>
            </a:r>
            <a:r>
              <a:rPr lang="en-US" dirty="0" smtClean="0"/>
              <a:t>,  </a:t>
            </a:r>
            <a:r>
              <a:rPr lang="en-US" dirty="0"/>
              <a:t>including-</a:t>
            </a:r>
            <a:r>
              <a:rPr lang="en-US" dirty="0" smtClean="0"/>
              <a:t>-</a:t>
            </a:r>
          </a:p>
          <a:p>
            <a:pPr marL="375412" indent="0">
              <a:buNone/>
            </a:pPr>
            <a:r>
              <a:rPr lang="en-US" dirty="0" smtClean="0"/>
              <a:t>(A) a project to reduce flood damage;</a:t>
            </a:r>
          </a:p>
          <a:p>
            <a:pPr marL="375412" indent="0">
              <a:buNone/>
            </a:pPr>
            <a:r>
              <a:rPr lang="en-US" dirty="0" smtClean="0"/>
              <a:t>(</a:t>
            </a:r>
            <a:r>
              <a:rPr lang="en-US" dirty="0"/>
              <a:t>B) a project to restore aquatic ecosystems;</a:t>
            </a:r>
          </a:p>
          <a:p>
            <a:pPr marL="375412" indent="0">
              <a:buNone/>
            </a:pPr>
            <a:r>
              <a:rPr lang="en-US" dirty="0"/>
              <a:t>(</a:t>
            </a:r>
            <a:r>
              <a:rPr lang="en-US" dirty="0" smtClean="0"/>
              <a:t>C</a:t>
            </a:r>
            <a:r>
              <a:rPr lang="en-US" dirty="0"/>
              <a:t>) a project to improve the inland and </a:t>
            </a:r>
            <a:r>
              <a:rPr lang="en-US" dirty="0" err="1"/>
              <a:t>intracoastal</a:t>
            </a:r>
            <a:r>
              <a:rPr lang="en-US" dirty="0"/>
              <a:t> </a:t>
            </a:r>
            <a:r>
              <a:rPr lang="en-US" dirty="0" smtClean="0"/>
              <a:t>waterways </a:t>
            </a:r>
            <a:r>
              <a:rPr lang="en-US" dirty="0"/>
              <a:t>navigation system of the United States; and</a:t>
            </a:r>
          </a:p>
          <a:p>
            <a:pPr marL="375412" indent="0">
              <a:buNone/>
            </a:pPr>
            <a:r>
              <a:rPr lang="en-US" dirty="0" smtClean="0"/>
              <a:t>(</a:t>
            </a:r>
            <a:r>
              <a:rPr lang="en-US" dirty="0"/>
              <a:t>D) a project to improve navigation of a coastal or </a:t>
            </a:r>
            <a:r>
              <a:rPr lang="en-US" dirty="0" smtClean="0"/>
              <a:t>inland harbor </a:t>
            </a:r>
            <a:r>
              <a:rPr lang="en-US" dirty="0"/>
              <a:t>of the United States, including channel deepening and </a:t>
            </a:r>
            <a:r>
              <a:rPr lang="en-US" dirty="0" smtClean="0"/>
              <a:t>construction </a:t>
            </a:r>
            <a:r>
              <a:rPr lang="en-US" dirty="0"/>
              <a:t>of associated general navigation features.</a:t>
            </a:r>
          </a:p>
        </p:txBody>
      </p:sp>
      <p:sp>
        <p:nvSpPr>
          <p:cNvPr id="4" name="Slide Number Placeholder 3"/>
          <p:cNvSpPr>
            <a:spLocks noGrp="1"/>
          </p:cNvSpPr>
          <p:nvPr>
            <p:ph type="sldNum" sz="quarter" idx="12"/>
          </p:nvPr>
        </p:nvSpPr>
        <p:spPr/>
        <p:txBody>
          <a:bodyPr/>
          <a:lstStyle/>
          <a:p>
            <a:fld id="{06B941F8-A256-4DE3-8DFE-BD0BFBFDEB5E}" type="slidenum">
              <a:rPr lang="en-US" smtClean="0"/>
              <a:pPr/>
              <a:t>21</a:t>
            </a:fld>
            <a:endParaRPr lang="en-US" dirty="0"/>
          </a:p>
        </p:txBody>
      </p:sp>
    </p:spTree>
    <p:extLst>
      <p:ext uri="{BB962C8B-B14F-4D97-AF65-F5344CB8AC3E}">
        <p14:creationId xmlns:p14="http://schemas.microsoft.com/office/powerpoint/2010/main" val="3846977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ASSISTANCE</a:t>
            </a:r>
          </a:p>
        </p:txBody>
      </p:sp>
      <p:sp>
        <p:nvSpPr>
          <p:cNvPr id="3" name="Content Placeholder 2"/>
          <p:cNvSpPr>
            <a:spLocks noGrp="1"/>
          </p:cNvSpPr>
          <p:nvPr>
            <p:ph idx="1"/>
          </p:nvPr>
        </p:nvSpPr>
        <p:spPr/>
        <p:txBody>
          <a:bodyPr/>
          <a:lstStyle/>
          <a:p>
            <a:pPr marL="0" indent="0">
              <a:buNone/>
            </a:pPr>
            <a:r>
              <a:rPr lang="en-US" dirty="0"/>
              <a:t>(2) 1 or more activities that are eligible for assistance under </a:t>
            </a:r>
            <a:r>
              <a:rPr lang="en-US" dirty="0" smtClean="0"/>
              <a:t>section </a:t>
            </a:r>
            <a:r>
              <a:rPr lang="en-US" dirty="0"/>
              <a:t>603(c) of the Federal Water Pollution Control Act (33 </a:t>
            </a:r>
            <a:r>
              <a:rPr lang="en-US" dirty="0" smtClean="0"/>
              <a:t>U.S.C</a:t>
            </a:r>
            <a:r>
              <a:rPr lang="en-US" dirty="0"/>
              <a:t>. 1383(c</a:t>
            </a:r>
            <a:r>
              <a:rPr lang="en-US" dirty="0" smtClean="0"/>
              <a:t>)), notwithstanding </a:t>
            </a:r>
            <a:r>
              <a:rPr lang="en-US" dirty="0"/>
              <a:t>the public </a:t>
            </a:r>
            <a:r>
              <a:rPr lang="en-US" dirty="0" smtClean="0"/>
              <a:t>ownership requirement under </a:t>
            </a:r>
            <a:r>
              <a:rPr lang="en-US" dirty="0"/>
              <a:t>paragraph (1) of that subsection</a:t>
            </a:r>
            <a:r>
              <a:rPr lang="en-US" dirty="0" smtClean="0"/>
              <a:t>.</a:t>
            </a:r>
          </a:p>
        </p:txBody>
      </p:sp>
      <p:sp>
        <p:nvSpPr>
          <p:cNvPr id="4" name="Slide Number Placeholder 3"/>
          <p:cNvSpPr>
            <a:spLocks noGrp="1"/>
          </p:cNvSpPr>
          <p:nvPr>
            <p:ph type="sldNum" sz="quarter" idx="12"/>
          </p:nvPr>
        </p:nvSpPr>
        <p:spPr/>
        <p:txBody>
          <a:bodyPr/>
          <a:lstStyle/>
          <a:p>
            <a:fld id="{06B941F8-A256-4DE3-8DFE-BD0BFBFDEB5E}" type="slidenum">
              <a:rPr lang="en-US" smtClean="0"/>
              <a:pPr/>
              <a:t>22</a:t>
            </a:fld>
            <a:endParaRPr lang="en-US" dirty="0"/>
          </a:p>
        </p:txBody>
      </p:sp>
    </p:spTree>
    <p:extLst>
      <p:ext uri="{BB962C8B-B14F-4D97-AF65-F5344CB8AC3E}">
        <p14:creationId xmlns:p14="http://schemas.microsoft.com/office/powerpoint/2010/main" val="2233886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ASSISTANCE</a:t>
            </a:r>
          </a:p>
        </p:txBody>
      </p:sp>
      <p:sp>
        <p:nvSpPr>
          <p:cNvPr id="3" name="Content Placeholder 2"/>
          <p:cNvSpPr>
            <a:spLocks noGrp="1"/>
          </p:cNvSpPr>
          <p:nvPr>
            <p:ph idx="1"/>
          </p:nvPr>
        </p:nvSpPr>
        <p:spPr/>
        <p:txBody>
          <a:bodyPr/>
          <a:lstStyle/>
          <a:p>
            <a:pPr marL="0" indent="0">
              <a:buNone/>
            </a:pPr>
            <a:r>
              <a:rPr lang="en-US" dirty="0"/>
              <a:t>(3) 1 or more activities described in section 1452(a)(2) of the Safe Drinking Water Act (42 U.S.C. 300j-12(a)(2)).</a:t>
            </a:r>
          </a:p>
          <a:p>
            <a:pPr marL="0" indent="0">
              <a:buNone/>
            </a:pP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23</a:t>
            </a:fld>
            <a:endParaRPr lang="en-US" dirty="0"/>
          </a:p>
        </p:txBody>
      </p:sp>
    </p:spTree>
    <p:extLst>
      <p:ext uri="{BB962C8B-B14F-4D97-AF65-F5344CB8AC3E}">
        <p14:creationId xmlns:p14="http://schemas.microsoft.com/office/powerpoint/2010/main" val="2072730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ASSISTANCE</a:t>
            </a:r>
          </a:p>
        </p:txBody>
      </p:sp>
      <p:sp>
        <p:nvSpPr>
          <p:cNvPr id="3" name="Content Placeholder 2"/>
          <p:cNvSpPr>
            <a:spLocks noGrp="1"/>
          </p:cNvSpPr>
          <p:nvPr>
            <p:ph idx="1"/>
          </p:nvPr>
        </p:nvSpPr>
        <p:spPr/>
        <p:txBody>
          <a:bodyPr>
            <a:normAutofit/>
          </a:bodyPr>
          <a:lstStyle/>
          <a:p>
            <a:pPr marL="0" indent="0">
              <a:buNone/>
            </a:pPr>
            <a:r>
              <a:rPr lang="en-US" dirty="0"/>
              <a:t>(4) A project for enhanced energy efficiency in the operation </a:t>
            </a:r>
            <a:r>
              <a:rPr lang="en-US" dirty="0" smtClean="0"/>
              <a:t>of </a:t>
            </a:r>
            <a:r>
              <a:rPr lang="en-US" dirty="0"/>
              <a:t>a public water system or a publicly owned treatment works</a:t>
            </a:r>
            <a:r>
              <a:rPr lang="en-US" dirty="0" smtClean="0"/>
              <a:t>.</a:t>
            </a:r>
          </a:p>
        </p:txBody>
      </p:sp>
      <p:sp>
        <p:nvSpPr>
          <p:cNvPr id="4" name="Slide Number Placeholder 3"/>
          <p:cNvSpPr>
            <a:spLocks noGrp="1"/>
          </p:cNvSpPr>
          <p:nvPr>
            <p:ph type="sldNum" sz="quarter" idx="12"/>
          </p:nvPr>
        </p:nvSpPr>
        <p:spPr/>
        <p:txBody>
          <a:bodyPr/>
          <a:lstStyle/>
          <a:p>
            <a:fld id="{06B941F8-A256-4DE3-8DFE-BD0BFBFDEB5E}" type="slidenum">
              <a:rPr lang="en-US" smtClean="0"/>
              <a:pPr/>
              <a:t>24</a:t>
            </a:fld>
            <a:endParaRPr lang="en-US" dirty="0"/>
          </a:p>
        </p:txBody>
      </p:sp>
    </p:spTree>
    <p:extLst>
      <p:ext uri="{BB962C8B-B14F-4D97-AF65-F5344CB8AC3E}">
        <p14:creationId xmlns:p14="http://schemas.microsoft.com/office/powerpoint/2010/main" val="3444929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ASSISTANCE</a:t>
            </a:r>
          </a:p>
        </p:txBody>
      </p:sp>
      <p:sp>
        <p:nvSpPr>
          <p:cNvPr id="3" name="Content Placeholder 2"/>
          <p:cNvSpPr>
            <a:spLocks noGrp="1"/>
          </p:cNvSpPr>
          <p:nvPr>
            <p:ph idx="1"/>
          </p:nvPr>
        </p:nvSpPr>
        <p:spPr/>
        <p:txBody>
          <a:bodyPr/>
          <a:lstStyle/>
          <a:p>
            <a:pPr marL="0" indent="0">
              <a:buNone/>
            </a:pPr>
            <a:r>
              <a:rPr lang="en-US" dirty="0"/>
              <a:t>(5) A project for repair, rehabilitation, or replacement of a treatment works, community water system, or aging water distribution or waste collection facility (including a facility that serves a population or community of an Indian reservation).</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25</a:t>
            </a:fld>
            <a:endParaRPr lang="en-US" dirty="0"/>
          </a:p>
        </p:txBody>
      </p:sp>
    </p:spTree>
    <p:extLst>
      <p:ext uri="{BB962C8B-B14F-4D97-AF65-F5344CB8AC3E}">
        <p14:creationId xmlns:p14="http://schemas.microsoft.com/office/powerpoint/2010/main" val="404563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ASSISTANCE</a:t>
            </a:r>
          </a:p>
        </p:txBody>
      </p:sp>
      <p:sp>
        <p:nvSpPr>
          <p:cNvPr id="3" name="Content Placeholder 2"/>
          <p:cNvSpPr>
            <a:spLocks noGrp="1"/>
          </p:cNvSpPr>
          <p:nvPr>
            <p:ph idx="1"/>
          </p:nvPr>
        </p:nvSpPr>
        <p:spPr/>
        <p:txBody>
          <a:bodyPr>
            <a:normAutofit/>
          </a:bodyPr>
          <a:lstStyle/>
          <a:p>
            <a:pPr marL="0" indent="0">
              <a:buNone/>
            </a:pPr>
            <a:r>
              <a:rPr lang="en-US" dirty="0"/>
              <a:t>(6) A brackish or sea water desalination project, a </a:t>
            </a:r>
            <a:r>
              <a:rPr lang="en-US" dirty="0" smtClean="0"/>
              <a:t>managed aquifer </a:t>
            </a:r>
            <a:r>
              <a:rPr lang="en-US" dirty="0"/>
              <a:t>recharge project, or a water recycling project</a:t>
            </a:r>
            <a:r>
              <a:rPr lang="en-US" dirty="0" smtClean="0"/>
              <a:t>.</a:t>
            </a:r>
          </a:p>
        </p:txBody>
      </p:sp>
      <p:sp>
        <p:nvSpPr>
          <p:cNvPr id="4" name="Slide Number Placeholder 3"/>
          <p:cNvSpPr>
            <a:spLocks noGrp="1"/>
          </p:cNvSpPr>
          <p:nvPr>
            <p:ph type="sldNum" sz="quarter" idx="12"/>
          </p:nvPr>
        </p:nvSpPr>
        <p:spPr/>
        <p:txBody>
          <a:bodyPr/>
          <a:lstStyle/>
          <a:p>
            <a:fld id="{06B941F8-A256-4DE3-8DFE-BD0BFBFDEB5E}" type="slidenum">
              <a:rPr lang="en-US" smtClean="0"/>
              <a:pPr/>
              <a:t>26</a:t>
            </a:fld>
            <a:endParaRPr lang="en-US" dirty="0"/>
          </a:p>
        </p:txBody>
      </p:sp>
    </p:spTree>
    <p:extLst>
      <p:ext uri="{BB962C8B-B14F-4D97-AF65-F5344CB8AC3E}">
        <p14:creationId xmlns:p14="http://schemas.microsoft.com/office/powerpoint/2010/main" val="3361816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ASSISTANCE</a:t>
            </a:r>
          </a:p>
        </p:txBody>
      </p:sp>
      <p:sp>
        <p:nvSpPr>
          <p:cNvPr id="3" name="Content Placeholder 2"/>
          <p:cNvSpPr>
            <a:spLocks noGrp="1"/>
          </p:cNvSpPr>
          <p:nvPr>
            <p:ph idx="1"/>
          </p:nvPr>
        </p:nvSpPr>
        <p:spPr/>
        <p:txBody>
          <a:bodyPr/>
          <a:lstStyle/>
          <a:p>
            <a:pPr marL="0" indent="0">
              <a:buNone/>
            </a:pPr>
            <a:r>
              <a:rPr lang="en-US" dirty="0"/>
              <a:t>(7) Acquisition of real property or an interest in real property--</a:t>
            </a:r>
          </a:p>
          <a:p>
            <a:pPr marL="246888" lvl="1" indent="0">
              <a:buNone/>
            </a:pPr>
            <a:r>
              <a:rPr lang="en-US" dirty="0"/>
              <a:t>(A) if the acquisition is integral to a project described  in paragraphs (1) through (6); or</a:t>
            </a:r>
          </a:p>
          <a:p>
            <a:pPr marL="246888" lvl="1" indent="0">
              <a:buNone/>
            </a:pPr>
            <a:r>
              <a:rPr lang="en-US" dirty="0"/>
              <a:t>(B) pursuant to an existing plan that, in the judgment of the Administrator or the Secretary, as applicable, would mitigate the environmental impacts of water resources infrastructure projects otherwise eligible for assistance under this section.</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27</a:t>
            </a:fld>
            <a:endParaRPr lang="en-US" dirty="0"/>
          </a:p>
        </p:txBody>
      </p:sp>
    </p:spTree>
    <p:extLst>
      <p:ext uri="{BB962C8B-B14F-4D97-AF65-F5344CB8AC3E}">
        <p14:creationId xmlns:p14="http://schemas.microsoft.com/office/powerpoint/2010/main" val="1295401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ASSISTANCE</a:t>
            </a:r>
          </a:p>
        </p:txBody>
      </p:sp>
      <p:sp>
        <p:nvSpPr>
          <p:cNvPr id="3" name="Content Placeholder 2"/>
          <p:cNvSpPr>
            <a:spLocks noGrp="1"/>
          </p:cNvSpPr>
          <p:nvPr>
            <p:ph idx="1"/>
          </p:nvPr>
        </p:nvSpPr>
        <p:spPr/>
        <p:txBody>
          <a:bodyPr>
            <a:normAutofit/>
          </a:bodyPr>
          <a:lstStyle/>
          <a:p>
            <a:pPr marL="0" indent="0">
              <a:buNone/>
            </a:pPr>
            <a:r>
              <a:rPr lang="en-US" dirty="0"/>
              <a:t>(8) A combination of projects, each of which </a:t>
            </a:r>
            <a:r>
              <a:rPr lang="en-US" dirty="0" smtClean="0"/>
              <a:t>is eligible </a:t>
            </a:r>
            <a:r>
              <a:rPr lang="en-US" dirty="0"/>
              <a:t>under </a:t>
            </a:r>
            <a:r>
              <a:rPr lang="en-US" dirty="0" smtClean="0"/>
              <a:t>paragraph </a:t>
            </a:r>
            <a:r>
              <a:rPr lang="en-US" dirty="0"/>
              <a:t>(2) or (3), for which a State infrastructure </a:t>
            </a:r>
            <a:r>
              <a:rPr lang="en-US" dirty="0" smtClean="0"/>
              <a:t>financing </a:t>
            </a:r>
            <a:r>
              <a:rPr lang="en-US" dirty="0"/>
              <a:t>authority submits to the Administrator a single application</a:t>
            </a:r>
            <a:r>
              <a:rPr lang="en-US" dirty="0" smtClean="0"/>
              <a:t>.</a:t>
            </a:r>
          </a:p>
        </p:txBody>
      </p:sp>
      <p:sp>
        <p:nvSpPr>
          <p:cNvPr id="4" name="Slide Number Placeholder 3"/>
          <p:cNvSpPr>
            <a:spLocks noGrp="1"/>
          </p:cNvSpPr>
          <p:nvPr>
            <p:ph type="sldNum" sz="quarter" idx="12"/>
          </p:nvPr>
        </p:nvSpPr>
        <p:spPr/>
        <p:txBody>
          <a:bodyPr/>
          <a:lstStyle/>
          <a:p>
            <a:fld id="{06B941F8-A256-4DE3-8DFE-BD0BFBFDEB5E}" type="slidenum">
              <a:rPr lang="en-US" smtClean="0"/>
              <a:pPr/>
              <a:t>28</a:t>
            </a:fld>
            <a:endParaRPr lang="en-US" dirty="0"/>
          </a:p>
        </p:txBody>
      </p:sp>
    </p:spTree>
    <p:extLst>
      <p:ext uri="{BB962C8B-B14F-4D97-AF65-F5344CB8AC3E}">
        <p14:creationId xmlns:p14="http://schemas.microsoft.com/office/powerpoint/2010/main" val="379381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5026. PROJECTS ELIGIBLE FOR ASSISTANCE</a:t>
            </a:r>
          </a:p>
        </p:txBody>
      </p:sp>
      <p:sp>
        <p:nvSpPr>
          <p:cNvPr id="3" name="Content Placeholder 2"/>
          <p:cNvSpPr>
            <a:spLocks noGrp="1"/>
          </p:cNvSpPr>
          <p:nvPr>
            <p:ph idx="1"/>
          </p:nvPr>
        </p:nvSpPr>
        <p:spPr/>
        <p:txBody>
          <a:bodyPr/>
          <a:lstStyle/>
          <a:p>
            <a:pPr marL="0" indent="0">
              <a:buNone/>
            </a:pPr>
            <a:r>
              <a:rPr lang="en-US" dirty="0"/>
              <a:t>(9) A combination of projects secured by a common security pledge, each of which is eligible under paragraph (1), (2), (3), (4), (5), (6), or (7), for which an eligible entity, or a combination of eligible entities, submits a single application.</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29</a:t>
            </a:fld>
            <a:endParaRPr lang="en-US" dirty="0"/>
          </a:p>
        </p:txBody>
      </p:sp>
    </p:spTree>
    <p:extLst>
      <p:ext uri="{BB962C8B-B14F-4D97-AF65-F5344CB8AC3E}">
        <p14:creationId xmlns:p14="http://schemas.microsoft.com/office/powerpoint/2010/main" val="194874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Introduction </a:t>
            </a:r>
            <a:r>
              <a:rPr lang="en-US" dirty="0"/>
              <a:t>to </a:t>
            </a:r>
            <a:r>
              <a:rPr lang="en-US" dirty="0" smtClean="0"/>
              <a:t>WIFIA</a:t>
            </a:r>
            <a:endParaRPr lang="en-US" dirty="0"/>
          </a:p>
          <a:p>
            <a:r>
              <a:rPr lang="en-US" dirty="0" smtClean="0"/>
              <a:t>Hear from EPA</a:t>
            </a:r>
          </a:p>
          <a:p>
            <a:pPr lvl="1"/>
            <a:r>
              <a:rPr lang="en-US" dirty="0" smtClean="0"/>
              <a:t>What does the law say?</a:t>
            </a:r>
          </a:p>
          <a:p>
            <a:pPr lvl="1"/>
            <a:r>
              <a:rPr lang="en-US" dirty="0" smtClean="0"/>
              <a:t>What is EPA doing to plan for implementation?</a:t>
            </a:r>
          </a:p>
          <a:p>
            <a:r>
              <a:rPr lang="en-US" dirty="0" smtClean="0"/>
              <a:t>Hear from YOU</a:t>
            </a:r>
            <a:endParaRPr lang="en-US" dirty="0"/>
          </a:p>
          <a:p>
            <a:pPr lvl="1"/>
            <a:r>
              <a:rPr lang="en-US" dirty="0" smtClean="0"/>
              <a:t>Your perspective and insights</a:t>
            </a:r>
          </a:p>
          <a:p>
            <a:pPr lvl="1"/>
            <a:r>
              <a:rPr lang="en-US" dirty="0" smtClean="0"/>
              <a:t>Your visions for the use of WIFIA financing</a:t>
            </a:r>
          </a:p>
          <a:p>
            <a:r>
              <a:rPr lang="en-US" dirty="0" smtClean="0"/>
              <a:t>We will not:</a:t>
            </a:r>
          </a:p>
          <a:p>
            <a:pPr lvl="1"/>
            <a:r>
              <a:rPr lang="en-US" dirty="0" smtClean="0"/>
              <a:t>Form consensus or conclusions</a:t>
            </a:r>
          </a:p>
          <a:p>
            <a:pPr lvl="1"/>
            <a:r>
              <a:rPr lang="en-US" dirty="0" smtClean="0"/>
              <a:t>Approve projects</a:t>
            </a:r>
          </a:p>
        </p:txBody>
      </p:sp>
      <p:sp>
        <p:nvSpPr>
          <p:cNvPr id="4" name="Slide Number Placeholder 3"/>
          <p:cNvSpPr>
            <a:spLocks noGrp="1"/>
          </p:cNvSpPr>
          <p:nvPr>
            <p:ph type="sldNum" sz="quarter" idx="12"/>
          </p:nvPr>
        </p:nvSpPr>
        <p:spPr/>
        <p:txBody>
          <a:bodyPr/>
          <a:lstStyle/>
          <a:p>
            <a:fld id="{06B941F8-A256-4DE3-8DFE-BD0BFBFDEB5E}"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5027. ACTIVITIES ELIGIBLE FOR ASSISTANCE</a:t>
            </a:r>
          </a:p>
        </p:txBody>
      </p:sp>
      <p:sp>
        <p:nvSpPr>
          <p:cNvPr id="3" name="Content Placeholder 2"/>
          <p:cNvSpPr>
            <a:spLocks noGrp="1"/>
          </p:cNvSpPr>
          <p:nvPr>
            <p:ph idx="1"/>
          </p:nvPr>
        </p:nvSpPr>
        <p:spPr/>
        <p:txBody>
          <a:bodyPr>
            <a:normAutofit/>
          </a:bodyPr>
          <a:lstStyle/>
          <a:p>
            <a:pPr marL="0" indent="0">
              <a:buNone/>
            </a:pPr>
            <a:r>
              <a:rPr lang="en-US" dirty="0"/>
              <a:t>For purposes of this subtitle, an eligible activity with respect to </a:t>
            </a:r>
            <a:r>
              <a:rPr lang="en-US" dirty="0" smtClean="0"/>
              <a:t>an </a:t>
            </a:r>
            <a:r>
              <a:rPr lang="en-US" dirty="0"/>
              <a:t>eligible project includes the cost </a:t>
            </a:r>
            <a:r>
              <a:rPr lang="en-US" dirty="0" smtClean="0"/>
              <a:t>of-</a:t>
            </a:r>
            <a:endParaRPr lang="en-US" dirty="0"/>
          </a:p>
          <a:p>
            <a:pPr marL="0" indent="0">
              <a:buNone/>
            </a:pPr>
            <a:r>
              <a:rPr lang="en-US" dirty="0" smtClean="0"/>
              <a:t>(1) development-phase </a:t>
            </a:r>
            <a:r>
              <a:rPr lang="en-US" dirty="0"/>
              <a:t>activities, including </a:t>
            </a:r>
            <a:r>
              <a:rPr lang="en-US" dirty="0" smtClean="0"/>
              <a:t>planning, feasibility </a:t>
            </a:r>
            <a:r>
              <a:rPr lang="en-US" dirty="0"/>
              <a:t>analysis (including any related analysis necessary to </a:t>
            </a:r>
            <a:r>
              <a:rPr lang="en-US" dirty="0" smtClean="0"/>
              <a:t>carry </a:t>
            </a:r>
            <a:r>
              <a:rPr lang="en-US" dirty="0"/>
              <a:t>out an eligible project), revenue forecasting, environmental </a:t>
            </a:r>
            <a:r>
              <a:rPr lang="en-US" dirty="0" smtClean="0"/>
              <a:t>review</a:t>
            </a:r>
            <a:r>
              <a:rPr lang="en-US" dirty="0"/>
              <a:t>, permitting, preliminary engineering and </a:t>
            </a:r>
            <a:r>
              <a:rPr lang="en-US" dirty="0" smtClean="0"/>
              <a:t>design work</a:t>
            </a:r>
            <a:r>
              <a:rPr lang="en-US" dirty="0"/>
              <a:t>, and </a:t>
            </a:r>
            <a:r>
              <a:rPr lang="en-US" dirty="0" smtClean="0"/>
              <a:t>other </a:t>
            </a:r>
            <a:r>
              <a:rPr lang="en-US" dirty="0"/>
              <a:t>preconstruction activities</a:t>
            </a:r>
            <a:r>
              <a:rPr lang="en-US" dirty="0" smtClean="0"/>
              <a:t>;</a:t>
            </a:r>
          </a:p>
        </p:txBody>
      </p:sp>
      <p:sp>
        <p:nvSpPr>
          <p:cNvPr id="4" name="Slide Number Placeholder 3"/>
          <p:cNvSpPr>
            <a:spLocks noGrp="1"/>
          </p:cNvSpPr>
          <p:nvPr>
            <p:ph type="sldNum" sz="quarter" idx="12"/>
          </p:nvPr>
        </p:nvSpPr>
        <p:spPr/>
        <p:txBody>
          <a:bodyPr/>
          <a:lstStyle/>
          <a:p>
            <a:fld id="{06B941F8-A256-4DE3-8DFE-BD0BFBFDEB5E}" type="slidenum">
              <a:rPr lang="en-US" smtClean="0"/>
              <a:pPr/>
              <a:t>30</a:t>
            </a:fld>
            <a:endParaRPr lang="en-US" dirty="0"/>
          </a:p>
        </p:txBody>
      </p:sp>
    </p:spTree>
    <p:extLst>
      <p:ext uri="{BB962C8B-B14F-4D97-AF65-F5344CB8AC3E}">
        <p14:creationId xmlns:p14="http://schemas.microsoft.com/office/powerpoint/2010/main" val="2881939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5027. ACTIVITIES ELIGIBLE FOR ASSISTANCE</a:t>
            </a:r>
          </a:p>
        </p:txBody>
      </p:sp>
      <p:sp>
        <p:nvSpPr>
          <p:cNvPr id="3" name="Content Placeholder 2"/>
          <p:cNvSpPr>
            <a:spLocks noGrp="1"/>
          </p:cNvSpPr>
          <p:nvPr>
            <p:ph idx="1"/>
          </p:nvPr>
        </p:nvSpPr>
        <p:spPr/>
        <p:txBody>
          <a:bodyPr/>
          <a:lstStyle/>
          <a:p>
            <a:pPr marL="0" indent="0">
              <a:buNone/>
            </a:pPr>
            <a:r>
              <a:rPr lang="en-US" dirty="0"/>
              <a:t>(2) construction, reconstruction, rehabilitation, and replacement activities;</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31</a:t>
            </a:fld>
            <a:endParaRPr lang="en-US" dirty="0"/>
          </a:p>
        </p:txBody>
      </p:sp>
    </p:spTree>
    <p:extLst>
      <p:ext uri="{BB962C8B-B14F-4D97-AF65-F5344CB8AC3E}">
        <p14:creationId xmlns:p14="http://schemas.microsoft.com/office/powerpoint/2010/main" val="2849869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5027. ACTIVITIES ELIGIBLE FOR ASSISTANCE</a:t>
            </a:r>
          </a:p>
        </p:txBody>
      </p:sp>
      <p:sp>
        <p:nvSpPr>
          <p:cNvPr id="3" name="Content Placeholder 2"/>
          <p:cNvSpPr>
            <a:spLocks noGrp="1"/>
          </p:cNvSpPr>
          <p:nvPr>
            <p:ph idx="1"/>
          </p:nvPr>
        </p:nvSpPr>
        <p:spPr/>
        <p:txBody>
          <a:bodyPr>
            <a:normAutofit/>
          </a:bodyPr>
          <a:lstStyle/>
          <a:p>
            <a:pPr marL="0" indent="0">
              <a:buNone/>
            </a:pPr>
            <a:r>
              <a:rPr lang="en-US" dirty="0"/>
              <a:t>(3) the acquisition of real property or an interest in real </a:t>
            </a:r>
            <a:r>
              <a:rPr lang="en-US" dirty="0" smtClean="0"/>
              <a:t>property </a:t>
            </a:r>
            <a:r>
              <a:rPr lang="en-US" dirty="0"/>
              <a:t>(including water rights, land relating to the project, and </a:t>
            </a:r>
            <a:r>
              <a:rPr lang="en-US" dirty="0" smtClean="0"/>
              <a:t>improvements </a:t>
            </a:r>
            <a:r>
              <a:rPr lang="en-US" dirty="0"/>
              <a:t>to land</a:t>
            </a:r>
            <a:r>
              <a:rPr lang="en-US" dirty="0" smtClean="0"/>
              <a:t>), environmental </a:t>
            </a:r>
            <a:r>
              <a:rPr lang="en-US" dirty="0"/>
              <a:t>mitigation (including </a:t>
            </a:r>
            <a:r>
              <a:rPr lang="en-US" dirty="0" smtClean="0"/>
              <a:t>acquisitions </a:t>
            </a:r>
            <a:r>
              <a:rPr lang="en-US" dirty="0"/>
              <a:t>pursuant to section 5026(7)), construction </a:t>
            </a:r>
            <a:r>
              <a:rPr lang="en-US" dirty="0" smtClean="0"/>
              <a:t>contingencies</a:t>
            </a:r>
            <a:r>
              <a:rPr lang="en-US" dirty="0"/>
              <a:t>, and acquisition of equipment; </a:t>
            </a:r>
            <a:r>
              <a:rPr lang="en-US" dirty="0" smtClean="0"/>
              <a:t>and</a:t>
            </a:r>
          </a:p>
        </p:txBody>
      </p:sp>
      <p:sp>
        <p:nvSpPr>
          <p:cNvPr id="4" name="Slide Number Placeholder 3"/>
          <p:cNvSpPr>
            <a:spLocks noGrp="1"/>
          </p:cNvSpPr>
          <p:nvPr>
            <p:ph type="sldNum" sz="quarter" idx="12"/>
          </p:nvPr>
        </p:nvSpPr>
        <p:spPr/>
        <p:txBody>
          <a:bodyPr/>
          <a:lstStyle/>
          <a:p>
            <a:fld id="{06B941F8-A256-4DE3-8DFE-BD0BFBFDEB5E}" type="slidenum">
              <a:rPr lang="en-US" smtClean="0"/>
              <a:pPr/>
              <a:t>32</a:t>
            </a:fld>
            <a:endParaRPr lang="en-US" dirty="0"/>
          </a:p>
        </p:txBody>
      </p:sp>
    </p:spTree>
    <p:extLst>
      <p:ext uri="{BB962C8B-B14F-4D97-AF65-F5344CB8AC3E}">
        <p14:creationId xmlns:p14="http://schemas.microsoft.com/office/powerpoint/2010/main" val="3524873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5027. ACTIVITIES ELIGIBLE FOR ASSISTANCE</a:t>
            </a:r>
          </a:p>
        </p:txBody>
      </p:sp>
      <p:sp>
        <p:nvSpPr>
          <p:cNvPr id="3" name="Content Placeholder 2"/>
          <p:cNvSpPr>
            <a:spLocks noGrp="1"/>
          </p:cNvSpPr>
          <p:nvPr>
            <p:ph idx="1"/>
          </p:nvPr>
        </p:nvSpPr>
        <p:spPr/>
        <p:txBody>
          <a:bodyPr/>
          <a:lstStyle/>
          <a:p>
            <a:pPr marL="0" indent="0">
              <a:buNone/>
            </a:pPr>
            <a:r>
              <a:rPr lang="en-US" dirty="0"/>
              <a:t>(4) capitalized interest necessary to meet market requirements, reasonably required reserve funds, capital issuance expenses, and other carrying costs during construction.</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33</a:t>
            </a:fld>
            <a:endParaRPr lang="en-US" dirty="0"/>
          </a:p>
        </p:txBody>
      </p:sp>
    </p:spTree>
    <p:extLst>
      <p:ext uri="{BB962C8B-B14F-4D97-AF65-F5344CB8AC3E}">
        <p14:creationId xmlns:p14="http://schemas.microsoft.com/office/powerpoint/2010/main" val="12410876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SEC. 5028. DETERMINATION OF ELIGIBILITY AND PROJECT SELECTION</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(b) Selection Criteria</a:t>
            </a:r>
            <a:r>
              <a:rPr lang="en-US" dirty="0" smtClean="0"/>
              <a:t>.—</a:t>
            </a:r>
          </a:p>
          <a:p>
            <a:pPr marL="0" indent="0">
              <a:buNone/>
            </a:pPr>
            <a:r>
              <a:rPr lang="en-US" dirty="0" smtClean="0"/>
              <a:t>(1) Establishment</a:t>
            </a:r>
            <a:r>
              <a:rPr lang="en-US" dirty="0"/>
              <a:t>.--The Secretary or the Administrator, as </a:t>
            </a:r>
            <a:r>
              <a:rPr lang="en-US" dirty="0" smtClean="0"/>
              <a:t>applicable</a:t>
            </a:r>
            <a:r>
              <a:rPr lang="en-US" dirty="0"/>
              <a:t>, shall establish criteria for the selection of projects </a:t>
            </a:r>
            <a:r>
              <a:rPr lang="en-US" dirty="0" smtClean="0"/>
              <a:t>that </a:t>
            </a:r>
            <a:r>
              <a:rPr lang="en-US" dirty="0"/>
              <a:t>meet the eligibility requirements of subsection (a), in </a:t>
            </a:r>
            <a:r>
              <a:rPr lang="en-US" dirty="0" smtClean="0"/>
              <a:t>accordance </a:t>
            </a:r>
            <a:r>
              <a:rPr lang="en-US" dirty="0"/>
              <a:t>with paragraph (2</a:t>
            </a:r>
            <a:r>
              <a:rPr lang="en-US" dirty="0" smtClean="0"/>
              <a:t>).</a:t>
            </a:r>
          </a:p>
          <a:p>
            <a:pPr marL="0" indent="0">
              <a:buNone/>
            </a:pPr>
            <a:r>
              <a:rPr lang="en-US" dirty="0" smtClean="0"/>
              <a:t>(</a:t>
            </a:r>
            <a:r>
              <a:rPr lang="en-US" dirty="0"/>
              <a:t>2) Criteria.--The selection criteria shall include the </a:t>
            </a:r>
            <a:r>
              <a:rPr lang="en-US" dirty="0" smtClean="0"/>
              <a:t>following:</a:t>
            </a:r>
          </a:p>
          <a:p>
            <a:pPr marL="0" indent="0">
              <a:buNone/>
            </a:pPr>
            <a:r>
              <a:rPr lang="en-US" dirty="0" smtClean="0"/>
              <a:t>(A) The </a:t>
            </a:r>
            <a:r>
              <a:rPr lang="en-US" dirty="0"/>
              <a:t>extent to which the project is nationally or </a:t>
            </a:r>
            <a:r>
              <a:rPr lang="en-US" dirty="0" smtClean="0"/>
              <a:t>regionally </a:t>
            </a:r>
            <a:r>
              <a:rPr lang="en-US" dirty="0"/>
              <a:t>significant, with respect to the generation of </a:t>
            </a:r>
            <a:r>
              <a:rPr lang="en-US" dirty="0" smtClean="0"/>
              <a:t>economic </a:t>
            </a:r>
            <a:r>
              <a:rPr lang="en-US" dirty="0"/>
              <a:t>and public benefits, such as-</a:t>
            </a:r>
            <a:r>
              <a:rPr lang="en-US" dirty="0" smtClean="0"/>
              <a:t>-</a:t>
            </a:r>
          </a:p>
          <a:p>
            <a:pPr marL="246888" lvl="1" indent="0">
              <a:buNone/>
            </a:pPr>
            <a:r>
              <a:rPr lang="en-US" dirty="0" smtClean="0"/>
              <a:t>(</a:t>
            </a:r>
            <a:r>
              <a:rPr lang="en-US" dirty="0" err="1"/>
              <a:t>i</a:t>
            </a:r>
            <a:r>
              <a:rPr lang="en-US" dirty="0"/>
              <a:t>) the reduction of flood risk;</a:t>
            </a:r>
          </a:p>
          <a:p>
            <a:pPr marL="246888" lvl="1" indent="0">
              <a:buNone/>
            </a:pPr>
            <a:r>
              <a:rPr lang="en-US" dirty="0" smtClean="0"/>
              <a:t>(</a:t>
            </a:r>
            <a:r>
              <a:rPr lang="en-US" dirty="0"/>
              <a:t>ii) the improvement of water quality and </a:t>
            </a:r>
            <a:r>
              <a:rPr lang="en-US" dirty="0" smtClean="0"/>
              <a:t>quantity, including </a:t>
            </a:r>
            <a:r>
              <a:rPr lang="en-US" dirty="0"/>
              <a:t>aquifer recharge;</a:t>
            </a:r>
          </a:p>
          <a:p>
            <a:pPr marL="246888" lvl="1" indent="0">
              <a:buNone/>
            </a:pPr>
            <a:r>
              <a:rPr lang="en-US" dirty="0" smtClean="0"/>
              <a:t>(</a:t>
            </a:r>
            <a:r>
              <a:rPr lang="en-US" dirty="0"/>
              <a:t>iii) the protection of drinking water, including </a:t>
            </a:r>
            <a:r>
              <a:rPr lang="en-US" dirty="0" smtClean="0"/>
              <a:t>source </a:t>
            </a:r>
            <a:r>
              <a:rPr lang="en-US" dirty="0"/>
              <a:t>water protection; </a:t>
            </a:r>
            <a:r>
              <a:rPr lang="en-US" dirty="0" smtClean="0"/>
              <a:t>and</a:t>
            </a:r>
          </a:p>
          <a:p>
            <a:pPr marL="246888" lvl="1" indent="0">
              <a:buNone/>
            </a:pPr>
            <a:r>
              <a:rPr lang="en-US" dirty="0" smtClean="0"/>
              <a:t>(iv</a:t>
            </a:r>
            <a:r>
              <a:rPr lang="en-US" dirty="0"/>
              <a:t>) the support of international commerce.</a:t>
            </a:r>
          </a:p>
        </p:txBody>
      </p:sp>
      <p:sp>
        <p:nvSpPr>
          <p:cNvPr id="4" name="Slide Number Placeholder 3"/>
          <p:cNvSpPr>
            <a:spLocks noGrp="1"/>
          </p:cNvSpPr>
          <p:nvPr>
            <p:ph type="sldNum" sz="quarter" idx="12"/>
          </p:nvPr>
        </p:nvSpPr>
        <p:spPr/>
        <p:txBody>
          <a:bodyPr/>
          <a:lstStyle/>
          <a:p>
            <a:fld id="{06B941F8-A256-4DE3-8DFE-BD0BFBFDEB5E}" type="slidenum">
              <a:rPr lang="en-US" smtClean="0"/>
              <a:pPr/>
              <a:t>34</a:t>
            </a:fld>
            <a:endParaRPr lang="en-US" dirty="0"/>
          </a:p>
        </p:txBody>
      </p:sp>
    </p:spTree>
    <p:extLst>
      <p:ext uri="{BB962C8B-B14F-4D97-AF65-F5344CB8AC3E}">
        <p14:creationId xmlns:p14="http://schemas.microsoft.com/office/powerpoint/2010/main" val="1020366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normAutofit/>
          </a:bodyPr>
          <a:lstStyle/>
          <a:p>
            <a:pPr marL="0" indent="0">
              <a:buNone/>
            </a:pPr>
            <a:r>
              <a:rPr lang="en-US" dirty="0"/>
              <a:t>(B) The extent to which the project financing plan </a:t>
            </a:r>
            <a:r>
              <a:rPr lang="en-US" dirty="0" smtClean="0"/>
              <a:t>includes public </a:t>
            </a:r>
            <a:r>
              <a:rPr lang="en-US" dirty="0"/>
              <a:t>or private financing in addition to assistance under </a:t>
            </a:r>
            <a:r>
              <a:rPr lang="en-US" dirty="0" smtClean="0"/>
              <a:t>this </a:t>
            </a:r>
            <a:r>
              <a:rPr lang="en-US" dirty="0"/>
              <a:t>subtitle</a:t>
            </a:r>
            <a:r>
              <a:rPr lang="en-US" dirty="0" smtClean="0"/>
              <a:t>.</a:t>
            </a:r>
          </a:p>
        </p:txBody>
      </p:sp>
      <p:sp>
        <p:nvSpPr>
          <p:cNvPr id="4" name="Slide Number Placeholder 3"/>
          <p:cNvSpPr>
            <a:spLocks noGrp="1"/>
          </p:cNvSpPr>
          <p:nvPr>
            <p:ph type="sldNum" sz="quarter" idx="12"/>
          </p:nvPr>
        </p:nvSpPr>
        <p:spPr/>
        <p:txBody>
          <a:bodyPr/>
          <a:lstStyle/>
          <a:p>
            <a:fld id="{06B941F8-A256-4DE3-8DFE-BD0BFBFDEB5E}" type="slidenum">
              <a:rPr lang="en-US" smtClean="0"/>
              <a:pPr/>
              <a:t>35</a:t>
            </a:fld>
            <a:endParaRPr lang="en-US" dirty="0"/>
          </a:p>
        </p:txBody>
      </p:sp>
    </p:spTree>
    <p:extLst>
      <p:ext uri="{BB962C8B-B14F-4D97-AF65-F5344CB8AC3E}">
        <p14:creationId xmlns:p14="http://schemas.microsoft.com/office/powerpoint/2010/main" val="3172431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lstStyle/>
          <a:p>
            <a:pPr marL="0" indent="0">
              <a:buNone/>
            </a:pPr>
            <a:r>
              <a:rPr lang="en-US" dirty="0"/>
              <a:t>(C) The likelihood that assistance under this subtitle would enable the project to proceed at an earlier date than the project would otherwise be able to proceed.</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36</a:t>
            </a:fld>
            <a:endParaRPr lang="en-US" dirty="0"/>
          </a:p>
        </p:txBody>
      </p:sp>
    </p:spTree>
    <p:extLst>
      <p:ext uri="{BB962C8B-B14F-4D97-AF65-F5344CB8AC3E}">
        <p14:creationId xmlns:p14="http://schemas.microsoft.com/office/powerpoint/2010/main" val="1891855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lstStyle/>
          <a:p>
            <a:pPr marL="0" indent="0">
              <a:buNone/>
            </a:pPr>
            <a:r>
              <a:rPr lang="en-US" dirty="0"/>
              <a:t>(D) The extent to which the project uses new or innovative approaches.</a:t>
            </a:r>
          </a:p>
          <a:p>
            <a:pPr marL="0" indent="0">
              <a:buNone/>
            </a:pP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37</a:t>
            </a:fld>
            <a:endParaRPr lang="en-US" dirty="0"/>
          </a:p>
        </p:txBody>
      </p:sp>
    </p:spTree>
    <p:extLst>
      <p:ext uri="{BB962C8B-B14F-4D97-AF65-F5344CB8AC3E}">
        <p14:creationId xmlns:p14="http://schemas.microsoft.com/office/powerpoint/2010/main" val="33745838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lstStyle/>
          <a:p>
            <a:pPr marL="0" lvl="0" indent="0">
              <a:buClr>
                <a:srgbClr val="1F497D"/>
              </a:buClr>
              <a:buNone/>
            </a:pPr>
            <a:r>
              <a:rPr lang="en-US" sz="2400" dirty="0">
                <a:solidFill>
                  <a:prstClr val="black"/>
                </a:solidFill>
              </a:rPr>
              <a:t>(E) The amount of budget authority required to fund the Federal credit instrument made available under this subtitle.</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38</a:t>
            </a:fld>
            <a:endParaRPr lang="en-US" dirty="0"/>
          </a:p>
        </p:txBody>
      </p:sp>
    </p:spTree>
    <p:extLst>
      <p:ext uri="{BB962C8B-B14F-4D97-AF65-F5344CB8AC3E}">
        <p14:creationId xmlns:p14="http://schemas.microsoft.com/office/powerpoint/2010/main" val="375026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lstStyle/>
          <a:p>
            <a:pPr marL="0" lvl="0" indent="0">
              <a:buClr>
                <a:srgbClr val="1F497D"/>
              </a:buClr>
              <a:buNone/>
            </a:pPr>
            <a:r>
              <a:rPr lang="en-US" sz="2400" dirty="0">
                <a:solidFill>
                  <a:prstClr val="black"/>
                </a:solidFill>
              </a:rPr>
              <a:t>(F) The extent to which the project--</a:t>
            </a:r>
          </a:p>
          <a:p>
            <a:pPr marL="246888" lvl="1" indent="0">
              <a:buClr>
                <a:srgbClr val="8064A2"/>
              </a:buClr>
              <a:buNone/>
            </a:pPr>
            <a:r>
              <a:rPr lang="en-US" sz="2100" dirty="0">
                <a:solidFill>
                  <a:prstClr val="black">
                    <a:tint val="85000"/>
                  </a:prstClr>
                </a:solidFill>
              </a:rPr>
              <a:t>(</a:t>
            </a:r>
            <a:r>
              <a:rPr lang="en-US" sz="2100" dirty="0" err="1">
                <a:solidFill>
                  <a:prstClr val="black">
                    <a:tint val="85000"/>
                  </a:prstClr>
                </a:solidFill>
              </a:rPr>
              <a:t>i</a:t>
            </a:r>
            <a:r>
              <a:rPr lang="en-US" sz="2100" dirty="0">
                <a:solidFill>
                  <a:prstClr val="black">
                    <a:tint val="85000"/>
                  </a:prstClr>
                </a:solidFill>
              </a:rPr>
              <a:t>) protects against extreme weather events, such as floods or hurricanes; or </a:t>
            </a:r>
          </a:p>
          <a:p>
            <a:pPr marL="246888" lvl="1" indent="0">
              <a:buClr>
                <a:srgbClr val="8064A2"/>
              </a:buClr>
              <a:buNone/>
            </a:pPr>
            <a:r>
              <a:rPr lang="en-US" sz="2100" dirty="0">
                <a:solidFill>
                  <a:prstClr val="black">
                    <a:tint val="85000"/>
                  </a:prstClr>
                </a:solidFill>
              </a:rPr>
              <a:t>(ii) helps maintain or protect the environment.</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39</a:t>
            </a:fld>
            <a:endParaRPr lang="en-US" dirty="0"/>
          </a:p>
        </p:txBody>
      </p:sp>
    </p:spTree>
    <p:extLst>
      <p:ext uri="{BB962C8B-B14F-4D97-AF65-F5344CB8AC3E}">
        <p14:creationId xmlns:p14="http://schemas.microsoft.com/office/powerpoint/2010/main" val="2607484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and Session Logistics</a:t>
            </a:r>
            <a:endParaRPr lang="en-US" dirty="0"/>
          </a:p>
        </p:txBody>
      </p:sp>
      <p:sp>
        <p:nvSpPr>
          <p:cNvPr id="3" name="Content Placeholder 2"/>
          <p:cNvSpPr>
            <a:spLocks noGrp="1"/>
          </p:cNvSpPr>
          <p:nvPr>
            <p:ph idx="1"/>
          </p:nvPr>
        </p:nvSpPr>
        <p:spPr/>
        <p:txBody>
          <a:bodyPr/>
          <a:lstStyle/>
          <a:p>
            <a:r>
              <a:rPr lang="en-US" dirty="0" smtClean="0"/>
              <a:t>Overview of agenda</a:t>
            </a:r>
          </a:p>
          <a:p>
            <a:r>
              <a:rPr lang="en-US" dirty="0" smtClean="0"/>
              <a:t>Session discussion and Q/A rules of the road</a:t>
            </a:r>
          </a:p>
          <a:p>
            <a:pPr lvl="1"/>
            <a:r>
              <a:rPr lang="en-US" dirty="0" smtClean="0"/>
              <a:t>Wait to be called on by facilitator</a:t>
            </a:r>
          </a:p>
          <a:p>
            <a:pPr lvl="1"/>
            <a:r>
              <a:rPr lang="en-US" dirty="0" smtClean="0"/>
              <a:t>Use microphone</a:t>
            </a:r>
          </a:p>
          <a:p>
            <a:pPr lvl="1"/>
            <a:r>
              <a:rPr lang="en-US" dirty="0" smtClean="0"/>
              <a:t>Be brief and to the point</a:t>
            </a:r>
          </a:p>
          <a:p>
            <a:pPr lvl="1"/>
            <a:r>
              <a:rPr lang="en-US" dirty="0" smtClean="0"/>
              <a:t>Remember to share the air time with others</a:t>
            </a:r>
          </a:p>
          <a:p>
            <a:pPr lvl="1"/>
            <a:r>
              <a:rPr lang="en-US" dirty="0" smtClean="0"/>
              <a:t>Follow up with email questions and comments</a:t>
            </a:r>
          </a:p>
          <a:p>
            <a:r>
              <a:rPr lang="en-US" dirty="0" smtClean="0"/>
              <a:t>EPA facility layout </a:t>
            </a:r>
          </a:p>
          <a:p>
            <a:r>
              <a:rPr lang="en-US" dirty="0" smtClean="0"/>
              <a:t>Lunch options</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a:t>
            </a:fld>
            <a:endParaRPr lang="en-US" dirty="0"/>
          </a:p>
        </p:txBody>
      </p:sp>
    </p:spTree>
    <p:extLst>
      <p:ext uri="{BB962C8B-B14F-4D97-AF65-F5344CB8AC3E}">
        <p14:creationId xmlns:p14="http://schemas.microsoft.com/office/powerpoint/2010/main" val="38860252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lstStyle/>
          <a:p>
            <a:pPr marL="0" lvl="0" indent="0">
              <a:buClr>
                <a:srgbClr val="1F497D"/>
              </a:buClr>
              <a:buNone/>
            </a:pPr>
            <a:r>
              <a:rPr lang="en-US" sz="2400" dirty="0">
                <a:solidFill>
                  <a:prstClr val="black"/>
                </a:solidFill>
              </a:rPr>
              <a:t>(G) The extent to which a project serves regions with significant energy exploration, development, or production areas.</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40</a:t>
            </a:fld>
            <a:endParaRPr lang="en-US" dirty="0"/>
          </a:p>
        </p:txBody>
      </p:sp>
    </p:spTree>
    <p:extLst>
      <p:ext uri="{BB962C8B-B14F-4D97-AF65-F5344CB8AC3E}">
        <p14:creationId xmlns:p14="http://schemas.microsoft.com/office/powerpoint/2010/main" val="1260436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normAutofit/>
          </a:bodyPr>
          <a:lstStyle/>
          <a:p>
            <a:pPr marL="0" indent="0">
              <a:buNone/>
            </a:pPr>
            <a:r>
              <a:rPr lang="en-US" dirty="0"/>
              <a:t>(H) The extent to which a project serves regions </a:t>
            </a:r>
            <a:r>
              <a:rPr lang="en-US" dirty="0" smtClean="0"/>
              <a:t>with significant </a:t>
            </a:r>
            <a:r>
              <a:rPr lang="en-US" dirty="0"/>
              <a:t>water resource challenges, including the need to </a:t>
            </a:r>
            <a:r>
              <a:rPr lang="en-US" dirty="0" smtClean="0"/>
              <a:t>address-</a:t>
            </a:r>
            <a:r>
              <a:rPr lang="en-US" dirty="0"/>
              <a:t>-</a:t>
            </a:r>
          </a:p>
          <a:p>
            <a:pPr marL="246888" lvl="1" indent="0">
              <a:buNone/>
            </a:pPr>
            <a:r>
              <a:rPr lang="en-US" dirty="0" smtClean="0"/>
              <a:t>(</a:t>
            </a:r>
            <a:r>
              <a:rPr lang="en-US" dirty="0" err="1" smtClean="0"/>
              <a:t>i</a:t>
            </a:r>
            <a:r>
              <a:rPr lang="en-US" dirty="0" smtClean="0"/>
              <a:t>) water </a:t>
            </a:r>
            <a:r>
              <a:rPr lang="en-US" dirty="0"/>
              <a:t>quality concerns in areas of regional, </a:t>
            </a:r>
            <a:r>
              <a:rPr lang="en-US" dirty="0" smtClean="0"/>
              <a:t>national</a:t>
            </a:r>
            <a:r>
              <a:rPr lang="en-US" dirty="0"/>
              <a:t>, or international significance</a:t>
            </a:r>
            <a:r>
              <a:rPr lang="en-US" dirty="0" smtClean="0"/>
              <a:t>;</a:t>
            </a:r>
          </a:p>
          <a:p>
            <a:pPr marL="246888" lvl="1" indent="0">
              <a:buNone/>
            </a:pPr>
            <a:r>
              <a:rPr lang="en-US" dirty="0" smtClean="0"/>
              <a:t>(</a:t>
            </a:r>
            <a:r>
              <a:rPr lang="en-US" dirty="0"/>
              <a:t>ii) water quantity concerns related to groundwater, </a:t>
            </a:r>
            <a:r>
              <a:rPr lang="en-US" dirty="0" smtClean="0"/>
              <a:t>surface </a:t>
            </a:r>
            <a:r>
              <a:rPr lang="en-US" dirty="0"/>
              <a:t>water, or other water sources;</a:t>
            </a:r>
          </a:p>
          <a:p>
            <a:pPr marL="246888" lvl="1" indent="0">
              <a:buNone/>
            </a:pPr>
            <a:r>
              <a:rPr lang="en-US" dirty="0" smtClean="0"/>
              <a:t>(</a:t>
            </a:r>
            <a:r>
              <a:rPr lang="en-US" dirty="0"/>
              <a:t>iii) significant flood risk;</a:t>
            </a:r>
          </a:p>
          <a:p>
            <a:pPr marL="246888" lvl="1" indent="0">
              <a:buNone/>
            </a:pPr>
            <a:r>
              <a:rPr lang="en-US" dirty="0" smtClean="0"/>
              <a:t>(</a:t>
            </a:r>
            <a:r>
              <a:rPr lang="en-US" dirty="0"/>
              <a:t>iv) water resource challenges identified in existing </a:t>
            </a:r>
            <a:r>
              <a:rPr lang="en-US" dirty="0" smtClean="0"/>
              <a:t>regional</a:t>
            </a:r>
            <a:r>
              <a:rPr lang="en-US" dirty="0"/>
              <a:t>, State, or multistate agreements; or</a:t>
            </a:r>
          </a:p>
          <a:p>
            <a:pPr marL="246888" lvl="1" indent="0">
              <a:buNone/>
            </a:pPr>
            <a:r>
              <a:rPr lang="en-US" dirty="0" smtClean="0"/>
              <a:t>(</a:t>
            </a:r>
            <a:r>
              <a:rPr lang="en-US" dirty="0"/>
              <a:t>v) water resources with exceptional recreational </a:t>
            </a:r>
            <a:r>
              <a:rPr lang="en-US" dirty="0" smtClean="0"/>
              <a:t>value or </a:t>
            </a:r>
            <a:r>
              <a:rPr lang="en-US" dirty="0"/>
              <a:t>ecological importance</a:t>
            </a:r>
            <a:r>
              <a:rPr lang="en-US" dirty="0" smtClean="0"/>
              <a:t>.</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41</a:t>
            </a:fld>
            <a:endParaRPr lang="en-US" dirty="0"/>
          </a:p>
        </p:txBody>
      </p:sp>
    </p:spTree>
    <p:extLst>
      <p:ext uri="{BB962C8B-B14F-4D97-AF65-F5344CB8AC3E}">
        <p14:creationId xmlns:p14="http://schemas.microsoft.com/office/powerpoint/2010/main" val="821255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lstStyle/>
          <a:p>
            <a:pPr marL="0" lvl="0" indent="0">
              <a:buClr>
                <a:srgbClr val="1F497D"/>
              </a:buClr>
              <a:buNone/>
            </a:pPr>
            <a:r>
              <a:rPr lang="en-US" sz="2400" dirty="0">
                <a:solidFill>
                  <a:prstClr val="black"/>
                </a:solidFill>
              </a:rPr>
              <a:t>(I) The extent to which the project addresses identified municipal, State, or regional priorities.</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42</a:t>
            </a:fld>
            <a:endParaRPr lang="en-US" dirty="0"/>
          </a:p>
        </p:txBody>
      </p:sp>
    </p:spTree>
    <p:extLst>
      <p:ext uri="{BB962C8B-B14F-4D97-AF65-F5344CB8AC3E}">
        <p14:creationId xmlns:p14="http://schemas.microsoft.com/office/powerpoint/2010/main" val="29938983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normAutofit/>
          </a:bodyPr>
          <a:lstStyle/>
          <a:p>
            <a:pPr marL="0" indent="0">
              <a:buNone/>
            </a:pPr>
            <a:r>
              <a:rPr lang="en-US" dirty="0"/>
              <a:t>(J) The readiness of the project to proceed toward </a:t>
            </a:r>
            <a:r>
              <a:rPr lang="en-US" dirty="0" smtClean="0"/>
              <a:t>development</a:t>
            </a:r>
            <a:r>
              <a:rPr lang="en-US" dirty="0"/>
              <a:t>, including a demonstration by the obligor that </a:t>
            </a:r>
            <a:r>
              <a:rPr lang="en-US" dirty="0" smtClean="0"/>
              <a:t>there </a:t>
            </a:r>
            <a:r>
              <a:rPr lang="en-US" dirty="0"/>
              <a:t>is a reasonable expectation that the contracting process </a:t>
            </a:r>
            <a:r>
              <a:rPr lang="en-US" dirty="0" smtClean="0"/>
              <a:t> </a:t>
            </a:r>
            <a:r>
              <a:rPr lang="en-US" dirty="0"/>
              <a:t>for construction of the project can commence by not later than </a:t>
            </a:r>
            <a:r>
              <a:rPr lang="en-US" dirty="0" smtClean="0"/>
              <a:t>90 </a:t>
            </a:r>
            <a:r>
              <a:rPr lang="en-US" dirty="0"/>
              <a:t>days after the date on which a Federal credit instrument is </a:t>
            </a:r>
            <a:r>
              <a:rPr lang="en-US" dirty="0" smtClean="0"/>
              <a:t>obligated </a:t>
            </a:r>
            <a:r>
              <a:rPr lang="en-US" dirty="0"/>
              <a:t>for the project under this subtitle</a:t>
            </a:r>
            <a:r>
              <a:rPr lang="en-US" dirty="0" smtClean="0"/>
              <a:t>.</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43</a:t>
            </a:fld>
            <a:endParaRPr lang="en-US" dirty="0"/>
          </a:p>
        </p:txBody>
      </p:sp>
    </p:spTree>
    <p:extLst>
      <p:ext uri="{BB962C8B-B14F-4D97-AF65-F5344CB8AC3E}">
        <p14:creationId xmlns:p14="http://schemas.microsoft.com/office/powerpoint/2010/main" val="37986916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lstStyle/>
          <a:p>
            <a:pPr marL="0" lvl="0" indent="0">
              <a:buClr>
                <a:srgbClr val="1F497D"/>
              </a:buClr>
              <a:buNone/>
            </a:pPr>
            <a:r>
              <a:rPr lang="en-US" sz="2400" dirty="0">
                <a:solidFill>
                  <a:prstClr val="black"/>
                </a:solidFill>
              </a:rPr>
              <a:t>(K) The extent to which assistance under this subtitle reduces the contribution of Federal assistance to the project.</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44</a:t>
            </a:fld>
            <a:endParaRPr lang="en-US" dirty="0"/>
          </a:p>
        </p:txBody>
      </p:sp>
    </p:spTree>
    <p:extLst>
      <p:ext uri="{BB962C8B-B14F-4D97-AF65-F5344CB8AC3E}">
        <p14:creationId xmlns:p14="http://schemas.microsoft.com/office/powerpoint/2010/main" val="4933125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n w="500">
                  <a:solidFill>
                    <a:srgbClr val="1F497D">
                      <a:shade val="20000"/>
                      <a:satMod val="120000"/>
                    </a:srgbClr>
                  </a:solidFill>
                </a:ln>
                <a:solidFill>
                  <a:prstClr val="black"/>
                </a:solidFill>
              </a:rPr>
              <a:t>SEC. 5028. DETERMINATION OF ELIGIBILITY AND PROJECT SELECTION</a:t>
            </a:r>
            <a:endParaRPr lang="en-US" dirty="0"/>
          </a:p>
        </p:txBody>
      </p:sp>
      <p:sp>
        <p:nvSpPr>
          <p:cNvPr id="3" name="Content Placeholder 2"/>
          <p:cNvSpPr>
            <a:spLocks noGrp="1"/>
          </p:cNvSpPr>
          <p:nvPr>
            <p:ph idx="1"/>
          </p:nvPr>
        </p:nvSpPr>
        <p:spPr/>
        <p:txBody>
          <a:bodyPr/>
          <a:lstStyle/>
          <a:p>
            <a:pPr marL="0" lvl="0" indent="0">
              <a:buClr>
                <a:srgbClr val="1F497D"/>
              </a:buClr>
              <a:buNone/>
            </a:pPr>
            <a:r>
              <a:rPr lang="en-US" sz="2400" dirty="0">
                <a:solidFill>
                  <a:prstClr val="black"/>
                </a:solidFill>
              </a:rPr>
              <a:t>(3) Special rule for certain combined projects.--For a project described in section 5026(8), the Administrator shall only consider the criteria described in subparagraphs (B) through (K) of paragraph (2).</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45</a:t>
            </a:fld>
            <a:endParaRPr lang="en-US" dirty="0"/>
          </a:p>
        </p:txBody>
      </p:sp>
    </p:spTree>
    <p:extLst>
      <p:ext uri="{BB962C8B-B14F-4D97-AF65-F5344CB8AC3E}">
        <p14:creationId xmlns:p14="http://schemas.microsoft.com/office/powerpoint/2010/main" val="4158784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WIFIA Project and Financing Ideas: Audience-Wide Roundtable </a:t>
            </a:r>
          </a:p>
        </p:txBody>
      </p:sp>
      <p:sp>
        <p:nvSpPr>
          <p:cNvPr id="3" name="Text Placeholder 2"/>
          <p:cNvSpPr>
            <a:spLocks noGrp="1"/>
          </p:cNvSpPr>
          <p:nvPr>
            <p:ph type="body" idx="1"/>
          </p:nvPr>
        </p:nvSpPr>
        <p:spPr/>
        <p:txBody>
          <a:bodyPr/>
          <a:lstStyle/>
          <a:p>
            <a:r>
              <a:rPr lang="en-US" dirty="0" smtClean="0"/>
              <a:t>WIFIA 2014</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46</a:t>
            </a:fld>
            <a:endParaRPr lang="en-US" dirty="0"/>
          </a:p>
        </p:txBody>
      </p:sp>
    </p:spTree>
    <p:extLst>
      <p:ext uri="{BB962C8B-B14F-4D97-AF65-F5344CB8AC3E}">
        <p14:creationId xmlns:p14="http://schemas.microsoft.com/office/powerpoint/2010/main" val="25537318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Roundtable</a:t>
            </a:r>
            <a:endParaRPr lang="en-US" dirty="0"/>
          </a:p>
        </p:txBody>
      </p:sp>
      <p:sp>
        <p:nvSpPr>
          <p:cNvPr id="3" name="Content Placeholder 2"/>
          <p:cNvSpPr>
            <a:spLocks noGrp="1"/>
          </p:cNvSpPr>
          <p:nvPr>
            <p:ph idx="1"/>
          </p:nvPr>
        </p:nvSpPr>
        <p:spPr/>
        <p:txBody>
          <a:bodyPr/>
          <a:lstStyle/>
          <a:p>
            <a:pPr lvl="0"/>
            <a:r>
              <a:rPr lang="en-US" dirty="0"/>
              <a:t>What ideas do you have about types of projects that may emerge in the near term with a WIFIA role?  Over the five-year Pilot?</a:t>
            </a:r>
          </a:p>
          <a:p>
            <a:pPr lvl="0"/>
            <a:r>
              <a:rPr lang="en-US" dirty="0"/>
              <a:t>How might the financing of projects with a WIFIA component be structured? </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47</a:t>
            </a:fld>
            <a:endParaRPr lang="en-US" dirty="0"/>
          </a:p>
        </p:txBody>
      </p:sp>
    </p:spTree>
    <p:extLst>
      <p:ext uri="{BB962C8B-B14F-4D97-AF65-F5344CB8AC3E}">
        <p14:creationId xmlns:p14="http://schemas.microsoft.com/office/powerpoint/2010/main" val="3133348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Text Placeholder 2"/>
          <p:cNvSpPr>
            <a:spLocks noGrp="1"/>
          </p:cNvSpPr>
          <p:nvPr>
            <p:ph type="body" idx="1"/>
          </p:nvPr>
        </p:nvSpPr>
        <p:spPr/>
        <p:txBody>
          <a:bodyPr/>
          <a:lstStyle/>
          <a:p>
            <a:r>
              <a:rPr lang="en-US" dirty="0" smtClean="0"/>
              <a:t>WIFIA 2014</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48</a:t>
            </a:fld>
            <a:endParaRPr lang="en-US" dirty="0"/>
          </a:p>
        </p:txBody>
      </p:sp>
    </p:spTree>
    <p:extLst>
      <p:ext uri="{BB962C8B-B14F-4D97-AF65-F5344CB8AC3E}">
        <p14:creationId xmlns:p14="http://schemas.microsoft.com/office/powerpoint/2010/main" val="40512270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lvl="0"/>
            <a:r>
              <a:rPr lang="en-US" dirty="0"/>
              <a:t>Questions from the audience</a:t>
            </a:r>
          </a:p>
          <a:p>
            <a:pPr lvl="0"/>
            <a:r>
              <a:rPr lang="en-US" dirty="0"/>
              <a:t>Ideas related to the formation of the program and the implementation process not already discussed</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49</a:t>
            </a:fld>
            <a:endParaRPr lang="en-US" dirty="0"/>
          </a:p>
        </p:txBody>
      </p:sp>
    </p:spTree>
    <p:extLst>
      <p:ext uri="{BB962C8B-B14F-4D97-AF65-F5344CB8AC3E}">
        <p14:creationId xmlns:p14="http://schemas.microsoft.com/office/powerpoint/2010/main" val="907741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Water Resources Reform and Development Act (WRRDA) of 2014 was signed by the President on June 10, 2014</a:t>
            </a:r>
          </a:p>
          <a:p>
            <a:r>
              <a:rPr lang="en-US" dirty="0" smtClean="0"/>
              <a:t>Title V of WRRDA contained the Water Infrastructure Finance and Innovation Act (WIFIA)</a:t>
            </a:r>
          </a:p>
          <a:p>
            <a:r>
              <a:rPr lang="en-US" dirty="0" smtClean="0"/>
              <a:t>WIFIA is modeled on the Transportation Infrastructure Finance and Innovation Act (TIFIA) of 1998</a:t>
            </a:r>
          </a:p>
          <a:p>
            <a:r>
              <a:rPr lang="en-US" dirty="0"/>
              <a:t>T</a:t>
            </a:r>
            <a:r>
              <a:rPr lang="en-US" dirty="0" smtClean="0"/>
              <a:t>IFIA provides federal credit assistance in the form of loans, guarantees, or lines of credit for eligible transportation projects</a:t>
            </a:r>
          </a:p>
          <a:p>
            <a:r>
              <a:rPr lang="en-US" dirty="0" smtClean="0"/>
              <a:t>TIFIA has provided over $16 billion in assistance since 1999 to projects costing nearly $60 billion</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5</a:t>
            </a:fld>
            <a:endParaRPr lang="en-US" dirty="0"/>
          </a:p>
        </p:txBody>
      </p:sp>
    </p:spTree>
    <p:extLst>
      <p:ext uri="{BB962C8B-B14F-4D97-AF65-F5344CB8AC3E}">
        <p14:creationId xmlns:p14="http://schemas.microsoft.com/office/powerpoint/2010/main" val="10091160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Eligibility for Assistance / Application Process / Timing / Funding</a:t>
            </a:r>
            <a:endParaRPr lang="en-US" dirty="0"/>
          </a:p>
        </p:txBody>
      </p:sp>
      <p:sp>
        <p:nvSpPr>
          <p:cNvPr id="3" name="Content Placeholder 2"/>
          <p:cNvSpPr>
            <a:spLocks noGrp="1"/>
          </p:cNvSpPr>
          <p:nvPr>
            <p:ph idx="1"/>
          </p:nvPr>
        </p:nvSpPr>
        <p:spPr/>
        <p:txBody>
          <a:bodyPr>
            <a:normAutofit fontScale="47500" lnSpcReduction="20000"/>
          </a:bodyPr>
          <a:lstStyle/>
          <a:p>
            <a:pPr lvl="0"/>
            <a:r>
              <a:rPr lang="en-US" smtClean="0"/>
              <a:t>Please address eligibility for assistance and the application process.</a:t>
            </a:r>
          </a:p>
          <a:p>
            <a:pPr lvl="0"/>
            <a:r>
              <a:rPr lang="en-US" smtClean="0"/>
              <a:t>Will the EPA (or another federal / public entity) draft of a "standard" or "template" public-private partnership (P3) structure that can be utilized for WIFIA-funded projects (similar to efforts by the Canadian federal government to promote P3s)? Such standardization should help facilitate P3s by providing local officials with a structure that has been developed and approved by another public entity.</a:t>
            </a:r>
          </a:p>
          <a:p>
            <a:pPr lvl="0"/>
            <a:r>
              <a:rPr lang="en-US" smtClean="0"/>
              <a:t>Timing for WIFIA rollout; public participation/input into regulations to implement WIFIA, how we can help identify appropriate applicants, etc.</a:t>
            </a:r>
          </a:p>
          <a:p>
            <a:pPr lvl="0"/>
            <a:r>
              <a:rPr lang="en-US" smtClean="0"/>
              <a:t>When will first projects be funded? Will design and bidding have to be completed (similar to current SRF programs) before the funding is awarded? Are there any deadline requirements for the starting and/or completing construction of the projects?</a:t>
            </a:r>
          </a:p>
          <a:p>
            <a:pPr lvl="0"/>
            <a:r>
              <a:rPr lang="en-US" smtClean="0"/>
              <a:t>Is this grant funding or loan funding? If loan funding, what will the interest rate be, and will there be any loan forgiveness similar to the ARRA funding?</a:t>
            </a:r>
          </a:p>
          <a:p>
            <a:pPr lvl="0"/>
            <a:r>
              <a:rPr lang="en-US" smtClean="0"/>
              <a:t>Will funding be received as a lump sum before start of construction, or, similar to the SRF program, will disbursements be made monthly based on contractor pay requests?</a:t>
            </a:r>
          </a:p>
          <a:p>
            <a:pPr lvl="0"/>
            <a:r>
              <a:rPr lang="en-US" smtClean="0"/>
              <a:t>Would like to hear how WIFIA will be implemented in case there are no appropriations this year, if EPA will fund it internally, and discuss administration of WIFIA to ensure there are no negative impacts on SRF and set-asides.</a:t>
            </a:r>
          </a:p>
          <a:p>
            <a:pPr lvl="0"/>
            <a:r>
              <a:rPr lang="en-US" smtClean="0"/>
              <a:t>Project selection criteria, ensuring a diversity of project types and geographic locations, maximizing flexibility to utilize the ability of EPA to fund projects in excess of 49% of their total cost, among other topics.</a:t>
            </a:r>
          </a:p>
          <a:p>
            <a:pPr lvl="0"/>
            <a:r>
              <a:rPr lang="en-US" smtClean="0"/>
              <a:t>What is the source of federal appropriated funds to both fund and implement WIFIA?</a:t>
            </a:r>
          </a:p>
          <a:p>
            <a:pPr lvl="0"/>
            <a:r>
              <a:rPr lang="en-US" smtClean="0"/>
              <a:t>How will WIFIA address the rise in water rates?</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50</a:t>
            </a:fld>
            <a:endParaRPr lang="en-US" dirty="0"/>
          </a:p>
        </p:txBody>
      </p:sp>
    </p:spTree>
    <p:extLst>
      <p:ext uri="{BB962C8B-B14F-4D97-AF65-F5344CB8AC3E}">
        <p14:creationId xmlns:p14="http://schemas.microsoft.com/office/powerpoint/2010/main" val="9311061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WIFIA and the SRF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mtClean="0"/>
              <a:t>How will the right of first refusal provision (i.e., WIFIA projects must first apply to the SRFs) operate and how will coordination with the SRFs be accomplished?</a:t>
            </a:r>
          </a:p>
          <a:p>
            <a:pPr lvl="0"/>
            <a:r>
              <a:rPr lang="en-US" smtClean="0"/>
              <a:t>Will the program be administered through the existing USEPA SRF program?</a:t>
            </a:r>
          </a:p>
          <a:p>
            <a:pPr lvl="0"/>
            <a:r>
              <a:rPr lang="en-US" smtClean="0"/>
              <a:t>Will application requirements require more or less financial and project information that the existing SRF program? Exactly what will the application requirements be?</a:t>
            </a:r>
          </a:p>
          <a:p>
            <a:pPr lvl="0"/>
            <a:r>
              <a:rPr lang="en-US" smtClean="0"/>
              <a:t>Current SRF program has limits on the amount of design fees that can be funded. Will this program have similar limits on design fees that can be reimbursed?</a:t>
            </a:r>
          </a:p>
          <a:p>
            <a:pPr lvl="0"/>
            <a:r>
              <a:rPr lang="en-US" smtClean="0"/>
              <a:t>What are the changes from the existing program? What types of stormwater projects are included in the program (i.e. water quality improvement, flood control, etc.)? Are projects like replacement of the HVAC system for the WRP lab eligible?</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51</a:t>
            </a:fld>
            <a:endParaRPr lang="en-US" dirty="0"/>
          </a:p>
        </p:txBody>
      </p:sp>
    </p:spTree>
    <p:extLst>
      <p:ext uri="{BB962C8B-B14F-4D97-AF65-F5344CB8AC3E}">
        <p14:creationId xmlns:p14="http://schemas.microsoft.com/office/powerpoint/2010/main" val="18199584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Davis Bacon, Buy American, </a:t>
            </a:r>
            <a:r>
              <a:rPr lang="en-US" i="1" dirty="0" err="1"/>
              <a:t>etc</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lvl="0"/>
            <a:r>
              <a:rPr lang="en-US" dirty="0"/>
              <a:t>Will Davis Bacon Wage Rates be required, or will State Prevailing Wage rates be satisfactory?</a:t>
            </a:r>
          </a:p>
          <a:p>
            <a:pPr lvl="0"/>
            <a:r>
              <a:rPr lang="en-US" dirty="0"/>
              <a:t>Will there be any Buy America requirements? Current SRF regulations require Buy America only for certain steel projects. Will new program have similar limited BA requirements (and what will they be) or will there be more extensive BA requirements</a:t>
            </a:r>
            <a:r>
              <a:rPr lang="en-US" dirty="0" smtClean="0"/>
              <a:t>?</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52</a:t>
            </a:fld>
            <a:endParaRPr lang="en-US" dirty="0"/>
          </a:p>
        </p:txBody>
      </p:sp>
    </p:spTree>
    <p:extLst>
      <p:ext uri="{BB962C8B-B14F-4D97-AF65-F5344CB8AC3E}">
        <p14:creationId xmlns:p14="http://schemas.microsoft.com/office/powerpoint/2010/main" val="40440774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Project Specific </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Can </a:t>
            </a:r>
            <a:r>
              <a:rPr lang="en-US" dirty="0"/>
              <a:t>large projects currently under construction be funded? For instance, there is a multiyear project underway for replacement of water mains using over $100M/yr. The existing construction contracts are not set up with Davis Bacon, Buy America, or any other Federal requirement. Can funding be obtained for this existing project?</a:t>
            </a:r>
          </a:p>
          <a:p>
            <a:pPr lvl="0"/>
            <a:r>
              <a:rPr lang="en-US" dirty="0"/>
              <a:t>The way in which WIFIA is envisaged as addressing capitalization of water systems -- small, medium, large.</a:t>
            </a:r>
          </a:p>
          <a:p>
            <a:pPr lvl="0"/>
            <a:r>
              <a:rPr lang="en-US" dirty="0"/>
              <a:t>Funding water reuse projects.</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53</a:t>
            </a:fld>
            <a:endParaRPr lang="en-US" dirty="0"/>
          </a:p>
        </p:txBody>
      </p:sp>
    </p:spTree>
    <p:extLst>
      <p:ext uri="{BB962C8B-B14F-4D97-AF65-F5344CB8AC3E}">
        <p14:creationId xmlns:p14="http://schemas.microsoft.com/office/powerpoint/2010/main" val="7738111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Comments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It </a:t>
            </a:r>
            <a:r>
              <a:rPr lang="en-US" dirty="0"/>
              <a:t>is important to my Community Water System that WIFIA be identified as a loan program by all interested parties. By keeping this as the sole function of WIFIA a variety of requirements related to other governmental loan programs which may include interest subsidies and principle forgiveness should be avoided. Providing funds for water, clean water and storm water projects with little or no risk of default, repayable at the lowest possible non subsidized interest rate over the longest possible term should be the WIFIA standard.</a:t>
            </a:r>
          </a:p>
          <a:p>
            <a:pPr lvl="0"/>
            <a:r>
              <a:rPr lang="en-US" dirty="0"/>
              <a:t>We would want to ensure funding be distributed fairly</a:t>
            </a:r>
          </a:p>
          <a:p>
            <a:pPr lvl="0"/>
            <a:r>
              <a:rPr lang="en-US" dirty="0"/>
              <a:t>We will primarily listen in. If we provide any comments during the session they will focus on giving priority to SRF over WIFIA.</a:t>
            </a:r>
          </a:p>
          <a:p>
            <a:pPr lvl="0"/>
            <a:r>
              <a:rPr lang="en-US" dirty="0"/>
              <a:t>Better understanding of the process and opportunities. We are supplier of equipment and want to be prepared to support the industry's needs.</a:t>
            </a:r>
          </a:p>
          <a:p>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54</a:t>
            </a:fld>
            <a:endParaRPr lang="en-US" dirty="0"/>
          </a:p>
        </p:txBody>
      </p:sp>
    </p:spTree>
    <p:extLst>
      <p:ext uri="{BB962C8B-B14F-4D97-AF65-F5344CB8AC3E}">
        <p14:creationId xmlns:p14="http://schemas.microsoft.com/office/powerpoint/2010/main" val="16588413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closing remarks</a:t>
            </a:r>
            <a:endParaRPr lang="en-US" dirty="0"/>
          </a:p>
        </p:txBody>
      </p:sp>
      <p:sp>
        <p:nvSpPr>
          <p:cNvPr id="3" name="Text Placeholder 2"/>
          <p:cNvSpPr>
            <a:spLocks noGrp="1"/>
          </p:cNvSpPr>
          <p:nvPr>
            <p:ph type="body" idx="1"/>
          </p:nvPr>
        </p:nvSpPr>
        <p:spPr/>
        <p:txBody>
          <a:bodyPr/>
          <a:lstStyle/>
          <a:p>
            <a:r>
              <a:rPr lang="en-US" dirty="0" smtClean="0"/>
              <a:t>WIFIA 2014</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55</a:t>
            </a:fld>
            <a:endParaRPr lang="en-US" dirty="0"/>
          </a:p>
        </p:txBody>
      </p:sp>
    </p:spTree>
    <p:extLst>
      <p:ext uri="{BB962C8B-B14F-4D97-AF65-F5344CB8AC3E}">
        <p14:creationId xmlns:p14="http://schemas.microsoft.com/office/powerpoint/2010/main" val="324891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Comments?</a:t>
            </a:r>
            <a:endParaRPr lang="en-US" dirty="0"/>
          </a:p>
        </p:txBody>
      </p:sp>
      <p:sp>
        <p:nvSpPr>
          <p:cNvPr id="3" name="Content Placeholder 2"/>
          <p:cNvSpPr>
            <a:spLocks noGrp="1"/>
          </p:cNvSpPr>
          <p:nvPr>
            <p:ph idx="1"/>
          </p:nvPr>
        </p:nvSpPr>
        <p:spPr/>
        <p:txBody>
          <a:bodyPr/>
          <a:lstStyle/>
          <a:p>
            <a:r>
              <a:rPr lang="en-US" dirty="0" smtClean="0"/>
              <a:t>Please email: wifia@epa.gov</a:t>
            </a:r>
          </a:p>
          <a:p>
            <a:r>
              <a:rPr lang="en-US" dirty="0" smtClean="0"/>
              <a:t>Please contact:</a:t>
            </a:r>
          </a:p>
          <a:p>
            <a:pPr lvl="1"/>
            <a:r>
              <a:rPr lang="en-US" dirty="0" smtClean="0"/>
              <a:t>Jordan Dorfman</a:t>
            </a:r>
          </a:p>
          <a:p>
            <a:pPr lvl="2"/>
            <a:r>
              <a:rPr lang="en-US" dirty="0" smtClean="0"/>
              <a:t>(202) 564-0614</a:t>
            </a:r>
          </a:p>
          <a:p>
            <a:pPr lvl="1"/>
            <a:r>
              <a:rPr lang="en-US" dirty="0" smtClean="0"/>
              <a:t>Peter </a:t>
            </a:r>
            <a:r>
              <a:rPr lang="en-US" dirty="0" err="1" smtClean="0"/>
              <a:t>Shanaghan</a:t>
            </a:r>
            <a:endParaRPr lang="en-US" dirty="0" smtClean="0"/>
          </a:p>
          <a:p>
            <a:pPr lvl="2"/>
            <a:r>
              <a:rPr lang="en-US" dirty="0" smtClean="0"/>
              <a:t>(202) 564-3848</a:t>
            </a:r>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56</a:t>
            </a:fld>
            <a:endParaRPr lang="en-US" dirty="0"/>
          </a:p>
        </p:txBody>
      </p:sp>
    </p:spTree>
    <p:extLst>
      <p:ext uri="{BB962C8B-B14F-4D97-AF65-F5344CB8AC3E}">
        <p14:creationId xmlns:p14="http://schemas.microsoft.com/office/powerpoint/2010/main" val="391854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lnSpcReduction="10000"/>
          </a:bodyPr>
          <a:lstStyle/>
          <a:p>
            <a:r>
              <a:rPr lang="en-US" dirty="0" smtClean="0"/>
              <a:t>Not unusual for the federal government</a:t>
            </a:r>
          </a:p>
          <a:p>
            <a:pPr lvl="1"/>
            <a:r>
              <a:rPr lang="en-US" dirty="0"/>
              <a:t>O</a:t>
            </a:r>
            <a:r>
              <a:rPr lang="en-US" dirty="0" smtClean="0"/>
              <a:t>ne </a:t>
            </a:r>
            <a:r>
              <a:rPr lang="en-US" dirty="0"/>
              <a:t>of many Federal Credit Support assistance </a:t>
            </a:r>
            <a:r>
              <a:rPr lang="en-US" dirty="0" smtClean="0"/>
              <a:t>programs</a:t>
            </a:r>
          </a:p>
          <a:p>
            <a:pPr lvl="1"/>
            <a:r>
              <a:rPr lang="en-US" dirty="0" smtClean="0"/>
              <a:t>Will </a:t>
            </a:r>
            <a:r>
              <a:rPr lang="en-US" dirty="0"/>
              <a:t>be developed within </a:t>
            </a:r>
            <a:r>
              <a:rPr lang="en-US" dirty="0" smtClean="0"/>
              <a:t>already </a:t>
            </a:r>
            <a:r>
              <a:rPr lang="en-US" dirty="0"/>
              <a:t>well established federal parameters </a:t>
            </a:r>
            <a:endParaRPr lang="en-US" dirty="0" smtClean="0"/>
          </a:p>
          <a:p>
            <a:pPr lvl="2"/>
            <a:r>
              <a:rPr lang="en-US" dirty="0" smtClean="0"/>
              <a:t>Process </a:t>
            </a:r>
            <a:r>
              <a:rPr lang="en-US" dirty="0"/>
              <a:t>for tapping into funds from </a:t>
            </a:r>
            <a:r>
              <a:rPr lang="en-US" dirty="0" smtClean="0"/>
              <a:t>Treasury</a:t>
            </a:r>
          </a:p>
          <a:p>
            <a:pPr lvl="2"/>
            <a:r>
              <a:rPr lang="en-US" dirty="0"/>
              <a:t>C</a:t>
            </a:r>
            <a:r>
              <a:rPr lang="en-US" dirty="0" smtClean="0"/>
              <a:t>omputation </a:t>
            </a:r>
            <a:r>
              <a:rPr lang="en-US" dirty="0"/>
              <a:t>of the subsidy </a:t>
            </a:r>
            <a:r>
              <a:rPr lang="en-US" dirty="0" smtClean="0"/>
              <a:t>rate </a:t>
            </a:r>
          </a:p>
          <a:p>
            <a:pPr lvl="2"/>
            <a:r>
              <a:rPr lang="en-US" dirty="0" smtClean="0"/>
              <a:t>Loan </a:t>
            </a:r>
            <a:r>
              <a:rPr lang="en-US" dirty="0"/>
              <a:t>repayment process </a:t>
            </a:r>
            <a:endParaRPr lang="en-US" dirty="0" smtClean="0"/>
          </a:p>
          <a:p>
            <a:pPr lvl="2"/>
            <a:r>
              <a:rPr lang="en-US" dirty="0" smtClean="0"/>
              <a:t>Internal </a:t>
            </a:r>
            <a:r>
              <a:rPr lang="en-US" dirty="0"/>
              <a:t>federal program </a:t>
            </a:r>
            <a:r>
              <a:rPr lang="en-US" dirty="0" smtClean="0"/>
              <a:t>management  </a:t>
            </a:r>
          </a:p>
          <a:p>
            <a:pPr lvl="2"/>
            <a:r>
              <a:rPr lang="en-US" dirty="0" smtClean="0"/>
              <a:t>There </a:t>
            </a:r>
            <a:r>
              <a:rPr lang="en-US" dirty="0"/>
              <a:t>are 90 federal credit support programs in 14 federal agencies that range from Department of Agriculture’s Rural Utilities Service to the Small Business Administration’s Disaster Assistance Program to the Department of Transportation’s </a:t>
            </a:r>
            <a:r>
              <a:rPr lang="en-US" dirty="0" smtClean="0"/>
              <a:t>TIFIA </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6</a:t>
            </a:fld>
            <a:endParaRPr lang="en-US" dirty="0"/>
          </a:p>
        </p:txBody>
      </p:sp>
    </p:spTree>
    <p:extLst>
      <p:ext uri="{BB962C8B-B14F-4D97-AF65-F5344CB8AC3E}">
        <p14:creationId xmlns:p14="http://schemas.microsoft.com/office/powerpoint/2010/main" val="215754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WIFIA</a:t>
            </a:r>
            <a:endParaRPr lang="en-US" dirty="0"/>
          </a:p>
        </p:txBody>
      </p:sp>
      <p:sp>
        <p:nvSpPr>
          <p:cNvPr id="3" name="Content Placeholder 2"/>
          <p:cNvSpPr>
            <a:spLocks noGrp="1"/>
          </p:cNvSpPr>
          <p:nvPr>
            <p:ph idx="1"/>
          </p:nvPr>
        </p:nvSpPr>
        <p:spPr/>
        <p:txBody>
          <a:bodyPr/>
          <a:lstStyle/>
          <a:p>
            <a:r>
              <a:rPr lang="en-US" dirty="0" smtClean="0"/>
              <a:t>Innovative financing mechanism for water-related infrastructure</a:t>
            </a:r>
          </a:p>
          <a:p>
            <a:r>
              <a:rPr lang="en-US" dirty="0" smtClean="0"/>
              <a:t>National or Regional significance</a:t>
            </a:r>
          </a:p>
          <a:p>
            <a:r>
              <a:rPr lang="en-US" dirty="0" smtClean="0"/>
              <a:t>Attempts to fill in a perceived gap left open by the SRF programs by providing subsidized financing for large dollar-value projects</a:t>
            </a:r>
          </a:p>
          <a:p>
            <a:r>
              <a:rPr lang="en-US" dirty="0" smtClean="0"/>
              <a:t>Funds are appropriated to provide a reserve subsidy for credit assistance, not for direct outlays to projects (TIFIA averages 10:1)</a:t>
            </a:r>
          </a:p>
          <a:p>
            <a:r>
              <a:rPr lang="en-US" dirty="0" smtClean="0"/>
              <a:t>Credit assistance can be in the form of loans or guarantees</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7</a:t>
            </a:fld>
            <a:endParaRPr lang="en-US" dirty="0"/>
          </a:p>
        </p:txBody>
      </p:sp>
    </p:spTree>
    <p:extLst>
      <p:ext uri="{BB962C8B-B14F-4D97-AF65-F5344CB8AC3E}">
        <p14:creationId xmlns:p14="http://schemas.microsoft.com/office/powerpoint/2010/main" val="1796042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law say?</a:t>
            </a:r>
            <a:endParaRPr lang="en-US" dirty="0"/>
          </a:p>
        </p:txBody>
      </p:sp>
      <p:sp>
        <p:nvSpPr>
          <p:cNvPr id="3" name="Text Placeholder 2"/>
          <p:cNvSpPr>
            <a:spLocks noGrp="1"/>
          </p:cNvSpPr>
          <p:nvPr>
            <p:ph type="body" idx="1"/>
          </p:nvPr>
        </p:nvSpPr>
        <p:spPr/>
        <p:txBody>
          <a:bodyPr/>
          <a:lstStyle/>
          <a:p>
            <a:r>
              <a:rPr lang="en-US" dirty="0" smtClean="0"/>
              <a:t>WIFIA 2014</a:t>
            </a:r>
            <a:endParaRPr lang="en-US" dirty="0"/>
          </a:p>
        </p:txBody>
      </p:sp>
      <p:sp>
        <p:nvSpPr>
          <p:cNvPr id="4" name="Slide Number Placeholder 3"/>
          <p:cNvSpPr>
            <a:spLocks noGrp="1"/>
          </p:cNvSpPr>
          <p:nvPr>
            <p:ph type="sldNum" sz="quarter" idx="12"/>
          </p:nvPr>
        </p:nvSpPr>
        <p:spPr/>
        <p:txBody>
          <a:bodyPr/>
          <a:lstStyle/>
          <a:p>
            <a:fld id="{06B941F8-A256-4DE3-8DFE-BD0BFBFDEB5E}" type="slidenum">
              <a:rPr lang="en-US" smtClean="0"/>
              <a:pPr/>
              <a:t>8</a:t>
            </a:fld>
            <a:endParaRPr lang="en-US" dirty="0"/>
          </a:p>
        </p:txBody>
      </p:sp>
    </p:spTree>
    <p:extLst>
      <p:ext uri="{BB962C8B-B14F-4D97-AF65-F5344CB8AC3E}">
        <p14:creationId xmlns:p14="http://schemas.microsoft.com/office/powerpoint/2010/main" val="1354996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Eligible assistance recipients range from corporations and partnerships, to municipal entities, to State Revolving Fund programs</a:t>
            </a:r>
          </a:p>
          <a:p>
            <a:r>
              <a:rPr lang="en-US" dirty="0" smtClean="0"/>
              <a:t>Eligible projects include:</a:t>
            </a:r>
          </a:p>
          <a:p>
            <a:pPr lvl="1"/>
            <a:r>
              <a:rPr lang="en-US" dirty="0" smtClean="0"/>
              <a:t>CWSRF eligible projects</a:t>
            </a:r>
          </a:p>
          <a:p>
            <a:pPr lvl="1"/>
            <a:r>
              <a:rPr lang="en-US" dirty="0" smtClean="0"/>
              <a:t>DWSRF eligible projects</a:t>
            </a:r>
          </a:p>
          <a:p>
            <a:pPr lvl="1"/>
            <a:r>
              <a:rPr lang="en-US" dirty="0" smtClean="0"/>
              <a:t>Projects for enhanced energy efficiency at drinking water and wastewater facilities</a:t>
            </a:r>
          </a:p>
          <a:p>
            <a:pPr lvl="1"/>
            <a:r>
              <a:rPr lang="en-US" dirty="0" smtClean="0"/>
              <a:t>Brackish or seawater desalination, aquifer recharge, water recycling</a:t>
            </a:r>
          </a:p>
          <a:p>
            <a:pPr lvl="1"/>
            <a:r>
              <a:rPr lang="en-US" dirty="0" smtClean="0"/>
              <a:t>Acquisition of property if it is integral to the project or will mitigate the environmental impact of a project</a:t>
            </a:r>
          </a:p>
          <a:p>
            <a:pPr lvl="1"/>
            <a:r>
              <a:rPr lang="en-US" dirty="0" smtClean="0"/>
              <a:t>Bundled SRF projects under one application</a:t>
            </a:r>
          </a:p>
          <a:p>
            <a:pPr lvl="1"/>
            <a:r>
              <a:rPr lang="en-US" dirty="0" smtClean="0"/>
              <a:t>A combination of projects secured by a common security pledge</a:t>
            </a:r>
          </a:p>
        </p:txBody>
      </p:sp>
      <p:sp>
        <p:nvSpPr>
          <p:cNvPr id="4" name="Slide Number Placeholder 3"/>
          <p:cNvSpPr>
            <a:spLocks noGrp="1"/>
          </p:cNvSpPr>
          <p:nvPr>
            <p:ph type="sldNum" sz="quarter" idx="12"/>
          </p:nvPr>
        </p:nvSpPr>
        <p:spPr/>
        <p:txBody>
          <a:bodyPr/>
          <a:lstStyle/>
          <a:p>
            <a:fld id="{06B941F8-A256-4DE3-8DFE-BD0BFBFDEB5E}" type="slidenum">
              <a:rPr lang="en-US" smtClean="0">
                <a:solidFill>
                  <a:srgbClr val="1F497D"/>
                </a:solidFill>
              </a:rPr>
              <a:pPr/>
              <a:t>9</a:t>
            </a:fld>
            <a:endParaRPr lang="en-US" dirty="0">
              <a:solidFill>
                <a:srgbClr val="1F497D"/>
              </a:solidFill>
            </a:endParaRPr>
          </a:p>
        </p:txBody>
      </p:sp>
      <p:sp>
        <p:nvSpPr>
          <p:cNvPr id="5" name="Title 1"/>
          <p:cNvSpPr>
            <a:spLocks noGrp="1"/>
          </p:cNvSpPr>
          <p:nvPr>
            <p:ph type="title"/>
          </p:nvPr>
        </p:nvSpPr>
        <p:spPr/>
        <p:txBody>
          <a:bodyPr/>
          <a:lstStyle/>
          <a:p>
            <a:r>
              <a:rPr lang="en-US" dirty="0" smtClean="0"/>
              <a:t>Introduction to WIFIA</a:t>
            </a:r>
            <a:endParaRPr lang="en-US" dirty="0"/>
          </a:p>
        </p:txBody>
      </p:sp>
    </p:spTree>
    <p:extLst>
      <p:ext uri="{BB962C8B-B14F-4D97-AF65-F5344CB8AC3E}">
        <p14:creationId xmlns:p14="http://schemas.microsoft.com/office/powerpoint/2010/main" val="4065566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4246</TotalTime>
  <Words>3435</Words>
  <Application>Microsoft Office PowerPoint</Application>
  <PresentationFormat>On-screen Show (4:3)</PresentationFormat>
  <Paragraphs>297</Paragraphs>
  <Slides>56</Slides>
  <Notes>2</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Opulent</vt:lpstr>
      <vt:lpstr>PowerPoint Presentation</vt:lpstr>
      <vt:lpstr>Welcoming Remarks</vt:lpstr>
      <vt:lpstr>Purpose</vt:lpstr>
      <vt:lpstr>Agenda and Session Logistics</vt:lpstr>
      <vt:lpstr>Background </vt:lpstr>
      <vt:lpstr>Background</vt:lpstr>
      <vt:lpstr>Introduction to WIFIA</vt:lpstr>
      <vt:lpstr>What does the law say?</vt:lpstr>
      <vt:lpstr>Introduction to WIFIA</vt:lpstr>
      <vt:lpstr>Introduction to WIFIA</vt:lpstr>
      <vt:lpstr>Introduction to WIFIA</vt:lpstr>
      <vt:lpstr>Introduction to WIFIA</vt:lpstr>
      <vt:lpstr>Introduction to WIFIA</vt:lpstr>
      <vt:lpstr>Introduction to WIFIA</vt:lpstr>
      <vt:lpstr>Introduction to WIFIA</vt:lpstr>
      <vt:lpstr>Introduction to WIFIA</vt:lpstr>
      <vt:lpstr>“Subsidy Level” Reflects Default Rates</vt:lpstr>
      <vt:lpstr>PowerPoint Presentation</vt:lpstr>
      <vt:lpstr>PowerPoint Presentation</vt:lpstr>
      <vt:lpstr>Input from audience: Perspectives on WIFIA Project Eligibilities and Selection Criteria </vt:lpstr>
      <vt:lpstr>SEC. 5026. PROJECTS ELIGIBLE FOR ASSISTANCE</vt:lpstr>
      <vt:lpstr>SEC. 5026. PROJECTS ELIGIBLE FOR ASSISTANCE</vt:lpstr>
      <vt:lpstr>SEC. 5026. PROJECTS ELIGIBLE FOR ASSISTANCE</vt:lpstr>
      <vt:lpstr>SEC. 5026. PROJECTS ELIGIBLE FOR ASSISTANCE</vt:lpstr>
      <vt:lpstr>SEC. 5026. PROJECTS ELIGIBLE FOR ASSISTANCE</vt:lpstr>
      <vt:lpstr>SEC. 5026. PROJECTS ELIGIBLE FOR ASSISTANCE</vt:lpstr>
      <vt:lpstr>SEC. 5026. PROJECTS ELIGIBLE FOR ASSISTANCE</vt:lpstr>
      <vt:lpstr>SEC. 5026. PROJECTS ELIGIBLE FOR ASSISTANCE</vt:lpstr>
      <vt:lpstr>SEC. 5026. PROJECTS ELIGIBLE FOR ASSISTANCE</vt:lpstr>
      <vt:lpstr>SEC. 5027. ACTIVITIES ELIGIBLE FOR ASSISTANCE</vt:lpstr>
      <vt:lpstr>SEC. 5027. ACTIVITIES ELIGIBLE FOR ASSISTANCE</vt:lpstr>
      <vt:lpstr>SEC. 5027. ACTIVITIES ELIGIBLE FOR ASSISTANCE</vt:lpstr>
      <vt:lpstr>SEC. 5027. ACTIVITIES ELIGIBLE FOR ASSISTANCE</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SEC. 5028. DETERMINATION OF ELIGIBILITY AND PROJECT SELECTION</vt:lpstr>
      <vt:lpstr>WIFIA Project and Financing Ideas: Audience-Wide Roundtable </vt:lpstr>
      <vt:lpstr>Roundtable</vt:lpstr>
      <vt:lpstr>Open discussion</vt:lpstr>
      <vt:lpstr>Discussion</vt:lpstr>
      <vt:lpstr>Eligibility for Assistance / Application Process / Timing / Funding</vt:lpstr>
      <vt:lpstr>WIFIA and the SRF </vt:lpstr>
      <vt:lpstr>Davis Bacon, Buy American, etc</vt:lpstr>
      <vt:lpstr>Project Specific </vt:lpstr>
      <vt:lpstr>Comments</vt:lpstr>
      <vt:lpstr>Summary and closing remarks</vt:lpstr>
      <vt:lpstr>Questions and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CWSRF Oversight Framework - Shapiro Briefing</dc:title>
  <dc:creator>Northbridge</dc:creator>
  <cp:lastModifiedBy>Jim Taft</cp:lastModifiedBy>
  <cp:revision>365</cp:revision>
  <dcterms:created xsi:type="dcterms:W3CDTF">2011-09-28T11:06:20Z</dcterms:created>
  <dcterms:modified xsi:type="dcterms:W3CDTF">2014-07-25T13:01:00Z</dcterms:modified>
</cp:coreProperties>
</file>