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64" r:id="rId2"/>
    <p:sldId id="271" r:id="rId3"/>
    <p:sldId id="272" r:id="rId4"/>
    <p:sldId id="273" r:id="rId5"/>
    <p:sldId id="267" r:id="rId6"/>
    <p:sldId id="274" r:id="rId7"/>
    <p:sldId id="277" r:id="rId8"/>
    <p:sldId id="278" r:id="rId9"/>
    <p:sldId id="279" r:id="rId10"/>
    <p:sldId id="266" r:id="rId11"/>
    <p:sldId id="280" r:id="rId12"/>
    <p:sldId id="282" r:id="rId13"/>
    <p:sldId id="283" r:id="rId14"/>
  </p:sldIdLst>
  <p:sldSz cx="12192000" cy="16256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4740D4-4042-4FD7-B5F7-F267288C172C}">
          <p14:sldIdLst>
            <p14:sldId id="264"/>
          </p14:sldIdLst>
        </p14:section>
        <p14:section name="Before assess" id="{D2EA1A3E-BC77-4761-8B69-18F96B636484}">
          <p14:sldIdLst>
            <p14:sldId id="271"/>
            <p14:sldId id="272"/>
          </p14:sldIdLst>
        </p14:section>
        <p14:section name="Assess complete" id="{1EC2CD95-823D-46E2-B50A-0E9C7254386E}">
          <p14:sldIdLst>
            <p14:sldId id="273"/>
            <p14:sldId id="267"/>
          </p14:sldIdLst>
        </p14:section>
        <p14:section name="Assess no defect" id="{B4ED02D9-0022-4667-866A-27E0D54E57C2}">
          <p14:sldIdLst>
            <p14:sldId id="274"/>
            <p14:sldId id="277"/>
          </p14:sldIdLst>
        </p14:section>
        <p14:section name="Assess w defect" id="{51E5B297-B465-4C44-B436-93F420E01AB2}">
          <p14:sldIdLst>
            <p14:sldId id="278"/>
            <p14:sldId id="279"/>
            <p14:sldId id="266"/>
            <p14:sldId id="280"/>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FFF"/>
    <a:srgbClr val="FFFFFF"/>
    <a:srgbClr val="41719C"/>
    <a:srgbClr val="41710F"/>
    <a:srgbClr val="0066FF"/>
    <a:srgbClr val="430086"/>
    <a:srgbClr val="9933FF"/>
    <a:srgbClr val="FFFFCC"/>
    <a:srgbClr val="9865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6" autoAdjust="0"/>
    <p:restoredTop sz="94660"/>
  </p:normalViewPr>
  <p:slideViewPr>
    <p:cSldViewPr snapToGrid="0">
      <p:cViewPr varScale="1">
        <p:scale>
          <a:sx n="52" d="100"/>
          <a:sy n="52" d="100"/>
        </p:scale>
        <p:origin x="26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4" tIns="46587" rIns="93174" bIns="46587" rtlCol="0"/>
          <a:lstStyle>
            <a:lvl1pPr algn="l">
              <a:defRPr sz="13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74" tIns="46587" rIns="93174" bIns="46587" rtlCol="0"/>
          <a:lstStyle>
            <a:lvl1pPr algn="r">
              <a:defRPr sz="1300"/>
            </a:lvl1pPr>
          </a:lstStyle>
          <a:p>
            <a:fld id="{4214D004-0DBD-447B-927A-60F7C545E25F}" type="datetimeFigureOut">
              <a:rPr lang="en-US" smtClean="0"/>
              <a:t>6/21/2017</a:t>
            </a:fld>
            <a:endParaRPr lang="en-US" dirty="0"/>
          </a:p>
        </p:txBody>
      </p:sp>
      <p:sp>
        <p:nvSpPr>
          <p:cNvPr id="4" name="Slide Image Placeholder 3"/>
          <p:cNvSpPr>
            <a:spLocks noGrp="1" noRot="1" noChangeAspect="1"/>
          </p:cNvSpPr>
          <p:nvPr>
            <p:ph type="sldImg" idx="2"/>
          </p:nvPr>
        </p:nvSpPr>
        <p:spPr>
          <a:xfrm>
            <a:off x="2328863" y="1162050"/>
            <a:ext cx="2352675" cy="3138488"/>
          </a:xfrm>
          <a:prstGeom prst="rect">
            <a:avLst/>
          </a:prstGeom>
          <a:noFill/>
          <a:ln w="12700">
            <a:solidFill>
              <a:prstClr val="black"/>
            </a:solidFill>
          </a:ln>
        </p:spPr>
        <p:txBody>
          <a:bodyPr vert="horz" lIns="93174" tIns="46587" rIns="93174" bIns="46587"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4" tIns="46587" rIns="93174"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3"/>
          </a:xfrm>
          <a:prstGeom prst="rect">
            <a:avLst/>
          </a:prstGeom>
        </p:spPr>
        <p:txBody>
          <a:bodyPr vert="horz" lIns="93174" tIns="46587" rIns="93174"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74" tIns="46587" rIns="93174" bIns="46587" rtlCol="0" anchor="b"/>
          <a:lstStyle>
            <a:lvl1pPr algn="r">
              <a:defRPr sz="1300"/>
            </a:lvl1pPr>
          </a:lstStyle>
          <a:p>
            <a:fld id="{55A3C7CA-F07D-4C22-8CE4-7A752210B3E5}" type="slidenum">
              <a:rPr lang="en-US" smtClean="0"/>
              <a:t>‹#›</a:t>
            </a:fld>
            <a:endParaRPr lang="en-US" dirty="0"/>
          </a:p>
        </p:txBody>
      </p:sp>
    </p:spTree>
    <p:extLst>
      <p:ext uri="{BB962C8B-B14F-4D97-AF65-F5344CB8AC3E}">
        <p14:creationId xmlns:p14="http://schemas.microsoft.com/office/powerpoint/2010/main" val="665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1</a:t>
            </a:fld>
            <a:endParaRPr lang="en-US" dirty="0"/>
          </a:p>
        </p:txBody>
      </p:sp>
    </p:spTree>
    <p:extLst>
      <p:ext uri="{BB962C8B-B14F-4D97-AF65-F5344CB8AC3E}">
        <p14:creationId xmlns:p14="http://schemas.microsoft.com/office/powerpoint/2010/main" val="104392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10</a:t>
            </a:fld>
            <a:endParaRPr lang="en-US" dirty="0"/>
          </a:p>
        </p:txBody>
      </p:sp>
    </p:spTree>
    <p:extLst>
      <p:ext uri="{BB962C8B-B14F-4D97-AF65-F5344CB8AC3E}">
        <p14:creationId xmlns:p14="http://schemas.microsoft.com/office/powerpoint/2010/main" val="314717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11</a:t>
            </a:fld>
            <a:endParaRPr lang="en-US" dirty="0"/>
          </a:p>
        </p:txBody>
      </p:sp>
    </p:spTree>
    <p:extLst>
      <p:ext uri="{BB962C8B-B14F-4D97-AF65-F5344CB8AC3E}">
        <p14:creationId xmlns:p14="http://schemas.microsoft.com/office/powerpoint/2010/main" val="392920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12</a:t>
            </a:fld>
            <a:endParaRPr lang="en-US" dirty="0"/>
          </a:p>
        </p:txBody>
      </p:sp>
    </p:spTree>
    <p:extLst>
      <p:ext uri="{BB962C8B-B14F-4D97-AF65-F5344CB8AC3E}">
        <p14:creationId xmlns:p14="http://schemas.microsoft.com/office/powerpoint/2010/main" val="171406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3C7CA-F07D-4C22-8CE4-7A752210B3E5}" type="slidenum">
              <a:rPr lang="en-US" smtClean="0"/>
              <a:t>13</a:t>
            </a:fld>
            <a:endParaRPr lang="en-US" dirty="0"/>
          </a:p>
        </p:txBody>
      </p:sp>
    </p:spTree>
    <p:extLst>
      <p:ext uri="{BB962C8B-B14F-4D97-AF65-F5344CB8AC3E}">
        <p14:creationId xmlns:p14="http://schemas.microsoft.com/office/powerpoint/2010/main" val="90751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2</a:t>
            </a:fld>
            <a:endParaRPr lang="en-US" dirty="0"/>
          </a:p>
        </p:txBody>
      </p:sp>
    </p:spTree>
    <p:extLst>
      <p:ext uri="{BB962C8B-B14F-4D97-AF65-F5344CB8AC3E}">
        <p14:creationId xmlns:p14="http://schemas.microsoft.com/office/powerpoint/2010/main" val="20162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3</a:t>
            </a:fld>
            <a:endParaRPr lang="en-US" dirty="0"/>
          </a:p>
        </p:txBody>
      </p:sp>
    </p:spTree>
    <p:extLst>
      <p:ext uri="{BB962C8B-B14F-4D97-AF65-F5344CB8AC3E}">
        <p14:creationId xmlns:p14="http://schemas.microsoft.com/office/powerpoint/2010/main" val="193492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4</a:t>
            </a:fld>
            <a:endParaRPr lang="en-US" dirty="0"/>
          </a:p>
        </p:txBody>
      </p:sp>
    </p:spTree>
    <p:extLst>
      <p:ext uri="{BB962C8B-B14F-4D97-AF65-F5344CB8AC3E}">
        <p14:creationId xmlns:p14="http://schemas.microsoft.com/office/powerpoint/2010/main" val="116626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5</a:t>
            </a:fld>
            <a:endParaRPr lang="en-US" dirty="0"/>
          </a:p>
        </p:txBody>
      </p:sp>
    </p:spTree>
    <p:extLst>
      <p:ext uri="{BB962C8B-B14F-4D97-AF65-F5344CB8AC3E}">
        <p14:creationId xmlns:p14="http://schemas.microsoft.com/office/powerpoint/2010/main" val="170801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6</a:t>
            </a:fld>
            <a:endParaRPr lang="en-US" dirty="0"/>
          </a:p>
        </p:txBody>
      </p:sp>
    </p:spTree>
    <p:extLst>
      <p:ext uri="{BB962C8B-B14F-4D97-AF65-F5344CB8AC3E}">
        <p14:creationId xmlns:p14="http://schemas.microsoft.com/office/powerpoint/2010/main" val="259894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7</a:t>
            </a:fld>
            <a:endParaRPr lang="en-US" dirty="0"/>
          </a:p>
        </p:txBody>
      </p:sp>
    </p:spTree>
    <p:extLst>
      <p:ext uri="{BB962C8B-B14F-4D97-AF65-F5344CB8AC3E}">
        <p14:creationId xmlns:p14="http://schemas.microsoft.com/office/powerpoint/2010/main" val="204768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8</a:t>
            </a:fld>
            <a:endParaRPr lang="en-US" dirty="0"/>
          </a:p>
        </p:txBody>
      </p:sp>
    </p:spTree>
    <p:extLst>
      <p:ext uri="{BB962C8B-B14F-4D97-AF65-F5344CB8AC3E}">
        <p14:creationId xmlns:p14="http://schemas.microsoft.com/office/powerpoint/2010/main" val="195275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3C7CA-F07D-4C22-8CE4-7A752210B3E5}" type="slidenum">
              <a:rPr lang="en-US" smtClean="0"/>
              <a:t>9</a:t>
            </a:fld>
            <a:endParaRPr lang="en-US" dirty="0"/>
          </a:p>
        </p:txBody>
      </p:sp>
    </p:spTree>
    <p:extLst>
      <p:ext uri="{BB962C8B-B14F-4D97-AF65-F5344CB8AC3E}">
        <p14:creationId xmlns:p14="http://schemas.microsoft.com/office/powerpoint/2010/main" val="315897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7BA4C2-CD55-4494-8EEB-15B415C26891}" type="datetime1">
              <a:rPr lang="en-US" smtClean="0"/>
              <a:t>6/21/2017</a:t>
            </a:fld>
            <a:endParaRPr lang="en-US" dirty="0"/>
          </a:p>
        </p:txBody>
      </p:sp>
      <p:sp>
        <p:nvSpPr>
          <p:cNvPr id="5" name="Footer Placeholder 4"/>
          <p:cNvSpPr>
            <a:spLocks noGrp="1"/>
          </p:cNvSpPr>
          <p:nvPr>
            <p:ph type="ftr" sz="quarter" idx="11"/>
          </p:nvPr>
        </p:nvSpPr>
        <p:spPr/>
        <p:txBody>
          <a:bodyPr/>
          <a:lstStyle/>
          <a:p>
            <a:r>
              <a:rPr lang="en-US" smtClean="0"/>
              <a:t>Tracking Level 1 Assessments 6/22/2016</a:t>
            </a:r>
            <a:endParaRPr lang="en-US" dirty="0"/>
          </a:p>
        </p:txBody>
      </p:sp>
      <p:sp>
        <p:nvSpPr>
          <p:cNvPr id="6" name="Slide Number Placeholder 5"/>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40190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727269-E5A1-4FA1-BD55-BD311E86F9FC}" type="datetime1">
              <a:rPr lang="en-US" smtClean="0"/>
              <a:t>6/21/2017</a:t>
            </a:fld>
            <a:endParaRPr lang="en-US" dirty="0"/>
          </a:p>
        </p:txBody>
      </p:sp>
      <p:sp>
        <p:nvSpPr>
          <p:cNvPr id="5" name="Footer Placeholder 4"/>
          <p:cNvSpPr>
            <a:spLocks noGrp="1"/>
          </p:cNvSpPr>
          <p:nvPr>
            <p:ph type="ftr" sz="quarter" idx="11"/>
          </p:nvPr>
        </p:nvSpPr>
        <p:spPr/>
        <p:txBody>
          <a:bodyPr/>
          <a:lstStyle/>
          <a:p>
            <a:r>
              <a:rPr lang="en-US" smtClean="0"/>
              <a:t>Tracking Level 1 Assessments 6/22/2016</a:t>
            </a:r>
            <a:endParaRPr lang="en-US" dirty="0"/>
          </a:p>
        </p:txBody>
      </p:sp>
      <p:sp>
        <p:nvSpPr>
          <p:cNvPr id="6" name="Slide Number Placeholder 5"/>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123603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E7CED-41E8-4865-8A6A-FF083464AD16}" type="datetime1">
              <a:rPr lang="en-US" smtClean="0"/>
              <a:t>6/21/2017</a:t>
            </a:fld>
            <a:endParaRPr lang="en-US" dirty="0"/>
          </a:p>
        </p:txBody>
      </p:sp>
      <p:sp>
        <p:nvSpPr>
          <p:cNvPr id="5" name="Footer Placeholder 4"/>
          <p:cNvSpPr>
            <a:spLocks noGrp="1"/>
          </p:cNvSpPr>
          <p:nvPr>
            <p:ph type="ftr" sz="quarter" idx="11"/>
          </p:nvPr>
        </p:nvSpPr>
        <p:spPr/>
        <p:txBody>
          <a:bodyPr/>
          <a:lstStyle/>
          <a:p>
            <a:r>
              <a:rPr lang="en-US" smtClean="0"/>
              <a:t>Tracking Level 1 Assessments 6/22/2016</a:t>
            </a:r>
            <a:endParaRPr lang="en-US" dirty="0"/>
          </a:p>
        </p:txBody>
      </p:sp>
      <p:sp>
        <p:nvSpPr>
          <p:cNvPr id="6" name="Slide Number Placeholder 5"/>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409644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0CCEF3-5A7D-4E85-8CAB-6184F2901B07}" type="datetime1">
              <a:rPr lang="en-US" smtClean="0"/>
              <a:t>6/21/2017</a:t>
            </a:fld>
            <a:endParaRPr lang="en-US" dirty="0"/>
          </a:p>
        </p:txBody>
      </p:sp>
      <p:sp>
        <p:nvSpPr>
          <p:cNvPr id="5" name="Footer Placeholder 4"/>
          <p:cNvSpPr>
            <a:spLocks noGrp="1"/>
          </p:cNvSpPr>
          <p:nvPr>
            <p:ph type="ftr" sz="quarter" idx="11"/>
          </p:nvPr>
        </p:nvSpPr>
        <p:spPr/>
        <p:txBody>
          <a:bodyPr/>
          <a:lstStyle/>
          <a:p>
            <a:r>
              <a:rPr lang="en-US" smtClean="0"/>
              <a:t>Tracking Level 1 Assessments 6/22/2016</a:t>
            </a:r>
            <a:endParaRPr lang="en-US" dirty="0"/>
          </a:p>
        </p:txBody>
      </p:sp>
      <p:sp>
        <p:nvSpPr>
          <p:cNvPr id="6" name="Slide Number Placeholder 5"/>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27133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F4E392-1909-4D14-B2AB-4E9518D1C213}" type="datetime1">
              <a:rPr lang="en-US" smtClean="0"/>
              <a:t>6/21/2017</a:t>
            </a:fld>
            <a:endParaRPr lang="en-US" dirty="0"/>
          </a:p>
        </p:txBody>
      </p:sp>
      <p:sp>
        <p:nvSpPr>
          <p:cNvPr id="5" name="Footer Placeholder 4"/>
          <p:cNvSpPr>
            <a:spLocks noGrp="1"/>
          </p:cNvSpPr>
          <p:nvPr>
            <p:ph type="ftr" sz="quarter" idx="11"/>
          </p:nvPr>
        </p:nvSpPr>
        <p:spPr/>
        <p:txBody>
          <a:bodyPr/>
          <a:lstStyle/>
          <a:p>
            <a:r>
              <a:rPr lang="en-US" smtClean="0"/>
              <a:t>Tracking Level 1 Assessments 6/22/2016</a:t>
            </a:r>
            <a:endParaRPr lang="en-US" dirty="0"/>
          </a:p>
        </p:txBody>
      </p:sp>
      <p:sp>
        <p:nvSpPr>
          <p:cNvPr id="6" name="Slide Number Placeholder 5"/>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195569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7C6DBA-DB51-4791-BBB2-277C4784D631}" type="datetime1">
              <a:rPr lang="en-US" smtClean="0"/>
              <a:t>6/21/2017</a:t>
            </a:fld>
            <a:endParaRPr lang="en-US" dirty="0"/>
          </a:p>
        </p:txBody>
      </p:sp>
      <p:sp>
        <p:nvSpPr>
          <p:cNvPr id="6" name="Footer Placeholder 5"/>
          <p:cNvSpPr>
            <a:spLocks noGrp="1"/>
          </p:cNvSpPr>
          <p:nvPr>
            <p:ph type="ftr" sz="quarter" idx="11"/>
          </p:nvPr>
        </p:nvSpPr>
        <p:spPr/>
        <p:txBody>
          <a:bodyPr/>
          <a:lstStyle/>
          <a:p>
            <a:r>
              <a:rPr lang="en-US" smtClean="0"/>
              <a:t>Tracking Level 1 Assessments 6/22/2016</a:t>
            </a:r>
            <a:endParaRPr lang="en-US" dirty="0"/>
          </a:p>
        </p:txBody>
      </p:sp>
      <p:sp>
        <p:nvSpPr>
          <p:cNvPr id="7" name="Slide Number Placeholder 6"/>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422510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30020C-E0CE-4EAA-BB49-9CCB93D11E24}" type="datetime1">
              <a:rPr lang="en-US" smtClean="0"/>
              <a:t>6/21/2017</a:t>
            </a:fld>
            <a:endParaRPr lang="en-US" dirty="0"/>
          </a:p>
        </p:txBody>
      </p:sp>
      <p:sp>
        <p:nvSpPr>
          <p:cNvPr id="8" name="Footer Placeholder 7"/>
          <p:cNvSpPr>
            <a:spLocks noGrp="1"/>
          </p:cNvSpPr>
          <p:nvPr>
            <p:ph type="ftr" sz="quarter" idx="11"/>
          </p:nvPr>
        </p:nvSpPr>
        <p:spPr/>
        <p:txBody>
          <a:bodyPr/>
          <a:lstStyle/>
          <a:p>
            <a:r>
              <a:rPr lang="en-US" smtClean="0"/>
              <a:t>Tracking Level 1 Assessments 6/22/2016</a:t>
            </a:r>
            <a:endParaRPr lang="en-US" dirty="0"/>
          </a:p>
        </p:txBody>
      </p:sp>
      <p:sp>
        <p:nvSpPr>
          <p:cNvPr id="9" name="Slide Number Placeholder 8"/>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66955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10723D-019E-4747-B6F0-71CDAF33C79D}" type="datetime1">
              <a:rPr lang="en-US" smtClean="0"/>
              <a:t>6/21/2017</a:t>
            </a:fld>
            <a:endParaRPr lang="en-US" dirty="0"/>
          </a:p>
        </p:txBody>
      </p:sp>
      <p:sp>
        <p:nvSpPr>
          <p:cNvPr id="4" name="Footer Placeholder 3"/>
          <p:cNvSpPr>
            <a:spLocks noGrp="1"/>
          </p:cNvSpPr>
          <p:nvPr>
            <p:ph type="ftr" sz="quarter" idx="11"/>
          </p:nvPr>
        </p:nvSpPr>
        <p:spPr/>
        <p:txBody>
          <a:bodyPr/>
          <a:lstStyle/>
          <a:p>
            <a:r>
              <a:rPr lang="en-US" smtClean="0"/>
              <a:t>Tracking Level 1 Assessments 6/22/2016</a:t>
            </a:r>
            <a:endParaRPr lang="en-US" dirty="0"/>
          </a:p>
        </p:txBody>
      </p:sp>
      <p:sp>
        <p:nvSpPr>
          <p:cNvPr id="5" name="Slide Number Placeholder 4"/>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246281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C8271-9DB8-4650-8FC1-7765C8175767}" type="datetime1">
              <a:rPr lang="en-US" smtClean="0"/>
              <a:t>6/21/2017</a:t>
            </a:fld>
            <a:endParaRPr lang="en-US" dirty="0"/>
          </a:p>
        </p:txBody>
      </p:sp>
      <p:sp>
        <p:nvSpPr>
          <p:cNvPr id="3" name="Footer Placeholder 2"/>
          <p:cNvSpPr>
            <a:spLocks noGrp="1"/>
          </p:cNvSpPr>
          <p:nvPr>
            <p:ph type="ftr" sz="quarter" idx="11"/>
          </p:nvPr>
        </p:nvSpPr>
        <p:spPr/>
        <p:txBody>
          <a:bodyPr/>
          <a:lstStyle/>
          <a:p>
            <a:r>
              <a:rPr lang="en-US" smtClean="0"/>
              <a:t>Tracking Level 1 Assessments 6/22/2016</a:t>
            </a:r>
            <a:endParaRPr lang="en-US" dirty="0"/>
          </a:p>
        </p:txBody>
      </p:sp>
      <p:sp>
        <p:nvSpPr>
          <p:cNvPr id="4" name="Slide Number Placeholder 3"/>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188312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85191-DD5E-46E9-A3D0-126BEB0B5C6C}" type="datetime1">
              <a:rPr lang="en-US" smtClean="0"/>
              <a:t>6/21/2017</a:t>
            </a:fld>
            <a:endParaRPr lang="en-US" dirty="0"/>
          </a:p>
        </p:txBody>
      </p:sp>
      <p:sp>
        <p:nvSpPr>
          <p:cNvPr id="6" name="Footer Placeholder 5"/>
          <p:cNvSpPr>
            <a:spLocks noGrp="1"/>
          </p:cNvSpPr>
          <p:nvPr>
            <p:ph type="ftr" sz="quarter" idx="11"/>
          </p:nvPr>
        </p:nvSpPr>
        <p:spPr/>
        <p:txBody>
          <a:bodyPr/>
          <a:lstStyle/>
          <a:p>
            <a:r>
              <a:rPr lang="en-US" smtClean="0"/>
              <a:t>Tracking Level 1 Assessments 6/22/2016</a:t>
            </a:r>
            <a:endParaRPr lang="en-US" dirty="0"/>
          </a:p>
        </p:txBody>
      </p:sp>
      <p:sp>
        <p:nvSpPr>
          <p:cNvPr id="7" name="Slide Number Placeholder 6"/>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126403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8940D-456F-43DE-9D76-D99073F25271}" type="datetime1">
              <a:rPr lang="en-US" smtClean="0"/>
              <a:t>6/21/2017</a:t>
            </a:fld>
            <a:endParaRPr lang="en-US" dirty="0"/>
          </a:p>
        </p:txBody>
      </p:sp>
      <p:sp>
        <p:nvSpPr>
          <p:cNvPr id="6" name="Footer Placeholder 5"/>
          <p:cNvSpPr>
            <a:spLocks noGrp="1"/>
          </p:cNvSpPr>
          <p:nvPr>
            <p:ph type="ftr" sz="quarter" idx="11"/>
          </p:nvPr>
        </p:nvSpPr>
        <p:spPr/>
        <p:txBody>
          <a:bodyPr/>
          <a:lstStyle/>
          <a:p>
            <a:r>
              <a:rPr lang="en-US" smtClean="0"/>
              <a:t>Tracking Level 1 Assessments 6/22/2016</a:t>
            </a:r>
            <a:endParaRPr lang="en-US" dirty="0"/>
          </a:p>
        </p:txBody>
      </p:sp>
      <p:sp>
        <p:nvSpPr>
          <p:cNvPr id="7" name="Slide Number Placeholder 6"/>
          <p:cNvSpPr>
            <a:spLocks noGrp="1"/>
          </p:cNvSpPr>
          <p:nvPr>
            <p:ph type="sldNum" sz="quarter" idx="12"/>
          </p:nvPr>
        </p:nvSpPr>
        <p:spPr/>
        <p:txBody>
          <a:bodyPr/>
          <a:lstStyle/>
          <a:p>
            <a:fld id="{BF20CCA9-3ACA-4BA9-8FC9-F08AE892AB50}" type="slidenum">
              <a:rPr lang="en-US" smtClean="0"/>
              <a:t>‹#›</a:t>
            </a:fld>
            <a:endParaRPr lang="en-US" dirty="0"/>
          </a:p>
        </p:txBody>
      </p:sp>
    </p:spTree>
    <p:extLst>
      <p:ext uri="{BB962C8B-B14F-4D97-AF65-F5344CB8AC3E}">
        <p14:creationId xmlns:p14="http://schemas.microsoft.com/office/powerpoint/2010/main" val="238256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11B85363-1FC9-42B6-8F4C-924549D3BFA5}" type="datetime1">
              <a:rPr lang="en-US" smtClean="0"/>
              <a:t>6/21/2017</a:t>
            </a:fld>
            <a:endParaRPr lang="en-US" dirty="0"/>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smtClean="0"/>
              <a:t>Tracking Level 1 Assessments 6/22/2016</a:t>
            </a:r>
            <a:endParaRPr lang="en-US" dirty="0"/>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F20CCA9-3ACA-4BA9-8FC9-F08AE892AB50}" type="slidenum">
              <a:rPr lang="en-US" smtClean="0"/>
              <a:t>‹#›</a:t>
            </a:fld>
            <a:endParaRPr lang="en-US" dirty="0"/>
          </a:p>
        </p:txBody>
      </p:sp>
    </p:spTree>
    <p:extLst>
      <p:ext uri="{BB962C8B-B14F-4D97-AF65-F5344CB8AC3E}">
        <p14:creationId xmlns:p14="http://schemas.microsoft.com/office/powerpoint/2010/main" val="3701344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hyperlink" Target="http://decjnuapp/EH/dw/templates.htm" TargetMode="Externa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slide" Target="slide2.xml"/><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13.xml"/><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 Target="slide10.xml"/><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4.png"/><Relationship Id="rId10" Type="http://schemas.openxmlformats.org/officeDocument/2006/relationships/image" Target="../media/image38.jpg"/><Relationship Id="rId4" Type="http://schemas.openxmlformats.org/officeDocument/2006/relationships/slide" Target="slide5.xm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9.xm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decjnuapp/EH/dw/templates.htm"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adecteams.dec.alaska.gov/sites/EH/eh/dw/sts/RTCR%20Documents/Level%201%20Assessment%20Form%20Answer%20Key%204-15-16.pdf" TargetMode="External"/><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22443" y="12232310"/>
            <a:ext cx="238896" cy="215692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nt-Up Arrow 3"/>
          <p:cNvSpPr/>
          <p:nvPr/>
        </p:nvSpPr>
        <p:spPr>
          <a:xfrm rot="5400000">
            <a:off x="3824731" y="12156046"/>
            <a:ext cx="838507" cy="1048782"/>
          </a:xfrm>
          <a:prstGeom prst="bentUpArrow">
            <a:avLst>
              <a:gd name="adj1" fmla="val 30455"/>
              <a:gd name="adj2" fmla="val 2500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Bent-Up Arrow 80"/>
          <p:cNvSpPr/>
          <p:nvPr/>
        </p:nvSpPr>
        <p:spPr>
          <a:xfrm rot="5400000">
            <a:off x="3319499" y="10689373"/>
            <a:ext cx="838507" cy="1048782"/>
          </a:xfrm>
          <a:prstGeom prst="bentUpArrow">
            <a:avLst>
              <a:gd name="adj1" fmla="val 30455"/>
              <a:gd name="adj2" fmla="val 25000"/>
              <a:gd name="adj3" fmla="val 25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a:spLocks noChangeArrowheads="1"/>
          </p:cNvSpPr>
          <p:nvPr/>
        </p:nvSpPr>
        <p:spPr bwMode="auto">
          <a:xfrm>
            <a:off x="0" y="0"/>
            <a:ext cx="12192000" cy="655683"/>
          </a:xfrm>
          <a:prstGeom prst="rect">
            <a:avLst/>
          </a:prstGeom>
          <a:gradFill rotWithShape="1">
            <a:gsLst>
              <a:gs pos="0">
                <a:srgbClr val="FFC819"/>
              </a:gs>
              <a:gs pos="100000">
                <a:schemeClr val="bg1">
                  <a:lumMod val="95000"/>
                  <a:lumOff val="0"/>
                </a:schemeClr>
              </a:gs>
            </a:gsLst>
            <a:lin ang="0" scaled="1"/>
          </a:gradFill>
          <a:ln>
            <a:noFill/>
          </a:ln>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1</a:t>
            </a:fld>
            <a:endParaRPr lang="en-US" dirty="0"/>
          </a:p>
        </p:txBody>
      </p:sp>
      <p:sp>
        <p:nvSpPr>
          <p:cNvPr id="31" name="TextBox 30"/>
          <p:cNvSpPr txBox="1"/>
          <p:nvPr/>
        </p:nvSpPr>
        <p:spPr>
          <a:xfrm>
            <a:off x="985611" y="16945"/>
            <a:ext cx="10096500" cy="584775"/>
          </a:xfrm>
          <a:prstGeom prst="rect">
            <a:avLst/>
          </a:prstGeom>
          <a:noFill/>
        </p:spPr>
        <p:txBody>
          <a:bodyPr wrap="square" rtlCol="0">
            <a:spAutoFit/>
          </a:bodyPr>
          <a:lstStyle/>
          <a:p>
            <a:pPr algn="ctr"/>
            <a:r>
              <a:rPr lang="en-US" sz="3200" i="1" dirty="0" smtClean="0">
                <a:solidFill>
                  <a:srgbClr val="002060"/>
                </a:solidFill>
              </a:rPr>
              <a:t>How do I track the RTCR Level 1 Assessment in SDWIS?</a:t>
            </a:r>
            <a:endParaRPr lang="en-US" sz="3200" i="1" dirty="0">
              <a:solidFill>
                <a:srgbClr val="002060"/>
              </a:solidFill>
            </a:endParaRPr>
          </a:p>
        </p:txBody>
      </p:sp>
      <p:pic>
        <p:nvPicPr>
          <p:cNvPr id="9" name="Picture 8"/>
          <p:cNvPicPr>
            <a:picLocks noChangeAspect="1"/>
          </p:cNvPicPr>
          <p:nvPr/>
        </p:nvPicPr>
        <p:blipFill rotWithShape="1">
          <a:blip r:embed="rId3"/>
          <a:srcRect r="7342"/>
          <a:stretch/>
        </p:blipFill>
        <p:spPr>
          <a:xfrm>
            <a:off x="104766" y="801345"/>
            <a:ext cx="2510029" cy="6305262"/>
          </a:xfrm>
          <a:prstGeom prst="rect">
            <a:avLst/>
          </a:prstGeom>
          <a:ln w="19050">
            <a:solidFill>
              <a:schemeClr val="tx1"/>
            </a:solidFill>
          </a:ln>
        </p:spPr>
      </p:pic>
      <p:sp>
        <p:nvSpPr>
          <p:cNvPr id="19" name="object 7"/>
          <p:cNvSpPr txBox="1"/>
          <p:nvPr/>
        </p:nvSpPr>
        <p:spPr>
          <a:xfrm>
            <a:off x="640715" y="15419658"/>
            <a:ext cx="10910570" cy="276999"/>
          </a:xfrm>
          <a:prstGeom prst="rect">
            <a:avLst/>
          </a:prstGeom>
        </p:spPr>
        <p:txBody>
          <a:bodyPr vert="horz" wrap="square" lIns="0" tIns="0" rIns="0" bIns="0" rtlCol="0">
            <a:spAutoFit/>
          </a:bodyPr>
          <a:lstStyle/>
          <a:p>
            <a:pPr marL="2283460">
              <a:lnSpc>
                <a:spcPct val="100000"/>
              </a:lnSpc>
              <a:spcBef>
                <a:spcPts val="1170"/>
              </a:spcBef>
            </a:pPr>
            <a:r>
              <a:rPr sz="1800" b="1" spc="-35" dirty="0" smtClean="0">
                <a:solidFill>
                  <a:srgbClr val="FF0000"/>
                </a:solidFill>
                <a:latin typeface="Calibri"/>
                <a:cs typeface="Calibri"/>
              </a:rPr>
              <a:t>F</a:t>
            </a:r>
            <a:r>
              <a:rPr sz="1800" b="1" spc="-10" dirty="0" smtClean="0">
                <a:solidFill>
                  <a:srgbClr val="FF0000"/>
                </a:solidFill>
                <a:latin typeface="Calibri"/>
                <a:cs typeface="Calibri"/>
              </a:rPr>
              <a:t>ollo</a:t>
            </a:r>
            <a:r>
              <a:rPr sz="1800" b="1" dirty="0" smtClean="0">
                <a:solidFill>
                  <a:srgbClr val="FF0000"/>
                </a:solidFill>
                <a:latin typeface="Calibri"/>
                <a:cs typeface="Calibri"/>
              </a:rPr>
              <a:t>w</a:t>
            </a:r>
            <a:r>
              <a:rPr sz="1800" b="1" spc="-10" dirty="0" smtClean="0">
                <a:solidFill>
                  <a:srgbClr val="FF0000"/>
                </a:solidFill>
                <a:latin typeface="Calibri"/>
                <a:cs typeface="Calibri"/>
              </a:rPr>
              <a:t> </a:t>
            </a:r>
            <a:r>
              <a:rPr sz="1800" b="1" spc="-10" dirty="0">
                <a:solidFill>
                  <a:srgbClr val="FF0000"/>
                </a:solidFill>
                <a:latin typeface="Calibri"/>
                <a:cs typeface="Calibri"/>
              </a:rPr>
              <a:t>t</a:t>
            </a:r>
            <a:r>
              <a:rPr sz="1800" b="1" spc="-5" dirty="0">
                <a:solidFill>
                  <a:srgbClr val="FF0000"/>
                </a:solidFill>
                <a:latin typeface="Calibri"/>
                <a:cs typeface="Calibri"/>
              </a:rPr>
              <a:t>h</a:t>
            </a:r>
            <a:r>
              <a:rPr sz="1800" b="1" dirty="0">
                <a:solidFill>
                  <a:srgbClr val="FF0000"/>
                </a:solidFill>
                <a:latin typeface="Calibri"/>
                <a:cs typeface="Calibri"/>
              </a:rPr>
              <a:t>e</a:t>
            </a:r>
            <a:r>
              <a:rPr sz="1800" b="1" spc="-45" dirty="0">
                <a:solidFill>
                  <a:srgbClr val="FF0000"/>
                </a:solidFill>
                <a:latin typeface="Calibri"/>
                <a:cs typeface="Calibri"/>
              </a:rPr>
              <a:t> </a:t>
            </a:r>
            <a:r>
              <a:rPr sz="1800" b="1" spc="-35" dirty="0">
                <a:solidFill>
                  <a:srgbClr val="FF0000"/>
                </a:solidFill>
                <a:latin typeface="Calibri"/>
                <a:cs typeface="Calibri"/>
              </a:rPr>
              <a:t>st</a:t>
            </a:r>
            <a:r>
              <a:rPr sz="1800" b="1" spc="5" dirty="0">
                <a:solidFill>
                  <a:srgbClr val="FF0000"/>
                </a:solidFill>
                <a:latin typeface="Calibri"/>
                <a:cs typeface="Calibri"/>
              </a:rPr>
              <a:t>e</a:t>
            </a:r>
            <a:r>
              <a:rPr sz="1800" b="1" spc="-10" dirty="0">
                <a:solidFill>
                  <a:srgbClr val="FF0000"/>
                </a:solidFill>
                <a:latin typeface="Calibri"/>
                <a:cs typeface="Calibri"/>
              </a:rPr>
              <a:t>p</a:t>
            </a:r>
            <a:r>
              <a:rPr sz="1800" b="1" spc="-5" dirty="0">
                <a:solidFill>
                  <a:srgbClr val="FF0000"/>
                </a:solidFill>
                <a:latin typeface="Calibri"/>
                <a:cs typeface="Calibri"/>
              </a:rPr>
              <a:t> </a:t>
            </a:r>
            <a:r>
              <a:rPr sz="1800" b="1" spc="-20" dirty="0">
                <a:solidFill>
                  <a:srgbClr val="FF0000"/>
                </a:solidFill>
                <a:latin typeface="Calibri"/>
                <a:cs typeface="Calibri"/>
              </a:rPr>
              <a:t>b</a:t>
            </a:r>
            <a:r>
              <a:rPr sz="1800" b="1" spc="-10" dirty="0">
                <a:solidFill>
                  <a:srgbClr val="FF0000"/>
                </a:solidFill>
                <a:latin typeface="Calibri"/>
                <a:cs typeface="Calibri"/>
              </a:rPr>
              <a:t>y</a:t>
            </a:r>
            <a:r>
              <a:rPr sz="1800" b="1" dirty="0">
                <a:solidFill>
                  <a:srgbClr val="FF0000"/>
                </a:solidFill>
                <a:latin typeface="Calibri"/>
                <a:cs typeface="Calibri"/>
              </a:rPr>
              <a:t> </a:t>
            </a:r>
            <a:r>
              <a:rPr sz="1800" b="1" spc="-35" dirty="0">
                <a:solidFill>
                  <a:srgbClr val="FF0000"/>
                </a:solidFill>
                <a:latin typeface="Calibri"/>
                <a:cs typeface="Calibri"/>
              </a:rPr>
              <a:t>st</a:t>
            </a:r>
            <a:r>
              <a:rPr sz="1800" b="1" spc="5" dirty="0">
                <a:solidFill>
                  <a:srgbClr val="FF0000"/>
                </a:solidFill>
                <a:latin typeface="Calibri"/>
                <a:cs typeface="Calibri"/>
              </a:rPr>
              <a:t>e</a:t>
            </a:r>
            <a:r>
              <a:rPr sz="1800" b="1" spc="-10" dirty="0">
                <a:solidFill>
                  <a:srgbClr val="FF0000"/>
                </a:solidFill>
                <a:latin typeface="Calibri"/>
                <a:cs typeface="Calibri"/>
              </a:rPr>
              <a:t>p</a:t>
            </a:r>
            <a:r>
              <a:rPr sz="1800" b="1" spc="-20" dirty="0">
                <a:solidFill>
                  <a:srgbClr val="FF0000"/>
                </a:solidFill>
                <a:latin typeface="Calibri"/>
                <a:cs typeface="Calibri"/>
              </a:rPr>
              <a:t> </a:t>
            </a:r>
            <a:r>
              <a:rPr sz="1800" b="1" spc="-5" dirty="0">
                <a:solidFill>
                  <a:srgbClr val="FF0000"/>
                </a:solidFill>
                <a:latin typeface="Calibri"/>
                <a:cs typeface="Calibri"/>
              </a:rPr>
              <a:t>in</a:t>
            </a:r>
            <a:r>
              <a:rPr sz="1800" b="1" spc="-35" dirty="0">
                <a:solidFill>
                  <a:srgbClr val="FF0000"/>
                </a:solidFill>
                <a:latin typeface="Calibri"/>
                <a:cs typeface="Calibri"/>
              </a:rPr>
              <a:t>s</a:t>
            </a:r>
            <a:r>
              <a:rPr sz="1800" b="1" spc="-10" dirty="0">
                <a:solidFill>
                  <a:srgbClr val="FF0000"/>
                </a:solidFill>
                <a:latin typeface="Calibri"/>
                <a:cs typeface="Calibri"/>
              </a:rPr>
              <a:t>t</a:t>
            </a:r>
            <a:r>
              <a:rPr sz="1800" b="1" spc="-5" dirty="0">
                <a:solidFill>
                  <a:srgbClr val="FF0000"/>
                </a:solidFill>
                <a:latin typeface="Calibri"/>
                <a:cs typeface="Calibri"/>
              </a:rPr>
              <a:t>ru</a:t>
            </a:r>
            <a:r>
              <a:rPr sz="1800" b="1" dirty="0">
                <a:solidFill>
                  <a:srgbClr val="FF0000"/>
                </a:solidFill>
                <a:latin typeface="Calibri"/>
                <a:cs typeface="Calibri"/>
              </a:rPr>
              <a:t>c</a:t>
            </a:r>
            <a:r>
              <a:rPr sz="1800" b="1" spc="-10" dirty="0">
                <a:solidFill>
                  <a:srgbClr val="FF0000"/>
                </a:solidFill>
                <a:latin typeface="Calibri"/>
                <a:cs typeface="Calibri"/>
              </a:rPr>
              <a:t>ti</a:t>
            </a:r>
            <a:r>
              <a:rPr sz="1800" b="1" spc="-20" dirty="0">
                <a:solidFill>
                  <a:srgbClr val="FF0000"/>
                </a:solidFill>
                <a:latin typeface="Calibri"/>
                <a:cs typeface="Calibri"/>
              </a:rPr>
              <a:t>on</a:t>
            </a:r>
            <a:r>
              <a:rPr sz="1800" b="1" spc="-10" dirty="0">
                <a:solidFill>
                  <a:srgbClr val="FF0000"/>
                </a:solidFill>
                <a:latin typeface="Calibri"/>
                <a:cs typeface="Calibri"/>
              </a:rPr>
              <a:t>s;</a:t>
            </a:r>
            <a:r>
              <a:rPr sz="1800" b="1" spc="-30" dirty="0">
                <a:solidFill>
                  <a:srgbClr val="FF0000"/>
                </a:solidFill>
                <a:latin typeface="Calibri"/>
                <a:cs typeface="Calibri"/>
              </a:rPr>
              <a:t> </a:t>
            </a:r>
            <a:r>
              <a:rPr sz="1800" b="1" spc="5" dirty="0">
                <a:solidFill>
                  <a:srgbClr val="FF0000"/>
                </a:solidFill>
                <a:latin typeface="Calibri"/>
                <a:cs typeface="Calibri"/>
              </a:rPr>
              <a:t>D</a:t>
            </a:r>
            <a:r>
              <a:rPr sz="1800" b="1" dirty="0">
                <a:solidFill>
                  <a:srgbClr val="FF0000"/>
                </a:solidFill>
                <a:latin typeface="Calibri"/>
                <a:cs typeface="Calibri"/>
              </a:rPr>
              <a:t>O</a:t>
            </a:r>
            <a:r>
              <a:rPr sz="1800" b="1" spc="-5" dirty="0">
                <a:solidFill>
                  <a:srgbClr val="FF0000"/>
                </a:solidFill>
                <a:latin typeface="Calibri"/>
                <a:cs typeface="Calibri"/>
              </a:rPr>
              <a:t> </a:t>
            </a:r>
            <a:r>
              <a:rPr sz="1800" b="1" spc="-15" dirty="0">
                <a:solidFill>
                  <a:srgbClr val="FF0000"/>
                </a:solidFill>
                <a:latin typeface="Calibri"/>
                <a:cs typeface="Calibri"/>
              </a:rPr>
              <a:t>N</a:t>
            </a:r>
            <a:r>
              <a:rPr sz="1800" b="1" spc="-60" dirty="0">
                <a:solidFill>
                  <a:srgbClr val="FF0000"/>
                </a:solidFill>
                <a:latin typeface="Calibri"/>
                <a:cs typeface="Calibri"/>
              </a:rPr>
              <a:t>O</a:t>
            </a:r>
            <a:r>
              <a:rPr sz="1800" b="1" dirty="0">
                <a:solidFill>
                  <a:srgbClr val="FF0000"/>
                </a:solidFill>
                <a:latin typeface="Calibri"/>
                <a:cs typeface="Calibri"/>
              </a:rPr>
              <a:t>T</a:t>
            </a:r>
            <a:r>
              <a:rPr sz="1800" b="1" spc="-5" dirty="0">
                <a:solidFill>
                  <a:srgbClr val="FF0000"/>
                </a:solidFill>
                <a:latin typeface="Calibri"/>
                <a:cs typeface="Calibri"/>
              </a:rPr>
              <a:t> </a:t>
            </a:r>
            <a:r>
              <a:rPr sz="1800" b="1" spc="-25" dirty="0">
                <a:solidFill>
                  <a:srgbClr val="FF0000"/>
                </a:solidFill>
                <a:latin typeface="Calibri"/>
                <a:cs typeface="Calibri"/>
              </a:rPr>
              <a:t>R</a:t>
            </a:r>
            <a:r>
              <a:rPr sz="1800" b="1" spc="-15" dirty="0">
                <a:solidFill>
                  <a:srgbClr val="FF0000"/>
                </a:solidFill>
                <a:latin typeface="Calibri"/>
                <a:cs typeface="Calibri"/>
              </a:rPr>
              <a:t>E</a:t>
            </a:r>
            <a:r>
              <a:rPr sz="1800" b="1" spc="-175" dirty="0">
                <a:solidFill>
                  <a:srgbClr val="FF0000"/>
                </a:solidFill>
                <a:latin typeface="Calibri"/>
                <a:cs typeface="Calibri"/>
              </a:rPr>
              <a:t>L</a:t>
            </a:r>
            <a:r>
              <a:rPr sz="1800" b="1" spc="-10" dirty="0">
                <a:solidFill>
                  <a:srgbClr val="FF0000"/>
                </a:solidFill>
                <a:latin typeface="Calibri"/>
                <a:cs typeface="Calibri"/>
              </a:rPr>
              <a:t>Y</a:t>
            </a:r>
            <a:r>
              <a:rPr sz="1800" b="1" spc="10" dirty="0">
                <a:solidFill>
                  <a:srgbClr val="FF0000"/>
                </a:solidFill>
                <a:latin typeface="Calibri"/>
                <a:cs typeface="Calibri"/>
              </a:rPr>
              <a:t> </a:t>
            </a:r>
            <a:r>
              <a:rPr sz="1800" b="1" spc="-10" dirty="0">
                <a:solidFill>
                  <a:srgbClr val="FF0000"/>
                </a:solidFill>
                <a:latin typeface="Calibri"/>
                <a:cs typeface="Calibri"/>
              </a:rPr>
              <a:t>O</a:t>
            </a:r>
            <a:r>
              <a:rPr sz="1800" b="1" spc="-15" dirty="0">
                <a:solidFill>
                  <a:srgbClr val="FF0000"/>
                </a:solidFill>
                <a:latin typeface="Calibri"/>
                <a:cs typeface="Calibri"/>
              </a:rPr>
              <a:t>N</a:t>
            </a:r>
            <a:r>
              <a:rPr sz="1800" b="1" spc="15" dirty="0">
                <a:solidFill>
                  <a:srgbClr val="FF0000"/>
                </a:solidFill>
                <a:latin typeface="Calibri"/>
                <a:cs typeface="Calibri"/>
              </a:rPr>
              <a:t> </a:t>
            </a:r>
            <a:r>
              <a:rPr sz="1800" b="1" spc="-5" dirty="0">
                <a:solidFill>
                  <a:srgbClr val="FF0000"/>
                </a:solidFill>
                <a:latin typeface="Calibri"/>
                <a:cs typeface="Calibri"/>
              </a:rPr>
              <a:t>T</a:t>
            </a:r>
            <a:r>
              <a:rPr sz="1800" b="1" spc="-10" dirty="0">
                <a:solidFill>
                  <a:srgbClr val="FF0000"/>
                </a:solidFill>
                <a:latin typeface="Calibri"/>
                <a:cs typeface="Calibri"/>
              </a:rPr>
              <a:t>HE</a:t>
            </a:r>
            <a:r>
              <a:rPr sz="1800" b="1" spc="-5" dirty="0">
                <a:solidFill>
                  <a:srgbClr val="FF0000"/>
                </a:solidFill>
                <a:latin typeface="Calibri"/>
                <a:cs typeface="Calibri"/>
              </a:rPr>
              <a:t> </a:t>
            </a:r>
            <a:r>
              <a:rPr sz="1800" b="1" spc="-10" dirty="0">
                <a:solidFill>
                  <a:srgbClr val="FF0000"/>
                </a:solidFill>
                <a:latin typeface="Calibri"/>
                <a:cs typeface="Calibri"/>
              </a:rPr>
              <a:t>S</a:t>
            </a:r>
            <a:r>
              <a:rPr sz="1800" b="1" spc="-5" dirty="0">
                <a:solidFill>
                  <a:srgbClr val="FF0000"/>
                </a:solidFill>
                <a:latin typeface="Calibri"/>
                <a:cs typeface="Calibri"/>
              </a:rPr>
              <a:t>C</a:t>
            </a:r>
            <a:r>
              <a:rPr sz="1800" b="1" spc="-25" dirty="0">
                <a:solidFill>
                  <a:srgbClr val="FF0000"/>
                </a:solidFill>
                <a:latin typeface="Calibri"/>
                <a:cs typeface="Calibri"/>
              </a:rPr>
              <a:t>R</a:t>
            </a:r>
            <a:r>
              <a:rPr sz="1800" b="1" spc="-15" dirty="0">
                <a:solidFill>
                  <a:srgbClr val="FF0000"/>
                </a:solidFill>
                <a:latin typeface="Calibri"/>
                <a:cs typeface="Calibri"/>
              </a:rPr>
              <a:t>EEN</a:t>
            </a:r>
            <a:r>
              <a:rPr sz="1800" b="1" dirty="0">
                <a:solidFill>
                  <a:srgbClr val="FF0000"/>
                </a:solidFill>
                <a:latin typeface="Calibri"/>
                <a:cs typeface="Calibri"/>
              </a:rPr>
              <a:t> </a:t>
            </a:r>
            <a:r>
              <a:rPr sz="1800" b="1" spc="-10" dirty="0">
                <a:solidFill>
                  <a:srgbClr val="FF0000"/>
                </a:solidFill>
                <a:latin typeface="Calibri"/>
                <a:cs typeface="Calibri"/>
              </a:rPr>
              <a:t>SH</a:t>
            </a:r>
            <a:r>
              <a:rPr sz="1800" b="1" spc="-45" dirty="0">
                <a:solidFill>
                  <a:srgbClr val="FF0000"/>
                </a:solidFill>
                <a:latin typeface="Calibri"/>
                <a:cs typeface="Calibri"/>
              </a:rPr>
              <a:t>O</a:t>
            </a:r>
            <a:r>
              <a:rPr sz="1800" b="1" spc="-20" dirty="0">
                <a:solidFill>
                  <a:srgbClr val="FF0000"/>
                </a:solidFill>
                <a:latin typeface="Calibri"/>
                <a:cs typeface="Calibri"/>
              </a:rPr>
              <a:t>T</a:t>
            </a:r>
            <a:r>
              <a:rPr sz="1800" b="1" spc="-10" dirty="0">
                <a:solidFill>
                  <a:srgbClr val="FF0000"/>
                </a:solidFill>
                <a:latin typeface="Calibri"/>
                <a:cs typeface="Calibri"/>
              </a:rPr>
              <a:t>S</a:t>
            </a:r>
            <a:r>
              <a:rPr sz="1800" b="1" spc="-10" dirty="0" smtClean="0">
                <a:solidFill>
                  <a:srgbClr val="FF0000"/>
                </a:solidFill>
                <a:latin typeface="Calibri"/>
                <a:cs typeface="Calibri"/>
              </a:rPr>
              <a:t>!!!</a:t>
            </a:r>
            <a:endParaRPr sz="1800" dirty="0">
              <a:latin typeface="Calibri"/>
              <a:cs typeface="Calibri"/>
            </a:endParaRPr>
          </a:p>
        </p:txBody>
      </p:sp>
      <p:sp>
        <p:nvSpPr>
          <p:cNvPr id="42" name="object 4"/>
          <p:cNvSpPr/>
          <p:nvPr/>
        </p:nvSpPr>
        <p:spPr>
          <a:xfrm>
            <a:off x="2614795" y="15418982"/>
            <a:ext cx="228600" cy="228600"/>
          </a:xfrm>
          <a:custGeom>
            <a:avLst/>
            <a:gdLst/>
            <a:ahLst/>
            <a:cxnLst/>
            <a:rect l="l" t="t" r="r" b="b"/>
            <a:pathLst>
              <a:path w="228600" h="228600">
                <a:moveTo>
                  <a:pt x="0" y="87312"/>
                </a:moveTo>
                <a:lnTo>
                  <a:pt x="87312" y="87312"/>
                </a:lnTo>
                <a:lnTo>
                  <a:pt x="114300" y="0"/>
                </a:lnTo>
                <a:lnTo>
                  <a:pt x="141287" y="87312"/>
                </a:lnTo>
                <a:lnTo>
                  <a:pt x="228600" y="87312"/>
                </a:lnTo>
                <a:lnTo>
                  <a:pt x="157962" y="141274"/>
                </a:lnTo>
                <a:lnTo>
                  <a:pt x="184937" y="228600"/>
                </a:lnTo>
                <a:lnTo>
                  <a:pt x="114300" y="174625"/>
                </a:lnTo>
                <a:lnTo>
                  <a:pt x="43662" y="228600"/>
                </a:lnTo>
                <a:lnTo>
                  <a:pt x="70637" y="141274"/>
                </a:lnTo>
                <a:lnTo>
                  <a:pt x="0" y="87312"/>
                </a:lnTo>
                <a:close/>
              </a:path>
            </a:pathLst>
          </a:custGeom>
          <a:solidFill>
            <a:srgbClr val="FF0000"/>
          </a:solidFill>
          <a:ln w="12192">
            <a:solidFill>
              <a:srgbClr val="C00000"/>
            </a:solidFill>
          </a:ln>
        </p:spPr>
        <p:txBody>
          <a:bodyPr wrap="square" lIns="0" tIns="0" rIns="0" bIns="0" rtlCol="0"/>
          <a:lstStyle/>
          <a:p>
            <a:endParaRPr dirty="0"/>
          </a:p>
        </p:txBody>
      </p:sp>
      <p:sp>
        <p:nvSpPr>
          <p:cNvPr id="43" name="object 6"/>
          <p:cNvSpPr/>
          <p:nvPr/>
        </p:nvSpPr>
        <p:spPr>
          <a:xfrm>
            <a:off x="10176883" y="15418971"/>
            <a:ext cx="228600" cy="208915"/>
          </a:xfrm>
          <a:custGeom>
            <a:avLst/>
            <a:gdLst/>
            <a:ahLst/>
            <a:cxnLst/>
            <a:rect l="l" t="t" r="r" b="b"/>
            <a:pathLst>
              <a:path w="228600" h="208915">
                <a:moveTo>
                  <a:pt x="0" y="79756"/>
                </a:moveTo>
                <a:lnTo>
                  <a:pt x="87312" y="79756"/>
                </a:lnTo>
                <a:lnTo>
                  <a:pt x="114300" y="0"/>
                </a:lnTo>
                <a:lnTo>
                  <a:pt x="141287" y="79756"/>
                </a:lnTo>
                <a:lnTo>
                  <a:pt x="228600" y="79756"/>
                </a:lnTo>
                <a:lnTo>
                  <a:pt x="157962" y="129044"/>
                </a:lnTo>
                <a:lnTo>
                  <a:pt x="184937" y="208788"/>
                </a:lnTo>
                <a:lnTo>
                  <a:pt x="114300" y="159499"/>
                </a:lnTo>
                <a:lnTo>
                  <a:pt x="43662" y="208788"/>
                </a:lnTo>
                <a:lnTo>
                  <a:pt x="70637" y="129044"/>
                </a:lnTo>
                <a:lnTo>
                  <a:pt x="0" y="79756"/>
                </a:lnTo>
                <a:close/>
              </a:path>
            </a:pathLst>
          </a:custGeom>
          <a:solidFill>
            <a:srgbClr val="FF0000"/>
          </a:solidFill>
          <a:ln w="12192">
            <a:solidFill>
              <a:srgbClr val="C00000"/>
            </a:solidFill>
          </a:ln>
        </p:spPr>
        <p:txBody>
          <a:bodyPr wrap="square" lIns="0" tIns="0" rIns="0" bIns="0" rtlCol="0"/>
          <a:lstStyle/>
          <a:p>
            <a:endParaRPr dirty="0"/>
          </a:p>
        </p:txBody>
      </p:sp>
      <p:cxnSp>
        <p:nvCxnSpPr>
          <p:cNvPr id="5" name="Straight Connector 4"/>
          <p:cNvCxnSpPr/>
          <p:nvPr/>
        </p:nvCxnSpPr>
        <p:spPr>
          <a:xfrm flipH="1">
            <a:off x="3007084" y="2437126"/>
            <a:ext cx="21330" cy="8357384"/>
          </a:xfrm>
          <a:prstGeom prst="line">
            <a:avLst/>
          </a:prstGeom>
          <a:ln w="2540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2823718" y="2388486"/>
            <a:ext cx="409391" cy="409302"/>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190727" y="2355303"/>
            <a:ext cx="5315221" cy="461665"/>
          </a:xfrm>
          <a:prstGeom prst="rect">
            <a:avLst/>
          </a:prstGeom>
          <a:noFill/>
        </p:spPr>
        <p:txBody>
          <a:bodyPr wrap="square" rtlCol="0">
            <a:spAutoFit/>
          </a:bodyPr>
          <a:lstStyle/>
          <a:p>
            <a:pPr marL="12700">
              <a:lnSpc>
                <a:spcPct val="100000"/>
              </a:lnSpc>
              <a:spcBef>
                <a:spcPts val="65"/>
              </a:spcBef>
            </a:pPr>
            <a:r>
              <a:rPr lang="en-US" sz="2400" spc="-155" dirty="0" smtClean="0">
                <a:solidFill>
                  <a:srgbClr val="C00000"/>
                </a:solidFill>
                <a:cs typeface="Calibri"/>
              </a:rPr>
              <a:t>Sampling event triggers Level 1 Assessment</a:t>
            </a:r>
            <a:endParaRPr lang="en-US" sz="2400" dirty="0">
              <a:solidFill>
                <a:srgbClr val="C00000"/>
              </a:solidFill>
              <a:cs typeface="Calibri"/>
            </a:endParaRPr>
          </a:p>
        </p:txBody>
      </p:sp>
      <p:sp>
        <p:nvSpPr>
          <p:cNvPr id="16" name="Right Arrow 15"/>
          <p:cNvSpPr/>
          <p:nvPr/>
        </p:nvSpPr>
        <p:spPr>
          <a:xfrm>
            <a:off x="3009576" y="2987454"/>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847776" y="2948492"/>
            <a:ext cx="6329017" cy="830997"/>
          </a:xfrm>
          <a:prstGeom prst="rect">
            <a:avLst/>
          </a:prstGeom>
          <a:noFill/>
        </p:spPr>
        <p:txBody>
          <a:bodyPr wrap="square" rtlCol="0">
            <a:spAutoFit/>
          </a:bodyPr>
          <a:lstStyle/>
          <a:p>
            <a:pPr marL="12700">
              <a:lnSpc>
                <a:spcPct val="100000"/>
              </a:lnSpc>
              <a:spcBef>
                <a:spcPts val="65"/>
              </a:spcBef>
            </a:pPr>
            <a:r>
              <a:rPr lang="en-US" sz="2400" spc="-155" dirty="0" smtClean="0">
                <a:cs typeface="Calibri"/>
              </a:rPr>
              <a:t>Migrate candidate Level 1 Assessment compliance schedule from the SDWIS Bridge</a:t>
            </a:r>
            <a:endParaRPr lang="en-US" sz="2400" dirty="0">
              <a:cs typeface="Calibri"/>
            </a:endParaRPr>
          </a:p>
        </p:txBody>
      </p:sp>
      <p:sp>
        <p:nvSpPr>
          <p:cNvPr id="45" name="Right Arrow 44"/>
          <p:cNvSpPr/>
          <p:nvPr/>
        </p:nvSpPr>
        <p:spPr>
          <a:xfrm>
            <a:off x="2995000" y="4430660"/>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766909" y="4498566"/>
            <a:ext cx="7325109" cy="461665"/>
          </a:xfrm>
          <a:prstGeom prst="rect">
            <a:avLst/>
          </a:prstGeom>
          <a:noFill/>
        </p:spPr>
        <p:txBody>
          <a:bodyPr wrap="square" rtlCol="0">
            <a:spAutoFit/>
          </a:bodyPr>
          <a:lstStyle/>
          <a:p>
            <a:pPr marL="12700">
              <a:lnSpc>
                <a:spcPct val="100000"/>
              </a:lnSpc>
              <a:spcBef>
                <a:spcPts val="65"/>
              </a:spcBef>
            </a:pPr>
            <a:r>
              <a:rPr lang="en-US" sz="2400" spc="-155" dirty="0" smtClean="0">
                <a:cs typeface="Calibri"/>
              </a:rPr>
              <a:t>Edit Level 1 Assessment compliance schedule </a:t>
            </a:r>
            <a:r>
              <a:rPr lang="en-US" sz="2400" b="1" spc="-155" dirty="0" smtClean="0">
                <a:solidFill>
                  <a:srgbClr val="0070C0"/>
                </a:solidFill>
                <a:cs typeface="Calibri"/>
              </a:rPr>
              <a:t>(</a:t>
            </a:r>
            <a:r>
              <a:rPr lang="en-US" sz="2400" b="1" spc="-155" dirty="0" smtClean="0">
                <a:solidFill>
                  <a:srgbClr val="0070C0"/>
                </a:solidFill>
                <a:cs typeface="Calibri"/>
                <a:hlinkClick r:id="rId4" action="ppaction://hlinksldjump"/>
              </a:rPr>
              <a:t>page 2</a:t>
            </a:r>
            <a:r>
              <a:rPr lang="en-US" sz="2400" b="1" spc="-155" dirty="0" smtClean="0">
                <a:solidFill>
                  <a:srgbClr val="0070C0"/>
                </a:solidFill>
                <a:cs typeface="Calibri"/>
              </a:rPr>
              <a:t>)</a:t>
            </a:r>
            <a:endParaRPr lang="en-US" sz="2400" b="1" dirty="0">
              <a:solidFill>
                <a:srgbClr val="0070C0"/>
              </a:solidFill>
              <a:cs typeface="Calibri"/>
            </a:endParaRPr>
          </a:p>
        </p:txBody>
      </p:sp>
      <p:sp>
        <p:nvSpPr>
          <p:cNvPr id="47" name="Flowchart: Connector 46"/>
          <p:cNvSpPr/>
          <p:nvPr/>
        </p:nvSpPr>
        <p:spPr>
          <a:xfrm>
            <a:off x="2804433" y="3873627"/>
            <a:ext cx="409391" cy="409302"/>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3169767" y="3817187"/>
            <a:ext cx="8051759" cy="461665"/>
          </a:xfrm>
          <a:prstGeom prst="rect">
            <a:avLst/>
          </a:prstGeom>
          <a:noFill/>
        </p:spPr>
        <p:txBody>
          <a:bodyPr wrap="square" rtlCol="0">
            <a:spAutoFit/>
          </a:bodyPr>
          <a:lstStyle/>
          <a:p>
            <a:pPr marL="12700">
              <a:lnSpc>
                <a:spcPct val="100000"/>
              </a:lnSpc>
              <a:spcBef>
                <a:spcPts val="65"/>
              </a:spcBef>
            </a:pPr>
            <a:r>
              <a:rPr lang="en-US" sz="2400" spc="-155" dirty="0" smtClean="0">
                <a:solidFill>
                  <a:srgbClr val="C00000"/>
                </a:solidFill>
                <a:cs typeface="Calibri"/>
              </a:rPr>
              <a:t>Contact PWS to notify them they’ve triggered a Level 1 Assessment</a:t>
            </a:r>
            <a:endParaRPr lang="en-US" sz="2400" dirty="0">
              <a:solidFill>
                <a:srgbClr val="C00000"/>
              </a:solidFill>
              <a:cs typeface="Calibri"/>
            </a:endParaRPr>
          </a:p>
        </p:txBody>
      </p:sp>
      <p:sp>
        <p:nvSpPr>
          <p:cNvPr id="49" name="Right Arrow 48"/>
          <p:cNvSpPr/>
          <p:nvPr/>
        </p:nvSpPr>
        <p:spPr>
          <a:xfrm>
            <a:off x="3007084" y="5174460"/>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3791734" y="5257795"/>
            <a:ext cx="7759551" cy="843821"/>
          </a:xfrm>
          <a:prstGeom prst="rect">
            <a:avLst/>
          </a:prstGeom>
          <a:noFill/>
        </p:spPr>
        <p:txBody>
          <a:bodyPr wrap="square" rtlCol="0">
            <a:spAutoFit/>
          </a:bodyPr>
          <a:lstStyle/>
          <a:p>
            <a:pPr marL="12700">
              <a:spcBef>
                <a:spcPts val="65"/>
              </a:spcBef>
            </a:pPr>
            <a:r>
              <a:rPr lang="en-US" sz="2400" spc="-155" dirty="0" smtClean="0">
                <a:cs typeface="Calibri"/>
              </a:rPr>
              <a:t>Enter phone call (notification of Assessment trigger</a:t>
            </a:r>
            <a:r>
              <a:rPr lang="en-US" sz="2400" spc="-155" dirty="0">
                <a:cs typeface="Calibri"/>
              </a:rPr>
              <a:t>) </a:t>
            </a:r>
            <a:r>
              <a:rPr lang="en-US" sz="2400" b="1" spc="-155" dirty="0">
                <a:solidFill>
                  <a:srgbClr val="0070C0"/>
                </a:solidFill>
                <a:cs typeface="Calibri"/>
              </a:rPr>
              <a:t>(</a:t>
            </a:r>
            <a:r>
              <a:rPr lang="en-US" sz="2400" b="1" spc="-155" dirty="0">
                <a:solidFill>
                  <a:srgbClr val="0070C0"/>
                </a:solidFill>
                <a:cs typeface="Calibri"/>
                <a:hlinkClick r:id="rId4" action="ppaction://hlinksldjump"/>
              </a:rPr>
              <a:t>page 2</a:t>
            </a:r>
            <a:r>
              <a:rPr lang="en-US" sz="2400" b="1" spc="-155" dirty="0">
                <a:solidFill>
                  <a:srgbClr val="0070C0"/>
                </a:solidFill>
                <a:cs typeface="Calibri"/>
              </a:rPr>
              <a:t>)</a:t>
            </a:r>
            <a:endParaRPr lang="en-US" sz="2400" b="1" dirty="0">
              <a:solidFill>
                <a:srgbClr val="0070C0"/>
              </a:solidFill>
              <a:cs typeface="Calibri"/>
            </a:endParaRPr>
          </a:p>
          <a:p>
            <a:pPr marL="12700">
              <a:lnSpc>
                <a:spcPct val="100000"/>
              </a:lnSpc>
              <a:spcBef>
                <a:spcPts val="65"/>
              </a:spcBef>
            </a:pPr>
            <a:endParaRPr lang="en-US" sz="2400" dirty="0">
              <a:cs typeface="Calibri"/>
            </a:endParaRPr>
          </a:p>
        </p:txBody>
      </p:sp>
      <p:sp>
        <p:nvSpPr>
          <p:cNvPr id="52" name="TextBox 51"/>
          <p:cNvSpPr txBox="1"/>
          <p:nvPr/>
        </p:nvSpPr>
        <p:spPr>
          <a:xfrm>
            <a:off x="3118741" y="5884369"/>
            <a:ext cx="4101209" cy="461665"/>
          </a:xfrm>
          <a:prstGeom prst="rect">
            <a:avLst/>
          </a:prstGeom>
          <a:noFill/>
        </p:spPr>
        <p:txBody>
          <a:bodyPr wrap="square" rtlCol="0">
            <a:spAutoFit/>
          </a:bodyPr>
          <a:lstStyle/>
          <a:p>
            <a:pPr marL="12700">
              <a:lnSpc>
                <a:spcPct val="100000"/>
              </a:lnSpc>
              <a:spcBef>
                <a:spcPts val="65"/>
              </a:spcBef>
            </a:pPr>
            <a:r>
              <a:rPr lang="en-US" sz="2400" spc="-155" dirty="0" smtClean="0">
                <a:solidFill>
                  <a:srgbClr val="C00000"/>
                </a:solidFill>
                <a:cs typeface="Calibri"/>
              </a:rPr>
              <a:t>PWS submits a Level 1 Assessment</a:t>
            </a:r>
            <a:endParaRPr lang="en-US" sz="2400" dirty="0">
              <a:solidFill>
                <a:srgbClr val="C00000"/>
              </a:solidFill>
              <a:cs typeface="Calibri"/>
            </a:endParaRPr>
          </a:p>
        </p:txBody>
      </p:sp>
      <p:sp>
        <p:nvSpPr>
          <p:cNvPr id="55" name="TextBox 54"/>
          <p:cNvSpPr txBox="1"/>
          <p:nvPr/>
        </p:nvSpPr>
        <p:spPr>
          <a:xfrm>
            <a:off x="3791734" y="6516520"/>
            <a:ext cx="7109256" cy="843821"/>
          </a:xfrm>
          <a:prstGeom prst="rect">
            <a:avLst/>
          </a:prstGeom>
          <a:noFill/>
        </p:spPr>
        <p:txBody>
          <a:bodyPr wrap="square" rtlCol="0">
            <a:spAutoFit/>
          </a:bodyPr>
          <a:lstStyle/>
          <a:p>
            <a:pPr marL="12700">
              <a:spcBef>
                <a:spcPts val="65"/>
              </a:spcBef>
            </a:pPr>
            <a:r>
              <a:rPr lang="en-US" sz="2400" spc="-155" dirty="0" smtClean="0">
                <a:cs typeface="Calibri"/>
              </a:rPr>
              <a:t>Level 1 Assessment not completed appropriately </a:t>
            </a:r>
            <a:r>
              <a:rPr lang="en-US" sz="2400" b="1" spc="-155" dirty="0">
                <a:solidFill>
                  <a:srgbClr val="0070C0"/>
                </a:solidFill>
                <a:cs typeface="Calibri"/>
              </a:rPr>
              <a:t>(</a:t>
            </a:r>
            <a:r>
              <a:rPr lang="en-US" sz="2400" b="1" spc="-155" dirty="0">
                <a:solidFill>
                  <a:srgbClr val="0070C0"/>
                </a:solidFill>
                <a:cs typeface="Calibri"/>
                <a:hlinkClick r:id="rId5" action="ppaction://hlinksldjump"/>
              </a:rPr>
              <a:t>page </a:t>
            </a:r>
            <a:r>
              <a:rPr lang="en-US" sz="2400" b="1" spc="-155" dirty="0" smtClean="0">
                <a:solidFill>
                  <a:srgbClr val="0070C0"/>
                </a:solidFill>
                <a:cs typeface="Calibri"/>
                <a:hlinkClick r:id="rId5" action="ppaction://hlinksldjump"/>
              </a:rPr>
              <a:t>3</a:t>
            </a:r>
            <a:r>
              <a:rPr lang="en-US" sz="2400" b="1" spc="-155" dirty="0" smtClean="0">
                <a:solidFill>
                  <a:srgbClr val="0070C0"/>
                </a:solidFill>
                <a:cs typeface="Calibri"/>
              </a:rPr>
              <a:t>)</a:t>
            </a:r>
            <a:endParaRPr lang="en-US" sz="2400" b="1" dirty="0">
              <a:solidFill>
                <a:srgbClr val="0070C0"/>
              </a:solidFill>
              <a:cs typeface="Calibri"/>
            </a:endParaRPr>
          </a:p>
          <a:p>
            <a:pPr marL="12700">
              <a:lnSpc>
                <a:spcPct val="100000"/>
              </a:lnSpc>
              <a:spcBef>
                <a:spcPts val="65"/>
              </a:spcBef>
            </a:pPr>
            <a:endParaRPr lang="en-US" sz="2400" spc="-155" dirty="0" smtClean="0">
              <a:cs typeface="Calibri"/>
            </a:endParaRPr>
          </a:p>
        </p:txBody>
      </p:sp>
      <p:sp>
        <p:nvSpPr>
          <p:cNvPr id="56" name="TextBox 55"/>
          <p:cNvSpPr txBox="1"/>
          <p:nvPr/>
        </p:nvSpPr>
        <p:spPr>
          <a:xfrm>
            <a:off x="3791734" y="7272327"/>
            <a:ext cx="7281999" cy="843821"/>
          </a:xfrm>
          <a:prstGeom prst="rect">
            <a:avLst/>
          </a:prstGeom>
          <a:noFill/>
        </p:spPr>
        <p:txBody>
          <a:bodyPr wrap="square" rtlCol="0">
            <a:spAutoFit/>
          </a:bodyPr>
          <a:lstStyle/>
          <a:p>
            <a:pPr marL="12700">
              <a:spcBef>
                <a:spcPts val="65"/>
              </a:spcBef>
            </a:pPr>
            <a:r>
              <a:rPr lang="en-US" sz="2400" spc="-155" dirty="0" smtClean="0">
                <a:cs typeface="Calibri"/>
              </a:rPr>
              <a:t>Level 1 Assessment completed appropriately </a:t>
            </a:r>
            <a:r>
              <a:rPr lang="en-US" sz="2400" b="1" spc="-155" dirty="0">
                <a:solidFill>
                  <a:srgbClr val="0070C0"/>
                </a:solidFill>
                <a:cs typeface="Calibri"/>
              </a:rPr>
              <a:t>(</a:t>
            </a:r>
            <a:r>
              <a:rPr lang="en-US" sz="2400" b="1" spc="-155" dirty="0">
                <a:solidFill>
                  <a:srgbClr val="0070C0"/>
                </a:solidFill>
                <a:cs typeface="Calibri"/>
                <a:hlinkClick r:id="rId6" action="ppaction://hlinksldjump"/>
              </a:rPr>
              <a:t>page </a:t>
            </a:r>
            <a:r>
              <a:rPr lang="en-US" sz="2400" b="1" spc="-155" dirty="0" smtClean="0">
                <a:solidFill>
                  <a:srgbClr val="0070C0"/>
                </a:solidFill>
                <a:cs typeface="Calibri"/>
                <a:hlinkClick r:id="rId6" action="ppaction://hlinksldjump"/>
              </a:rPr>
              <a:t>4</a:t>
            </a:r>
            <a:r>
              <a:rPr lang="en-US" sz="2400" b="1" spc="-155" dirty="0" smtClean="0">
                <a:solidFill>
                  <a:srgbClr val="0070C0"/>
                </a:solidFill>
                <a:cs typeface="Calibri"/>
              </a:rPr>
              <a:t>)</a:t>
            </a:r>
            <a:endParaRPr lang="en-US" sz="2400" b="1" dirty="0">
              <a:solidFill>
                <a:srgbClr val="0070C0"/>
              </a:solidFill>
              <a:cs typeface="Calibri"/>
            </a:endParaRPr>
          </a:p>
          <a:p>
            <a:pPr marL="12700">
              <a:lnSpc>
                <a:spcPct val="100000"/>
              </a:lnSpc>
              <a:spcBef>
                <a:spcPts val="65"/>
              </a:spcBef>
            </a:pPr>
            <a:endParaRPr lang="en-US" sz="2400" spc="-155" dirty="0" smtClean="0">
              <a:cs typeface="Calibri"/>
            </a:endParaRPr>
          </a:p>
        </p:txBody>
      </p:sp>
      <p:sp>
        <p:nvSpPr>
          <p:cNvPr id="57" name="Right Arrow 56"/>
          <p:cNvSpPr/>
          <p:nvPr/>
        </p:nvSpPr>
        <p:spPr>
          <a:xfrm>
            <a:off x="2977817" y="9521302"/>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748624" y="9634086"/>
            <a:ext cx="7802661" cy="843821"/>
          </a:xfrm>
          <a:prstGeom prst="rect">
            <a:avLst/>
          </a:prstGeom>
          <a:noFill/>
        </p:spPr>
        <p:txBody>
          <a:bodyPr wrap="square" rtlCol="0">
            <a:spAutoFit/>
          </a:bodyPr>
          <a:lstStyle/>
          <a:p>
            <a:pPr marL="12700">
              <a:spcBef>
                <a:spcPts val="65"/>
              </a:spcBef>
            </a:pPr>
            <a:r>
              <a:rPr lang="en-US" sz="2400" spc="-155" dirty="0" smtClean="0">
                <a:cs typeface="Calibri"/>
              </a:rPr>
              <a:t>Enter assessment follow-up letter </a:t>
            </a:r>
            <a:r>
              <a:rPr lang="en-US" sz="2400" b="1" spc="-155" dirty="0">
                <a:solidFill>
                  <a:srgbClr val="0070C0"/>
                </a:solidFill>
                <a:cs typeface="Calibri"/>
              </a:rPr>
              <a:t>(</a:t>
            </a:r>
            <a:r>
              <a:rPr lang="en-US" sz="2400" b="1" spc="-155" dirty="0">
                <a:solidFill>
                  <a:srgbClr val="0070C0"/>
                </a:solidFill>
                <a:cs typeface="Calibri"/>
                <a:hlinkClick r:id="rId7" action="ppaction://hlinksldjump"/>
              </a:rPr>
              <a:t>page 5</a:t>
            </a:r>
            <a:r>
              <a:rPr lang="en-US" sz="2400" b="1" spc="-155" dirty="0">
                <a:solidFill>
                  <a:srgbClr val="0070C0"/>
                </a:solidFill>
                <a:cs typeface="Calibri"/>
              </a:rPr>
              <a:t>)</a:t>
            </a:r>
            <a:endParaRPr lang="en-US" sz="2400" b="1" dirty="0">
              <a:solidFill>
                <a:srgbClr val="0070C0"/>
              </a:solidFill>
              <a:cs typeface="Calibri"/>
            </a:endParaRPr>
          </a:p>
          <a:p>
            <a:pPr marL="12700">
              <a:lnSpc>
                <a:spcPct val="100000"/>
              </a:lnSpc>
              <a:spcBef>
                <a:spcPts val="65"/>
              </a:spcBef>
            </a:pPr>
            <a:endParaRPr lang="en-US" sz="2400" spc="-155" dirty="0" smtClean="0">
              <a:cs typeface="Calibri"/>
            </a:endParaRPr>
          </a:p>
        </p:txBody>
      </p:sp>
      <p:sp>
        <p:nvSpPr>
          <p:cNvPr id="60" name="TextBox 59"/>
          <p:cNvSpPr txBox="1"/>
          <p:nvPr/>
        </p:nvSpPr>
        <p:spPr>
          <a:xfrm>
            <a:off x="3199696" y="7891034"/>
            <a:ext cx="8044654" cy="830997"/>
          </a:xfrm>
          <a:prstGeom prst="rect">
            <a:avLst/>
          </a:prstGeom>
          <a:noFill/>
        </p:spPr>
        <p:txBody>
          <a:bodyPr wrap="square" rtlCol="0">
            <a:spAutoFit/>
          </a:bodyPr>
          <a:lstStyle/>
          <a:p>
            <a:pPr marL="12700">
              <a:lnSpc>
                <a:spcPct val="100000"/>
              </a:lnSpc>
              <a:spcBef>
                <a:spcPts val="65"/>
              </a:spcBef>
            </a:pPr>
            <a:r>
              <a:rPr lang="en-US" sz="2400" spc="-155" dirty="0" smtClean="0">
                <a:solidFill>
                  <a:srgbClr val="C00000"/>
                </a:solidFill>
                <a:cs typeface="Calibri"/>
              </a:rPr>
              <a:t>Prepare Assessment follow-up letter and  contact system to discuss follow-up actions from the Assessment</a:t>
            </a:r>
            <a:endParaRPr lang="en-US" sz="2400" dirty="0">
              <a:solidFill>
                <a:srgbClr val="C00000"/>
              </a:solidFill>
              <a:cs typeface="Calibri"/>
            </a:endParaRPr>
          </a:p>
        </p:txBody>
      </p:sp>
      <p:sp>
        <p:nvSpPr>
          <p:cNvPr id="61" name="Right Arrow 60"/>
          <p:cNvSpPr/>
          <p:nvPr/>
        </p:nvSpPr>
        <p:spPr>
          <a:xfrm>
            <a:off x="2988268" y="8716249"/>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ight Arrow 61"/>
          <p:cNvSpPr/>
          <p:nvPr/>
        </p:nvSpPr>
        <p:spPr>
          <a:xfrm>
            <a:off x="2945966" y="10326453"/>
            <a:ext cx="1033635"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p:nvSpPr>
        <p:spPr>
          <a:xfrm>
            <a:off x="3936420" y="10436478"/>
            <a:ext cx="7325109" cy="461665"/>
          </a:xfrm>
          <a:prstGeom prst="rect">
            <a:avLst/>
          </a:prstGeom>
          <a:noFill/>
        </p:spPr>
        <p:txBody>
          <a:bodyPr wrap="square" rtlCol="0">
            <a:spAutoFit/>
          </a:bodyPr>
          <a:lstStyle/>
          <a:p>
            <a:pPr marL="12700">
              <a:lnSpc>
                <a:spcPct val="100000"/>
              </a:lnSpc>
              <a:spcBef>
                <a:spcPts val="65"/>
              </a:spcBef>
            </a:pPr>
            <a:r>
              <a:rPr lang="en-US" sz="2400" spc="-155" dirty="0" smtClean="0">
                <a:cs typeface="Calibri"/>
              </a:rPr>
              <a:t>Level 1 Assessment results entered into Site Visits</a:t>
            </a:r>
          </a:p>
        </p:txBody>
      </p:sp>
      <p:sp>
        <p:nvSpPr>
          <p:cNvPr id="64" name="TextBox 63"/>
          <p:cNvSpPr txBox="1"/>
          <p:nvPr/>
        </p:nvSpPr>
        <p:spPr>
          <a:xfrm>
            <a:off x="3765083" y="8809270"/>
            <a:ext cx="7786202" cy="843821"/>
          </a:xfrm>
          <a:prstGeom prst="rect">
            <a:avLst/>
          </a:prstGeom>
          <a:noFill/>
        </p:spPr>
        <p:txBody>
          <a:bodyPr wrap="square" rtlCol="0">
            <a:spAutoFit/>
          </a:bodyPr>
          <a:lstStyle/>
          <a:p>
            <a:pPr marL="12700">
              <a:spcBef>
                <a:spcPts val="65"/>
              </a:spcBef>
            </a:pPr>
            <a:r>
              <a:rPr lang="en-US" sz="2400" spc="-155" dirty="0" smtClean="0">
                <a:cs typeface="Calibri"/>
              </a:rPr>
              <a:t>Enter phone call (follow-up from assessment) </a:t>
            </a:r>
            <a:r>
              <a:rPr lang="en-US" sz="2400" b="1" spc="-155" dirty="0">
                <a:solidFill>
                  <a:srgbClr val="0070C0"/>
                </a:solidFill>
                <a:cs typeface="Calibri"/>
              </a:rPr>
              <a:t>(</a:t>
            </a:r>
            <a:r>
              <a:rPr lang="en-US" sz="2400" b="1" spc="-155" dirty="0">
                <a:solidFill>
                  <a:srgbClr val="0070C0"/>
                </a:solidFill>
                <a:cs typeface="Calibri"/>
                <a:hlinkClick r:id="rId7" action="ppaction://hlinksldjump"/>
              </a:rPr>
              <a:t>page </a:t>
            </a:r>
            <a:r>
              <a:rPr lang="en-US" sz="2400" b="1" spc="-155" dirty="0" smtClean="0">
                <a:solidFill>
                  <a:srgbClr val="0070C0"/>
                </a:solidFill>
                <a:cs typeface="Calibri"/>
                <a:hlinkClick r:id="rId7" action="ppaction://hlinksldjump"/>
              </a:rPr>
              <a:t>5</a:t>
            </a:r>
            <a:r>
              <a:rPr lang="en-US" sz="2400" b="1" spc="-155" dirty="0" smtClean="0">
                <a:solidFill>
                  <a:srgbClr val="0070C0"/>
                </a:solidFill>
                <a:cs typeface="Calibri"/>
              </a:rPr>
              <a:t>)</a:t>
            </a:r>
            <a:endParaRPr lang="en-US" sz="2400" b="1" dirty="0">
              <a:solidFill>
                <a:srgbClr val="0070C0"/>
              </a:solidFill>
              <a:cs typeface="Calibri"/>
            </a:endParaRPr>
          </a:p>
          <a:p>
            <a:pPr marL="12700">
              <a:lnSpc>
                <a:spcPct val="100000"/>
              </a:lnSpc>
              <a:spcBef>
                <a:spcPts val="65"/>
              </a:spcBef>
            </a:pPr>
            <a:endParaRPr lang="en-US" sz="2400" dirty="0">
              <a:cs typeface="Calibri"/>
            </a:endParaRPr>
          </a:p>
        </p:txBody>
      </p:sp>
      <p:sp>
        <p:nvSpPr>
          <p:cNvPr id="66" name="TextBox 65"/>
          <p:cNvSpPr txBox="1"/>
          <p:nvPr/>
        </p:nvSpPr>
        <p:spPr>
          <a:xfrm>
            <a:off x="4243982" y="11212226"/>
            <a:ext cx="6657008" cy="461665"/>
          </a:xfrm>
          <a:prstGeom prst="rect">
            <a:avLst/>
          </a:prstGeom>
          <a:noFill/>
        </p:spPr>
        <p:txBody>
          <a:bodyPr wrap="square" rtlCol="0">
            <a:spAutoFit/>
          </a:bodyPr>
          <a:lstStyle/>
          <a:p>
            <a:pPr marL="12700">
              <a:lnSpc>
                <a:spcPct val="100000"/>
              </a:lnSpc>
              <a:spcBef>
                <a:spcPts val="65"/>
              </a:spcBef>
            </a:pPr>
            <a:r>
              <a:rPr lang="en-US" sz="2400" spc="-155" dirty="0" smtClean="0">
                <a:cs typeface="Calibri"/>
              </a:rPr>
              <a:t>Level 1 Assessment with </a:t>
            </a:r>
            <a:r>
              <a:rPr lang="en-US" sz="2400" u="sng" spc="-155" dirty="0" smtClean="0">
                <a:solidFill>
                  <a:srgbClr val="C00000"/>
                </a:solidFill>
                <a:cs typeface="Calibri"/>
              </a:rPr>
              <a:t>no defects </a:t>
            </a:r>
            <a:r>
              <a:rPr lang="en-US" sz="2400" spc="-155" dirty="0" smtClean="0">
                <a:cs typeface="Calibri"/>
              </a:rPr>
              <a:t>identified </a:t>
            </a:r>
            <a:r>
              <a:rPr lang="en-US" sz="2400" b="1" spc="-155" dirty="0">
                <a:solidFill>
                  <a:srgbClr val="0070C0"/>
                </a:solidFill>
                <a:cs typeface="Calibri"/>
              </a:rPr>
              <a:t>(</a:t>
            </a:r>
            <a:r>
              <a:rPr lang="en-US" sz="2400" b="1" spc="-155" dirty="0" smtClean="0">
                <a:solidFill>
                  <a:srgbClr val="0070C0"/>
                </a:solidFill>
                <a:cs typeface="Calibri"/>
                <a:hlinkClick r:id="rId8" action="ppaction://hlinksldjump"/>
              </a:rPr>
              <a:t>pages 6-7</a:t>
            </a:r>
            <a:r>
              <a:rPr lang="en-US" sz="2400" b="1" spc="-155" dirty="0" smtClean="0">
                <a:solidFill>
                  <a:srgbClr val="0070C0"/>
                </a:solidFill>
                <a:cs typeface="Calibri"/>
              </a:rPr>
              <a:t>)</a:t>
            </a:r>
            <a:endParaRPr lang="en-US" sz="2400" spc="-155" dirty="0" smtClean="0">
              <a:cs typeface="Calibri"/>
            </a:endParaRPr>
          </a:p>
        </p:txBody>
      </p:sp>
      <p:sp>
        <p:nvSpPr>
          <p:cNvPr id="68" name="TextBox 67"/>
          <p:cNvSpPr txBox="1"/>
          <p:nvPr/>
        </p:nvSpPr>
        <p:spPr>
          <a:xfrm>
            <a:off x="4243983" y="11932886"/>
            <a:ext cx="6933174" cy="843821"/>
          </a:xfrm>
          <a:prstGeom prst="rect">
            <a:avLst/>
          </a:prstGeom>
          <a:noFill/>
        </p:spPr>
        <p:txBody>
          <a:bodyPr wrap="square" rtlCol="0">
            <a:spAutoFit/>
          </a:bodyPr>
          <a:lstStyle/>
          <a:p>
            <a:pPr marL="12700">
              <a:spcBef>
                <a:spcPts val="65"/>
              </a:spcBef>
            </a:pPr>
            <a:r>
              <a:rPr lang="en-US" sz="2400" spc="-155" dirty="0" smtClean="0">
                <a:cs typeface="Calibri"/>
              </a:rPr>
              <a:t>Level 1 Assessment </a:t>
            </a:r>
            <a:r>
              <a:rPr lang="en-US" sz="2400" u="sng" spc="-155" dirty="0" smtClean="0">
                <a:solidFill>
                  <a:srgbClr val="0070C0"/>
                </a:solidFill>
                <a:cs typeface="Calibri"/>
              </a:rPr>
              <a:t>with defects </a:t>
            </a:r>
            <a:r>
              <a:rPr lang="en-US" sz="2400" spc="-155" dirty="0" smtClean="0">
                <a:cs typeface="Calibri"/>
              </a:rPr>
              <a:t>identified </a:t>
            </a:r>
            <a:r>
              <a:rPr lang="en-US" sz="2400" b="1" spc="-155" dirty="0">
                <a:solidFill>
                  <a:srgbClr val="0070C0"/>
                </a:solidFill>
                <a:cs typeface="Calibri"/>
              </a:rPr>
              <a:t>(</a:t>
            </a:r>
            <a:r>
              <a:rPr lang="en-US" sz="2400" b="1" spc="-155" dirty="0">
                <a:solidFill>
                  <a:srgbClr val="0070C0"/>
                </a:solidFill>
                <a:cs typeface="Calibri"/>
                <a:hlinkClick r:id="rId9" action="ppaction://hlinksldjump"/>
              </a:rPr>
              <a:t>pages </a:t>
            </a:r>
            <a:r>
              <a:rPr lang="en-US" sz="2400" b="1" spc="-155" dirty="0" smtClean="0">
                <a:solidFill>
                  <a:srgbClr val="0070C0"/>
                </a:solidFill>
                <a:cs typeface="Calibri"/>
                <a:hlinkClick r:id="rId9" action="ppaction://hlinksldjump"/>
              </a:rPr>
              <a:t>8-10</a:t>
            </a:r>
            <a:r>
              <a:rPr lang="en-US" sz="2400" b="1" spc="-155" dirty="0" smtClean="0">
                <a:solidFill>
                  <a:srgbClr val="0070C0"/>
                </a:solidFill>
                <a:cs typeface="Calibri"/>
              </a:rPr>
              <a:t>)</a:t>
            </a:r>
            <a:endParaRPr lang="en-US" sz="2400" spc="-155" dirty="0">
              <a:cs typeface="Calibri"/>
            </a:endParaRPr>
          </a:p>
          <a:p>
            <a:pPr marL="12700">
              <a:lnSpc>
                <a:spcPct val="100000"/>
              </a:lnSpc>
              <a:spcBef>
                <a:spcPts val="65"/>
              </a:spcBef>
            </a:pPr>
            <a:endParaRPr lang="en-US" sz="2400" spc="-155" dirty="0" smtClean="0">
              <a:cs typeface="Calibri"/>
            </a:endParaRPr>
          </a:p>
        </p:txBody>
      </p:sp>
      <p:sp>
        <p:nvSpPr>
          <p:cNvPr id="70" name="TextBox 69"/>
          <p:cNvSpPr txBox="1"/>
          <p:nvPr/>
        </p:nvSpPr>
        <p:spPr>
          <a:xfrm>
            <a:off x="4732635" y="12679367"/>
            <a:ext cx="7141984" cy="843821"/>
          </a:xfrm>
          <a:prstGeom prst="rect">
            <a:avLst/>
          </a:prstGeom>
          <a:noFill/>
        </p:spPr>
        <p:txBody>
          <a:bodyPr wrap="square" rtlCol="0">
            <a:spAutoFit/>
          </a:bodyPr>
          <a:lstStyle/>
          <a:p>
            <a:pPr marL="12700">
              <a:spcBef>
                <a:spcPts val="65"/>
              </a:spcBef>
            </a:pPr>
            <a:r>
              <a:rPr lang="en-US" sz="2400" spc="-155" dirty="0" smtClean="0">
                <a:cs typeface="Calibri"/>
              </a:rPr>
              <a:t>Level 1 Assessment with defects identified, </a:t>
            </a:r>
            <a:r>
              <a:rPr lang="en-US" sz="2400" u="sng" spc="-155" dirty="0" smtClean="0">
                <a:solidFill>
                  <a:srgbClr val="0070C0"/>
                </a:solidFill>
                <a:cs typeface="Calibri"/>
              </a:rPr>
              <a:t>resolved</a:t>
            </a:r>
            <a:r>
              <a:rPr lang="en-US" sz="2400" spc="-155" dirty="0" smtClean="0">
                <a:cs typeface="Calibri"/>
              </a:rPr>
              <a:t> </a:t>
            </a:r>
            <a:r>
              <a:rPr lang="en-US" sz="2400" b="1" spc="-155" dirty="0">
                <a:solidFill>
                  <a:srgbClr val="0070C0"/>
                </a:solidFill>
                <a:cs typeface="Calibri"/>
              </a:rPr>
              <a:t>(</a:t>
            </a:r>
            <a:r>
              <a:rPr lang="en-US" sz="2400" b="1" spc="-155" dirty="0" smtClean="0">
                <a:solidFill>
                  <a:srgbClr val="0070C0"/>
                </a:solidFill>
                <a:cs typeface="Calibri"/>
                <a:hlinkClick r:id="rId9" action="ppaction://hlinksldjump"/>
              </a:rPr>
              <a:t>page 8</a:t>
            </a:r>
            <a:r>
              <a:rPr lang="en-US" sz="2400" b="1" spc="-155" dirty="0" smtClean="0">
                <a:solidFill>
                  <a:srgbClr val="0070C0"/>
                </a:solidFill>
                <a:cs typeface="Calibri"/>
              </a:rPr>
              <a:t>)</a:t>
            </a:r>
            <a:endParaRPr lang="en-US" sz="2400" spc="-155" dirty="0">
              <a:cs typeface="Calibri"/>
            </a:endParaRPr>
          </a:p>
          <a:p>
            <a:pPr marL="12700">
              <a:lnSpc>
                <a:spcPct val="100000"/>
              </a:lnSpc>
              <a:spcBef>
                <a:spcPts val="65"/>
              </a:spcBef>
            </a:pPr>
            <a:endParaRPr lang="en-US" sz="2400" spc="-155" dirty="0" smtClean="0">
              <a:cs typeface="Calibri"/>
            </a:endParaRPr>
          </a:p>
        </p:txBody>
      </p:sp>
      <p:sp>
        <p:nvSpPr>
          <p:cNvPr id="71" name="TextBox 70"/>
          <p:cNvSpPr txBox="1"/>
          <p:nvPr/>
        </p:nvSpPr>
        <p:spPr>
          <a:xfrm>
            <a:off x="4696895" y="13419126"/>
            <a:ext cx="7495105" cy="843821"/>
          </a:xfrm>
          <a:prstGeom prst="rect">
            <a:avLst/>
          </a:prstGeom>
          <a:noFill/>
        </p:spPr>
        <p:txBody>
          <a:bodyPr wrap="square" rtlCol="0">
            <a:spAutoFit/>
          </a:bodyPr>
          <a:lstStyle/>
          <a:p>
            <a:pPr marL="12700">
              <a:spcBef>
                <a:spcPts val="65"/>
              </a:spcBef>
            </a:pPr>
            <a:r>
              <a:rPr lang="en-US" sz="2400" spc="-155" dirty="0" smtClean="0">
                <a:cs typeface="Calibri"/>
              </a:rPr>
              <a:t>Level 1 Assessment with defects identified, </a:t>
            </a:r>
            <a:r>
              <a:rPr lang="en-US" sz="2400" u="sng" spc="-155" dirty="0" smtClean="0">
                <a:solidFill>
                  <a:srgbClr val="C00000"/>
                </a:solidFill>
                <a:cs typeface="Calibri"/>
              </a:rPr>
              <a:t>not resolved </a:t>
            </a:r>
            <a:r>
              <a:rPr lang="en-US" sz="2400" b="1" spc="-155" dirty="0">
                <a:solidFill>
                  <a:srgbClr val="0070C0"/>
                </a:solidFill>
                <a:cs typeface="Calibri"/>
              </a:rPr>
              <a:t>(</a:t>
            </a:r>
            <a:r>
              <a:rPr lang="en-US" sz="2400" b="1" spc="-155" dirty="0">
                <a:solidFill>
                  <a:srgbClr val="0070C0"/>
                </a:solidFill>
                <a:cs typeface="Calibri"/>
                <a:hlinkClick r:id="rId9" action="ppaction://hlinksldjump"/>
              </a:rPr>
              <a:t>page </a:t>
            </a:r>
            <a:r>
              <a:rPr lang="en-US" sz="2400" b="1" spc="-155" dirty="0" smtClean="0">
                <a:solidFill>
                  <a:srgbClr val="0070C0"/>
                </a:solidFill>
                <a:cs typeface="Calibri"/>
                <a:hlinkClick r:id="rId9" action="ppaction://hlinksldjump"/>
              </a:rPr>
              <a:t>8-12</a:t>
            </a:r>
            <a:r>
              <a:rPr lang="en-US" sz="2400" b="1" spc="-155" dirty="0" smtClean="0">
                <a:solidFill>
                  <a:srgbClr val="0070C0"/>
                </a:solidFill>
                <a:cs typeface="Calibri"/>
              </a:rPr>
              <a:t>)</a:t>
            </a:r>
            <a:endParaRPr lang="en-US" sz="2400" spc="-155" dirty="0">
              <a:cs typeface="Calibri"/>
            </a:endParaRPr>
          </a:p>
          <a:p>
            <a:pPr marL="12700">
              <a:lnSpc>
                <a:spcPct val="100000"/>
              </a:lnSpc>
              <a:spcBef>
                <a:spcPts val="65"/>
              </a:spcBef>
            </a:pPr>
            <a:endParaRPr lang="en-US" sz="2400" spc="-155" dirty="0" smtClean="0">
              <a:cs typeface="Calibri"/>
            </a:endParaRPr>
          </a:p>
        </p:txBody>
      </p:sp>
      <p:sp>
        <p:nvSpPr>
          <p:cNvPr id="75" name="Footer Placeholder 1"/>
          <p:cNvSpPr>
            <a:spLocks noGrp="1"/>
          </p:cNvSpPr>
          <p:nvPr>
            <p:ph type="ftr" sz="quarter" idx="11"/>
          </p:nvPr>
        </p:nvSpPr>
        <p:spPr>
          <a:xfrm>
            <a:off x="0" y="15937740"/>
            <a:ext cx="3979601" cy="321259"/>
          </a:xfrm>
        </p:spPr>
        <p:txBody>
          <a:bodyPr/>
          <a:lstStyle/>
          <a:p>
            <a:pPr algn="l"/>
            <a:r>
              <a:rPr lang="en-US" dirty="0" smtClean="0"/>
              <a:t>Tracking Level 1 Assessments 6/22/2016</a:t>
            </a:r>
            <a:endParaRPr lang="en-US" dirty="0"/>
          </a:p>
        </p:txBody>
      </p:sp>
      <p:sp>
        <p:nvSpPr>
          <p:cNvPr id="76" name="Flowchart: Connector 75"/>
          <p:cNvSpPr/>
          <p:nvPr/>
        </p:nvSpPr>
        <p:spPr>
          <a:xfrm>
            <a:off x="2813052" y="5897678"/>
            <a:ext cx="409391" cy="409302"/>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ight Arrow 76"/>
          <p:cNvSpPr/>
          <p:nvPr/>
        </p:nvSpPr>
        <p:spPr>
          <a:xfrm>
            <a:off x="2995000" y="6454011"/>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ight Arrow 77"/>
          <p:cNvSpPr/>
          <p:nvPr/>
        </p:nvSpPr>
        <p:spPr>
          <a:xfrm>
            <a:off x="2974292" y="7170650"/>
            <a:ext cx="838200" cy="62865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lowchart: Connector 78"/>
          <p:cNvSpPr/>
          <p:nvPr/>
        </p:nvSpPr>
        <p:spPr>
          <a:xfrm>
            <a:off x="2813053" y="8031912"/>
            <a:ext cx="409391" cy="409302"/>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Bent-Up Arrow 79"/>
          <p:cNvSpPr/>
          <p:nvPr/>
        </p:nvSpPr>
        <p:spPr>
          <a:xfrm rot="5400000">
            <a:off x="3824730" y="12890772"/>
            <a:ext cx="838507" cy="1048782"/>
          </a:xfrm>
          <a:prstGeom prst="bentUpArrow">
            <a:avLst>
              <a:gd name="adj1" fmla="val 30455"/>
              <a:gd name="adj2" fmla="val 2500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Bent-Up Arrow 81"/>
          <p:cNvSpPr/>
          <p:nvPr/>
        </p:nvSpPr>
        <p:spPr>
          <a:xfrm rot="5400000">
            <a:off x="3319912" y="11412199"/>
            <a:ext cx="838507" cy="1048782"/>
          </a:xfrm>
          <a:prstGeom prst="bentUpArrow">
            <a:avLst>
              <a:gd name="adj1" fmla="val 30455"/>
              <a:gd name="adj2" fmla="val 25000"/>
              <a:gd name="adj3" fmla="val 25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p:nvSpPr>
        <p:spPr>
          <a:xfrm>
            <a:off x="2847410" y="1038507"/>
            <a:ext cx="8329747" cy="923330"/>
          </a:xfrm>
          <a:prstGeom prst="rect">
            <a:avLst/>
          </a:prstGeom>
          <a:noFill/>
        </p:spPr>
        <p:txBody>
          <a:bodyPr wrap="square" lIns="91440" tIns="45720" rIns="91440" bIns="45720">
            <a:spAutoFit/>
          </a:bodyPr>
          <a:lstStyle/>
          <a:p>
            <a:pPr algn="ctr"/>
            <a:r>
              <a:rPr lang="en-US" sz="5400" b="1" dirty="0" smtClean="0">
                <a:ln w="6600">
                  <a:solidFill>
                    <a:schemeClr val="accent5">
                      <a:lumMod val="75000"/>
                    </a:schemeClr>
                  </a:solidFill>
                  <a:prstDash val="solid"/>
                </a:ln>
                <a:solidFill>
                  <a:schemeClr val="accent5">
                    <a:lumMod val="75000"/>
                  </a:schemeClr>
                </a:solidFill>
                <a:effectLst>
                  <a:glow rad="228600">
                    <a:schemeClr val="accent4">
                      <a:satMod val="175000"/>
                      <a:alpha val="40000"/>
                    </a:schemeClr>
                  </a:glow>
                </a:effectLst>
                <a:cs typeface="Calibri"/>
              </a:rPr>
              <a:t>Level 1 timeline of activities</a:t>
            </a:r>
            <a:endParaRPr lang="en-US" sz="5400" b="1" dirty="0">
              <a:ln w="6600">
                <a:solidFill>
                  <a:schemeClr val="accent5">
                    <a:lumMod val="75000"/>
                  </a:schemeClr>
                </a:solidFill>
                <a:prstDash val="solid"/>
              </a:ln>
              <a:solidFill>
                <a:schemeClr val="accent5">
                  <a:lumMod val="75000"/>
                </a:schemeClr>
              </a:solidFill>
              <a:effectLst>
                <a:glow rad="228600">
                  <a:schemeClr val="accent4">
                    <a:satMod val="175000"/>
                    <a:alpha val="40000"/>
                  </a:schemeClr>
                </a:glow>
              </a:effectLst>
            </a:endParaRPr>
          </a:p>
        </p:txBody>
      </p:sp>
      <p:sp>
        <p:nvSpPr>
          <p:cNvPr id="53" name="TextBox 52"/>
          <p:cNvSpPr txBox="1"/>
          <p:nvPr/>
        </p:nvSpPr>
        <p:spPr>
          <a:xfrm>
            <a:off x="4386178" y="14163477"/>
            <a:ext cx="7325109" cy="461665"/>
          </a:xfrm>
          <a:prstGeom prst="rect">
            <a:avLst/>
          </a:prstGeom>
          <a:noFill/>
        </p:spPr>
        <p:txBody>
          <a:bodyPr wrap="square" rtlCol="0">
            <a:spAutoFit/>
          </a:bodyPr>
          <a:lstStyle/>
          <a:p>
            <a:pPr marL="12700">
              <a:spcBef>
                <a:spcPts val="65"/>
              </a:spcBef>
            </a:pPr>
            <a:r>
              <a:rPr lang="en-US" sz="2400" u="sng" spc="-155" dirty="0" smtClean="0">
                <a:solidFill>
                  <a:srgbClr val="7030A0"/>
                </a:solidFill>
                <a:cs typeface="Calibri"/>
              </a:rPr>
              <a:t>Reset</a:t>
            </a:r>
            <a:r>
              <a:rPr lang="en-US" sz="2400" spc="-155" dirty="0" smtClean="0">
                <a:solidFill>
                  <a:srgbClr val="C00000"/>
                </a:solidFill>
                <a:cs typeface="Calibri"/>
              </a:rPr>
              <a:t> </a:t>
            </a:r>
            <a:r>
              <a:rPr lang="en-US" sz="2400" spc="-155" dirty="0" smtClean="0">
                <a:cs typeface="Calibri"/>
              </a:rPr>
              <a:t>issued for Level 1 Assessment </a:t>
            </a:r>
            <a:r>
              <a:rPr lang="en-US" sz="2400" b="1" spc="-155" dirty="0">
                <a:solidFill>
                  <a:srgbClr val="0070C0"/>
                </a:solidFill>
                <a:cs typeface="Calibri"/>
              </a:rPr>
              <a:t>(</a:t>
            </a:r>
            <a:r>
              <a:rPr lang="en-US" sz="2400" b="1" spc="-155" dirty="0">
                <a:solidFill>
                  <a:srgbClr val="0070C0"/>
                </a:solidFill>
                <a:cs typeface="Calibri"/>
                <a:hlinkClick r:id="rId10" action="ppaction://hlinksldjump"/>
              </a:rPr>
              <a:t>page </a:t>
            </a:r>
            <a:r>
              <a:rPr lang="en-US" sz="2400" b="1" spc="-155" dirty="0" smtClean="0">
                <a:solidFill>
                  <a:srgbClr val="0070C0"/>
                </a:solidFill>
                <a:cs typeface="Calibri"/>
                <a:hlinkClick r:id="rId10" action="ppaction://hlinksldjump"/>
              </a:rPr>
              <a:t>13</a:t>
            </a:r>
            <a:r>
              <a:rPr lang="en-US" sz="2400" b="1" spc="-155" dirty="0" smtClean="0">
                <a:solidFill>
                  <a:srgbClr val="0070C0"/>
                </a:solidFill>
                <a:cs typeface="Calibri"/>
              </a:rPr>
              <a:t>)</a:t>
            </a:r>
            <a:endParaRPr lang="en-US" sz="2400" spc="-155" dirty="0">
              <a:solidFill>
                <a:srgbClr val="0070C0"/>
              </a:solidFill>
              <a:cs typeface="Calibri"/>
            </a:endParaRPr>
          </a:p>
        </p:txBody>
      </p:sp>
      <p:sp>
        <p:nvSpPr>
          <p:cNvPr id="2" name="Bent-Up Arrow 1"/>
          <p:cNvSpPr/>
          <p:nvPr/>
        </p:nvSpPr>
        <p:spPr>
          <a:xfrm rot="5400000">
            <a:off x="3396644" y="13587153"/>
            <a:ext cx="832927" cy="1182946"/>
          </a:xfrm>
          <a:prstGeom prst="bentUp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4766" y="7272327"/>
            <a:ext cx="2628566" cy="166918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Links to helpful documents</a:t>
            </a:r>
          </a:p>
          <a:p>
            <a:pPr marL="285750" indent="-285750">
              <a:buFont typeface="Arial" panose="020B0604020202020204" pitchFamily="34" charset="0"/>
              <a:buChar char="•"/>
            </a:pPr>
            <a:r>
              <a:rPr lang="en-US" sz="1400" dirty="0" smtClean="0">
                <a:solidFill>
                  <a:srgbClr val="0070C0"/>
                </a:solidFill>
                <a:hlinkClick r:id="rId11"/>
              </a:rPr>
              <a:t>Level 1 Assessment Form Staff Answer Key</a:t>
            </a:r>
            <a:endParaRPr lang="en-US" sz="1400" dirty="0" smtClean="0">
              <a:solidFill>
                <a:srgbClr val="0070C0"/>
              </a:solidFill>
            </a:endParaRPr>
          </a:p>
          <a:p>
            <a:endParaRPr lang="en-US" sz="1400" dirty="0" smtClean="0">
              <a:solidFill>
                <a:srgbClr val="0070C0"/>
              </a:solidFill>
            </a:endParaRPr>
          </a:p>
          <a:p>
            <a:pPr marL="285750" indent="-285750">
              <a:buFont typeface="Arial" panose="020B0604020202020204" pitchFamily="34" charset="0"/>
              <a:buChar char="•"/>
            </a:pPr>
            <a:r>
              <a:rPr lang="en-US" sz="1400" dirty="0" smtClean="0">
                <a:solidFill>
                  <a:srgbClr val="0070C0"/>
                </a:solidFill>
                <a:hlinkClick r:id="rId11"/>
              </a:rPr>
              <a:t>Template letters for Level 1 Assessment follow-up</a:t>
            </a:r>
            <a:endParaRPr lang="en-US" sz="1400" dirty="0">
              <a:solidFill>
                <a:srgbClr val="0070C0"/>
              </a:solidFill>
            </a:endParaRPr>
          </a:p>
        </p:txBody>
      </p:sp>
    </p:spTree>
    <p:extLst>
      <p:ext uri="{BB962C8B-B14F-4D97-AF65-F5344CB8AC3E}">
        <p14:creationId xmlns:p14="http://schemas.microsoft.com/office/powerpoint/2010/main" val="366553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1FD"/>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10</a:t>
            </a:fld>
            <a:endParaRPr lang="en-US" dirty="0"/>
          </a:p>
        </p:txBody>
      </p:sp>
      <p:sp>
        <p:nvSpPr>
          <p:cNvPr id="60" name="object 22"/>
          <p:cNvSpPr txBox="1"/>
          <p:nvPr/>
        </p:nvSpPr>
        <p:spPr>
          <a:xfrm>
            <a:off x="6081604" y="5954077"/>
            <a:ext cx="6110396" cy="1969770"/>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You will need to scroll down till you find the appropriate RTCR Sanitary Defect Standard Response. They are all formatted as follows:</a:t>
            </a:r>
          </a:p>
          <a:p>
            <a:pPr marL="12700">
              <a:lnSpc>
                <a:spcPct val="100000"/>
              </a:lnSpc>
            </a:pPr>
            <a:r>
              <a:rPr lang="en-US" sz="1600" dirty="0" smtClean="0">
                <a:cs typeface="Calibri"/>
              </a:rPr>
              <a:t>RTCR–SAN DEFECT–SD–XXXX </a:t>
            </a:r>
          </a:p>
          <a:p>
            <a:pPr marL="12700">
              <a:lnSpc>
                <a:spcPct val="100000"/>
              </a:lnSpc>
            </a:pPr>
            <a:endParaRPr lang="en-US" sz="1600" dirty="0">
              <a:cs typeface="Calibri"/>
            </a:endParaRPr>
          </a:p>
          <a:p>
            <a:pPr marL="12700">
              <a:lnSpc>
                <a:spcPct val="100000"/>
              </a:lnSpc>
            </a:pPr>
            <a:r>
              <a:rPr lang="en-US" sz="1600" dirty="0" smtClean="0">
                <a:cs typeface="Calibri"/>
              </a:rPr>
              <a:t>Select the appropriate </a:t>
            </a:r>
            <a:r>
              <a:rPr lang="en-US" sz="1600" b="1" dirty="0" smtClean="0">
                <a:solidFill>
                  <a:srgbClr val="C00000"/>
                </a:solidFill>
                <a:cs typeface="Calibri"/>
              </a:rPr>
              <a:t>Standard Response </a:t>
            </a:r>
            <a:r>
              <a:rPr lang="en-US" sz="1600" dirty="0" smtClean="0">
                <a:cs typeface="Calibri"/>
              </a:rPr>
              <a:t>by double clicking on the name (or by clicking on the name </a:t>
            </a:r>
            <a:r>
              <a:rPr lang="en-US" sz="1600" dirty="0" smtClean="0">
                <a:cs typeface="Calibri"/>
                <a:sym typeface="Wingdings" panose="05000000000000000000" pitchFamily="2" charset="2"/>
              </a:rPr>
              <a:t> Edit menu  Select)</a:t>
            </a:r>
          </a:p>
          <a:p>
            <a:pPr marL="12700">
              <a:lnSpc>
                <a:spcPct val="100000"/>
              </a:lnSpc>
            </a:pPr>
            <a:endParaRPr lang="en-US" sz="1600" dirty="0">
              <a:cs typeface="Calibri"/>
              <a:sym typeface="Wingdings" panose="05000000000000000000" pitchFamily="2" charset="2"/>
            </a:endParaRPr>
          </a:p>
          <a:p>
            <a:pPr marL="12700">
              <a:lnSpc>
                <a:spcPct val="100000"/>
              </a:lnSpc>
            </a:pPr>
            <a:r>
              <a:rPr lang="en-US" sz="1600" dirty="0" smtClean="0">
                <a:cs typeface="Calibri"/>
                <a:sym typeface="Wingdings" panose="05000000000000000000" pitchFamily="2" charset="2"/>
              </a:rPr>
              <a:t>You will be taken back to the Site Visit Maintenance page</a:t>
            </a:r>
          </a:p>
        </p:txBody>
      </p:sp>
      <p:sp>
        <p:nvSpPr>
          <p:cNvPr id="23" name="object 22"/>
          <p:cNvSpPr txBox="1"/>
          <p:nvPr/>
        </p:nvSpPr>
        <p:spPr>
          <a:xfrm>
            <a:off x="6970370" y="8355117"/>
            <a:ext cx="5067647" cy="3247043"/>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Now you can see that the Defect has a compliance schedule activity associated to it. </a:t>
            </a:r>
          </a:p>
          <a:p>
            <a:pPr marL="12700">
              <a:lnSpc>
                <a:spcPct val="100000"/>
              </a:lnSpc>
              <a:spcBef>
                <a:spcPts val="1400"/>
              </a:spcBef>
            </a:pPr>
            <a:r>
              <a:rPr lang="en-US" sz="1600" dirty="0" smtClean="0">
                <a:cs typeface="Calibri"/>
                <a:sym typeface="Wingdings" panose="05000000000000000000" pitchFamily="2" charset="2"/>
              </a:rPr>
              <a:t>If you have more unresolved defects, repeat the process until you’ve applied the Standard Response to each unresolved defect. </a:t>
            </a:r>
          </a:p>
          <a:p>
            <a:pPr marL="12700">
              <a:lnSpc>
                <a:spcPct val="100000"/>
              </a:lnSpc>
              <a:spcBef>
                <a:spcPts val="1400"/>
              </a:spcBef>
            </a:pPr>
            <a:r>
              <a:rPr lang="en-US" sz="1600" i="1" dirty="0" smtClean="0">
                <a:solidFill>
                  <a:srgbClr val="0070C0"/>
                </a:solidFill>
                <a:cs typeface="Calibri"/>
                <a:sym typeface="Wingdings" panose="05000000000000000000" pitchFamily="2" charset="2"/>
              </a:rPr>
              <a:t>Please be sure that you only have one defect selected/highlighted at a time in order for the Standard Response to be applied appropriately. </a:t>
            </a:r>
          </a:p>
          <a:p>
            <a:pPr marL="12700">
              <a:lnSpc>
                <a:spcPct val="100000"/>
              </a:lnSpc>
              <a:spcBef>
                <a:spcPts val="1400"/>
              </a:spcBef>
            </a:pPr>
            <a:r>
              <a:rPr lang="en-US" sz="1600" i="1" dirty="0" smtClean="0">
                <a:solidFill>
                  <a:srgbClr val="0070C0"/>
                </a:solidFill>
                <a:cs typeface="Calibri"/>
                <a:sym typeface="Wingdings" panose="05000000000000000000" pitchFamily="2" charset="2"/>
              </a:rPr>
              <a:t>If you accidently apply the Standard Response incorrectly you can make corrections through the Compliance Schedule screen, you cannot make the corrections from here (Site Visit)</a:t>
            </a:r>
          </a:p>
        </p:txBody>
      </p:sp>
      <p:sp>
        <p:nvSpPr>
          <p:cNvPr id="28" name="object 22"/>
          <p:cNvSpPr txBox="1"/>
          <p:nvPr/>
        </p:nvSpPr>
        <p:spPr>
          <a:xfrm>
            <a:off x="144043" y="13791624"/>
            <a:ext cx="11931942" cy="1164421"/>
          </a:xfrm>
          <a:prstGeom prst="rect">
            <a:avLst/>
          </a:prstGeom>
        </p:spPr>
        <p:txBody>
          <a:bodyPr vert="horz" wrap="square" lIns="0" tIns="0" rIns="0" bIns="0" rtlCol="0">
            <a:spAutoFit/>
          </a:bodyPr>
          <a:lstStyle/>
          <a:p>
            <a:pPr marL="12700">
              <a:spcBef>
                <a:spcPts val="1400"/>
              </a:spcBef>
            </a:pPr>
            <a:r>
              <a:rPr lang="en-US" sz="1600" dirty="0" smtClean="0">
                <a:cs typeface="Calibri"/>
              </a:rPr>
              <a:t>You must include comments for each assessment. The comments should include the results of the Level 1 Assessment, whether the issues or defects were identified, if the issues/defects were corrected, how they were corrected, and whether or not a reset was issued. </a:t>
            </a:r>
            <a:r>
              <a:rPr lang="en-US" sz="1600" dirty="0">
                <a:cs typeface="Calibri"/>
              </a:rPr>
              <a:t>If a reset is issued please </a:t>
            </a:r>
            <a:r>
              <a:rPr lang="en-US" sz="1600" b="1" dirty="0">
                <a:cs typeface="Calibri"/>
                <a:hlinkClick r:id="rId3" action="ppaction://hlinksldjump"/>
              </a:rPr>
              <a:t>see page 13 </a:t>
            </a:r>
            <a:r>
              <a:rPr lang="en-US" sz="1600" dirty="0">
                <a:cs typeface="Calibri"/>
              </a:rPr>
              <a:t>for how to document the reset.</a:t>
            </a:r>
          </a:p>
          <a:p>
            <a:pPr marL="12700">
              <a:lnSpc>
                <a:spcPct val="100000"/>
              </a:lnSpc>
              <a:spcBef>
                <a:spcPts val="1400"/>
              </a:spcBef>
            </a:pPr>
            <a:r>
              <a:rPr lang="en-US" sz="1600" dirty="0" smtClean="0">
                <a:cs typeface="Calibri"/>
              </a:rPr>
              <a:t>Once comments are complete click                  to save the Site Visit. </a:t>
            </a:r>
          </a:p>
        </p:txBody>
      </p:sp>
      <p:sp>
        <p:nvSpPr>
          <p:cNvPr id="30" name="Rectangle 29"/>
          <p:cNvSpPr/>
          <p:nvPr/>
        </p:nvSpPr>
        <p:spPr>
          <a:xfrm>
            <a:off x="106045" y="11729834"/>
            <a:ext cx="12007939" cy="369332"/>
          </a:xfrm>
          <a:prstGeom prst="rect">
            <a:avLst/>
          </a:prstGeom>
        </p:spPr>
        <p:txBody>
          <a:bodyPr wrap="square">
            <a:spAutoFit/>
          </a:bodyPr>
          <a:lstStyle/>
          <a:p>
            <a:pPr marL="12700" algn="ctr">
              <a:lnSpc>
                <a:spcPct val="100000"/>
              </a:lnSpc>
              <a:spcBef>
                <a:spcPts val="960"/>
              </a:spcBef>
            </a:pPr>
            <a:r>
              <a:rPr lang="en-US" b="1" spc="-20" dirty="0" smtClean="0">
                <a:solidFill>
                  <a:srgbClr val="0066FF"/>
                </a:solidFill>
                <a:cs typeface="Calibri"/>
              </a:rPr>
              <a:t>Once you applied the appropriate Standard Response to </a:t>
            </a:r>
            <a:r>
              <a:rPr lang="en-US" b="1" u="sng" spc="-20" dirty="0" smtClean="0">
                <a:solidFill>
                  <a:srgbClr val="0066FF"/>
                </a:solidFill>
                <a:cs typeface="Calibri"/>
              </a:rPr>
              <a:t>each unresolved defect</a:t>
            </a:r>
            <a:r>
              <a:rPr lang="en-US" b="1" spc="-20" dirty="0" smtClean="0">
                <a:solidFill>
                  <a:srgbClr val="0066FF"/>
                </a:solidFill>
                <a:cs typeface="Calibri"/>
              </a:rPr>
              <a:t>, scroll down to the Comments section</a:t>
            </a:r>
            <a:endParaRPr lang="en-US" b="1" dirty="0">
              <a:solidFill>
                <a:srgbClr val="0066FF"/>
              </a:solidFill>
              <a:cs typeface="Calibri"/>
            </a:endParaRPr>
          </a:p>
        </p:txBody>
      </p:sp>
      <p:pic>
        <p:nvPicPr>
          <p:cNvPr id="9" name="Picture 8"/>
          <p:cNvPicPr>
            <a:picLocks noChangeAspect="1"/>
          </p:cNvPicPr>
          <p:nvPr/>
        </p:nvPicPr>
        <p:blipFill>
          <a:blip r:embed="rId4"/>
          <a:stretch>
            <a:fillRect/>
          </a:stretch>
        </p:blipFill>
        <p:spPr>
          <a:xfrm>
            <a:off x="1613301" y="12177621"/>
            <a:ext cx="9093425" cy="1537769"/>
          </a:xfrm>
          <a:prstGeom prst="rect">
            <a:avLst/>
          </a:prstGeom>
          <a:ln w="15875">
            <a:solidFill>
              <a:schemeClr val="accent1"/>
            </a:solidFill>
          </a:ln>
        </p:spPr>
      </p:pic>
      <p:pic>
        <p:nvPicPr>
          <p:cNvPr id="4" name="Picture 3"/>
          <p:cNvPicPr>
            <a:picLocks noChangeAspect="1"/>
          </p:cNvPicPr>
          <p:nvPr/>
        </p:nvPicPr>
        <p:blipFill>
          <a:blip r:embed="rId5"/>
          <a:stretch>
            <a:fillRect/>
          </a:stretch>
        </p:blipFill>
        <p:spPr>
          <a:xfrm>
            <a:off x="86003" y="5965541"/>
            <a:ext cx="5798937" cy="1926112"/>
          </a:xfrm>
          <a:prstGeom prst="rect">
            <a:avLst/>
          </a:prstGeom>
          <a:ln w="15875">
            <a:solidFill>
              <a:schemeClr val="accent1"/>
            </a:solidFill>
          </a:ln>
        </p:spPr>
      </p:pic>
      <p:pic>
        <p:nvPicPr>
          <p:cNvPr id="6" name="Picture 5"/>
          <p:cNvPicPr>
            <a:picLocks noChangeAspect="1"/>
          </p:cNvPicPr>
          <p:nvPr/>
        </p:nvPicPr>
        <p:blipFill>
          <a:blip r:embed="rId6"/>
          <a:stretch>
            <a:fillRect/>
          </a:stretch>
        </p:blipFill>
        <p:spPr>
          <a:xfrm>
            <a:off x="86004" y="8330323"/>
            <a:ext cx="6791325" cy="3248025"/>
          </a:xfrm>
          <a:prstGeom prst="rect">
            <a:avLst/>
          </a:prstGeom>
          <a:ln w="15875">
            <a:solidFill>
              <a:schemeClr val="accent1"/>
            </a:solidFill>
          </a:ln>
        </p:spPr>
      </p:pic>
      <p:pic>
        <p:nvPicPr>
          <p:cNvPr id="8" name="Picture 7"/>
          <p:cNvPicPr>
            <a:picLocks noChangeAspect="1"/>
          </p:cNvPicPr>
          <p:nvPr/>
        </p:nvPicPr>
        <p:blipFill>
          <a:blip r:embed="rId7"/>
          <a:stretch>
            <a:fillRect/>
          </a:stretch>
        </p:blipFill>
        <p:spPr>
          <a:xfrm>
            <a:off x="3119866" y="14673964"/>
            <a:ext cx="691515" cy="345758"/>
          </a:xfrm>
          <a:prstGeom prst="rect">
            <a:avLst/>
          </a:prstGeom>
        </p:spPr>
      </p:pic>
      <p:sp>
        <p:nvSpPr>
          <p:cNvPr id="25" name="Rounded Rectangle 24"/>
          <p:cNvSpPr/>
          <p:nvPr/>
        </p:nvSpPr>
        <p:spPr>
          <a:xfrm>
            <a:off x="48333" y="38445"/>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9933FF"/>
                </a:solidFill>
                <a:cs typeface="Calibri"/>
              </a:rPr>
              <a:t>Level 1 Assessment Form </a:t>
            </a:r>
            <a:r>
              <a:rPr lang="en-US" sz="2800" b="1" i="1" spc="-10" dirty="0" smtClean="0">
                <a:solidFill>
                  <a:srgbClr val="9933FF"/>
                </a:solidFill>
                <a:cs typeface="Calibri"/>
              </a:rPr>
              <a:t>complete – defects identified continued…</a:t>
            </a:r>
            <a:endParaRPr lang="en-US" sz="2800" i="1" dirty="0">
              <a:solidFill>
                <a:srgbClr val="9933FF"/>
              </a:solidFill>
              <a:cs typeface="Calibri"/>
            </a:endParaRPr>
          </a:p>
        </p:txBody>
      </p:sp>
      <p:sp>
        <p:nvSpPr>
          <p:cNvPr id="13" name="Rectangle 12"/>
          <p:cNvSpPr/>
          <p:nvPr/>
        </p:nvSpPr>
        <p:spPr>
          <a:xfrm>
            <a:off x="2277774" y="15124217"/>
            <a:ext cx="8318303" cy="523220"/>
          </a:xfrm>
          <a:prstGeom prst="rect">
            <a:avLst/>
          </a:prstGeom>
        </p:spPr>
        <p:txBody>
          <a:bodyPr wrap="none">
            <a:spAutoFit/>
          </a:bodyPr>
          <a:lstStyle/>
          <a:p>
            <a:pPr marL="12700" algn="ctr">
              <a:lnSpc>
                <a:spcPct val="100000"/>
              </a:lnSpc>
              <a:spcBef>
                <a:spcPts val="1400"/>
              </a:spcBef>
            </a:pPr>
            <a:r>
              <a:rPr lang="en-US" sz="2800" b="1" dirty="0">
                <a:cs typeface="Calibri"/>
              </a:rPr>
              <a:t>See example of completed Site Visit on next page &gt;&gt;&gt;&gt;</a:t>
            </a:r>
          </a:p>
        </p:txBody>
      </p:sp>
      <p:pic>
        <p:nvPicPr>
          <p:cNvPr id="14" name="Picture 13"/>
          <p:cNvPicPr>
            <a:picLocks noChangeAspect="1"/>
          </p:cNvPicPr>
          <p:nvPr/>
        </p:nvPicPr>
        <p:blipFill>
          <a:blip r:embed="rId8"/>
          <a:stretch>
            <a:fillRect/>
          </a:stretch>
        </p:blipFill>
        <p:spPr>
          <a:xfrm>
            <a:off x="86004" y="1474745"/>
            <a:ext cx="7067550" cy="4171950"/>
          </a:xfrm>
          <a:prstGeom prst="rect">
            <a:avLst/>
          </a:prstGeom>
          <a:ln w="15875">
            <a:solidFill>
              <a:schemeClr val="accent1"/>
            </a:solidFill>
          </a:ln>
        </p:spPr>
      </p:pic>
      <p:sp>
        <p:nvSpPr>
          <p:cNvPr id="15" name="object 22"/>
          <p:cNvSpPr txBox="1"/>
          <p:nvPr/>
        </p:nvSpPr>
        <p:spPr>
          <a:xfrm>
            <a:off x="7406703" y="2172689"/>
            <a:ext cx="4588634" cy="2328843"/>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Highlight the unresolved defect by clicking on it, then click on the </a:t>
            </a:r>
            <a:r>
              <a:rPr lang="en-US" sz="1600" dirty="0" smtClean="0">
                <a:solidFill>
                  <a:srgbClr val="C00000"/>
                </a:solidFill>
                <a:cs typeface="Calibri"/>
              </a:rPr>
              <a:t>S</a:t>
            </a:r>
            <a:r>
              <a:rPr lang="en-US" sz="1600" b="1" dirty="0" smtClean="0">
                <a:solidFill>
                  <a:srgbClr val="C00000"/>
                </a:solidFill>
                <a:cs typeface="Calibri"/>
              </a:rPr>
              <a:t>tandard </a:t>
            </a:r>
            <a:r>
              <a:rPr lang="en-US" sz="1600" b="1" dirty="0">
                <a:solidFill>
                  <a:srgbClr val="C00000"/>
                </a:solidFill>
                <a:cs typeface="Calibri"/>
              </a:rPr>
              <a:t>R</a:t>
            </a:r>
            <a:r>
              <a:rPr lang="en-US" sz="1600" b="1" dirty="0" smtClean="0">
                <a:solidFill>
                  <a:srgbClr val="C00000"/>
                </a:solidFill>
                <a:cs typeface="Calibri"/>
              </a:rPr>
              <a:t>esponse </a:t>
            </a:r>
            <a:r>
              <a:rPr lang="en-US" sz="1600" dirty="0" smtClean="0">
                <a:cs typeface="Calibri"/>
              </a:rPr>
              <a:t>button. </a:t>
            </a:r>
          </a:p>
          <a:p>
            <a:pPr marL="12700">
              <a:lnSpc>
                <a:spcPct val="100000"/>
              </a:lnSpc>
              <a:spcBef>
                <a:spcPts val="1400"/>
              </a:spcBef>
            </a:pPr>
            <a:r>
              <a:rPr lang="en-US" sz="1600" dirty="0" smtClean="0">
                <a:cs typeface="Calibri"/>
              </a:rPr>
              <a:t>Be sure to make a note of the defect type code </a:t>
            </a:r>
            <a:r>
              <a:rPr lang="en-US" sz="1600" i="1" dirty="0" smtClean="0">
                <a:cs typeface="Calibri"/>
              </a:rPr>
              <a:t>(in this example we would write down SD-LEAK)</a:t>
            </a:r>
            <a:r>
              <a:rPr lang="en-US" sz="1600" dirty="0" smtClean="0">
                <a:cs typeface="Calibri"/>
              </a:rPr>
              <a:t> because you will need this code to select the appropriate Standard Response.</a:t>
            </a:r>
          </a:p>
          <a:p>
            <a:pPr marL="12700">
              <a:spcBef>
                <a:spcPts val="1400"/>
              </a:spcBef>
            </a:pPr>
            <a:r>
              <a:rPr lang="en-US" sz="1600" dirty="0">
                <a:cs typeface="Calibri"/>
              </a:rPr>
              <a:t>This will bring you to the </a:t>
            </a:r>
            <a:r>
              <a:rPr lang="en-US" sz="1600" b="1" dirty="0">
                <a:cs typeface="Calibri"/>
              </a:rPr>
              <a:t>Standard Response Maintenance </a:t>
            </a:r>
            <a:r>
              <a:rPr lang="en-US" sz="1600" dirty="0">
                <a:cs typeface="Calibri"/>
              </a:rPr>
              <a:t>List </a:t>
            </a:r>
          </a:p>
        </p:txBody>
      </p:sp>
      <p:sp>
        <p:nvSpPr>
          <p:cNvPr id="16" name="Rectangle 15"/>
          <p:cNvSpPr/>
          <p:nvPr/>
        </p:nvSpPr>
        <p:spPr>
          <a:xfrm>
            <a:off x="-60690" y="792084"/>
            <a:ext cx="12131190" cy="646331"/>
          </a:xfrm>
          <a:prstGeom prst="rect">
            <a:avLst/>
          </a:prstGeom>
          <a:ln>
            <a:noFill/>
          </a:ln>
        </p:spPr>
        <p:txBody>
          <a:bodyPr wrap="square">
            <a:spAutoFit/>
          </a:bodyPr>
          <a:lstStyle/>
          <a:p>
            <a:pPr marL="12700">
              <a:lnSpc>
                <a:spcPct val="100000"/>
              </a:lnSpc>
              <a:spcBef>
                <a:spcPts val="960"/>
              </a:spcBef>
            </a:pPr>
            <a:r>
              <a:rPr lang="en-US" b="1" spc="-20" dirty="0" smtClean="0">
                <a:solidFill>
                  <a:srgbClr val="0066FF"/>
                </a:solidFill>
                <a:cs typeface="Calibri"/>
              </a:rPr>
              <a:t>Now you are ready to apply the Standard Response to </a:t>
            </a:r>
            <a:r>
              <a:rPr lang="en-US" b="1" u="sng" spc="-20" dirty="0" smtClean="0">
                <a:solidFill>
                  <a:srgbClr val="0066FF"/>
                </a:solidFill>
                <a:cs typeface="Calibri"/>
              </a:rPr>
              <a:t>each defect </a:t>
            </a:r>
            <a:r>
              <a:rPr lang="en-US" b="1" spc="-20" dirty="0" smtClean="0">
                <a:solidFill>
                  <a:srgbClr val="0066FF"/>
                </a:solidFill>
                <a:cs typeface="Calibri"/>
              </a:rPr>
              <a:t>that has NOT been resolved. </a:t>
            </a:r>
            <a:r>
              <a:rPr lang="en-US" spc="-20" dirty="0" smtClean="0">
                <a:cs typeface="Calibri"/>
              </a:rPr>
              <a:t>The Standard Response will create a Compliance Schedule and appropriate compliance schedule activities for </a:t>
            </a:r>
            <a:r>
              <a:rPr lang="en-US" u="sng" spc="-20" dirty="0" smtClean="0">
                <a:cs typeface="Calibri"/>
              </a:rPr>
              <a:t>each</a:t>
            </a:r>
            <a:r>
              <a:rPr lang="en-US" spc="-20" dirty="0" smtClean="0">
                <a:cs typeface="Calibri"/>
              </a:rPr>
              <a:t> unresolved defect. </a:t>
            </a:r>
            <a:endParaRPr lang="en-US" dirty="0">
              <a:cs typeface="Calibri"/>
            </a:endParaRPr>
          </a:p>
        </p:txBody>
      </p:sp>
      <p:sp>
        <p:nvSpPr>
          <p:cNvPr id="17"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2092828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1FD"/>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11</a:t>
            </a:fld>
            <a:endParaRPr lang="en-US" dirty="0"/>
          </a:p>
        </p:txBody>
      </p:sp>
      <p:sp>
        <p:nvSpPr>
          <p:cNvPr id="31" name="Footer Placeholder 1"/>
          <p:cNvSpPr>
            <a:spLocks noGrp="1"/>
          </p:cNvSpPr>
          <p:nvPr>
            <p:ph type="ftr" sz="quarter" idx="11"/>
          </p:nvPr>
        </p:nvSpPr>
        <p:spPr>
          <a:xfrm>
            <a:off x="4000500" y="15887700"/>
            <a:ext cx="4114800" cy="360069"/>
          </a:xfrm>
        </p:spPr>
        <p:txBody>
          <a:bodyPr/>
          <a:lstStyle/>
          <a:p>
            <a:r>
              <a:rPr lang="en-US" smtClean="0"/>
              <a:t>Tracking Level 1 Assessments 6/22/2016</a:t>
            </a:r>
            <a:endParaRPr lang="en-US" dirty="0"/>
          </a:p>
        </p:txBody>
      </p:sp>
      <p:sp>
        <p:nvSpPr>
          <p:cNvPr id="42" name="Rounded Rectangle 41"/>
          <p:cNvSpPr/>
          <p:nvPr/>
        </p:nvSpPr>
        <p:spPr>
          <a:xfrm>
            <a:off x="-168270" y="22148"/>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smtClean="0">
                <a:solidFill>
                  <a:srgbClr val="9933FF"/>
                </a:solidFill>
                <a:cs typeface="Calibri"/>
              </a:rPr>
              <a:t>Completed Site Visit for PWS with defects identified</a:t>
            </a:r>
            <a:endParaRPr lang="en-US" sz="2800" i="1" dirty="0">
              <a:solidFill>
                <a:srgbClr val="9933FF"/>
              </a:solidFill>
              <a:cs typeface="Calibri"/>
            </a:endParaRPr>
          </a:p>
        </p:txBody>
      </p:sp>
      <p:pic>
        <p:nvPicPr>
          <p:cNvPr id="2" name="Picture 1"/>
          <p:cNvPicPr>
            <a:picLocks noChangeAspect="1"/>
          </p:cNvPicPr>
          <p:nvPr/>
        </p:nvPicPr>
        <p:blipFill>
          <a:blip r:embed="rId3"/>
          <a:stretch>
            <a:fillRect/>
          </a:stretch>
        </p:blipFill>
        <p:spPr>
          <a:xfrm>
            <a:off x="197186" y="578665"/>
            <a:ext cx="8733586" cy="8102243"/>
          </a:xfrm>
          <a:prstGeom prst="rect">
            <a:avLst/>
          </a:prstGeom>
        </p:spPr>
      </p:pic>
      <p:pic>
        <p:nvPicPr>
          <p:cNvPr id="6" name="Picture 5"/>
          <p:cNvPicPr>
            <a:picLocks noChangeAspect="1"/>
          </p:cNvPicPr>
          <p:nvPr/>
        </p:nvPicPr>
        <p:blipFill>
          <a:blip r:embed="rId4"/>
          <a:stretch>
            <a:fillRect/>
          </a:stretch>
        </p:blipFill>
        <p:spPr>
          <a:xfrm>
            <a:off x="216236" y="8680907"/>
            <a:ext cx="8733586" cy="7221327"/>
          </a:xfrm>
          <a:prstGeom prst="rect">
            <a:avLst/>
          </a:prstGeom>
        </p:spPr>
      </p:pic>
      <p:sp>
        <p:nvSpPr>
          <p:cNvPr id="7" name="Rounded Rectangle 6"/>
          <p:cNvSpPr/>
          <p:nvPr/>
        </p:nvSpPr>
        <p:spPr>
          <a:xfrm>
            <a:off x="8949822" y="2315579"/>
            <a:ext cx="3303670" cy="6158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400" i="1" spc="-10" dirty="0" smtClean="0">
                <a:solidFill>
                  <a:srgbClr val="00B0F0"/>
                </a:solidFill>
                <a:cs typeface="Calibri"/>
              </a:rPr>
              <a:t>Did you close out the Level 1 Assessment Compliance schedule? (</a:t>
            </a:r>
            <a:r>
              <a:rPr lang="en-US" sz="2400" i="1" spc="-10" dirty="0" smtClean="0">
                <a:solidFill>
                  <a:srgbClr val="00B0F0"/>
                </a:solidFill>
                <a:cs typeface="Calibri"/>
                <a:hlinkClick r:id="rId5" action="ppaction://hlinksldjump"/>
              </a:rPr>
              <a:t>pg. 4</a:t>
            </a:r>
            <a:r>
              <a:rPr lang="en-US" sz="2400" i="1" spc="-10" dirty="0" smtClean="0">
                <a:solidFill>
                  <a:srgbClr val="00B0F0"/>
                </a:solidFill>
                <a:cs typeface="Calibri"/>
              </a:rPr>
              <a:t>)</a:t>
            </a:r>
          </a:p>
          <a:p>
            <a:pPr marL="12700" marR="221615" algn="ctr">
              <a:lnSpc>
                <a:spcPct val="100000"/>
              </a:lnSpc>
            </a:pPr>
            <a:endParaRPr lang="en-US" sz="2400" i="1" spc="-10" dirty="0" smtClean="0">
              <a:solidFill>
                <a:srgbClr val="00B0F0"/>
              </a:solidFill>
              <a:cs typeface="Calibri"/>
            </a:endParaRPr>
          </a:p>
          <a:p>
            <a:pPr marL="12700" marR="221615" algn="ctr">
              <a:lnSpc>
                <a:spcPct val="100000"/>
              </a:lnSpc>
            </a:pPr>
            <a:r>
              <a:rPr lang="en-US" sz="2400" i="1" spc="-10" dirty="0" smtClean="0">
                <a:solidFill>
                  <a:schemeClr val="accent5">
                    <a:lumMod val="50000"/>
                  </a:schemeClr>
                </a:solidFill>
                <a:cs typeface="Calibri"/>
              </a:rPr>
              <a:t>Did you enter the Assessment follow-up phone call?  </a:t>
            </a:r>
          </a:p>
          <a:p>
            <a:pPr marL="12700" marR="221615" algn="ctr">
              <a:lnSpc>
                <a:spcPct val="100000"/>
              </a:lnSpc>
            </a:pPr>
            <a:r>
              <a:rPr lang="en-US" sz="2400" i="1" spc="-10" dirty="0" smtClean="0">
                <a:solidFill>
                  <a:schemeClr val="accent5">
                    <a:lumMod val="50000"/>
                  </a:schemeClr>
                </a:solidFill>
                <a:cs typeface="Calibri"/>
              </a:rPr>
              <a:t>(</a:t>
            </a:r>
            <a:r>
              <a:rPr lang="en-US" sz="2400" i="1" spc="-10" dirty="0" smtClean="0">
                <a:solidFill>
                  <a:schemeClr val="accent5">
                    <a:lumMod val="50000"/>
                  </a:schemeClr>
                </a:solidFill>
                <a:cs typeface="Calibri"/>
                <a:hlinkClick r:id="rId6" action="ppaction://hlinksldjump"/>
              </a:rPr>
              <a:t>pg. 5</a:t>
            </a:r>
            <a:r>
              <a:rPr lang="en-US" sz="2400" i="1" spc="-10" dirty="0" smtClean="0">
                <a:solidFill>
                  <a:schemeClr val="accent5">
                    <a:lumMod val="50000"/>
                  </a:schemeClr>
                </a:solidFill>
                <a:cs typeface="Calibri"/>
              </a:rPr>
              <a:t>)</a:t>
            </a:r>
          </a:p>
          <a:p>
            <a:pPr marL="12700" marR="221615" algn="ctr">
              <a:lnSpc>
                <a:spcPct val="100000"/>
              </a:lnSpc>
            </a:pPr>
            <a:endParaRPr lang="en-US" sz="2400" i="1" spc="-10" dirty="0" smtClean="0">
              <a:solidFill>
                <a:schemeClr val="accent5">
                  <a:lumMod val="50000"/>
                </a:schemeClr>
              </a:solidFill>
              <a:cs typeface="Calibri"/>
            </a:endParaRPr>
          </a:p>
          <a:p>
            <a:pPr marL="12700" marR="221615" algn="ctr">
              <a:lnSpc>
                <a:spcPct val="100000"/>
              </a:lnSpc>
            </a:pPr>
            <a:r>
              <a:rPr lang="en-US" sz="2400" i="1" spc="-10" dirty="0" smtClean="0">
                <a:solidFill>
                  <a:srgbClr val="0070C0"/>
                </a:solidFill>
                <a:cs typeface="Calibri"/>
              </a:rPr>
              <a:t>Did you enter your Assessment follow-up letter? (</a:t>
            </a:r>
            <a:r>
              <a:rPr lang="en-US" sz="2400" i="1" spc="-10" dirty="0" smtClean="0">
                <a:solidFill>
                  <a:srgbClr val="0070C0"/>
                </a:solidFill>
                <a:cs typeface="Calibri"/>
                <a:hlinkClick r:id="rId6" action="ppaction://hlinksldjump"/>
              </a:rPr>
              <a:t>pg. 5</a:t>
            </a:r>
            <a:r>
              <a:rPr lang="en-US" sz="2400" i="1" spc="-10" dirty="0" smtClean="0">
                <a:solidFill>
                  <a:srgbClr val="0070C0"/>
                </a:solidFill>
                <a:cs typeface="Calibri"/>
              </a:rPr>
              <a:t>)</a:t>
            </a:r>
          </a:p>
          <a:p>
            <a:pPr marL="12700" marR="221615" algn="ctr">
              <a:lnSpc>
                <a:spcPct val="100000"/>
              </a:lnSpc>
            </a:pPr>
            <a:endParaRPr lang="en-US" sz="2400" i="1" spc="-10" dirty="0" smtClean="0">
              <a:solidFill>
                <a:srgbClr val="0070C0"/>
              </a:solidFill>
              <a:cs typeface="Calibri"/>
            </a:endParaRPr>
          </a:p>
          <a:p>
            <a:pPr marL="12700" marR="221615" algn="ctr">
              <a:lnSpc>
                <a:spcPct val="100000"/>
              </a:lnSpc>
            </a:pPr>
            <a:r>
              <a:rPr lang="en-US" sz="2400" i="1" spc="-10" dirty="0" smtClean="0">
                <a:solidFill>
                  <a:srgbClr val="33CCFF"/>
                </a:solidFill>
                <a:cs typeface="Calibri"/>
              </a:rPr>
              <a:t>Did you enter the Site Visit?</a:t>
            </a:r>
            <a:r>
              <a:rPr lang="en-US" sz="2400" i="1" dirty="0">
                <a:solidFill>
                  <a:srgbClr val="33CCFF"/>
                </a:solidFill>
                <a:cs typeface="Calibri"/>
              </a:rPr>
              <a:t> </a:t>
            </a:r>
            <a:r>
              <a:rPr lang="en-US" sz="2400" i="1" dirty="0" smtClean="0">
                <a:solidFill>
                  <a:srgbClr val="33CCFF"/>
                </a:solidFill>
                <a:cs typeface="Calibri"/>
              </a:rPr>
              <a:t>(</a:t>
            </a:r>
            <a:r>
              <a:rPr lang="en-US" sz="2400" i="1" dirty="0" smtClean="0">
                <a:solidFill>
                  <a:srgbClr val="33CCFF"/>
                </a:solidFill>
                <a:cs typeface="Calibri"/>
                <a:hlinkClick r:id="rId7" action="ppaction://hlinksldjump"/>
              </a:rPr>
              <a:t>pg. 6</a:t>
            </a:r>
            <a:r>
              <a:rPr lang="en-US" sz="2400" i="1" dirty="0" smtClean="0">
                <a:solidFill>
                  <a:srgbClr val="33CCFF"/>
                </a:solidFill>
                <a:cs typeface="Calibri"/>
              </a:rPr>
              <a:t>)</a:t>
            </a:r>
            <a:endParaRPr lang="en-US" sz="2400" i="1" spc="-10" dirty="0" smtClean="0">
              <a:solidFill>
                <a:srgbClr val="33CCFF"/>
              </a:solidFill>
              <a:cs typeface="Calibri"/>
            </a:endParaRPr>
          </a:p>
        </p:txBody>
      </p:sp>
      <p:sp>
        <p:nvSpPr>
          <p:cNvPr id="8" name="Rounded Rectangle 7"/>
          <p:cNvSpPr/>
          <p:nvPr/>
        </p:nvSpPr>
        <p:spPr>
          <a:xfrm>
            <a:off x="9413104" y="9201150"/>
            <a:ext cx="2377106" cy="492216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200" b="1" i="1" spc="-10" dirty="0" smtClean="0">
                <a:solidFill>
                  <a:srgbClr val="9933FF"/>
                </a:solidFill>
                <a:cs typeface="Calibri"/>
              </a:rPr>
              <a:t>If the answer to all of the questions above is YES, you are ready to proceed to the final step, completing the Sanitary Defect Compliance schedule (NEXT PAGE)</a:t>
            </a:r>
            <a:endParaRPr lang="en-US" sz="2200" b="1" i="1" spc="-10" dirty="0">
              <a:solidFill>
                <a:srgbClr val="9933FF"/>
              </a:solidFill>
              <a:cs typeface="Calibri"/>
            </a:endParaRPr>
          </a:p>
        </p:txBody>
      </p:sp>
    </p:spTree>
    <p:extLst>
      <p:ext uri="{BB962C8B-B14F-4D97-AF65-F5344CB8AC3E}">
        <p14:creationId xmlns:p14="http://schemas.microsoft.com/office/powerpoint/2010/main" val="13161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12</a:t>
            </a:fld>
            <a:endParaRPr lang="en-US" dirty="0"/>
          </a:p>
        </p:txBody>
      </p:sp>
      <p:sp>
        <p:nvSpPr>
          <p:cNvPr id="25" name="Rounded Rectangle 24"/>
          <p:cNvSpPr/>
          <p:nvPr/>
        </p:nvSpPr>
        <p:spPr>
          <a:xfrm>
            <a:off x="-46951" y="116568"/>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9933FF"/>
                </a:solidFill>
                <a:cs typeface="Calibri"/>
              </a:rPr>
              <a:t>Level 1 Assessment Form </a:t>
            </a:r>
            <a:r>
              <a:rPr lang="en-US" sz="2800" b="1" i="1" spc="-10" dirty="0" smtClean="0">
                <a:solidFill>
                  <a:srgbClr val="9933FF"/>
                </a:solidFill>
                <a:cs typeface="Calibri"/>
              </a:rPr>
              <a:t>complete – defects identified continued…</a:t>
            </a:r>
            <a:endParaRPr lang="en-US" sz="2800" i="1" dirty="0">
              <a:solidFill>
                <a:srgbClr val="9933FF"/>
              </a:solidFill>
              <a:cs typeface="Calibri"/>
            </a:endParaRPr>
          </a:p>
        </p:txBody>
      </p:sp>
      <p:sp>
        <p:nvSpPr>
          <p:cNvPr id="31" name="Rounded Rectangle 30"/>
          <p:cNvSpPr/>
          <p:nvPr/>
        </p:nvSpPr>
        <p:spPr>
          <a:xfrm>
            <a:off x="1247868" y="937413"/>
            <a:ext cx="10745937"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Review &amp; complete Sanitary Defect compliance schedule</a:t>
            </a:r>
            <a:endParaRPr lang="en-US" sz="2000" dirty="0">
              <a:solidFill>
                <a:srgbClr val="0070C0"/>
              </a:solidFill>
            </a:endParaRPr>
          </a:p>
        </p:txBody>
      </p:sp>
      <p:sp>
        <p:nvSpPr>
          <p:cNvPr id="36" name="Chevron 35"/>
          <p:cNvSpPr/>
          <p:nvPr/>
        </p:nvSpPr>
        <p:spPr>
          <a:xfrm>
            <a:off x="565142" y="88603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p:cNvSpPr txBox="1"/>
          <p:nvPr/>
        </p:nvSpPr>
        <p:spPr>
          <a:xfrm>
            <a:off x="-46951" y="1699288"/>
            <a:ext cx="10153908" cy="400110"/>
          </a:xfrm>
          <a:prstGeom prst="rect">
            <a:avLst/>
          </a:prstGeom>
          <a:noFill/>
        </p:spPr>
        <p:txBody>
          <a:bodyPr wrap="square" rtlCol="0">
            <a:spAutoFit/>
          </a:bodyPr>
          <a:lstStyle/>
          <a:p>
            <a:pPr marL="12700">
              <a:lnSpc>
                <a:spcPct val="100000"/>
              </a:lnSpc>
              <a:spcBef>
                <a:spcPts val="65"/>
              </a:spcBef>
            </a:pPr>
            <a:r>
              <a:rPr lang="en-US" sz="2000" b="1" spc="-10" dirty="0" smtClean="0">
                <a:solidFill>
                  <a:srgbClr val="C00000"/>
                </a:solidFill>
                <a:cs typeface="Calibri"/>
              </a:rPr>
              <a:t>Enforcement</a:t>
            </a:r>
            <a:r>
              <a:rPr lang="en-US" sz="2000" spc="-20" dirty="0" smtClean="0">
                <a:latin typeface="Wingdings"/>
                <a:cs typeface="Wingdings"/>
              </a:rPr>
              <a:t></a:t>
            </a:r>
            <a:r>
              <a:rPr lang="en-US" sz="2000" spc="-45" dirty="0" smtClean="0">
                <a:latin typeface="Times New Roman"/>
                <a:cs typeface="Times New Roman"/>
              </a:rPr>
              <a:t> </a:t>
            </a:r>
            <a:r>
              <a:rPr lang="en-US" sz="2000" b="1" spc="-20" dirty="0" smtClean="0">
                <a:solidFill>
                  <a:srgbClr val="C00000"/>
                </a:solidFill>
                <a:cs typeface="Calibri"/>
              </a:rPr>
              <a:t>Compliance Schedule</a:t>
            </a:r>
            <a:r>
              <a:rPr lang="en-US" sz="2000" spc="-20" dirty="0" smtClean="0">
                <a:latin typeface="Wingdings"/>
                <a:cs typeface="Wingdings"/>
              </a:rPr>
              <a:t></a:t>
            </a:r>
            <a:r>
              <a:rPr lang="en-US" sz="2000" spc="-20" dirty="0" smtClean="0">
                <a:latin typeface="Times New Roman"/>
                <a:cs typeface="Times New Roman"/>
              </a:rPr>
              <a:t> </a:t>
            </a:r>
            <a:r>
              <a:rPr lang="en-US" sz="2000" b="1" spc="-20" dirty="0" smtClean="0">
                <a:solidFill>
                  <a:srgbClr val="C00000"/>
                </a:solidFill>
                <a:cs typeface="Times New Roman"/>
              </a:rPr>
              <a:t>Maintain </a:t>
            </a:r>
            <a:r>
              <a:rPr lang="en-US" sz="2000" spc="-20" dirty="0">
                <a:latin typeface="Wingdings"/>
                <a:cs typeface="Wingdings"/>
              </a:rPr>
              <a:t></a:t>
            </a:r>
            <a:r>
              <a:rPr lang="en-US" sz="2000" b="1" spc="-20" dirty="0" smtClean="0">
                <a:solidFill>
                  <a:srgbClr val="C00000"/>
                </a:solidFill>
                <a:cs typeface="Times New Roman"/>
                <a:sym typeface="Wingdings" panose="05000000000000000000" pitchFamily="2" charset="2"/>
              </a:rPr>
              <a:t> Enter PWSID</a:t>
            </a:r>
            <a:endParaRPr lang="en-US" sz="2000" dirty="0">
              <a:cs typeface="Calibri"/>
            </a:endParaRPr>
          </a:p>
        </p:txBody>
      </p:sp>
      <p:sp>
        <p:nvSpPr>
          <p:cNvPr id="38" name="TextBox 37"/>
          <p:cNvSpPr txBox="1"/>
          <p:nvPr/>
        </p:nvSpPr>
        <p:spPr>
          <a:xfrm>
            <a:off x="39819" y="2099398"/>
            <a:ext cx="12152181" cy="1015663"/>
          </a:xfrm>
          <a:prstGeom prst="rect">
            <a:avLst/>
          </a:prstGeom>
          <a:noFill/>
        </p:spPr>
        <p:txBody>
          <a:bodyPr wrap="square" rtlCol="0">
            <a:spAutoFit/>
          </a:bodyPr>
          <a:lstStyle/>
          <a:p>
            <a:r>
              <a:rPr lang="en-US" sz="2000" dirty="0" smtClean="0">
                <a:solidFill>
                  <a:prstClr val="black"/>
                </a:solidFill>
              </a:rPr>
              <a:t>From the Compliance Schedule Maintenance list, select </a:t>
            </a:r>
            <a:r>
              <a:rPr lang="en-US" sz="2000" b="1" dirty="0" smtClean="0">
                <a:solidFill>
                  <a:prstClr val="black"/>
                </a:solidFill>
              </a:rPr>
              <a:t>RTCR SANITARY DEFECT </a:t>
            </a:r>
            <a:r>
              <a:rPr lang="en-US" sz="2000" dirty="0" smtClean="0">
                <a:solidFill>
                  <a:prstClr val="black"/>
                </a:solidFill>
              </a:rPr>
              <a:t>compliance schedule, double click to open (or highlight and from </a:t>
            </a:r>
            <a:r>
              <a:rPr lang="en-US" sz="2000" b="1" dirty="0" smtClean="0">
                <a:solidFill>
                  <a:prstClr val="black"/>
                </a:solidFill>
              </a:rPr>
              <a:t>Edit</a:t>
            </a:r>
            <a:r>
              <a:rPr lang="en-US" sz="2000" dirty="0" smtClean="0">
                <a:solidFill>
                  <a:prstClr val="black"/>
                </a:solidFill>
              </a:rPr>
              <a:t> menu select </a:t>
            </a:r>
            <a:r>
              <a:rPr lang="en-US" sz="2000" b="1" dirty="0" smtClean="0">
                <a:solidFill>
                  <a:prstClr val="black"/>
                </a:solidFill>
              </a:rPr>
              <a:t>Change</a:t>
            </a:r>
            <a:r>
              <a:rPr lang="en-US" sz="2000" dirty="0" smtClean="0">
                <a:solidFill>
                  <a:prstClr val="black"/>
                </a:solidFill>
              </a:rPr>
              <a:t>)</a:t>
            </a:r>
            <a:r>
              <a:rPr lang="en-US" sz="2000" b="1" dirty="0" smtClean="0">
                <a:solidFill>
                  <a:prstClr val="black"/>
                </a:solidFill>
              </a:rPr>
              <a:t> </a:t>
            </a:r>
          </a:p>
          <a:p>
            <a:endParaRPr lang="en-US" sz="2000" b="1" dirty="0">
              <a:solidFill>
                <a:prstClr val="black"/>
              </a:solidFill>
            </a:endParaRPr>
          </a:p>
        </p:txBody>
      </p:sp>
      <p:sp>
        <p:nvSpPr>
          <p:cNvPr id="21" name="Chevron 20"/>
          <p:cNvSpPr/>
          <p:nvPr/>
        </p:nvSpPr>
        <p:spPr>
          <a:xfrm>
            <a:off x="39819" y="899313"/>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object 22"/>
          <p:cNvSpPr txBox="1"/>
          <p:nvPr/>
        </p:nvSpPr>
        <p:spPr>
          <a:xfrm>
            <a:off x="6179218" y="6052222"/>
            <a:ext cx="6060381" cy="2780248"/>
          </a:xfrm>
          <a:prstGeom prst="rect">
            <a:avLst/>
          </a:prstGeom>
          <a:noFill/>
        </p:spPr>
        <p:txBody>
          <a:bodyPr vert="horz" wrap="square" lIns="0" tIns="0" rIns="0" bIns="0" rtlCol="0">
            <a:spAutoFit/>
          </a:bodyPr>
          <a:lstStyle/>
          <a:p>
            <a:pPr marL="208915" algn="ctr">
              <a:lnSpc>
                <a:spcPct val="100000"/>
              </a:lnSpc>
            </a:pPr>
            <a:endParaRPr lang="en-US" sz="1600" spc="-15" dirty="0" smtClean="0">
              <a:solidFill>
                <a:srgbClr val="C00000"/>
              </a:solidFill>
              <a:latin typeface="Calibri"/>
              <a:cs typeface="Calibri"/>
            </a:endParaRPr>
          </a:p>
          <a:p>
            <a:pPr marL="208915" algn="ctr">
              <a:lnSpc>
                <a:spcPct val="100000"/>
              </a:lnSpc>
            </a:pPr>
            <a:r>
              <a:rPr sz="1600" spc="-15" dirty="0" smtClean="0">
                <a:solidFill>
                  <a:srgbClr val="C00000"/>
                </a:solidFill>
                <a:latin typeface="Calibri"/>
                <a:cs typeface="Calibri"/>
              </a:rPr>
              <a:t>***</a:t>
            </a:r>
            <a:r>
              <a:rPr sz="1600" dirty="0">
                <a:latin typeface="Calibri"/>
                <a:cs typeface="Calibri"/>
              </a:rPr>
              <a:t>I</a:t>
            </a:r>
            <a:r>
              <a:rPr sz="1600" spc="-20" dirty="0">
                <a:latin typeface="Calibri"/>
                <a:cs typeface="Calibri"/>
              </a:rPr>
              <a:t>tem</a:t>
            </a:r>
            <a:r>
              <a:rPr sz="1600" spc="-10" dirty="0">
                <a:latin typeface="Calibri"/>
                <a:cs typeface="Calibri"/>
              </a:rPr>
              <a:t>s</a:t>
            </a:r>
            <a:r>
              <a:rPr sz="1600" spc="20" dirty="0">
                <a:latin typeface="Calibri"/>
                <a:cs typeface="Calibri"/>
              </a:rPr>
              <a:t> </a:t>
            </a:r>
            <a:r>
              <a:rPr sz="1600" dirty="0">
                <a:latin typeface="Calibri"/>
                <a:cs typeface="Calibri"/>
              </a:rPr>
              <a:t>li</a:t>
            </a:r>
            <a:r>
              <a:rPr sz="1600" spc="-25" dirty="0">
                <a:latin typeface="Calibri"/>
                <a:cs typeface="Calibri"/>
              </a:rPr>
              <a:t>s</a:t>
            </a:r>
            <a:r>
              <a:rPr sz="1600" spc="-20" dirty="0">
                <a:latin typeface="Calibri"/>
                <a:cs typeface="Calibri"/>
              </a:rPr>
              <a:t>t</a:t>
            </a:r>
            <a:r>
              <a:rPr sz="1600" spc="-15" dirty="0">
                <a:latin typeface="Calibri"/>
                <a:cs typeface="Calibri"/>
              </a:rPr>
              <a:t>e</a:t>
            </a:r>
            <a:r>
              <a:rPr sz="1600" spc="-10" dirty="0">
                <a:latin typeface="Calibri"/>
                <a:cs typeface="Calibri"/>
              </a:rPr>
              <a:t>d</a:t>
            </a:r>
            <a:r>
              <a:rPr sz="1600" spc="-25" dirty="0">
                <a:latin typeface="Calibri"/>
                <a:cs typeface="Calibri"/>
              </a:rPr>
              <a:t> </a:t>
            </a:r>
            <a:r>
              <a:rPr sz="1600" dirty="0">
                <a:latin typeface="Calibri"/>
                <a:cs typeface="Calibri"/>
              </a:rPr>
              <a:t>i</a:t>
            </a:r>
            <a:r>
              <a:rPr sz="1600" spc="-10" dirty="0">
                <a:latin typeface="Calibri"/>
                <a:cs typeface="Calibri"/>
              </a:rPr>
              <a:t>n</a:t>
            </a:r>
            <a:r>
              <a:rPr sz="1600" spc="-15" dirty="0">
                <a:latin typeface="Calibri"/>
                <a:cs typeface="Calibri"/>
              </a:rPr>
              <a:t> </a:t>
            </a:r>
            <a:r>
              <a:rPr sz="1600" b="1" spc="-35" dirty="0">
                <a:solidFill>
                  <a:srgbClr val="C00000"/>
                </a:solidFill>
                <a:latin typeface="Calibri"/>
                <a:cs typeface="Calibri"/>
              </a:rPr>
              <a:t>R</a:t>
            </a:r>
            <a:r>
              <a:rPr sz="1600" b="1" spc="-10" dirty="0">
                <a:solidFill>
                  <a:srgbClr val="C00000"/>
                </a:solidFill>
                <a:latin typeface="Calibri"/>
                <a:cs typeface="Calibri"/>
              </a:rPr>
              <a:t>ed</a:t>
            </a:r>
            <a:r>
              <a:rPr sz="1600" b="1" spc="5" dirty="0">
                <a:solidFill>
                  <a:srgbClr val="C00000"/>
                </a:solidFill>
                <a:latin typeface="Calibri"/>
                <a:cs typeface="Calibri"/>
              </a:rPr>
              <a:t> </a:t>
            </a:r>
            <a:r>
              <a:rPr sz="1600" spc="-10" dirty="0">
                <a:latin typeface="Calibri"/>
                <a:cs typeface="Calibri"/>
              </a:rPr>
              <a:t>b</a:t>
            </a:r>
            <a:r>
              <a:rPr sz="1600" spc="-15" dirty="0">
                <a:latin typeface="Calibri"/>
                <a:cs typeface="Calibri"/>
              </a:rPr>
              <a:t>e</a:t>
            </a:r>
            <a:r>
              <a:rPr sz="1600" dirty="0">
                <a:latin typeface="Calibri"/>
                <a:cs typeface="Calibri"/>
              </a:rPr>
              <a:t>l</a:t>
            </a:r>
            <a:r>
              <a:rPr sz="1600" spc="-25" dirty="0">
                <a:latin typeface="Calibri"/>
                <a:cs typeface="Calibri"/>
              </a:rPr>
              <a:t>o</a:t>
            </a:r>
            <a:r>
              <a:rPr sz="1600" spc="-15" dirty="0">
                <a:latin typeface="Calibri"/>
                <a:cs typeface="Calibri"/>
              </a:rPr>
              <a:t>w</a:t>
            </a:r>
            <a:r>
              <a:rPr sz="1600" spc="20" dirty="0">
                <a:latin typeface="Calibri"/>
                <a:cs typeface="Calibri"/>
              </a:rPr>
              <a:t> </a:t>
            </a:r>
            <a:r>
              <a:rPr sz="1600" spc="-40" dirty="0">
                <a:latin typeface="Calibri"/>
                <a:cs typeface="Calibri"/>
              </a:rPr>
              <a:t>r</a:t>
            </a:r>
            <a:r>
              <a:rPr sz="1600" spc="-15" dirty="0">
                <a:latin typeface="Calibri"/>
                <a:cs typeface="Calibri"/>
              </a:rPr>
              <a:t>e</a:t>
            </a:r>
            <a:r>
              <a:rPr sz="1600" spc="-10" dirty="0">
                <a:latin typeface="Calibri"/>
                <a:cs typeface="Calibri"/>
              </a:rPr>
              <a:t>qu</a:t>
            </a:r>
            <a:r>
              <a:rPr sz="1600" dirty="0">
                <a:latin typeface="Calibri"/>
                <a:cs typeface="Calibri"/>
              </a:rPr>
              <a:t>i</a:t>
            </a:r>
            <a:r>
              <a:rPr sz="1600" spc="-40" dirty="0">
                <a:latin typeface="Calibri"/>
                <a:cs typeface="Calibri"/>
              </a:rPr>
              <a:t>r</a:t>
            </a:r>
            <a:r>
              <a:rPr sz="1600" spc="-10" dirty="0">
                <a:latin typeface="Calibri"/>
                <a:cs typeface="Calibri"/>
              </a:rPr>
              <a:t>e</a:t>
            </a:r>
            <a:r>
              <a:rPr sz="1600" spc="30" dirty="0">
                <a:latin typeface="Calibri"/>
                <a:cs typeface="Calibri"/>
              </a:rPr>
              <a:t> </a:t>
            </a:r>
            <a:r>
              <a:rPr sz="1600" dirty="0" smtClean="0">
                <a:latin typeface="Calibri"/>
                <a:cs typeface="Calibri"/>
              </a:rPr>
              <a:t>i</a:t>
            </a:r>
            <a:r>
              <a:rPr sz="1600" spc="-10" dirty="0" smtClean="0">
                <a:latin typeface="Calibri"/>
                <a:cs typeface="Calibri"/>
              </a:rPr>
              <a:t>npu</a:t>
            </a:r>
            <a:r>
              <a:rPr sz="1600" spc="-5" dirty="0" smtClean="0">
                <a:latin typeface="Calibri"/>
                <a:cs typeface="Calibri"/>
              </a:rPr>
              <a:t>t</a:t>
            </a:r>
            <a:r>
              <a:rPr sz="1600" dirty="0" smtClean="0">
                <a:latin typeface="Calibri"/>
                <a:cs typeface="Calibri"/>
              </a:rPr>
              <a:t>.</a:t>
            </a:r>
            <a:r>
              <a:rPr sz="1600" spc="-15" dirty="0" smtClean="0">
                <a:solidFill>
                  <a:srgbClr val="C00000"/>
                </a:solidFill>
                <a:latin typeface="Calibri"/>
                <a:cs typeface="Calibri"/>
              </a:rPr>
              <a:t>***</a:t>
            </a:r>
            <a:endParaRPr sz="1600" dirty="0">
              <a:latin typeface="Calibri"/>
              <a:cs typeface="Calibri"/>
            </a:endParaRPr>
          </a:p>
          <a:p>
            <a:pPr marL="12700">
              <a:lnSpc>
                <a:spcPct val="100000"/>
              </a:lnSpc>
              <a:spcBef>
                <a:spcPts val="1400"/>
              </a:spcBef>
            </a:pPr>
            <a:r>
              <a:rPr lang="en-US" sz="1600" b="1" spc="-10" dirty="0" smtClean="0">
                <a:solidFill>
                  <a:srgbClr val="C00000"/>
                </a:solidFill>
                <a:latin typeface="Calibri"/>
                <a:cs typeface="Calibri"/>
              </a:rPr>
              <a:t>Compliance Officer</a:t>
            </a:r>
            <a:r>
              <a:rPr sz="1600" spc="-5" dirty="0" smtClean="0">
                <a:latin typeface="Calibri"/>
                <a:cs typeface="Calibri"/>
              </a:rPr>
              <a:t>:</a:t>
            </a:r>
            <a:r>
              <a:rPr sz="1600" spc="-10" dirty="0" smtClean="0">
                <a:latin typeface="Calibri"/>
                <a:cs typeface="Calibri"/>
              </a:rPr>
              <a:t> </a:t>
            </a:r>
            <a:r>
              <a:rPr lang="en-US" sz="1600" spc="-10" dirty="0" smtClean="0">
                <a:latin typeface="Calibri"/>
                <a:cs typeface="Calibri"/>
              </a:rPr>
              <a:t>Add the compliance officer</a:t>
            </a:r>
            <a:endParaRPr sz="1600" dirty="0">
              <a:latin typeface="Calibri"/>
              <a:cs typeface="Calibri"/>
            </a:endParaRPr>
          </a:p>
          <a:p>
            <a:pPr marL="12700">
              <a:lnSpc>
                <a:spcPct val="100000"/>
              </a:lnSpc>
              <a:spcBef>
                <a:spcPts val="960"/>
              </a:spcBef>
            </a:pPr>
            <a:r>
              <a:rPr lang="en-US" sz="1600" b="1" spc="-10" dirty="0" smtClean="0">
                <a:solidFill>
                  <a:srgbClr val="C00000"/>
                </a:solidFill>
                <a:latin typeface="Calibri"/>
                <a:cs typeface="Calibri"/>
              </a:rPr>
              <a:t>Description: </a:t>
            </a:r>
            <a:r>
              <a:rPr lang="en-US" sz="1600" spc="-10" dirty="0" smtClean="0">
                <a:cs typeface="Calibri"/>
              </a:rPr>
              <a:t>Must include comments about whether the defects were identified during a Level 1 or Level 2 assessment. </a:t>
            </a:r>
          </a:p>
          <a:p>
            <a:pPr marL="12700">
              <a:lnSpc>
                <a:spcPct val="100000"/>
              </a:lnSpc>
              <a:spcBef>
                <a:spcPts val="960"/>
              </a:spcBef>
            </a:pPr>
            <a:r>
              <a:rPr lang="en-US" sz="1600" b="1" spc="-10" dirty="0" smtClean="0">
                <a:solidFill>
                  <a:srgbClr val="C00000"/>
                </a:solidFill>
                <a:cs typeface="Calibri"/>
              </a:rPr>
              <a:t>Activity Due Date: </a:t>
            </a:r>
            <a:r>
              <a:rPr lang="en-US" sz="1600" spc="-10" dirty="0" smtClean="0">
                <a:cs typeface="Calibri"/>
              </a:rPr>
              <a:t>This date may need to be adjusted to match the dates outlined in the Assessment follow-up letter</a:t>
            </a:r>
            <a:r>
              <a:rPr lang="en-US" sz="1600" spc="-10" dirty="0" smtClean="0">
                <a:latin typeface="Calibri"/>
                <a:cs typeface="Calibri"/>
              </a:rPr>
              <a:t>. To adjust the due date select the Compliance Schedule Activity and hit the </a:t>
            </a:r>
            <a:r>
              <a:rPr lang="en-US" sz="1600" b="1" spc="-10" dirty="0" smtClean="0">
                <a:solidFill>
                  <a:srgbClr val="C00000"/>
                </a:solidFill>
                <a:latin typeface="Calibri"/>
                <a:cs typeface="Calibri"/>
              </a:rPr>
              <a:t>Change</a:t>
            </a:r>
            <a:r>
              <a:rPr lang="en-US" sz="1600" spc="-10" dirty="0" smtClean="0">
                <a:solidFill>
                  <a:srgbClr val="C00000"/>
                </a:solidFill>
                <a:latin typeface="Calibri"/>
                <a:cs typeface="Calibri"/>
              </a:rPr>
              <a:t> </a:t>
            </a:r>
            <a:r>
              <a:rPr lang="en-US" sz="1600" spc="-10" dirty="0" smtClean="0">
                <a:latin typeface="Calibri"/>
                <a:cs typeface="Calibri"/>
              </a:rPr>
              <a:t>button.</a:t>
            </a:r>
          </a:p>
          <a:p>
            <a:pPr marL="12700">
              <a:lnSpc>
                <a:spcPct val="100000"/>
              </a:lnSpc>
              <a:spcBef>
                <a:spcPts val="960"/>
              </a:spcBef>
            </a:pPr>
            <a:r>
              <a:rPr lang="en-US" sz="1600" spc="-10" dirty="0" smtClean="0">
                <a:latin typeface="Calibri"/>
                <a:cs typeface="Calibri"/>
              </a:rPr>
              <a:t>This will take you to the </a:t>
            </a:r>
            <a:r>
              <a:rPr lang="en-US" sz="1600" b="1" spc="-10" dirty="0" smtClean="0">
                <a:latin typeface="Calibri"/>
                <a:cs typeface="Calibri"/>
              </a:rPr>
              <a:t>Compliance Schedule Activity Maintenance</a:t>
            </a:r>
            <a:r>
              <a:rPr lang="en-US" sz="1600" spc="-10" dirty="0" smtClean="0">
                <a:latin typeface="Calibri"/>
                <a:cs typeface="Calibri"/>
              </a:rPr>
              <a:t> page</a:t>
            </a:r>
          </a:p>
        </p:txBody>
      </p:sp>
      <p:pic>
        <p:nvPicPr>
          <p:cNvPr id="10" name="Picture 9"/>
          <p:cNvPicPr>
            <a:picLocks noChangeAspect="1"/>
          </p:cNvPicPr>
          <p:nvPr/>
        </p:nvPicPr>
        <p:blipFill>
          <a:blip r:embed="rId3"/>
          <a:stretch>
            <a:fillRect/>
          </a:stretch>
        </p:blipFill>
        <p:spPr>
          <a:xfrm>
            <a:off x="81624" y="9225270"/>
            <a:ext cx="5912345" cy="5170244"/>
          </a:xfrm>
          <a:prstGeom prst="rect">
            <a:avLst/>
          </a:prstGeom>
          <a:ln w="15875">
            <a:solidFill>
              <a:schemeClr val="tx1"/>
            </a:solidFill>
          </a:ln>
        </p:spPr>
      </p:pic>
      <p:sp>
        <p:nvSpPr>
          <p:cNvPr id="27" name="object 22"/>
          <p:cNvSpPr txBox="1"/>
          <p:nvPr/>
        </p:nvSpPr>
        <p:spPr>
          <a:xfrm>
            <a:off x="6179218" y="9360012"/>
            <a:ext cx="6060381" cy="3175228"/>
          </a:xfrm>
          <a:prstGeom prst="rect">
            <a:avLst/>
          </a:prstGeom>
          <a:noFill/>
        </p:spPr>
        <p:txBody>
          <a:bodyPr vert="horz" wrap="square" lIns="0" tIns="0" rIns="0" bIns="0" rtlCol="0">
            <a:spAutoFit/>
          </a:bodyPr>
          <a:lstStyle/>
          <a:p>
            <a:pPr marL="12700">
              <a:lnSpc>
                <a:spcPct val="100000"/>
              </a:lnSpc>
              <a:spcBef>
                <a:spcPts val="960"/>
              </a:spcBef>
            </a:pPr>
            <a:r>
              <a:rPr lang="en-US" sz="1600" b="1" spc="-10" dirty="0" smtClean="0">
                <a:solidFill>
                  <a:srgbClr val="C00000"/>
                </a:solidFill>
                <a:latin typeface="Calibri"/>
                <a:cs typeface="Calibri"/>
              </a:rPr>
              <a:t>Due Date: </a:t>
            </a:r>
            <a:r>
              <a:rPr lang="en-US" sz="1600" spc="-10" dirty="0" smtClean="0">
                <a:latin typeface="Calibri"/>
                <a:cs typeface="Calibri"/>
              </a:rPr>
              <a:t>Delete the due date listed and enter the date from the Assessment follow-up letter. </a:t>
            </a:r>
          </a:p>
          <a:p>
            <a:pPr marL="12700">
              <a:lnSpc>
                <a:spcPct val="100000"/>
              </a:lnSpc>
              <a:spcBef>
                <a:spcPts val="960"/>
              </a:spcBef>
            </a:pPr>
            <a:r>
              <a:rPr lang="en-US" sz="1600" b="1" spc="-10" dirty="0" smtClean="0">
                <a:latin typeface="Calibri"/>
                <a:cs typeface="Calibri"/>
              </a:rPr>
              <a:t>Comments: </a:t>
            </a:r>
            <a:r>
              <a:rPr lang="en-US" sz="1600" spc="-10" dirty="0" smtClean="0">
                <a:latin typeface="Calibri"/>
                <a:cs typeface="Calibri"/>
              </a:rPr>
              <a:t>Comments should include detail about the defect that needs to be corrected</a:t>
            </a:r>
          </a:p>
          <a:p>
            <a:pPr marL="12700" algn="ctr">
              <a:lnSpc>
                <a:spcPct val="100000"/>
              </a:lnSpc>
              <a:spcBef>
                <a:spcPts val="960"/>
              </a:spcBef>
            </a:pPr>
            <a:r>
              <a:rPr sz="1600" spc="-20" dirty="0" smtClean="0">
                <a:latin typeface="Calibri"/>
                <a:cs typeface="Calibri"/>
              </a:rPr>
              <a:t>O</a:t>
            </a:r>
            <a:r>
              <a:rPr sz="1600" spc="-10" dirty="0" smtClean="0">
                <a:latin typeface="Calibri"/>
                <a:cs typeface="Calibri"/>
              </a:rPr>
              <a:t>n</a:t>
            </a:r>
            <a:r>
              <a:rPr sz="1600" spc="-15" dirty="0" smtClean="0">
                <a:latin typeface="Calibri"/>
                <a:cs typeface="Calibri"/>
              </a:rPr>
              <a:t>c</a:t>
            </a:r>
            <a:r>
              <a:rPr sz="1600" spc="-10" dirty="0" smtClean="0">
                <a:latin typeface="Calibri"/>
                <a:cs typeface="Calibri"/>
              </a:rPr>
              <a:t>e</a:t>
            </a:r>
            <a:r>
              <a:rPr sz="1600" spc="5" dirty="0" smtClean="0">
                <a:latin typeface="Calibri"/>
                <a:cs typeface="Calibri"/>
              </a:rPr>
              <a:t> </a:t>
            </a:r>
            <a:r>
              <a:rPr sz="1600" spc="-40" dirty="0">
                <a:latin typeface="Calibri"/>
                <a:cs typeface="Calibri"/>
              </a:rPr>
              <a:t>y</a:t>
            </a:r>
            <a:r>
              <a:rPr sz="1600" spc="-15" dirty="0">
                <a:latin typeface="Calibri"/>
                <a:cs typeface="Calibri"/>
              </a:rPr>
              <a:t>o</a:t>
            </a:r>
            <a:r>
              <a:rPr sz="1600" spc="-10" dirty="0">
                <a:latin typeface="Calibri"/>
                <a:cs typeface="Calibri"/>
              </a:rPr>
              <a:t>u</a:t>
            </a:r>
            <a:r>
              <a:rPr sz="1600" spc="-45" dirty="0">
                <a:latin typeface="Calibri"/>
                <a:cs typeface="Calibri"/>
              </a:rPr>
              <a:t>’</a:t>
            </a:r>
            <a:r>
              <a:rPr sz="1600" spc="-40" dirty="0">
                <a:latin typeface="Calibri"/>
                <a:cs typeface="Calibri"/>
              </a:rPr>
              <a:t>r</a:t>
            </a:r>
            <a:r>
              <a:rPr sz="1600" spc="-10" dirty="0">
                <a:latin typeface="Calibri"/>
                <a:cs typeface="Calibri"/>
              </a:rPr>
              <a:t>e</a:t>
            </a:r>
            <a:r>
              <a:rPr sz="1600" spc="40" dirty="0">
                <a:latin typeface="Calibri"/>
                <a:cs typeface="Calibri"/>
              </a:rPr>
              <a:t> </a:t>
            </a:r>
            <a:r>
              <a:rPr sz="1600" spc="-10" dirty="0">
                <a:latin typeface="Calibri"/>
                <a:cs typeface="Calibri"/>
              </a:rPr>
              <a:t>d</a:t>
            </a:r>
            <a:r>
              <a:rPr sz="1600" spc="-15" dirty="0">
                <a:latin typeface="Calibri"/>
                <a:cs typeface="Calibri"/>
              </a:rPr>
              <a:t>o</a:t>
            </a:r>
            <a:r>
              <a:rPr sz="1600" spc="-10" dirty="0">
                <a:latin typeface="Calibri"/>
                <a:cs typeface="Calibri"/>
              </a:rPr>
              <a:t>ne</a:t>
            </a:r>
            <a:r>
              <a:rPr sz="1600" spc="20" dirty="0">
                <a:latin typeface="Calibri"/>
                <a:cs typeface="Calibri"/>
              </a:rPr>
              <a:t> </a:t>
            </a:r>
            <a:r>
              <a:rPr sz="1600" spc="-15" dirty="0" smtClean="0">
                <a:latin typeface="Calibri"/>
                <a:cs typeface="Calibri"/>
              </a:rPr>
              <a:t>c</a:t>
            </a:r>
            <a:r>
              <a:rPr sz="1600" dirty="0" smtClean="0">
                <a:latin typeface="Calibri"/>
                <a:cs typeface="Calibri"/>
              </a:rPr>
              <a:t>li</a:t>
            </a:r>
            <a:r>
              <a:rPr sz="1600" spc="-15" dirty="0" smtClean="0">
                <a:latin typeface="Calibri"/>
                <a:cs typeface="Calibri"/>
              </a:rPr>
              <a:t>c</a:t>
            </a:r>
            <a:r>
              <a:rPr sz="1600" spc="-10" dirty="0" smtClean="0">
                <a:latin typeface="Calibri"/>
                <a:cs typeface="Calibri"/>
              </a:rPr>
              <a:t>k</a:t>
            </a:r>
            <a:r>
              <a:rPr lang="en-US" sz="1600" spc="-10" dirty="0" smtClean="0">
                <a:latin typeface="Calibri"/>
                <a:cs typeface="Calibri"/>
              </a:rPr>
              <a:t> the</a:t>
            </a:r>
            <a:r>
              <a:rPr sz="1600" spc="-20" dirty="0" smtClean="0">
                <a:latin typeface="Calibri"/>
                <a:cs typeface="Calibri"/>
              </a:rPr>
              <a:t> </a:t>
            </a:r>
            <a:r>
              <a:rPr sz="1600" b="1" spc="-10" dirty="0">
                <a:solidFill>
                  <a:srgbClr val="C00000"/>
                </a:solidFill>
                <a:latin typeface="Calibri"/>
                <a:cs typeface="Calibri"/>
              </a:rPr>
              <a:t>OK</a:t>
            </a:r>
            <a:r>
              <a:rPr sz="1600" b="1" spc="10" dirty="0">
                <a:solidFill>
                  <a:srgbClr val="C00000"/>
                </a:solidFill>
                <a:latin typeface="Calibri"/>
                <a:cs typeface="Calibri"/>
              </a:rPr>
              <a:t> </a:t>
            </a:r>
            <a:r>
              <a:rPr sz="1600" spc="-10" dirty="0">
                <a:latin typeface="Calibri"/>
                <a:cs typeface="Calibri"/>
              </a:rPr>
              <a:t>bu</a:t>
            </a:r>
            <a:r>
              <a:rPr sz="1600" spc="-30" dirty="0">
                <a:latin typeface="Calibri"/>
                <a:cs typeface="Calibri"/>
              </a:rPr>
              <a:t>t</a:t>
            </a:r>
            <a:r>
              <a:rPr sz="1600" spc="-20" dirty="0">
                <a:latin typeface="Calibri"/>
                <a:cs typeface="Calibri"/>
              </a:rPr>
              <a:t>t</a:t>
            </a:r>
            <a:r>
              <a:rPr sz="1600" spc="-15" dirty="0">
                <a:latin typeface="Calibri"/>
                <a:cs typeface="Calibri"/>
              </a:rPr>
              <a:t>o</a:t>
            </a:r>
            <a:r>
              <a:rPr sz="1600" spc="-10" dirty="0">
                <a:latin typeface="Calibri"/>
                <a:cs typeface="Calibri"/>
              </a:rPr>
              <a:t>n</a:t>
            </a:r>
            <a:r>
              <a:rPr sz="1600" spc="-5" dirty="0">
                <a:latin typeface="Calibri"/>
                <a:cs typeface="Calibri"/>
              </a:rPr>
              <a:t> t</a:t>
            </a:r>
            <a:r>
              <a:rPr sz="1600" spc="-10" dirty="0">
                <a:latin typeface="Calibri"/>
                <a:cs typeface="Calibri"/>
              </a:rPr>
              <a:t>h</a:t>
            </a:r>
            <a:r>
              <a:rPr sz="1600" dirty="0">
                <a:latin typeface="Calibri"/>
                <a:cs typeface="Calibri"/>
              </a:rPr>
              <a:t>i</a:t>
            </a:r>
            <a:r>
              <a:rPr sz="1600" spc="-10" dirty="0">
                <a:latin typeface="Calibri"/>
                <a:cs typeface="Calibri"/>
              </a:rPr>
              <a:t>s</a:t>
            </a:r>
            <a:r>
              <a:rPr sz="1600" spc="-15" dirty="0">
                <a:latin typeface="Calibri"/>
                <a:cs typeface="Calibri"/>
              </a:rPr>
              <a:t> </a:t>
            </a:r>
            <a:r>
              <a:rPr sz="1600" spc="-20" dirty="0">
                <a:latin typeface="Calibri"/>
                <a:cs typeface="Calibri"/>
              </a:rPr>
              <a:t>w</a:t>
            </a:r>
            <a:r>
              <a:rPr sz="1600" dirty="0">
                <a:latin typeface="Calibri"/>
                <a:cs typeface="Calibri"/>
              </a:rPr>
              <a:t>il</a:t>
            </a:r>
            <a:r>
              <a:rPr sz="1600" spc="-5" dirty="0">
                <a:latin typeface="Calibri"/>
                <a:cs typeface="Calibri"/>
              </a:rPr>
              <a:t>l</a:t>
            </a:r>
            <a:r>
              <a:rPr sz="1600" spc="-10" dirty="0">
                <a:latin typeface="Calibri"/>
                <a:cs typeface="Calibri"/>
              </a:rPr>
              <a:t> b</a:t>
            </a:r>
            <a:r>
              <a:rPr sz="1600" spc="-15" dirty="0">
                <a:latin typeface="Calibri"/>
                <a:cs typeface="Calibri"/>
              </a:rPr>
              <a:t>r</a:t>
            </a:r>
            <a:r>
              <a:rPr sz="1600" dirty="0">
                <a:latin typeface="Calibri"/>
                <a:cs typeface="Calibri"/>
              </a:rPr>
              <a:t>i</a:t>
            </a:r>
            <a:r>
              <a:rPr sz="1600" spc="-10" dirty="0">
                <a:latin typeface="Calibri"/>
                <a:cs typeface="Calibri"/>
              </a:rPr>
              <a:t>ng </a:t>
            </a:r>
            <a:r>
              <a:rPr sz="1600" spc="-40" dirty="0">
                <a:latin typeface="Calibri"/>
                <a:cs typeface="Calibri"/>
              </a:rPr>
              <a:t>y</a:t>
            </a:r>
            <a:r>
              <a:rPr sz="1600" spc="-15" dirty="0">
                <a:latin typeface="Calibri"/>
                <a:cs typeface="Calibri"/>
              </a:rPr>
              <a:t>o</a:t>
            </a:r>
            <a:r>
              <a:rPr sz="1600" spc="-10" dirty="0">
                <a:latin typeface="Calibri"/>
                <a:cs typeface="Calibri"/>
              </a:rPr>
              <a:t>u</a:t>
            </a:r>
            <a:r>
              <a:rPr sz="1600" spc="20" dirty="0">
                <a:latin typeface="Calibri"/>
                <a:cs typeface="Calibri"/>
              </a:rPr>
              <a:t> </a:t>
            </a:r>
            <a:r>
              <a:rPr sz="1600" spc="-10" dirty="0">
                <a:latin typeface="Calibri"/>
                <a:cs typeface="Calibri"/>
              </a:rPr>
              <a:t>ba</a:t>
            </a:r>
            <a:r>
              <a:rPr sz="1600" spc="-15" dirty="0">
                <a:latin typeface="Calibri"/>
                <a:cs typeface="Calibri"/>
              </a:rPr>
              <a:t>c</a:t>
            </a:r>
            <a:r>
              <a:rPr sz="1600" spc="-10" dirty="0">
                <a:latin typeface="Calibri"/>
                <a:cs typeface="Calibri"/>
              </a:rPr>
              <a:t>k </a:t>
            </a:r>
            <a:r>
              <a:rPr sz="1600" spc="-20" dirty="0">
                <a:latin typeface="Calibri"/>
                <a:cs typeface="Calibri"/>
              </a:rPr>
              <a:t>t</a:t>
            </a:r>
            <a:r>
              <a:rPr sz="1600" spc="-10" dirty="0">
                <a:latin typeface="Calibri"/>
                <a:cs typeface="Calibri"/>
              </a:rPr>
              <a:t>o</a:t>
            </a:r>
            <a:r>
              <a:rPr sz="1600" spc="-5" dirty="0">
                <a:latin typeface="Calibri"/>
                <a:cs typeface="Calibri"/>
              </a:rPr>
              <a:t> t</a:t>
            </a:r>
            <a:r>
              <a:rPr sz="1600" spc="-10" dirty="0">
                <a:latin typeface="Calibri"/>
                <a:cs typeface="Calibri"/>
              </a:rPr>
              <a:t>he</a:t>
            </a:r>
            <a:r>
              <a:rPr sz="1600" spc="5" dirty="0">
                <a:latin typeface="Calibri"/>
                <a:cs typeface="Calibri"/>
              </a:rPr>
              <a:t> </a:t>
            </a:r>
            <a:r>
              <a:rPr sz="1600" spc="-10" dirty="0">
                <a:latin typeface="Calibri"/>
                <a:cs typeface="Calibri"/>
              </a:rPr>
              <a:t>C</a:t>
            </a:r>
            <a:r>
              <a:rPr sz="1600" spc="-20" dirty="0">
                <a:latin typeface="Calibri"/>
                <a:cs typeface="Calibri"/>
              </a:rPr>
              <a:t>om</a:t>
            </a:r>
            <a:r>
              <a:rPr sz="1600" spc="-10" dirty="0">
                <a:latin typeface="Calibri"/>
                <a:cs typeface="Calibri"/>
              </a:rPr>
              <a:t>p</a:t>
            </a:r>
            <a:r>
              <a:rPr sz="1600" dirty="0">
                <a:latin typeface="Calibri"/>
                <a:cs typeface="Calibri"/>
              </a:rPr>
              <a:t>li</a:t>
            </a:r>
            <a:r>
              <a:rPr sz="1600" spc="-10" dirty="0">
                <a:latin typeface="Calibri"/>
                <a:cs typeface="Calibri"/>
              </a:rPr>
              <a:t>an</a:t>
            </a:r>
            <a:r>
              <a:rPr sz="1600" spc="-15" dirty="0">
                <a:latin typeface="Calibri"/>
                <a:cs typeface="Calibri"/>
              </a:rPr>
              <a:t>c</a:t>
            </a:r>
            <a:r>
              <a:rPr sz="1600" spc="-10" dirty="0">
                <a:latin typeface="Calibri"/>
                <a:cs typeface="Calibri"/>
              </a:rPr>
              <a:t>e</a:t>
            </a:r>
            <a:r>
              <a:rPr sz="1600" spc="-20" dirty="0">
                <a:latin typeface="Calibri"/>
                <a:cs typeface="Calibri"/>
              </a:rPr>
              <a:t> </a:t>
            </a:r>
            <a:r>
              <a:rPr sz="1600" spc="-15" dirty="0" smtClean="0">
                <a:latin typeface="Calibri"/>
                <a:cs typeface="Calibri"/>
              </a:rPr>
              <a:t>Sc</a:t>
            </a:r>
            <a:r>
              <a:rPr sz="1600" spc="-10" dirty="0" smtClean="0">
                <a:latin typeface="Calibri"/>
                <a:cs typeface="Calibri"/>
              </a:rPr>
              <a:t>h</a:t>
            </a:r>
            <a:r>
              <a:rPr sz="1600" spc="-15" dirty="0" smtClean="0">
                <a:latin typeface="Calibri"/>
                <a:cs typeface="Calibri"/>
              </a:rPr>
              <a:t>e</a:t>
            </a:r>
            <a:r>
              <a:rPr sz="1600" spc="-10" dirty="0" smtClean="0">
                <a:latin typeface="Calibri"/>
                <a:cs typeface="Calibri"/>
              </a:rPr>
              <a:t>du</a:t>
            </a:r>
            <a:r>
              <a:rPr sz="1600" dirty="0" smtClean="0">
                <a:latin typeface="Calibri"/>
                <a:cs typeface="Calibri"/>
              </a:rPr>
              <a:t>l</a:t>
            </a:r>
            <a:r>
              <a:rPr sz="1600" spc="-10" dirty="0" smtClean="0">
                <a:latin typeface="Calibri"/>
                <a:cs typeface="Calibri"/>
              </a:rPr>
              <a:t>e.</a:t>
            </a:r>
            <a:endParaRPr lang="en-US" sz="1600" spc="-10" dirty="0" smtClean="0">
              <a:latin typeface="Calibri"/>
              <a:cs typeface="Calibri"/>
            </a:endParaRPr>
          </a:p>
          <a:p>
            <a:pPr marL="12700" algn="ctr">
              <a:lnSpc>
                <a:spcPct val="100000"/>
              </a:lnSpc>
              <a:spcBef>
                <a:spcPts val="960"/>
              </a:spcBef>
            </a:pPr>
            <a:r>
              <a:rPr lang="en-US" sz="1600" spc="-10" dirty="0" smtClean="0">
                <a:latin typeface="Calibri"/>
                <a:cs typeface="Calibri"/>
              </a:rPr>
              <a:t>Complete this process for each defect until all the activity due dates match the dates from the Assessment follow-up letter. </a:t>
            </a:r>
          </a:p>
          <a:p>
            <a:pPr marL="12700" algn="ctr">
              <a:spcBef>
                <a:spcPts val="960"/>
              </a:spcBef>
            </a:pPr>
            <a:r>
              <a:rPr lang="en-US" sz="1600" spc="-20" dirty="0">
                <a:cs typeface="Calibri"/>
              </a:rPr>
              <a:t>O</a:t>
            </a:r>
            <a:r>
              <a:rPr lang="en-US" sz="1600" spc="-10" dirty="0">
                <a:cs typeface="Calibri"/>
              </a:rPr>
              <a:t>n</a:t>
            </a:r>
            <a:r>
              <a:rPr lang="en-US" sz="1600" spc="-15" dirty="0">
                <a:cs typeface="Calibri"/>
              </a:rPr>
              <a:t>c</a:t>
            </a:r>
            <a:r>
              <a:rPr lang="en-US" sz="1600" spc="-10" dirty="0">
                <a:cs typeface="Calibri"/>
              </a:rPr>
              <a:t>e</a:t>
            </a:r>
            <a:r>
              <a:rPr lang="en-US" sz="1600" spc="5" dirty="0">
                <a:cs typeface="Calibri"/>
              </a:rPr>
              <a:t> </a:t>
            </a:r>
            <a:r>
              <a:rPr lang="en-US" sz="1600" spc="-40" dirty="0">
                <a:cs typeface="Calibri"/>
              </a:rPr>
              <a:t>y</a:t>
            </a:r>
            <a:r>
              <a:rPr lang="en-US" sz="1600" spc="-15" dirty="0">
                <a:cs typeface="Calibri"/>
              </a:rPr>
              <a:t>o</a:t>
            </a:r>
            <a:r>
              <a:rPr lang="en-US" sz="1600" spc="-10" dirty="0">
                <a:cs typeface="Calibri"/>
              </a:rPr>
              <a:t>u</a:t>
            </a:r>
            <a:r>
              <a:rPr lang="en-US" sz="1600" spc="-45" dirty="0">
                <a:cs typeface="Calibri"/>
              </a:rPr>
              <a:t>’</a:t>
            </a:r>
            <a:r>
              <a:rPr lang="en-US" sz="1600" spc="-40" dirty="0">
                <a:cs typeface="Calibri"/>
              </a:rPr>
              <a:t>r</a:t>
            </a:r>
            <a:r>
              <a:rPr lang="en-US" sz="1600" spc="-10" dirty="0">
                <a:cs typeface="Calibri"/>
              </a:rPr>
              <a:t>e</a:t>
            </a:r>
            <a:r>
              <a:rPr lang="en-US" sz="1600" spc="40" dirty="0">
                <a:cs typeface="Calibri"/>
              </a:rPr>
              <a:t> </a:t>
            </a:r>
            <a:r>
              <a:rPr lang="en-US" sz="1600" spc="-10" dirty="0">
                <a:cs typeface="Calibri"/>
              </a:rPr>
              <a:t>d</a:t>
            </a:r>
            <a:r>
              <a:rPr lang="en-US" sz="1600" spc="-15" dirty="0">
                <a:cs typeface="Calibri"/>
              </a:rPr>
              <a:t>o</a:t>
            </a:r>
            <a:r>
              <a:rPr lang="en-US" sz="1600" spc="-10" dirty="0">
                <a:cs typeface="Calibri"/>
              </a:rPr>
              <a:t>ne</a:t>
            </a:r>
            <a:r>
              <a:rPr lang="en-US" sz="1600" spc="20" dirty="0">
                <a:cs typeface="Calibri"/>
              </a:rPr>
              <a:t> </a:t>
            </a:r>
            <a:r>
              <a:rPr lang="en-US" sz="1600" spc="-15" dirty="0">
                <a:cs typeface="Calibri"/>
              </a:rPr>
              <a:t>c</a:t>
            </a:r>
            <a:r>
              <a:rPr lang="en-US" sz="1600" dirty="0">
                <a:cs typeface="Calibri"/>
              </a:rPr>
              <a:t>li</a:t>
            </a:r>
            <a:r>
              <a:rPr lang="en-US" sz="1600" spc="-15" dirty="0">
                <a:cs typeface="Calibri"/>
              </a:rPr>
              <a:t>c</a:t>
            </a:r>
            <a:r>
              <a:rPr lang="en-US" sz="1600" spc="-10" dirty="0">
                <a:cs typeface="Calibri"/>
              </a:rPr>
              <a:t>k the</a:t>
            </a:r>
            <a:r>
              <a:rPr lang="en-US" sz="1600" spc="-20" dirty="0">
                <a:cs typeface="Calibri"/>
              </a:rPr>
              <a:t> </a:t>
            </a:r>
            <a:r>
              <a:rPr lang="en-US" sz="1600" b="1" spc="-10" dirty="0">
                <a:solidFill>
                  <a:srgbClr val="C00000"/>
                </a:solidFill>
                <a:cs typeface="Calibri"/>
              </a:rPr>
              <a:t>OK</a:t>
            </a:r>
            <a:r>
              <a:rPr lang="en-US" sz="1600" b="1" spc="10" dirty="0">
                <a:solidFill>
                  <a:srgbClr val="C00000"/>
                </a:solidFill>
                <a:cs typeface="Calibri"/>
              </a:rPr>
              <a:t> </a:t>
            </a:r>
            <a:r>
              <a:rPr lang="en-US" sz="1600" spc="-10" dirty="0">
                <a:cs typeface="Calibri"/>
              </a:rPr>
              <a:t>bu</a:t>
            </a:r>
            <a:r>
              <a:rPr lang="en-US" sz="1600" spc="-30" dirty="0">
                <a:cs typeface="Calibri"/>
              </a:rPr>
              <a:t>t</a:t>
            </a:r>
            <a:r>
              <a:rPr lang="en-US" sz="1600" spc="-20" dirty="0">
                <a:cs typeface="Calibri"/>
              </a:rPr>
              <a:t>t</a:t>
            </a:r>
            <a:r>
              <a:rPr lang="en-US" sz="1600" spc="-15" dirty="0">
                <a:cs typeface="Calibri"/>
              </a:rPr>
              <a:t>o</a:t>
            </a:r>
            <a:r>
              <a:rPr lang="en-US" sz="1600" spc="-10" dirty="0">
                <a:cs typeface="Calibri"/>
              </a:rPr>
              <a:t>n</a:t>
            </a:r>
            <a:r>
              <a:rPr lang="en-US" sz="1600" spc="-5" dirty="0">
                <a:cs typeface="Calibri"/>
              </a:rPr>
              <a:t> </a:t>
            </a:r>
            <a:r>
              <a:rPr lang="en-US" sz="1600" spc="-5" dirty="0" smtClean="0">
                <a:cs typeface="Calibri"/>
              </a:rPr>
              <a:t>to save the changes to eh </a:t>
            </a:r>
            <a:r>
              <a:rPr lang="en-US" sz="1600" spc="-10" dirty="0" smtClean="0">
                <a:cs typeface="Calibri"/>
              </a:rPr>
              <a:t>C</a:t>
            </a:r>
            <a:r>
              <a:rPr lang="en-US" sz="1600" spc="-20" dirty="0" smtClean="0">
                <a:cs typeface="Calibri"/>
              </a:rPr>
              <a:t>om</a:t>
            </a:r>
            <a:r>
              <a:rPr lang="en-US" sz="1600" spc="-10" dirty="0" smtClean="0">
                <a:cs typeface="Calibri"/>
              </a:rPr>
              <a:t>p</a:t>
            </a:r>
            <a:r>
              <a:rPr lang="en-US" sz="1600" dirty="0" smtClean="0">
                <a:cs typeface="Calibri"/>
              </a:rPr>
              <a:t>li</a:t>
            </a:r>
            <a:r>
              <a:rPr lang="en-US" sz="1600" spc="-10" dirty="0" smtClean="0">
                <a:cs typeface="Calibri"/>
              </a:rPr>
              <a:t>an</a:t>
            </a:r>
            <a:r>
              <a:rPr lang="en-US" sz="1600" spc="-15" dirty="0" smtClean="0">
                <a:cs typeface="Calibri"/>
              </a:rPr>
              <a:t>c</a:t>
            </a:r>
            <a:r>
              <a:rPr lang="en-US" sz="1600" spc="-10" dirty="0" smtClean="0">
                <a:cs typeface="Calibri"/>
              </a:rPr>
              <a:t>e</a:t>
            </a:r>
            <a:r>
              <a:rPr lang="en-US" sz="1600" spc="-20" dirty="0" smtClean="0">
                <a:cs typeface="Calibri"/>
              </a:rPr>
              <a:t> </a:t>
            </a:r>
            <a:r>
              <a:rPr lang="en-US" sz="1600" spc="-15" dirty="0">
                <a:cs typeface="Calibri"/>
              </a:rPr>
              <a:t>Sc</a:t>
            </a:r>
            <a:r>
              <a:rPr lang="en-US" sz="1600" spc="-10" dirty="0">
                <a:cs typeface="Calibri"/>
              </a:rPr>
              <a:t>h</a:t>
            </a:r>
            <a:r>
              <a:rPr lang="en-US" sz="1600" spc="-15" dirty="0">
                <a:cs typeface="Calibri"/>
              </a:rPr>
              <a:t>e</a:t>
            </a:r>
            <a:r>
              <a:rPr lang="en-US" sz="1600" spc="-10" dirty="0">
                <a:cs typeface="Calibri"/>
              </a:rPr>
              <a:t>du</a:t>
            </a:r>
            <a:r>
              <a:rPr lang="en-US" sz="1600" dirty="0">
                <a:cs typeface="Calibri"/>
              </a:rPr>
              <a:t>l</a:t>
            </a:r>
            <a:r>
              <a:rPr lang="en-US" sz="1600" spc="-10" dirty="0">
                <a:cs typeface="Calibri"/>
              </a:rPr>
              <a:t>e</a:t>
            </a:r>
            <a:r>
              <a:rPr lang="en-US" sz="1600" spc="-10" dirty="0" smtClean="0">
                <a:cs typeface="Calibri"/>
              </a:rPr>
              <a:t>.</a:t>
            </a:r>
          </a:p>
          <a:p>
            <a:pPr>
              <a:lnSpc>
                <a:spcPct val="100000"/>
              </a:lnSpc>
              <a:spcBef>
                <a:spcPts val="28"/>
              </a:spcBef>
            </a:pPr>
            <a:endParaRPr sz="1300" dirty="0">
              <a:latin typeface="Times New Roman"/>
              <a:cs typeface="Times New Roman"/>
            </a:endParaRPr>
          </a:p>
        </p:txBody>
      </p:sp>
      <p:pic>
        <p:nvPicPr>
          <p:cNvPr id="13" name="Picture 12"/>
          <p:cNvPicPr>
            <a:picLocks noChangeAspect="1"/>
          </p:cNvPicPr>
          <p:nvPr/>
        </p:nvPicPr>
        <p:blipFill>
          <a:blip r:embed="rId4"/>
          <a:stretch>
            <a:fillRect/>
          </a:stretch>
        </p:blipFill>
        <p:spPr>
          <a:xfrm>
            <a:off x="81624" y="2915237"/>
            <a:ext cx="5943664" cy="6086455"/>
          </a:xfrm>
          <a:prstGeom prst="rect">
            <a:avLst/>
          </a:prstGeom>
          <a:ln w="15875">
            <a:solidFill>
              <a:schemeClr val="tx1"/>
            </a:solidFill>
          </a:ln>
        </p:spPr>
      </p:pic>
      <p:sp>
        <p:nvSpPr>
          <p:cNvPr id="29" name="object 22"/>
          <p:cNvSpPr txBox="1"/>
          <p:nvPr/>
        </p:nvSpPr>
        <p:spPr>
          <a:xfrm>
            <a:off x="5975308" y="2828110"/>
            <a:ext cx="6229350" cy="3200876"/>
          </a:xfrm>
          <a:prstGeom prst="rect">
            <a:avLst/>
          </a:prstGeom>
          <a:noFill/>
        </p:spPr>
        <p:txBody>
          <a:bodyPr vert="horz" wrap="square" lIns="0" tIns="0" rIns="0" bIns="0" rtlCol="0">
            <a:spAutoFit/>
          </a:bodyPr>
          <a:lstStyle/>
          <a:p>
            <a:pPr marL="208915">
              <a:lnSpc>
                <a:spcPct val="100000"/>
              </a:lnSpc>
            </a:pPr>
            <a:r>
              <a:rPr lang="en-US" sz="1600" spc="-15" dirty="0" smtClean="0">
                <a:latin typeface="Calibri"/>
                <a:cs typeface="Calibri"/>
              </a:rPr>
              <a:t>Review the compliance schedule to make sure it includes the compliance schedule activities and associated sanitary defects that you expect. Here are a couple of things you should look for;</a:t>
            </a:r>
          </a:p>
          <a:p>
            <a:pPr marL="494665" indent="-285750">
              <a:buFont typeface="Arial" panose="020B0604020202020204" pitchFamily="34" charset="0"/>
              <a:buChar char="•"/>
            </a:pPr>
            <a:r>
              <a:rPr lang="en-US" sz="1600" spc="-10" dirty="0" smtClean="0">
                <a:solidFill>
                  <a:srgbClr val="0070C0"/>
                </a:solidFill>
                <a:cs typeface="Calibri"/>
              </a:rPr>
              <a:t>Check </a:t>
            </a:r>
            <a:r>
              <a:rPr lang="en-US" sz="1600" spc="-10" dirty="0">
                <a:solidFill>
                  <a:srgbClr val="0070C0"/>
                </a:solidFill>
                <a:cs typeface="Calibri"/>
              </a:rPr>
              <a:t>that each compliance schedule activity has the appropriate defect attached to the schedule. </a:t>
            </a:r>
            <a:endParaRPr lang="en-US" sz="1600" spc="-10" dirty="0" smtClean="0">
              <a:solidFill>
                <a:srgbClr val="0070C0"/>
              </a:solidFill>
              <a:cs typeface="Calibri"/>
            </a:endParaRPr>
          </a:p>
          <a:p>
            <a:pPr marL="494665" indent="-285750">
              <a:buFont typeface="Arial" panose="020B0604020202020204" pitchFamily="34" charset="0"/>
              <a:buChar char="•"/>
            </a:pPr>
            <a:r>
              <a:rPr lang="en-US" sz="1600" spc="-10" dirty="0" smtClean="0">
                <a:solidFill>
                  <a:srgbClr val="0070C0"/>
                </a:solidFill>
                <a:cs typeface="Calibri"/>
              </a:rPr>
              <a:t>Check to make sure each compliance schedule activity has only </a:t>
            </a:r>
            <a:r>
              <a:rPr lang="en-US" sz="1600" u="sng" spc="-10" dirty="0" smtClean="0">
                <a:solidFill>
                  <a:srgbClr val="0070C0"/>
                </a:solidFill>
                <a:cs typeface="Calibri"/>
              </a:rPr>
              <a:t>ONE </a:t>
            </a:r>
            <a:r>
              <a:rPr lang="en-US" sz="1600" u="sng" spc="-10" dirty="0">
                <a:solidFill>
                  <a:srgbClr val="0070C0"/>
                </a:solidFill>
                <a:cs typeface="Calibri"/>
              </a:rPr>
              <a:t>defect </a:t>
            </a:r>
            <a:r>
              <a:rPr lang="en-US" sz="1600" spc="-10" dirty="0">
                <a:solidFill>
                  <a:srgbClr val="0070C0"/>
                </a:solidFill>
                <a:cs typeface="Calibri"/>
              </a:rPr>
              <a:t>attached to it. </a:t>
            </a:r>
            <a:endParaRPr lang="en-US" sz="1600" spc="-10" dirty="0" smtClean="0">
              <a:solidFill>
                <a:srgbClr val="0070C0"/>
              </a:solidFill>
              <a:cs typeface="Calibri"/>
            </a:endParaRPr>
          </a:p>
          <a:p>
            <a:pPr marL="494665" indent="-285750">
              <a:buFont typeface="Arial" panose="020B0604020202020204" pitchFamily="34" charset="0"/>
              <a:buChar char="•"/>
            </a:pPr>
            <a:r>
              <a:rPr lang="en-US" sz="1600" spc="-10" dirty="0" smtClean="0">
                <a:solidFill>
                  <a:srgbClr val="0070C0"/>
                </a:solidFill>
                <a:cs typeface="Calibri"/>
              </a:rPr>
              <a:t>Check that each </a:t>
            </a:r>
            <a:r>
              <a:rPr lang="en-US" sz="1600" u="sng" spc="-10" dirty="0" smtClean="0">
                <a:solidFill>
                  <a:srgbClr val="0070C0"/>
                </a:solidFill>
                <a:cs typeface="Calibri"/>
              </a:rPr>
              <a:t>unresolved defect </a:t>
            </a:r>
            <a:r>
              <a:rPr lang="en-US" sz="1600" spc="-10" dirty="0" smtClean="0">
                <a:solidFill>
                  <a:srgbClr val="0070C0"/>
                </a:solidFill>
                <a:cs typeface="Calibri"/>
              </a:rPr>
              <a:t>entered into the Site Visit has an activity</a:t>
            </a:r>
          </a:p>
          <a:p>
            <a:pPr marL="494665" indent="-285750">
              <a:buFont typeface="Arial" panose="020B0604020202020204" pitchFamily="34" charset="0"/>
              <a:buChar char="•"/>
            </a:pPr>
            <a:r>
              <a:rPr lang="en-US" sz="1600" spc="-10" dirty="0" smtClean="0">
                <a:solidFill>
                  <a:srgbClr val="0070C0"/>
                </a:solidFill>
                <a:cs typeface="Calibri"/>
              </a:rPr>
              <a:t>Review the corrective action due date for each defect and adjust as needed. </a:t>
            </a:r>
            <a:r>
              <a:rPr lang="en-US" sz="1600" spc="-10" dirty="0">
                <a:solidFill>
                  <a:srgbClr val="0070C0"/>
                </a:solidFill>
                <a:cs typeface="Calibri"/>
              </a:rPr>
              <a:t>This date </a:t>
            </a:r>
            <a:r>
              <a:rPr lang="en-US" sz="1600" u="sng" spc="-10" dirty="0">
                <a:solidFill>
                  <a:srgbClr val="0070C0"/>
                </a:solidFill>
                <a:cs typeface="Calibri"/>
              </a:rPr>
              <a:t>MUST match </a:t>
            </a:r>
            <a:r>
              <a:rPr lang="en-US" sz="1600" spc="-10" dirty="0">
                <a:solidFill>
                  <a:srgbClr val="0070C0"/>
                </a:solidFill>
                <a:cs typeface="Calibri"/>
              </a:rPr>
              <a:t>the deadline dates that were </a:t>
            </a:r>
            <a:r>
              <a:rPr lang="en-US" sz="1600" spc="-10" dirty="0" smtClean="0">
                <a:solidFill>
                  <a:srgbClr val="0070C0"/>
                </a:solidFill>
                <a:cs typeface="Calibri"/>
              </a:rPr>
              <a:t>outlined </a:t>
            </a:r>
            <a:r>
              <a:rPr lang="en-US" sz="1600" spc="-10" dirty="0">
                <a:solidFill>
                  <a:srgbClr val="0070C0"/>
                </a:solidFill>
                <a:cs typeface="Calibri"/>
              </a:rPr>
              <a:t>in the Assessment follow-up </a:t>
            </a:r>
            <a:r>
              <a:rPr lang="en-US" sz="1600" spc="-10" dirty="0" smtClean="0">
                <a:solidFill>
                  <a:srgbClr val="0070C0"/>
                </a:solidFill>
                <a:cs typeface="Calibri"/>
              </a:rPr>
              <a:t>letter to the system.</a:t>
            </a:r>
            <a:endParaRPr lang="en-US" sz="1600" spc="-10" dirty="0">
              <a:solidFill>
                <a:srgbClr val="0070C0"/>
              </a:solidFill>
              <a:cs typeface="Calibri"/>
            </a:endParaRPr>
          </a:p>
          <a:p>
            <a:pPr marL="494665" indent="-285750">
              <a:lnSpc>
                <a:spcPct val="100000"/>
              </a:lnSpc>
              <a:buFont typeface="Arial" panose="020B0604020202020204" pitchFamily="34" charset="0"/>
              <a:buChar char="•"/>
            </a:pPr>
            <a:endParaRPr lang="en-US" sz="1600" spc="-10" dirty="0" smtClean="0">
              <a:latin typeface="Calibri"/>
              <a:cs typeface="Calibri"/>
            </a:endParaRPr>
          </a:p>
        </p:txBody>
      </p:sp>
      <p:sp>
        <p:nvSpPr>
          <p:cNvPr id="34" name="Rounded Rectangle 33"/>
          <p:cNvSpPr/>
          <p:nvPr/>
        </p:nvSpPr>
        <p:spPr>
          <a:xfrm>
            <a:off x="868181" y="14554621"/>
            <a:ext cx="11212387" cy="1509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400" b="1" i="1" spc="-10" dirty="0">
                <a:solidFill>
                  <a:srgbClr val="9933FF"/>
                </a:solidFill>
                <a:cs typeface="Calibri"/>
              </a:rPr>
              <a:t>C</a:t>
            </a:r>
            <a:r>
              <a:rPr lang="en-US" sz="2400" b="1" i="1" spc="-10" dirty="0" smtClean="0">
                <a:solidFill>
                  <a:srgbClr val="9933FF"/>
                </a:solidFill>
                <a:cs typeface="Calibri"/>
              </a:rPr>
              <a:t>ongratulations you are DONE with the data entry for this Assessment!</a:t>
            </a:r>
            <a:endParaRPr lang="en-US" sz="2400" b="1" i="1" spc="-10" dirty="0">
              <a:solidFill>
                <a:srgbClr val="9933FF"/>
              </a:solidFill>
              <a:cs typeface="Calibri"/>
            </a:endParaRPr>
          </a:p>
          <a:p>
            <a:pPr marL="12700" marR="221615" algn="ctr">
              <a:lnSpc>
                <a:spcPct val="100000"/>
              </a:lnSpc>
            </a:pPr>
            <a:endParaRPr lang="en-US" sz="2400" i="1" dirty="0">
              <a:solidFill>
                <a:srgbClr val="0066FF"/>
              </a:solidFill>
              <a:cs typeface="Calibri"/>
            </a:endParaRPr>
          </a:p>
        </p:txBody>
      </p:sp>
      <p:sp>
        <p:nvSpPr>
          <p:cNvPr id="2" name="Rectangle 1"/>
          <p:cNvSpPr/>
          <p:nvPr/>
        </p:nvSpPr>
        <p:spPr>
          <a:xfrm>
            <a:off x="6100300" y="13236928"/>
            <a:ext cx="5911315" cy="1200329"/>
          </a:xfrm>
          <a:prstGeom prst="rect">
            <a:avLst/>
          </a:prstGeom>
        </p:spPr>
        <p:txBody>
          <a:bodyPr wrap="square">
            <a:spAutoFit/>
          </a:bodyPr>
          <a:lstStyle/>
          <a:p>
            <a:pPr marL="12700" algn="ctr">
              <a:spcBef>
                <a:spcPts val="960"/>
              </a:spcBef>
            </a:pPr>
            <a:r>
              <a:rPr lang="en-US" spc="-10" dirty="0">
                <a:solidFill>
                  <a:srgbClr val="0070C0"/>
                </a:solidFill>
                <a:cs typeface="Calibri"/>
              </a:rPr>
              <a:t>ONCE THE PWS SUBMITS DOCUMENTATION THAT A DEFECT HAS BEEN CORRECTED, REFER TO THE MANAGING SANITARY DEFECT COMPLIANCE SCHEDULE GUIDANCE </a:t>
            </a:r>
            <a:r>
              <a:rPr lang="en-US" spc="-10" dirty="0" smtClean="0">
                <a:solidFill>
                  <a:srgbClr val="0070C0"/>
                </a:solidFill>
                <a:cs typeface="Calibri"/>
              </a:rPr>
              <a:t>DOCUMENT (coming soon)</a:t>
            </a:r>
            <a:endParaRPr lang="en-US" dirty="0">
              <a:solidFill>
                <a:srgbClr val="0070C0"/>
              </a:solidFill>
              <a:cs typeface="Calibri"/>
            </a:endParaRPr>
          </a:p>
        </p:txBody>
      </p:sp>
      <p:sp>
        <p:nvSpPr>
          <p:cNvPr id="17"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122555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48800" y="15811500"/>
            <a:ext cx="2743200" cy="444500"/>
          </a:xfrm>
        </p:spPr>
        <p:txBody>
          <a:bodyPr/>
          <a:lstStyle/>
          <a:p>
            <a:fld id="{BF20CCA9-3ACA-4BA9-8FC9-F08AE892AB50}" type="slidenum">
              <a:rPr lang="en-US" smtClean="0"/>
              <a:t>13</a:t>
            </a:fld>
            <a:endParaRPr lang="en-US" dirty="0"/>
          </a:p>
        </p:txBody>
      </p:sp>
      <p:sp>
        <p:nvSpPr>
          <p:cNvPr id="4" name="Footer Placeholder 1"/>
          <p:cNvSpPr>
            <a:spLocks noGrp="1"/>
          </p:cNvSpPr>
          <p:nvPr>
            <p:ph type="ftr" sz="quarter" idx="11"/>
          </p:nvPr>
        </p:nvSpPr>
        <p:spPr>
          <a:xfrm>
            <a:off x="-18027" y="15924825"/>
            <a:ext cx="4114800" cy="277667"/>
          </a:xfrm>
        </p:spPr>
        <p:txBody>
          <a:bodyPr/>
          <a:lstStyle/>
          <a:p>
            <a:pPr algn="l"/>
            <a:r>
              <a:rPr lang="en-US" sz="1200" dirty="0" smtClean="0"/>
              <a:t>Tracking Level 1 Assessments 6/22/2016</a:t>
            </a:r>
            <a:endParaRPr lang="en-US" sz="1200" dirty="0"/>
          </a:p>
        </p:txBody>
      </p:sp>
      <p:sp>
        <p:nvSpPr>
          <p:cNvPr id="5" name="Rounded Rectangle 4"/>
          <p:cNvSpPr/>
          <p:nvPr/>
        </p:nvSpPr>
        <p:spPr>
          <a:xfrm>
            <a:off x="0" y="135618"/>
            <a:ext cx="12136821"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smtClean="0">
                <a:solidFill>
                  <a:schemeClr val="tx1"/>
                </a:solidFill>
                <a:cs typeface="Calibri"/>
              </a:rPr>
              <a:t>Tracking when a “reset” for the Level 1 Assessment</a:t>
            </a:r>
            <a:endParaRPr lang="en-US" sz="2800" i="1" dirty="0">
              <a:solidFill>
                <a:schemeClr val="tx1"/>
              </a:solidFill>
              <a:cs typeface="Calibri"/>
            </a:endParaRPr>
          </a:p>
        </p:txBody>
      </p:sp>
      <p:sp>
        <p:nvSpPr>
          <p:cNvPr id="6" name="Rounded Rectangle 5"/>
          <p:cNvSpPr/>
          <p:nvPr/>
        </p:nvSpPr>
        <p:spPr>
          <a:xfrm>
            <a:off x="1164276" y="812946"/>
            <a:ext cx="10425823" cy="1124503"/>
          </a:xfrm>
          <a:prstGeom prst="roundRect">
            <a:avLst/>
          </a:prstGeom>
          <a:solidFill>
            <a:srgbClr val="FFFF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70C0"/>
                </a:solidFill>
              </a:rPr>
              <a:t>As a reminder we can issue a Level 1 “reset” when “the State has determined </a:t>
            </a:r>
            <a:r>
              <a:rPr lang="en-US" u="sng" dirty="0" smtClean="0">
                <a:solidFill>
                  <a:srgbClr val="0070C0"/>
                </a:solidFill>
              </a:rPr>
              <a:t>a likely reason </a:t>
            </a:r>
            <a:r>
              <a:rPr lang="en-US" dirty="0" smtClean="0">
                <a:solidFill>
                  <a:srgbClr val="0070C0"/>
                </a:solidFill>
              </a:rPr>
              <a:t>that caused the TC+ samples </a:t>
            </a:r>
            <a:r>
              <a:rPr lang="en-US" b="1" dirty="0" smtClean="0">
                <a:solidFill>
                  <a:srgbClr val="0070C0"/>
                </a:solidFill>
              </a:rPr>
              <a:t>AND</a:t>
            </a:r>
            <a:r>
              <a:rPr lang="en-US" dirty="0" smtClean="0">
                <a:solidFill>
                  <a:srgbClr val="0070C0"/>
                </a:solidFill>
              </a:rPr>
              <a:t> has established that the system has </a:t>
            </a:r>
            <a:r>
              <a:rPr lang="en-US" u="sng" dirty="0" smtClean="0">
                <a:solidFill>
                  <a:srgbClr val="0070C0"/>
                </a:solidFill>
              </a:rPr>
              <a:t>corrected the problem</a:t>
            </a:r>
            <a:r>
              <a:rPr lang="en-US" dirty="0" smtClean="0">
                <a:solidFill>
                  <a:srgbClr val="0070C0"/>
                </a:solidFill>
              </a:rPr>
              <a:t>.” You must consult with your Program Coordinator prior to issuing a reset. </a:t>
            </a:r>
            <a:endParaRPr lang="en-US" dirty="0">
              <a:solidFill>
                <a:srgbClr val="0070C0"/>
              </a:solidFill>
            </a:endParaRPr>
          </a:p>
        </p:txBody>
      </p:sp>
      <p:sp>
        <p:nvSpPr>
          <p:cNvPr id="7" name="Rectangle 6"/>
          <p:cNvSpPr/>
          <p:nvPr/>
        </p:nvSpPr>
        <p:spPr>
          <a:xfrm>
            <a:off x="631606" y="2472852"/>
            <a:ext cx="11560394" cy="673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solidFill>
                  <a:srgbClr val="430086"/>
                </a:solidFill>
              </a:rPr>
              <a:t>Site Visit </a:t>
            </a:r>
            <a:r>
              <a:rPr lang="en-US" dirty="0" smtClean="0">
                <a:solidFill>
                  <a:srgbClr val="430086"/>
                </a:solidFill>
              </a:rPr>
              <a:t>(</a:t>
            </a:r>
            <a:r>
              <a:rPr lang="en-US" dirty="0" smtClean="0">
                <a:solidFill>
                  <a:srgbClr val="430086"/>
                </a:solidFill>
                <a:hlinkClick r:id="rId3" action="ppaction://hlinksldjump"/>
              </a:rPr>
              <a:t>page 10</a:t>
            </a:r>
            <a:r>
              <a:rPr lang="en-US" dirty="0" smtClean="0">
                <a:solidFill>
                  <a:srgbClr val="430086"/>
                </a:solidFill>
              </a:rPr>
              <a:t>) </a:t>
            </a:r>
            <a:r>
              <a:rPr lang="en-US" sz="2000" b="1" dirty="0" smtClean="0">
                <a:solidFill>
                  <a:srgbClr val="7030A0"/>
                </a:solidFill>
              </a:rPr>
              <a:t>-</a:t>
            </a:r>
            <a:r>
              <a:rPr lang="en-US" sz="2000" dirty="0" smtClean="0">
                <a:solidFill>
                  <a:srgbClr val="7030A0"/>
                </a:solidFill>
              </a:rPr>
              <a:t> </a:t>
            </a:r>
            <a:r>
              <a:rPr lang="en-US" sz="2000" dirty="0" smtClean="0">
                <a:solidFill>
                  <a:schemeClr val="tx1"/>
                </a:solidFill>
              </a:rPr>
              <a:t>Add comment that a reset was issued in the </a:t>
            </a:r>
            <a:r>
              <a:rPr lang="en-US" sz="2000" b="1" dirty="0" smtClean="0">
                <a:solidFill>
                  <a:srgbClr val="C00000"/>
                </a:solidFill>
              </a:rPr>
              <a:t>Comments</a:t>
            </a:r>
            <a:r>
              <a:rPr lang="en-US" sz="2000" dirty="0" smtClean="0">
                <a:solidFill>
                  <a:schemeClr val="tx1"/>
                </a:solidFill>
              </a:rPr>
              <a:t> section of the Site Visit</a:t>
            </a:r>
            <a:endParaRPr lang="en-US" sz="2000" dirty="0">
              <a:solidFill>
                <a:schemeClr val="tx1"/>
              </a:solidFill>
            </a:endParaRPr>
          </a:p>
        </p:txBody>
      </p:sp>
      <p:sp>
        <p:nvSpPr>
          <p:cNvPr id="11" name="Rectangle 10"/>
          <p:cNvSpPr/>
          <p:nvPr/>
        </p:nvSpPr>
        <p:spPr>
          <a:xfrm>
            <a:off x="627618" y="4046372"/>
            <a:ext cx="11564382" cy="9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solidFill>
                  <a:srgbClr val="430086"/>
                </a:solidFill>
              </a:rPr>
              <a:t>Assessment Letter (LAS) Enforcement Action </a:t>
            </a:r>
            <a:r>
              <a:rPr lang="en-US" dirty="0" smtClean="0">
                <a:solidFill>
                  <a:srgbClr val="430086"/>
                </a:solidFill>
              </a:rPr>
              <a:t>(</a:t>
            </a:r>
            <a:r>
              <a:rPr lang="en-US" dirty="0" smtClean="0">
                <a:solidFill>
                  <a:srgbClr val="430086"/>
                </a:solidFill>
                <a:hlinkClick r:id="rId4" action="ppaction://hlinksldjump"/>
              </a:rPr>
              <a:t>page 5</a:t>
            </a:r>
            <a:r>
              <a:rPr lang="en-US" dirty="0" smtClean="0">
                <a:solidFill>
                  <a:srgbClr val="430086"/>
                </a:solidFill>
              </a:rPr>
              <a:t>)</a:t>
            </a:r>
            <a:r>
              <a:rPr lang="en-US" sz="2000" dirty="0" smtClean="0">
                <a:solidFill>
                  <a:srgbClr val="430086"/>
                </a:solidFill>
              </a:rPr>
              <a:t> </a:t>
            </a:r>
            <a:r>
              <a:rPr lang="en-US" sz="2000" b="1" dirty="0" smtClean="0">
                <a:solidFill>
                  <a:srgbClr val="430086"/>
                </a:solidFill>
              </a:rPr>
              <a:t>- </a:t>
            </a:r>
            <a:r>
              <a:rPr lang="en-US" sz="2000" dirty="0" smtClean="0">
                <a:solidFill>
                  <a:schemeClr val="tx1"/>
                </a:solidFill>
              </a:rPr>
              <a:t>Add </a:t>
            </a:r>
            <a:r>
              <a:rPr lang="en-US" sz="2000" dirty="0">
                <a:solidFill>
                  <a:schemeClr val="tx1"/>
                </a:solidFill>
              </a:rPr>
              <a:t>comment in the Assessment </a:t>
            </a:r>
            <a:r>
              <a:rPr lang="en-US" sz="2000" dirty="0" smtClean="0">
                <a:solidFill>
                  <a:schemeClr val="tx1"/>
                </a:solidFill>
              </a:rPr>
              <a:t>follow-up letter enforcement action </a:t>
            </a:r>
            <a:r>
              <a:rPr lang="en-US" sz="2000" dirty="0">
                <a:solidFill>
                  <a:schemeClr val="tx1"/>
                </a:solidFill>
              </a:rPr>
              <a:t>that a reset was issued </a:t>
            </a:r>
            <a:r>
              <a:rPr lang="en-US" sz="2000" i="1" dirty="0" smtClean="0">
                <a:solidFill>
                  <a:schemeClr val="tx1"/>
                </a:solidFill>
              </a:rPr>
              <a:t>(be </a:t>
            </a:r>
            <a:r>
              <a:rPr lang="en-US" sz="2000" i="1" dirty="0">
                <a:solidFill>
                  <a:schemeClr val="tx1"/>
                </a:solidFill>
              </a:rPr>
              <a:t>sure that it’s actually included in the letter as well</a:t>
            </a:r>
            <a:r>
              <a:rPr lang="en-US" sz="2000" i="1" dirty="0" smtClean="0">
                <a:solidFill>
                  <a:schemeClr val="tx1"/>
                </a:solidFill>
              </a:rPr>
              <a:t>)</a:t>
            </a:r>
            <a:endParaRPr lang="en-US" sz="2000" i="1" dirty="0">
              <a:solidFill>
                <a:schemeClr val="tx1"/>
              </a:solidFill>
            </a:endParaRPr>
          </a:p>
        </p:txBody>
      </p:sp>
      <p:pic>
        <p:nvPicPr>
          <p:cNvPr id="18" name="Picture 17"/>
          <p:cNvPicPr>
            <a:picLocks noChangeAspect="1"/>
          </p:cNvPicPr>
          <p:nvPr/>
        </p:nvPicPr>
        <p:blipFill>
          <a:blip r:embed="rId5"/>
          <a:stretch>
            <a:fillRect/>
          </a:stretch>
        </p:blipFill>
        <p:spPr>
          <a:xfrm>
            <a:off x="1269042" y="3081704"/>
            <a:ext cx="8578504" cy="823250"/>
          </a:xfrm>
          <a:prstGeom prst="rect">
            <a:avLst/>
          </a:prstGeom>
          <a:ln w="12700">
            <a:solidFill>
              <a:schemeClr val="accent1"/>
            </a:solidFill>
          </a:ln>
        </p:spPr>
      </p:pic>
      <p:sp>
        <p:nvSpPr>
          <p:cNvPr id="19" name="Rectangle 18"/>
          <p:cNvSpPr/>
          <p:nvPr/>
        </p:nvSpPr>
        <p:spPr>
          <a:xfrm>
            <a:off x="612139" y="8784495"/>
            <a:ext cx="11579861" cy="1386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solidFill>
                  <a:srgbClr val="430086"/>
                </a:solidFill>
              </a:rPr>
              <a:t>Level 1 Assessment Compliance Schedule</a:t>
            </a:r>
            <a:r>
              <a:rPr lang="en-US" dirty="0" smtClean="0">
                <a:solidFill>
                  <a:srgbClr val="430086"/>
                </a:solidFill>
              </a:rPr>
              <a:t> (</a:t>
            </a:r>
            <a:r>
              <a:rPr lang="en-US" dirty="0" smtClean="0">
                <a:solidFill>
                  <a:srgbClr val="430086"/>
                </a:solidFill>
                <a:hlinkClick r:id="rId6" action="ppaction://hlinksldjump"/>
              </a:rPr>
              <a:t>page 4</a:t>
            </a:r>
            <a:r>
              <a:rPr lang="en-US" dirty="0" smtClean="0">
                <a:solidFill>
                  <a:srgbClr val="430086"/>
                </a:solidFill>
              </a:rPr>
              <a:t>)</a:t>
            </a:r>
          </a:p>
          <a:p>
            <a:pPr marL="742950" lvl="1" indent="-285750">
              <a:buFont typeface="Arial" panose="020B0604020202020204" pitchFamily="34" charset="0"/>
              <a:buChar char="•"/>
            </a:pPr>
            <a:r>
              <a:rPr lang="en-US" sz="2000" dirty="0" smtClean="0">
                <a:solidFill>
                  <a:schemeClr val="tx1"/>
                </a:solidFill>
              </a:rPr>
              <a:t>Add comment that a reset was issued in the </a:t>
            </a:r>
            <a:r>
              <a:rPr lang="en-US" sz="2000" b="1" dirty="0" smtClean="0">
                <a:solidFill>
                  <a:srgbClr val="C00000"/>
                </a:solidFill>
              </a:rPr>
              <a:t>Description</a:t>
            </a:r>
            <a:r>
              <a:rPr lang="en-US" sz="2000" dirty="0" smtClean="0">
                <a:solidFill>
                  <a:schemeClr val="tx1"/>
                </a:solidFill>
              </a:rPr>
              <a:t> of the Level 1 Assessment schedule</a:t>
            </a:r>
          </a:p>
          <a:p>
            <a:pPr marL="742950" lvl="1" indent="-285750">
              <a:buFont typeface="Arial" panose="020B0604020202020204" pitchFamily="34" charset="0"/>
              <a:buChar char="•"/>
            </a:pPr>
            <a:r>
              <a:rPr lang="en-US" sz="2000" dirty="0" smtClean="0">
                <a:solidFill>
                  <a:schemeClr val="tx1"/>
                </a:solidFill>
              </a:rPr>
              <a:t>Add </a:t>
            </a:r>
            <a:r>
              <a:rPr lang="en-US" sz="2000" dirty="0">
                <a:solidFill>
                  <a:schemeClr val="tx1"/>
                </a:solidFill>
              </a:rPr>
              <a:t>comment that a reset was issued in the </a:t>
            </a:r>
            <a:r>
              <a:rPr lang="en-US" sz="2000" b="1" dirty="0" smtClean="0">
                <a:solidFill>
                  <a:srgbClr val="C00000"/>
                </a:solidFill>
              </a:rPr>
              <a:t>Comment </a:t>
            </a:r>
            <a:r>
              <a:rPr lang="en-US" sz="2000" dirty="0">
                <a:solidFill>
                  <a:schemeClr val="tx1"/>
                </a:solidFill>
              </a:rPr>
              <a:t>section of the compliance schedule </a:t>
            </a:r>
            <a:r>
              <a:rPr lang="en-US" sz="2000" dirty="0" smtClean="0">
                <a:solidFill>
                  <a:schemeClr val="tx1"/>
                </a:solidFill>
              </a:rPr>
              <a:t>activity</a:t>
            </a:r>
          </a:p>
          <a:p>
            <a:pPr marL="742950" lvl="1" indent="-285750">
              <a:buFont typeface="Arial" panose="020B0604020202020204" pitchFamily="34" charset="0"/>
              <a:buChar char="•"/>
            </a:pPr>
            <a:r>
              <a:rPr lang="en-US" sz="2000" dirty="0">
                <a:solidFill>
                  <a:schemeClr val="tx1"/>
                </a:solidFill>
              </a:rPr>
              <a:t>Delete the violation from the compliance schedule </a:t>
            </a:r>
            <a:r>
              <a:rPr lang="en-US" sz="2000" dirty="0" smtClean="0">
                <a:solidFill>
                  <a:schemeClr val="tx1"/>
                </a:solidFill>
              </a:rPr>
              <a:t>activity</a:t>
            </a:r>
            <a:endParaRPr lang="en-US" sz="2000" dirty="0">
              <a:solidFill>
                <a:schemeClr val="tx1"/>
              </a:solidFill>
            </a:endParaRPr>
          </a:p>
        </p:txBody>
      </p:sp>
      <p:sp>
        <p:nvSpPr>
          <p:cNvPr id="24" name="Rectangle 23"/>
          <p:cNvSpPr/>
          <p:nvPr/>
        </p:nvSpPr>
        <p:spPr>
          <a:xfrm>
            <a:off x="-18027" y="2021098"/>
            <a:ext cx="11721516" cy="465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smtClean="0">
                <a:solidFill>
                  <a:schemeClr val="tx1"/>
                </a:solidFill>
              </a:rPr>
              <a:t>There are 3 areas in SDWIS to enter information when a reset has been issued, listed below:</a:t>
            </a:r>
            <a:endParaRPr lang="en-US" sz="2000" b="1" dirty="0">
              <a:solidFill>
                <a:schemeClr val="tx1"/>
              </a:solidFill>
            </a:endParaRPr>
          </a:p>
        </p:txBody>
      </p:sp>
      <p:sp>
        <p:nvSpPr>
          <p:cNvPr id="20" name="Chevron 19"/>
          <p:cNvSpPr/>
          <p:nvPr/>
        </p:nvSpPr>
        <p:spPr>
          <a:xfrm>
            <a:off x="111470" y="2548362"/>
            <a:ext cx="520136" cy="499771"/>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Chevron 25"/>
          <p:cNvSpPr/>
          <p:nvPr/>
        </p:nvSpPr>
        <p:spPr>
          <a:xfrm>
            <a:off x="107481" y="4124605"/>
            <a:ext cx="520136" cy="499771"/>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Chevron 26"/>
          <p:cNvSpPr/>
          <p:nvPr/>
        </p:nvSpPr>
        <p:spPr>
          <a:xfrm>
            <a:off x="107481" y="8762713"/>
            <a:ext cx="520136" cy="499771"/>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 name="Group 8"/>
          <p:cNvGrpSpPr/>
          <p:nvPr/>
        </p:nvGrpSpPr>
        <p:grpSpPr>
          <a:xfrm>
            <a:off x="73343" y="10375645"/>
            <a:ext cx="5937301" cy="4024754"/>
            <a:chOff x="111470" y="10154699"/>
            <a:chExt cx="5937301" cy="4024754"/>
          </a:xfrm>
        </p:grpSpPr>
        <p:pic>
          <p:nvPicPr>
            <p:cNvPr id="17" name="Picture 16"/>
            <p:cNvPicPr>
              <a:picLocks noChangeAspect="1"/>
            </p:cNvPicPr>
            <p:nvPr/>
          </p:nvPicPr>
          <p:blipFill>
            <a:blip r:embed="rId7"/>
            <a:stretch>
              <a:fillRect/>
            </a:stretch>
          </p:blipFill>
          <p:spPr>
            <a:xfrm>
              <a:off x="111470" y="10154699"/>
              <a:ext cx="5937301" cy="4024754"/>
            </a:xfrm>
            <a:prstGeom prst="rect">
              <a:avLst/>
            </a:prstGeom>
            <a:ln w="12700">
              <a:solidFill>
                <a:schemeClr val="accent1">
                  <a:shade val="50000"/>
                </a:schemeClr>
              </a:solidFill>
            </a:ln>
          </p:spPr>
        </p:pic>
        <p:sp>
          <p:nvSpPr>
            <p:cNvPr id="2" name="Rounded Rectangle 1"/>
            <p:cNvSpPr/>
            <p:nvPr/>
          </p:nvSpPr>
          <p:spPr>
            <a:xfrm>
              <a:off x="248207" y="13563291"/>
              <a:ext cx="766797" cy="2425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972214" y="4873991"/>
            <a:ext cx="7741033" cy="3862156"/>
            <a:chOff x="2087852" y="4782023"/>
            <a:chExt cx="7509758" cy="3733112"/>
          </a:xfrm>
        </p:grpSpPr>
        <p:pic>
          <p:nvPicPr>
            <p:cNvPr id="14" name="Picture 13"/>
            <p:cNvPicPr>
              <a:picLocks noChangeAspect="1"/>
            </p:cNvPicPr>
            <p:nvPr/>
          </p:nvPicPr>
          <p:blipFill>
            <a:blip r:embed="rId8"/>
            <a:stretch>
              <a:fillRect/>
            </a:stretch>
          </p:blipFill>
          <p:spPr>
            <a:xfrm>
              <a:off x="2087852" y="4782023"/>
              <a:ext cx="7509758" cy="3733112"/>
            </a:xfrm>
            <a:prstGeom prst="rect">
              <a:avLst/>
            </a:prstGeom>
            <a:ln w="12700">
              <a:solidFill>
                <a:schemeClr val="accent1"/>
              </a:solidFill>
            </a:ln>
          </p:spPr>
        </p:pic>
        <p:sp>
          <p:nvSpPr>
            <p:cNvPr id="29" name="Rounded Rectangle 28"/>
            <p:cNvSpPr/>
            <p:nvPr/>
          </p:nvSpPr>
          <p:spPr>
            <a:xfrm>
              <a:off x="5075934" y="7761675"/>
              <a:ext cx="4372866" cy="6778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165234" y="10375469"/>
            <a:ext cx="6915603" cy="5352762"/>
            <a:chOff x="5182123" y="10520553"/>
            <a:chExt cx="6915603" cy="5352762"/>
          </a:xfrm>
        </p:grpSpPr>
        <p:grpSp>
          <p:nvGrpSpPr>
            <p:cNvPr id="10" name="Group 9"/>
            <p:cNvGrpSpPr/>
            <p:nvPr/>
          </p:nvGrpSpPr>
          <p:grpSpPr>
            <a:xfrm>
              <a:off x="6150212" y="10520553"/>
              <a:ext cx="5947514" cy="5352762"/>
              <a:chOff x="6151984" y="10419608"/>
              <a:chExt cx="5947514" cy="5352762"/>
            </a:xfrm>
          </p:grpSpPr>
          <p:pic>
            <p:nvPicPr>
              <p:cNvPr id="21" name="Picture 20"/>
              <p:cNvPicPr>
                <a:picLocks noChangeAspect="1"/>
              </p:cNvPicPr>
              <p:nvPr/>
            </p:nvPicPr>
            <p:blipFill>
              <a:blip r:embed="rId9"/>
              <a:stretch>
                <a:fillRect/>
              </a:stretch>
            </p:blipFill>
            <p:spPr>
              <a:xfrm>
                <a:off x="6151984" y="10419608"/>
                <a:ext cx="5947514" cy="5352762"/>
              </a:xfrm>
              <a:prstGeom prst="rect">
                <a:avLst/>
              </a:prstGeom>
              <a:ln w="12700">
                <a:solidFill>
                  <a:schemeClr val="accent1">
                    <a:shade val="50000"/>
                  </a:schemeClr>
                </a:solidFill>
              </a:ln>
            </p:spPr>
          </p:pic>
          <p:sp>
            <p:nvSpPr>
              <p:cNvPr id="25" name="Rounded Rectangle 24"/>
              <p:cNvSpPr/>
              <p:nvPr/>
            </p:nvSpPr>
            <p:spPr>
              <a:xfrm>
                <a:off x="9847546" y="15400834"/>
                <a:ext cx="751062" cy="29955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459547" y="13665928"/>
                <a:ext cx="3299925" cy="4948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5182123" y="15466928"/>
              <a:ext cx="1363783" cy="32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C00000"/>
                  </a:solidFill>
                </a:rPr>
                <a:t>Delete violation</a:t>
              </a:r>
              <a:endParaRPr lang="en-US" sz="1400" dirty="0">
                <a:solidFill>
                  <a:srgbClr val="C00000"/>
                </a:solidFill>
              </a:endParaRPr>
            </a:p>
          </p:txBody>
        </p:sp>
        <p:sp>
          <p:nvSpPr>
            <p:cNvPr id="23" name="Right Arrow 22"/>
            <p:cNvSpPr/>
            <p:nvPr/>
          </p:nvSpPr>
          <p:spPr>
            <a:xfrm rot="20155969">
              <a:off x="6460305" y="15220281"/>
              <a:ext cx="790430" cy="493295"/>
            </a:xfrm>
            <a:prstGeom prst="rightArrow">
              <a:avLst>
                <a:gd name="adj1" fmla="val 28680"/>
                <a:gd name="adj2" fmla="val 4288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421" y="621392"/>
            <a:ext cx="867518" cy="1291847"/>
          </a:xfrm>
          <a:prstGeom prst="rect">
            <a:avLst/>
          </a:prstGeom>
        </p:spPr>
      </p:pic>
    </p:spTree>
    <p:extLst>
      <p:ext uri="{BB962C8B-B14F-4D97-AF65-F5344CB8AC3E}">
        <p14:creationId xmlns:p14="http://schemas.microsoft.com/office/powerpoint/2010/main" val="3859076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AF4"/>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261613" y="15937392"/>
            <a:ext cx="4114800" cy="277667"/>
          </a:xfrm>
        </p:spPr>
        <p:txBody>
          <a:bodyPr/>
          <a:lstStyle/>
          <a:p>
            <a:pPr algn="l"/>
            <a:r>
              <a:rPr lang="en-US" sz="1200" dirty="0" smtClean="0"/>
              <a:t>Tracking Level 1 Assessments 6/22/2016</a:t>
            </a:r>
            <a:endParaRPr lang="en-US" sz="1200" dirty="0"/>
          </a:p>
        </p:txBody>
      </p:sp>
      <p:sp>
        <p:nvSpPr>
          <p:cNvPr id="3" name="Slide Number Placeholder 2"/>
          <p:cNvSpPr>
            <a:spLocks noGrp="1"/>
          </p:cNvSpPr>
          <p:nvPr>
            <p:ph type="sldNum" sz="quarter" idx="12"/>
          </p:nvPr>
        </p:nvSpPr>
        <p:spPr>
          <a:xfrm>
            <a:off x="9448800" y="15887700"/>
            <a:ext cx="2743200" cy="368300"/>
          </a:xfrm>
        </p:spPr>
        <p:txBody>
          <a:bodyPr/>
          <a:lstStyle/>
          <a:p>
            <a:fld id="{BF20CCA9-3ACA-4BA9-8FC9-F08AE892AB50}" type="slidenum">
              <a:rPr lang="en-US" smtClean="0"/>
              <a:t>2</a:t>
            </a:fld>
            <a:endParaRPr lang="en-US" dirty="0"/>
          </a:p>
        </p:txBody>
      </p:sp>
      <p:sp>
        <p:nvSpPr>
          <p:cNvPr id="6" name="TextBox 5"/>
          <p:cNvSpPr txBox="1"/>
          <p:nvPr/>
        </p:nvSpPr>
        <p:spPr>
          <a:xfrm>
            <a:off x="151128" y="567180"/>
            <a:ext cx="12005442" cy="1523494"/>
          </a:xfrm>
          <a:prstGeom prst="rect">
            <a:avLst/>
          </a:prstGeom>
          <a:noFill/>
        </p:spPr>
        <p:txBody>
          <a:bodyPr wrap="square" rtlCol="0">
            <a:spAutoFit/>
          </a:bodyPr>
          <a:lstStyle/>
          <a:p>
            <a:pPr marL="12700">
              <a:lnSpc>
                <a:spcPct val="100000"/>
              </a:lnSpc>
              <a:spcBef>
                <a:spcPts val="65"/>
              </a:spcBef>
            </a:pPr>
            <a:r>
              <a:rPr lang="en-US" sz="1600" dirty="0" smtClean="0">
                <a:cs typeface="Calibri"/>
              </a:rPr>
              <a:t>When a Level 1 Assessment has been triggered we need to notify the PWS immediately that it has been triggered. The Level 1 Assessment and corrections of any defects/issues identified is due 30 days after they’ve been notified. The are two items that need to be entered in SDWIS to track this part of the process</a:t>
            </a:r>
            <a:r>
              <a:rPr lang="en-US" sz="1600" dirty="0">
                <a:cs typeface="Calibri"/>
              </a:rPr>
              <a:t> </a:t>
            </a:r>
            <a:r>
              <a:rPr lang="en-US" sz="1600" dirty="0" smtClean="0">
                <a:cs typeface="Calibri"/>
              </a:rPr>
              <a:t>(items specified below).</a:t>
            </a:r>
          </a:p>
          <a:p>
            <a:pPr marL="12700">
              <a:lnSpc>
                <a:spcPct val="100000"/>
              </a:lnSpc>
              <a:spcBef>
                <a:spcPts val="65"/>
              </a:spcBef>
            </a:pPr>
            <a:endParaRPr lang="en-US" sz="1600" b="1" spc="-10" dirty="0" smtClean="0">
              <a:solidFill>
                <a:srgbClr val="C00000"/>
              </a:solidFill>
              <a:cs typeface="Calibri"/>
            </a:endParaRPr>
          </a:p>
          <a:p>
            <a:pPr marL="12700">
              <a:lnSpc>
                <a:spcPct val="100000"/>
              </a:lnSpc>
              <a:spcBef>
                <a:spcPts val="65"/>
              </a:spcBef>
            </a:pPr>
            <a:endParaRPr lang="en-US" sz="1600" b="1" spc="-10" dirty="0" smtClean="0">
              <a:solidFill>
                <a:srgbClr val="C00000"/>
              </a:solidFill>
              <a:cs typeface="Calibri"/>
            </a:endParaRPr>
          </a:p>
          <a:p>
            <a:pPr marL="12700">
              <a:lnSpc>
                <a:spcPct val="100000"/>
              </a:lnSpc>
              <a:spcBef>
                <a:spcPts val="65"/>
              </a:spcBef>
            </a:pPr>
            <a:endParaRPr lang="en-US" sz="1000" b="1" spc="-10" dirty="0">
              <a:solidFill>
                <a:srgbClr val="C00000"/>
              </a:solidFill>
              <a:cs typeface="Calibri"/>
            </a:endParaRPr>
          </a:p>
        </p:txBody>
      </p:sp>
      <p:sp>
        <p:nvSpPr>
          <p:cNvPr id="13" name="object 22"/>
          <p:cNvSpPr txBox="1"/>
          <p:nvPr/>
        </p:nvSpPr>
        <p:spPr>
          <a:xfrm>
            <a:off x="6865375" y="9771041"/>
            <a:ext cx="5322681" cy="5098832"/>
          </a:xfrm>
          <a:prstGeom prst="rect">
            <a:avLst/>
          </a:prstGeom>
          <a:noFill/>
        </p:spPr>
        <p:txBody>
          <a:bodyPr vert="horz" wrap="square" lIns="0" tIns="0" rIns="0" bIns="0" rtlCol="0">
            <a:spAutoFit/>
          </a:bodyPr>
          <a:lstStyle/>
          <a:p>
            <a:pPr marL="12700">
              <a:spcBef>
                <a:spcPts val="600"/>
              </a:spcBef>
            </a:pPr>
            <a:r>
              <a:rPr lang="en-US" sz="1500" b="1" spc="-10" dirty="0" smtClean="0">
                <a:solidFill>
                  <a:srgbClr val="00B050"/>
                </a:solidFill>
                <a:cs typeface="Calibri"/>
              </a:rPr>
              <a:t>Regulating Agency: </a:t>
            </a:r>
            <a:r>
              <a:rPr lang="en-US" sz="1500" spc="-10" dirty="0" smtClean="0">
                <a:cs typeface="Calibri"/>
              </a:rPr>
              <a:t>Select your office by deleting the default agency and then click the double arrows</a:t>
            </a:r>
            <a:endParaRPr lang="en-US" sz="1500" spc="-10" dirty="0">
              <a:cs typeface="Calibri"/>
            </a:endParaRPr>
          </a:p>
          <a:p>
            <a:pPr marL="12700">
              <a:lnSpc>
                <a:spcPct val="100000"/>
              </a:lnSpc>
              <a:spcBef>
                <a:spcPts val="600"/>
              </a:spcBef>
            </a:pPr>
            <a:r>
              <a:rPr lang="en-US" sz="1500" b="1" spc="-10" dirty="0" smtClean="0">
                <a:solidFill>
                  <a:srgbClr val="C00000"/>
                </a:solidFill>
                <a:latin typeface="Calibri"/>
                <a:cs typeface="Calibri"/>
              </a:rPr>
              <a:t>Compliance Officer</a:t>
            </a:r>
            <a:r>
              <a:rPr sz="1500" spc="-5" dirty="0" smtClean="0">
                <a:latin typeface="Calibri"/>
                <a:cs typeface="Calibri"/>
              </a:rPr>
              <a:t>:</a:t>
            </a:r>
            <a:r>
              <a:rPr sz="1500" spc="-10" dirty="0" smtClean="0">
                <a:latin typeface="Calibri"/>
                <a:cs typeface="Calibri"/>
              </a:rPr>
              <a:t> </a:t>
            </a:r>
            <a:r>
              <a:rPr lang="en-US" sz="1500" spc="-10" dirty="0" smtClean="0">
                <a:latin typeface="Calibri"/>
                <a:cs typeface="Calibri"/>
              </a:rPr>
              <a:t>Select the compliance officer</a:t>
            </a:r>
            <a:endParaRPr sz="1500" dirty="0">
              <a:latin typeface="Calibri"/>
              <a:cs typeface="Calibri"/>
            </a:endParaRPr>
          </a:p>
          <a:p>
            <a:pPr marL="12700">
              <a:lnSpc>
                <a:spcPct val="100000"/>
              </a:lnSpc>
              <a:spcBef>
                <a:spcPts val="960"/>
              </a:spcBef>
            </a:pPr>
            <a:r>
              <a:rPr lang="en-US" sz="1500" b="1" spc="-10" dirty="0" smtClean="0">
                <a:solidFill>
                  <a:srgbClr val="00B050"/>
                </a:solidFill>
                <a:latin typeface="Calibri"/>
                <a:cs typeface="Calibri"/>
              </a:rPr>
              <a:t>Schedule Type: </a:t>
            </a:r>
            <a:r>
              <a:rPr lang="en-US" sz="1500" spc="-10" dirty="0" smtClean="0">
                <a:latin typeface="Calibri"/>
                <a:cs typeface="Calibri"/>
              </a:rPr>
              <a:t>TCR1 - RTCR LEVEL 1 ASSESSMENT</a:t>
            </a:r>
          </a:p>
          <a:p>
            <a:pPr marL="12700">
              <a:lnSpc>
                <a:spcPct val="100000"/>
              </a:lnSpc>
              <a:spcBef>
                <a:spcPts val="960"/>
              </a:spcBef>
            </a:pPr>
            <a:r>
              <a:rPr lang="en-US" sz="1500" b="1" spc="-10" dirty="0" smtClean="0">
                <a:solidFill>
                  <a:srgbClr val="00B050"/>
                </a:solidFill>
                <a:latin typeface="Calibri"/>
                <a:cs typeface="Calibri"/>
              </a:rPr>
              <a:t>Effective Date: </a:t>
            </a:r>
            <a:r>
              <a:rPr lang="en-US" sz="1500" spc="-10" dirty="0" smtClean="0">
                <a:latin typeface="Calibri"/>
                <a:cs typeface="Calibri"/>
              </a:rPr>
              <a:t>Date assessment was triggered</a:t>
            </a:r>
          </a:p>
          <a:p>
            <a:pPr marL="12700">
              <a:lnSpc>
                <a:spcPct val="100000"/>
              </a:lnSpc>
              <a:spcBef>
                <a:spcPts val="960"/>
              </a:spcBef>
            </a:pPr>
            <a:r>
              <a:rPr lang="en-US" sz="1500" b="1" spc="-10" dirty="0" smtClean="0">
                <a:solidFill>
                  <a:srgbClr val="C00000"/>
                </a:solidFill>
                <a:latin typeface="Calibri"/>
                <a:cs typeface="Calibri"/>
              </a:rPr>
              <a:t>Description: </a:t>
            </a:r>
            <a:r>
              <a:rPr lang="en-US" sz="1500" spc="-10" dirty="0" smtClean="0">
                <a:latin typeface="Calibri"/>
                <a:cs typeface="Calibri"/>
              </a:rPr>
              <a:t>Comments </a:t>
            </a:r>
            <a:r>
              <a:rPr lang="en-US" sz="1500" b="1" spc="-10" dirty="0" smtClean="0">
                <a:latin typeface="Calibri"/>
                <a:cs typeface="Calibri"/>
              </a:rPr>
              <a:t>must</a:t>
            </a:r>
            <a:r>
              <a:rPr lang="en-US" sz="1500" spc="-10" dirty="0" smtClean="0">
                <a:latin typeface="Calibri"/>
                <a:cs typeface="Calibri"/>
              </a:rPr>
              <a:t> document when the PWS was notified the Level 1 Assessment was triggered and any other important information about the triggering event.</a:t>
            </a:r>
          </a:p>
          <a:p>
            <a:pPr marL="12700">
              <a:lnSpc>
                <a:spcPct val="100000"/>
              </a:lnSpc>
              <a:spcBef>
                <a:spcPts val="960"/>
              </a:spcBef>
            </a:pPr>
            <a:r>
              <a:rPr lang="en-US" sz="1500" spc="-10" dirty="0" smtClean="0">
                <a:latin typeface="Calibri"/>
                <a:cs typeface="Calibri"/>
              </a:rPr>
              <a:t>Review the compliance schedule activity </a:t>
            </a:r>
            <a:r>
              <a:rPr lang="en-US" sz="1500" b="1" spc="-10" dirty="0" smtClean="0">
                <a:solidFill>
                  <a:srgbClr val="C00000"/>
                </a:solidFill>
                <a:latin typeface="Calibri"/>
                <a:cs typeface="Calibri"/>
              </a:rPr>
              <a:t>due date</a:t>
            </a:r>
            <a:r>
              <a:rPr lang="en-US" sz="1500" spc="-10" dirty="0" smtClean="0">
                <a:latin typeface="Calibri"/>
                <a:cs typeface="Calibri"/>
              </a:rPr>
              <a:t>. </a:t>
            </a:r>
            <a:r>
              <a:rPr lang="en-US" sz="1500" u="sng" spc="-10" dirty="0" smtClean="0">
                <a:latin typeface="Calibri"/>
                <a:cs typeface="Calibri"/>
              </a:rPr>
              <a:t>This should match the assessment due date you gave the system when you called to notify them that they triggered an assessment</a:t>
            </a:r>
            <a:r>
              <a:rPr lang="en-US" sz="1500" spc="-10" dirty="0" smtClean="0">
                <a:latin typeface="Calibri"/>
                <a:cs typeface="Calibri"/>
              </a:rPr>
              <a:t>.  </a:t>
            </a:r>
          </a:p>
          <a:p>
            <a:pPr marL="12700">
              <a:lnSpc>
                <a:spcPct val="100000"/>
              </a:lnSpc>
              <a:spcBef>
                <a:spcPts val="960"/>
              </a:spcBef>
            </a:pPr>
            <a:r>
              <a:rPr lang="en-US" sz="1500" i="1" spc="-10" dirty="0" smtClean="0">
                <a:solidFill>
                  <a:srgbClr val="C00000"/>
                </a:solidFill>
                <a:latin typeface="Calibri"/>
                <a:cs typeface="Calibri"/>
              </a:rPr>
              <a:t>If you need to adjust the due date, select the Compliance Schedule Activity and hit the </a:t>
            </a:r>
            <a:r>
              <a:rPr lang="en-US" sz="1500" b="1" i="1" spc="-10" dirty="0" smtClean="0">
                <a:solidFill>
                  <a:srgbClr val="C00000"/>
                </a:solidFill>
                <a:latin typeface="Calibri"/>
                <a:cs typeface="Calibri"/>
              </a:rPr>
              <a:t>Change</a:t>
            </a:r>
            <a:r>
              <a:rPr lang="en-US" sz="1500" i="1" spc="-10" dirty="0" smtClean="0">
                <a:solidFill>
                  <a:srgbClr val="C00000"/>
                </a:solidFill>
                <a:latin typeface="Calibri"/>
                <a:cs typeface="Calibri"/>
              </a:rPr>
              <a:t> button</a:t>
            </a:r>
          </a:p>
          <a:p>
            <a:pPr marL="12700">
              <a:spcBef>
                <a:spcPts val="960"/>
              </a:spcBef>
            </a:pPr>
            <a:r>
              <a:rPr lang="en-US" sz="1500" i="1" spc="-10" dirty="0">
                <a:solidFill>
                  <a:srgbClr val="00B050"/>
                </a:solidFill>
                <a:cs typeface="Calibri"/>
              </a:rPr>
              <a:t>If </a:t>
            </a:r>
            <a:r>
              <a:rPr lang="en-US" sz="1500" i="1" spc="-10" dirty="0" smtClean="0">
                <a:solidFill>
                  <a:srgbClr val="00B050"/>
                </a:solidFill>
                <a:cs typeface="Calibri"/>
              </a:rPr>
              <a:t>you are adding the schedule manually, select the Compliance Schedule Activity and hit the </a:t>
            </a:r>
            <a:r>
              <a:rPr lang="en-US" sz="1500" b="1" i="1" spc="-10" dirty="0" smtClean="0">
                <a:solidFill>
                  <a:srgbClr val="00B050"/>
                </a:solidFill>
                <a:cs typeface="Calibri"/>
              </a:rPr>
              <a:t>Add</a:t>
            </a:r>
            <a:r>
              <a:rPr lang="en-US" sz="1500" i="1" spc="-10" dirty="0" smtClean="0">
                <a:solidFill>
                  <a:srgbClr val="00B050"/>
                </a:solidFill>
                <a:cs typeface="Calibri"/>
              </a:rPr>
              <a:t> button </a:t>
            </a:r>
          </a:p>
          <a:p>
            <a:pPr marL="12700">
              <a:spcBef>
                <a:spcPts val="960"/>
              </a:spcBef>
            </a:pPr>
            <a:r>
              <a:rPr lang="en-US" sz="1500" spc="-10" dirty="0" smtClean="0">
                <a:latin typeface="Calibri"/>
                <a:cs typeface="Calibri"/>
              </a:rPr>
              <a:t>This will take you to the Compliance Schedule Activity Maintenance page</a:t>
            </a:r>
          </a:p>
          <a:p>
            <a:pPr>
              <a:lnSpc>
                <a:spcPct val="100000"/>
              </a:lnSpc>
              <a:spcBef>
                <a:spcPts val="28"/>
              </a:spcBef>
            </a:pPr>
            <a:endParaRPr sz="1300" dirty="0">
              <a:latin typeface="Times New Roman"/>
              <a:cs typeface="Times New Roman"/>
            </a:endParaRPr>
          </a:p>
        </p:txBody>
      </p:sp>
      <p:sp>
        <p:nvSpPr>
          <p:cNvPr id="18" name="TextBox 17"/>
          <p:cNvSpPr txBox="1"/>
          <p:nvPr/>
        </p:nvSpPr>
        <p:spPr>
          <a:xfrm>
            <a:off x="0" y="6885365"/>
            <a:ext cx="12150577" cy="830997"/>
          </a:xfrm>
          <a:prstGeom prst="rect">
            <a:avLst/>
          </a:prstGeom>
          <a:noFill/>
        </p:spPr>
        <p:txBody>
          <a:bodyPr wrap="square" rtlCol="0">
            <a:spAutoFit/>
          </a:bodyPr>
          <a:lstStyle/>
          <a:p>
            <a:pPr marL="12700">
              <a:lnSpc>
                <a:spcPct val="100000"/>
              </a:lnSpc>
              <a:spcBef>
                <a:spcPts val="65"/>
              </a:spcBef>
            </a:pPr>
            <a:r>
              <a:rPr lang="en-US" sz="1600" dirty="0" smtClean="0">
                <a:cs typeface="Calibri"/>
              </a:rPr>
              <a:t>Once the Level 1 Assessment compliance schedule has been migrated from the SDWIS Bridge, you’ll need to edit the schedule. The Bridge will set the due date of the Assessment 30 days after the triggering event (ex: date of second  TC+ sample) BUT the assessment is due 30 days after the </a:t>
            </a:r>
            <a:r>
              <a:rPr lang="en-US" sz="1600" u="sng" dirty="0" smtClean="0">
                <a:cs typeface="Calibri"/>
              </a:rPr>
              <a:t>PWS has been NOTIFIED </a:t>
            </a:r>
            <a:r>
              <a:rPr lang="en-US" sz="1600" dirty="0" smtClean="0">
                <a:cs typeface="Calibri"/>
              </a:rPr>
              <a:t>an assessment has been triggered, these dates may differ. </a:t>
            </a:r>
            <a:endParaRPr lang="en-US" sz="1600" dirty="0">
              <a:cs typeface="Calibri"/>
            </a:endParaRPr>
          </a:p>
        </p:txBody>
      </p:sp>
      <p:pic>
        <p:nvPicPr>
          <p:cNvPr id="19" name="Picture 18"/>
          <p:cNvPicPr>
            <a:picLocks noChangeAspect="1"/>
          </p:cNvPicPr>
          <p:nvPr/>
        </p:nvPicPr>
        <p:blipFill>
          <a:blip r:embed="rId3"/>
          <a:stretch>
            <a:fillRect/>
          </a:stretch>
        </p:blipFill>
        <p:spPr>
          <a:xfrm>
            <a:off x="55179" y="2089130"/>
            <a:ext cx="6325172" cy="4024289"/>
          </a:xfrm>
          <a:prstGeom prst="rect">
            <a:avLst/>
          </a:prstGeom>
          <a:ln w="19050">
            <a:solidFill>
              <a:schemeClr val="accent1">
                <a:shade val="50000"/>
              </a:schemeClr>
            </a:solidFill>
          </a:ln>
        </p:spPr>
      </p:pic>
      <p:sp>
        <p:nvSpPr>
          <p:cNvPr id="20" name="Text Placeholder 3"/>
          <p:cNvSpPr txBox="1">
            <a:spLocks/>
          </p:cNvSpPr>
          <p:nvPr/>
        </p:nvSpPr>
        <p:spPr>
          <a:xfrm>
            <a:off x="6454650" y="1934780"/>
            <a:ext cx="5509587" cy="4203487"/>
          </a:xfrm>
          <a:prstGeom prst="rect">
            <a:avLst/>
          </a:prstGeom>
        </p:spPr>
        <p:txBody>
          <a:bodyPr>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50000"/>
              </a:lnSpc>
              <a:spcBef>
                <a:spcPts val="0"/>
              </a:spcBef>
              <a:buNone/>
            </a:pPr>
            <a:r>
              <a:rPr lang="en-US" sz="1500" b="1" spc="-10" dirty="0">
                <a:solidFill>
                  <a:srgbClr val="C00000"/>
                </a:solidFill>
                <a:cs typeface="Calibri"/>
              </a:rPr>
              <a:t>Enforcement</a:t>
            </a:r>
            <a:r>
              <a:rPr lang="en-US" sz="1500" spc="-20" dirty="0">
                <a:latin typeface="Wingdings"/>
                <a:cs typeface="Wingdings"/>
              </a:rPr>
              <a:t></a:t>
            </a:r>
            <a:r>
              <a:rPr lang="en-US" sz="1500" spc="-45" dirty="0">
                <a:latin typeface="Times New Roman"/>
                <a:cs typeface="Times New Roman"/>
              </a:rPr>
              <a:t> </a:t>
            </a:r>
            <a:r>
              <a:rPr lang="en-US" sz="1500" b="1" spc="-20" dirty="0">
                <a:solidFill>
                  <a:srgbClr val="C00000"/>
                </a:solidFill>
                <a:cs typeface="Calibri"/>
              </a:rPr>
              <a:t>Enforcement Action</a:t>
            </a:r>
            <a:r>
              <a:rPr lang="en-US" sz="1500" spc="-20" dirty="0">
                <a:latin typeface="Wingdings"/>
                <a:cs typeface="Wingdings"/>
              </a:rPr>
              <a:t></a:t>
            </a:r>
            <a:r>
              <a:rPr lang="en-US" sz="1500" b="1" spc="-20" dirty="0">
                <a:solidFill>
                  <a:srgbClr val="C00000"/>
                </a:solidFill>
                <a:cs typeface="Calibri"/>
              </a:rPr>
              <a:t> Add</a:t>
            </a:r>
            <a:endParaRPr lang="en-US" sz="1500" dirty="0">
              <a:cs typeface="Calibri"/>
            </a:endParaRPr>
          </a:p>
          <a:p>
            <a:pPr marL="0" indent="0">
              <a:lnSpc>
                <a:spcPct val="150000"/>
              </a:lnSpc>
              <a:spcBef>
                <a:spcPts val="0"/>
              </a:spcBef>
              <a:spcAft>
                <a:spcPts val="600"/>
              </a:spcAft>
              <a:buNone/>
            </a:pPr>
            <a:r>
              <a:rPr lang="en-US" sz="1500" b="1" dirty="0" smtClean="0">
                <a:solidFill>
                  <a:srgbClr val="C00000"/>
                </a:solidFill>
              </a:rPr>
              <a:t>Water </a:t>
            </a:r>
            <a:r>
              <a:rPr lang="en-US" sz="1500" b="1" dirty="0">
                <a:solidFill>
                  <a:srgbClr val="C00000"/>
                </a:solidFill>
              </a:rPr>
              <a:t>System No:</a:t>
            </a:r>
            <a:r>
              <a:rPr lang="en-US" sz="1500" dirty="0"/>
              <a:t> Enter</a:t>
            </a:r>
            <a:r>
              <a:rPr lang="en-US" sz="1500" b="1" dirty="0"/>
              <a:t> </a:t>
            </a:r>
            <a:r>
              <a:rPr lang="en-US" sz="1500" dirty="0"/>
              <a:t>PWSID </a:t>
            </a:r>
          </a:p>
          <a:p>
            <a:pPr marL="0" indent="0">
              <a:lnSpc>
                <a:spcPct val="100000"/>
              </a:lnSpc>
              <a:spcBef>
                <a:spcPts val="0"/>
              </a:spcBef>
              <a:spcAft>
                <a:spcPts val="600"/>
              </a:spcAft>
              <a:buNone/>
            </a:pPr>
            <a:r>
              <a:rPr lang="en-US" sz="1500" b="1" dirty="0" smtClean="0">
                <a:solidFill>
                  <a:srgbClr val="C00000"/>
                </a:solidFill>
              </a:rPr>
              <a:t>Action Type:</a:t>
            </a:r>
            <a:r>
              <a:rPr lang="en-US" sz="1500" dirty="0" smtClean="0"/>
              <a:t> PHA  PHONE – RTCR ASSESSMENT</a:t>
            </a:r>
            <a:endParaRPr lang="en-US" sz="1500" dirty="0"/>
          </a:p>
          <a:p>
            <a:pPr marL="0" indent="0">
              <a:lnSpc>
                <a:spcPct val="100000"/>
              </a:lnSpc>
              <a:spcBef>
                <a:spcPts val="0"/>
              </a:spcBef>
              <a:spcAft>
                <a:spcPts val="600"/>
              </a:spcAft>
              <a:buNone/>
            </a:pPr>
            <a:r>
              <a:rPr lang="en-US" sz="1500" b="1" dirty="0">
                <a:solidFill>
                  <a:srgbClr val="C00000"/>
                </a:solidFill>
              </a:rPr>
              <a:t>Compliance Office</a:t>
            </a:r>
            <a:r>
              <a:rPr lang="en-US" sz="1500" dirty="0">
                <a:solidFill>
                  <a:srgbClr val="C00000"/>
                </a:solidFill>
              </a:rPr>
              <a:t>r</a:t>
            </a:r>
            <a:r>
              <a:rPr lang="en-US" sz="1500" b="1" dirty="0">
                <a:solidFill>
                  <a:srgbClr val="C00000"/>
                </a:solidFill>
              </a:rPr>
              <a:t>:</a:t>
            </a:r>
            <a:r>
              <a:rPr lang="en-US" sz="1500" i="1" dirty="0">
                <a:solidFill>
                  <a:srgbClr val="C00000"/>
                </a:solidFill>
              </a:rPr>
              <a:t> </a:t>
            </a:r>
            <a:r>
              <a:rPr lang="en-US" sz="1500" dirty="0"/>
              <a:t>Select the Compliance Officer</a:t>
            </a:r>
          </a:p>
          <a:p>
            <a:pPr marL="0" indent="0">
              <a:lnSpc>
                <a:spcPct val="100000"/>
              </a:lnSpc>
              <a:spcBef>
                <a:spcPts val="0"/>
              </a:spcBef>
              <a:spcAft>
                <a:spcPts val="600"/>
              </a:spcAft>
              <a:buNone/>
            </a:pPr>
            <a:r>
              <a:rPr lang="en-US" sz="1500" b="1" dirty="0" smtClean="0">
                <a:solidFill>
                  <a:srgbClr val="C00000"/>
                </a:solidFill>
              </a:rPr>
              <a:t>Status Date</a:t>
            </a:r>
            <a:r>
              <a:rPr lang="en-US" sz="1500" dirty="0" smtClean="0">
                <a:solidFill>
                  <a:srgbClr val="C00000"/>
                </a:solidFill>
              </a:rPr>
              <a:t>:</a:t>
            </a:r>
            <a:r>
              <a:rPr lang="en-US" sz="1500" i="1" dirty="0" smtClean="0">
                <a:solidFill>
                  <a:srgbClr val="C00000"/>
                </a:solidFill>
              </a:rPr>
              <a:t> </a:t>
            </a:r>
            <a:r>
              <a:rPr lang="en-US" sz="1500" dirty="0" smtClean="0"/>
              <a:t>The date to you notified the PWS that a Level 1 Assessment was triggered.</a:t>
            </a:r>
            <a:endParaRPr lang="en-US" sz="1500" dirty="0"/>
          </a:p>
          <a:p>
            <a:pPr marL="0" indent="0">
              <a:lnSpc>
                <a:spcPct val="100000"/>
              </a:lnSpc>
              <a:spcBef>
                <a:spcPts val="0"/>
              </a:spcBef>
              <a:spcAft>
                <a:spcPts val="600"/>
              </a:spcAft>
              <a:buNone/>
            </a:pPr>
            <a:r>
              <a:rPr lang="en-US" sz="1500" b="1" dirty="0" smtClean="0">
                <a:solidFill>
                  <a:srgbClr val="C00000"/>
                </a:solidFill>
              </a:rPr>
              <a:t>Comments: </a:t>
            </a:r>
            <a:r>
              <a:rPr lang="en-US" sz="1500" dirty="0" smtClean="0"/>
              <a:t>“Notified PWS that they triggered a Level 1 Assessment due to [reason], assessment due [enter date].”</a:t>
            </a:r>
          </a:p>
          <a:p>
            <a:pPr marL="0" indent="0">
              <a:lnSpc>
                <a:spcPct val="100000"/>
              </a:lnSpc>
              <a:spcBef>
                <a:spcPts val="0"/>
              </a:spcBef>
              <a:spcAft>
                <a:spcPts val="600"/>
              </a:spcAft>
              <a:buNone/>
            </a:pPr>
            <a:r>
              <a:rPr lang="en-US" sz="1500" dirty="0" smtClean="0"/>
              <a:t>Comments must document that you notified the PWS that a Level 1 Assessment was triggered and the due date of the assessment. You could also include what events triggered the Assessment.</a:t>
            </a:r>
          </a:p>
          <a:p>
            <a:pPr marL="0" indent="0">
              <a:lnSpc>
                <a:spcPct val="100000"/>
              </a:lnSpc>
              <a:spcBef>
                <a:spcPts val="0"/>
              </a:spcBef>
              <a:spcAft>
                <a:spcPts val="600"/>
              </a:spcAft>
              <a:buNone/>
            </a:pPr>
            <a:r>
              <a:rPr lang="en-US" sz="1500" b="1" dirty="0" smtClean="0"/>
              <a:t>Associated violations: </a:t>
            </a:r>
            <a:r>
              <a:rPr lang="en-US" sz="1500" dirty="0" smtClean="0"/>
              <a:t>There are no violations to associate with a Level 1 Assessment so you do not need to add anything here.</a:t>
            </a:r>
          </a:p>
          <a:p>
            <a:pPr marL="0" indent="0">
              <a:lnSpc>
                <a:spcPct val="100000"/>
              </a:lnSpc>
              <a:spcBef>
                <a:spcPts val="0"/>
              </a:spcBef>
              <a:spcAft>
                <a:spcPts val="600"/>
              </a:spcAft>
              <a:buNone/>
            </a:pPr>
            <a:r>
              <a:rPr lang="en-US" sz="1500" dirty="0" smtClean="0"/>
              <a:t>Scroll down and click </a:t>
            </a:r>
            <a:r>
              <a:rPr lang="en-US" sz="1500" b="1" dirty="0" smtClean="0">
                <a:solidFill>
                  <a:srgbClr val="C00000"/>
                </a:solidFill>
              </a:rPr>
              <a:t>OK</a:t>
            </a:r>
            <a:r>
              <a:rPr lang="en-US" sz="1500" dirty="0" smtClean="0"/>
              <a:t> to save the action</a:t>
            </a:r>
          </a:p>
        </p:txBody>
      </p:sp>
      <p:sp>
        <p:nvSpPr>
          <p:cNvPr id="22" name="Rectangle 21"/>
          <p:cNvSpPr/>
          <p:nvPr/>
        </p:nvSpPr>
        <p:spPr>
          <a:xfrm>
            <a:off x="9717499" y="6005534"/>
            <a:ext cx="2337021" cy="837509"/>
          </a:xfrm>
          <a:prstGeom prst="rect">
            <a:avLst/>
          </a:prstGeom>
          <a:solidFill>
            <a:schemeClr val="bg1">
              <a:lumMod val="95000"/>
            </a:schemeClr>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See SDWIS Bridge instructions for how to migrate the candidate compliance schedule </a:t>
            </a:r>
          </a:p>
          <a:p>
            <a:pPr algn="ctr"/>
            <a:r>
              <a:rPr lang="en-US" sz="1400" i="1" dirty="0" smtClean="0">
                <a:solidFill>
                  <a:srgbClr val="C00000"/>
                </a:solidFill>
              </a:rPr>
              <a:t>**UNDER DEVELOPMENT**</a:t>
            </a:r>
            <a:endParaRPr lang="en-US" sz="1400" i="1" dirty="0">
              <a:solidFill>
                <a:srgbClr val="C00000"/>
              </a:solidFill>
            </a:endParaRPr>
          </a:p>
        </p:txBody>
      </p:sp>
      <p:sp>
        <p:nvSpPr>
          <p:cNvPr id="24" name="Rounded Rectangle 23"/>
          <p:cNvSpPr/>
          <p:nvPr/>
        </p:nvSpPr>
        <p:spPr>
          <a:xfrm>
            <a:off x="1287887" y="1473723"/>
            <a:ext cx="10486796" cy="495313"/>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65"/>
              </a:spcBef>
            </a:pPr>
            <a:r>
              <a:rPr lang="en-US" sz="2000" b="1" spc="-10" dirty="0">
                <a:solidFill>
                  <a:srgbClr val="0070C0"/>
                </a:solidFill>
                <a:cs typeface="Calibri"/>
              </a:rPr>
              <a:t>Enter the phone call when we notified the PWS the Level 1 Assessment has been triggered</a:t>
            </a:r>
          </a:p>
        </p:txBody>
      </p:sp>
      <p:sp>
        <p:nvSpPr>
          <p:cNvPr id="26" name="Rounded Rectangle 25"/>
          <p:cNvSpPr/>
          <p:nvPr/>
        </p:nvSpPr>
        <p:spPr>
          <a:xfrm>
            <a:off x="1219340" y="6230028"/>
            <a:ext cx="8407951"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pPr>
            <a:r>
              <a:rPr lang="en-US" sz="2000" b="1" spc="-10" dirty="0">
                <a:solidFill>
                  <a:srgbClr val="0070C0"/>
                </a:solidFill>
                <a:cs typeface="Calibri"/>
              </a:rPr>
              <a:t>Migrate the candidate Level 1 Assessment compliance schedule from the </a:t>
            </a:r>
            <a:r>
              <a:rPr lang="en-US" sz="2000" b="1" spc="-10" dirty="0" smtClean="0">
                <a:solidFill>
                  <a:srgbClr val="0070C0"/>
                </a:solidFill>
                <a:cs typeface="Calibri"/>
              </a:rPr>
              <a:t>bridge </a:t>
            </a:r>
            <a:r>
              <a:rPr lang="en-US" sz="2000" b="1" spc="-10" dirty="0">
                <a:solidFill>
                  <a:srgbClr val="0070C0"/>
                </a:solidFill>
                <a:cs typeface="Calibri"/>
              </a:rPr>
              <a:t>and edit the schedule as </a:t>
            </a:r>
            <a:r>
              <a:rPr lang="en-US" sz="2000" b="1" spc="-10" dirty="0" smtClean="0">
                <a:solidFill>
                  <a:srgbClr val="0070C0"/>
                </a:solidFill>
                <a:cs typeface="Calibri"/>
              </a:rPr>
              <a:t>appropriate</a:t>
            </a:r>
            <a:endParaRPr lang="en-US" sz="2000" b="1" spc="-10" dirty="0">
              <a:solidFill>
                <a:srgbClr val="0070C0"/>
              </a:solidFill>
              <a:cs typeface="Calibri"/>
            </a:endParaRPr>
          </a:p>
        </p:txBody>
      </p:sp>
      <p:sp>
        <p:nvSpPr>
          <p:cNvPr id="29" name="Rounded Rectangle 28"/>
          <p:cNvSpPr/>
          <p:nvPr/>
        </p:nvSpPr>
        <p:spPr>
          <a:xfrm>
            <a:off x="1968285" y="69341"/>
            <a:ext cx="8517175"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65"/>
              </a:spcBef>
            </a:pPr>
            <a:r>
              <a:rPr lang="en-US" sz="2800" b="1" i="1" spc="-10" dirty="0" smtClean="0">
                <a:solidFill>
                  <a:srgbClr val="0066FF"/>
                </a:solidFill>
                <a:cs typeface="Calibri"/>
              </a:rPr>
              <a:t>BEFORE THE ASSESSMENT HAS BEEN CONDUCTED</a:t>
            </a:r>
            <a:endParaRPr lang="en-US" sz="2800" b="1" i="1" spc="-10" dirty="0">
              <a:solidFill>
                <a:srgbClr val="0066FF"/>
              </a:solidFill>
              <a:cs typeface="Calibri"/>
            </a:endParaRPr>
          </a:p>
        </p:txBody>
      </p:sp>
      <p:sp>
        <p:nvSpPr>
          <p:cNvPr id="16" name="Chevron 15"/>
          <p:cNvSpPr/>
          <p:nvPr/>
        </p:nvSpPr>
        <p:spPr>
          <a:xfrm>
            <a:off x="151128" y="1362156"/>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p:cNvSpPr/>
          <p:nvPr/>
        </p:nvSpPr>
        <p:spPr>
          <a:xfrm>
            <a:off x="613261" y="1365306"/>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hevron 20"/>
          <p:cNvSpPr/>
          <p:nvPr/>
        </p:nvSpPr>
        <p:spPr>
          <a:xfrm>
            <a:off x="92031" y="620498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p:cNvSpPr/>
          <p:nvPr/>
        </p:nvSpPr>
        <p:spPr>
          <a:xfrm>
            <a:off x="554164" y="620813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6829870" y="8668537"/>
            <a:ext cx="5226624" cy="1077218"/>
          </a:xfrm>
          <a:prstGeom prst="rect">
            <a:avLst/>
          </a:prstGeom>
          <a:solidFill>
            <a:schemeClr val="accent2">
              <a:lumMod val="20000"/>
              <a:lumOff val="80000"/>
            </a:schemeClr>
          </a:solidFill>
          <a:ln w="12700">
            <a:solidFill>
              <a:schemeClr val="tx1"/>
            </a:solidFill>
            <a:prstDash val="lgDashDot"/>
          </a:ln>
        </p:spPr>
        <p:txBody>
          <a:bodyPr wrap="square">
            <a:spAutoFit/>
          </a:bodyPr>
          <a:lstStyle/>
          <a:p>
            <a:pPr algn="ctr"/>
            <a:r>
              <a:rPr lang="en-US" sz="1600" dirty="0" smtClean="0">
                <a:cs typeface="Calibri"/>
              </a:rPr>
              <a:t>***I</a:t>
            </a:r>
            <a:r>
              <a:rPr lang="en-US" sz="1600" spc="-20" dirty="0" smtClean="0">
                <a:cs typeface="Calibri"/>
              </a:rPr>
              <a:t>tem</a:t>
            </a:r>
            <a:r>
              <a:rPr lang="en-US" sz="1600" spc="-10" dirty="0" smtClean="0">
                <a:cs typeface="Calibri"/>
              </a:rPr>
              <a:t>s</a:t>
            </a:r>
            <a:r>
              <a:rPr lang="en-US" sz="1600" spc="20" dirty="0" smtClean="0">
                <a:cs typeface="Calibri"/>
              </a:rPr>
              <a:t> </a:t>
            </a:r>
            <a:r>
              <a:rPr lang="en-US" sz="1600" dirty="0">
                <a:cs typeface="Calibri"/>
              </a:rPr>
              <a:t>li</a:t>
            </a:r>
            <a:r>
              <a:rPr lang="en-US" sz="1600" spc="-25" dirty="0">
                <a:cs typeface="Calibri"/>
              </a:rPr>
              <a:t>s</a:t>
            </a:r>
            <a:r>
              <a:rPr lang="en-US" sz="1600" spc="-20" dirty="0">
                <a:cs typeface="Calibri"/>
              </a:rPr>
              <a:t>t</a:t>
            </a:r>
            <a:r>
              <a:rPr lang="en-US" sz="1600" spc="-15" dirty="0">
                <a:cs typeface="Calibri"/>
              </a:rPr>
              <a:t>e</a:t>
            </a:r>
            <a:r>
              <a:rPr lang="en-US" sz="1600" spc="-10" dirty="0">
                <a:cs typeface="Calibri"/>
              </a:rPr>
              <a:t>d</a:t>
            </a:r>
            <a:r>
              <a:rPr lang="en-US" sz="1600" spc="-25" dirty="0">
                <a:cs typeface="Calibri"/>
              </a:rPr>
              <a:t> </a:t>
            </a:r>
            <a:r>
              <a:rPr lang="en-US" sz="1600" dirty="0">
                <a:cs typeface="Calibri"/>
              </a:rPr>
              <a:t>i</a:t>
            </a:r>
            <a:r>
              <a:rPr lang="en-US" sz="1600" spc="-10" dirty="0">
                <a:cs typeface="Calibri"/>
              </a:rPr>
              <a:t>n</a:t>
            </a:r>
            <a:r>
              <a:rPr lang="en-US" sz="1600" spc="-15" dirty="0">
                <a:cs typeface="Calibri"/>
              </a:rPr>
              <a:t> </a:t>
            </a:r>
            <a:r>
              <a:rPr lang="en-US" sz="1600" b="1" spc="-35" dirty="0">
                <a:solidFill>
                  <a:srgbClr val="C00000"/>
                </a:solidFill>
                <a:cs typeface="Calibri"/>
              </a:rPr>
              <a:t>R</a:t>
            </a:r>
            <a:r>
              <a:rPr lang="en-US" sz="1600" b="1" spc="-10" dirty="0">
                <a:solidFill>
                  <a:srgbClr val="C00000"/>
                </a:solidFill>
                <a:cs typeface="Calibri"/>
              </a:rPr>
              <a:t>ed</a:t>
            </a:r>
            <a:r>
              <a:rPr lang="en-US" sz="1600" b="1" spc="5" dirty="0">
                <a:solidFill>
                  <a:srgbClr val="C00000"/>
                </a:solidFill>
                <a:cs typeface="Calibri"/>
              </a:rPr>
              <a:t> </a:t>
            </a:r>
            <a:r>
              <a:rPr lang="en-US" sz="1600" spc="-10" dirty="0">
                <a:cs typeface="Calibri"/>
              </a:rPr>
              <a:t>b</a:t>
            </a:r>
            <a:r>
              <a:rPr lang="en-US" sz="1600" spc="-15" dirty="0">
                <a:cs typeface="Calibri"/>
              </a:rPr>
              <a:t>e</a:t>
            </a:r>
            <a:r>
              <a:rPr lang="en-US" sz="1600" dirty="0">
                <a:cs typeface="Calibri"/>
              </a:rPr>
              <a:t>l</a:t>
            </a:r>
            <a:r>
              <a:rPr lang="en-US" sz="1600" spc="-25" dirty="0">
                <a:cs typeface="Calibri"/>
              </a:rPr>
              <a:t>o</a:t>
            </a:r>
            <a:r>
              <a:rPr lang="en-US" sz="1600" spc="-15" dirty="0">
                <a:cs typeface="Calibri"/>
              </a:rPr>
              <a:t>w</a:t>
            </a:r>
            <a:r>
              <a:rPr lang="en-US" sz="1600" spc="20" dirty="0">
                <a:cs typeface="Calibri"/>
              </a:rPr>
              <a:t> </a:t>
            </a:r>
            <a:r>
              <a:rPr lang="en-US" sz="1600" spc="-40" dirty="0">
                <a:cs typeface="Calibri"/>
              </a:rPr>
              <a:t>r</a:t>
            </a:r>
            <a:r>
              <a:rPr lang="en-US" sz="1600" spc="-15" dirty="0">
                <a:cs typeface="Calibri"/>
              </a:rPr>
              <a:t>e</a:t>
            </a:r>
            <a:r>
              <a:rPr lang="en-US" sz="1600" spc="-10" dirty="0">
                <a:cs typeface="Calibri"/>
              </a:rPr>
              <a:t>qu</a:t>
            </a:r>
            <a:r>
              <a:rPr lang="en-US" sz="1600" dirty="0">
                <a:cs typeface="Calibri"/>
              </a:rPr>
              <a:t>i</a:t>
            </a:r>
            <a:r>
              <a:rPr lang="en-US" sz="1600" spc="-40" dirty="0">
                <a:cs typeface="Calibri"/>
              </a:rPr>
              <a:t>r</a:t>
            </a:r>
            <a:r>
              <a:rPr lang="en-US" sz="1600" spc="-10" dirty="0">
                <a:cs typeface="Calibri"/>
              </a:rPr>
              <a:t>e</a:t>
            </a:r>
            <a:r>
              <a:rPr lang="en-US" sz="1600" spc="30" dirty="0">
                <a:cs typeface="Calibri"/>
              </a:rPr>
              <a:t> </a:t>
            </a:r>
            <a:r>
              <a:rPr lang="en-US" sz="1600" dirty="0">
                <a:cs typeface="Calibri"/>
              </a:rPr>
              <a:t>i</a:t>
            </a:r>
            <a:r>
              <a:rPr lang="en-US" sz="1600" spc="-10" dirty="0">
                <a:cs typeface="Calibri"/>
              </a:rPr>
              <a:t>npu</a:t>
            </a:r>
            <a:r>
              <a:rPr lang="en-US" sz="1600" spc="-5" dirty="0">
                <a:cs typeface="Calibri"/>
              </a:rPr>
              <a:t>t when the </a:t>
            </a:r>
            <a:r>
              <a:rPr lang="en-US" sz="1600" spc="-5" dirty="0" smtClean="0">
                <a:cs typeface="Calibri"/>
              </a:rPr>
              <a:t>Bridge </a:t>
            </a:r>
            <a:r>
              <a:rPr lang="en-US" sz="1600" u="sng" spc="-5" dirty="0" smtClean="0">
                <a:cs typeface="Calibri"/>
              </a:rPr>
              <a:t>generated</a:t>
            </a:r>
            <a:r>
              <a:rPr lang="en-US" sz="1600" spc="-5" dirty="0" smtClean="0">
                <a:cs typeface="Calibri"/>
              </a:rPr>
              <a:t> </a:t>
            </a:r>
            <a:r>
              <a:rPr lang="en-US" sz="1600" spc="-5" dirty="0">
                <a:cs typeface="Calibri"/>
              </a:rPr>
              <a:t>the compliance schedule</a:t>
            </a:r>
            <a:r>
              <a:rPr lang="en-US" sz="1600" dirty="0">
                <a:cs typeface="Calibri"/>
              </a:rPr>
              <a:t>. If you are entering the schedule </a:t>
            </a:r>
            <a:r>
              <a:rPr lang="en-US" sz="1600" u="sng" dirty="0">
                <a:cs typeface="Calibri"/>
              </a:rPr>
              <a:t>manually</a:t>
            </a:r>
            <a:r>
              <a:rPr lang="en-US" sz="1600" dirty="0">
                <a:cs typeface="Calibri"/>
              </a:rPr>
              <a:t>, you will also need to complete the items in </a:t>
            </a:r>
            <a:r>
              <a:rPr lang="en-US" sz="1600" b="1" dirty="0" smtClean="0">
                <a:solidFill>
                  <a:srgbClr val="00B050"/>
                </a:solidFill>
                <a:cs typeface="Calibri"/>
              </a:rPr>
              <a:t>Green</a:t>
            </a:r>
            <a:r>
              <a:rPr lang="en-US" sz="1600" b="1" dirty="0" smtClean="0">
                <a:cs typeface="Calibri"/>
              </a:rPr>
              <a:t>***</a:t>
            </a:r>
            <a:endParaRPr lang="en-US" sz="1600" dirty="0">
              <a:cs typeface="Calibri"/>
            </a:endParaRPr>
          </a:p>
        </p:txBody>
      </p:sp>
      <p:sp>
        <p:nvSpPr>
          <p:cNvPr id="8" name="Rectangle 7"/>
          <p:cNvSpPr/>
          <p:nvPr/>
        </p:nvSpPr>
        <p:spPr>
          <a:xfrm>
            <a:off x="52246" y="14745001"/>
            <a:ext cx="11999449" cy="1392689"/>
          </a:xfrm>
          <a:prstGeom prst="rect">
            <a:avLst/>
          </a:prstGeom>
        </p:spPr>
        <p:txBody>
          <a:bodyPr wrap="square">
            <a:spAutoFit/>
          </a:bodyPr>
          <a:lstStyle/>
          <a:p>
            <a:pPr marL="12700">
              <a:lnSpc>
                <a:spcPct val="100000"/>
              </a:lnSpc>
              <a:spcBef>
                <a:spcPts val="300"/>
              </a:spcBef>
            </a:pPr>
            <a:r>
              <a:rPr lang="en-US" sz="1500" b="1" spc="-10" dirty="0">
                <a:solidFill>
                  <a:srgbClr val="00B050"/>
                </a:solidFill>
                <a:cs typeface="Calibri"/>
              </a:rPr>
              <a:t>Compliance Schedule Activity Name: </a:t>
            </a:r>
            <a:r>
              <a:rPr lang="en-US" sz="1500" spc="-10" dirty="0">
                <a:cs typeface="Calibri"/>
              </a:rPr>
              <a:t>The activity listed here will change depending on how the assessment was triggered </a:t>
            </a:r>
            <a:r>
              <a:rPr lang="en-US" sz="1500" b="1" spc="-10" dirty="0">
                <a:cs typeface="Calibri"/>
              </a:rPr>
              <a:t>RTCR-LEVEL 1 – MULTIPLE TC+ </a:t>
            </a:r>
            <a:r>
              <a:rPr lang="en-US" sz="1500" i="1" spc="-10" dirty="0">
                <a:cs typeface="Calibri"/>
              </a:rPr>
              <a:t>(due to multiple TC+ samples) </a:t>
            </a:r>
            <a:r>
              <a:rPr lang="en-US" sz="1500" spc="-10" dirty="0">
                <a:cs typeface="Calibri"/>
              </a:rPr>
              <a:t>or </a:t>
            </a:r>
            <a:r>
              <a:rPr lang="en-US" sz="1500" b="1" spc="-10" dirty="0">
                <a:cs typeface="Calibri"/>
              </a:rPr>
              <a:t>RTCR-LEVEL 1 – TC+ W/O ALL REPEATS </a:t>
            </a:r>
            <a:r>
              <a:rPr lang="en-US" sz="1500" i="1" spc="-10" dirty="0">
                <a:cs typeface="Calibri"/>
              </a:rPr>
              <a:t>(due to TC+ routine and missed repeats)</a:t>
            </a:r>
          </a:p>
          <a:p>
            <a:pPr marL="12700">
              <a:lnSpc>
                <a:spcPct val="100000"/>
              </a:lnSpc>
              <a:spcBef>
                <a:spcPts val="300"/>
              </a:spcBef>
            </a:pPr>
            <a:r>
              <a:rPr lang="en-US" sz="1500" b="1" spc="-10" dirty="0">
                <a:solidFill>
                  <a:srgbClr val="C00000"/>
                </a:solidFill>
                <a:cs typeface="Calibri"/>
              </a:rPr>
              <a:t>Due Date: </a:t>
            </a:r>
            <a:r>
              <a:rPr lang="en-US" sz="1500" spc="-10" dirty="0" smtClean="0">
                <a:cs typeface="Calibri"/>
              </a:rPr>
              <a:t>Enter the </a:t>
            </a:r>
            <a:r>
              <a:rPr lang="en-US" sz="1500" spc="-10" dirty="0">
                <a:cs typeface="Calibri"/>
              </a:rPr>
              <a:t>date you gave to the water system. </a:t>
            </a:r>
          </a:p>
          <a:p>
            <a:pPr marL="12700">
              <a:lnSpc>
                <a:spcPct val="100000"/>
              </a:lnSpc>
              <a:spcBef>
                <a:spcPts val="300"/>
              </a:spcBef>
            </a:pPr>
            <a:r>
              <a:rPr lang="en-US" sz="1500" b="1" spc="-10" dirty="0" smtClean="0">
                <a:cs typeface="Calibri"/>
              </a:rPr>
              <a:t>Comments: </a:t>
            </a:r>
            <a:r>
              <a:rPr lang="en-US" sz="1500" i="1" spc="-10" dirty="0" smtClean="0">
                <a:cs typeface="Calibri"/>
              </a:rPr>
              <a:t>Optional</a:t>
            </a:r>
            <a:r>
              <a:rPr lang="en-US" sz="1600" spc="-20" dirty="0" smtClean="0">
                <a:cs typeface="Calibri"/>
              </a:rPr>
              <a:t>                  </a:t>
            </a:r>
          </a:p>
          <a:p>
            <a:pPr marL="12700">
              <a:lnSpc>
                <a:spcPct val="100000"/>
              </a:lnSpc>
              <a:spcBef>
                <a:spcPts val="300"/>
              </a:spcBef>
            </a:pPr>
            <a:r>
              <a:rPr lang="en-US" sz="1600" spc="-20" dirty="0" smtClean="0">
                <a:cs typeface="Calibri"/>
              </a:rPr>
              <a:t>O</a:t>
            </a:r>
            <a:r>
              <a:rPr lang="en-US" sz="1600" spc="-10" dirty="0" smtClean="0">
                <a:cs typeface="Calibri"/>
              </a:rPr>
              <a:t>n</a:t>
            </a:r>
            <a:r>
              <a:rPr lang="en-US" sz="1600" spc="-15" dirty="0" smtClean="0">
                <a:cs typeface="Calibri"/>
              </a:rPr>
              <a:t>c</a:t>
            </a:r>
            <a:r>
              <a:rPr lang="en-US" sz="1600" spc="-10" dirty="0" smtClean="0">
                <a:cs typeface="Calibri"/>
              </a:rPr>
              <a:t>e</a:t>
            </a:r>
            <a:r>
              <a:rPr lang="en-US" sz="1600" spc="5" dirty="0" smtClean="0">
                <a:cs typeface="Calibri"/>
              </a:rPr>
              <a:t> </a:t>
            </a:r>
            <a:r>
              <a:rPr lang="en-US" sz="1600" spc="-40" dirty="0" smtClean="0">
                <a:cs typeface="Calibri"/>
              </a:rPr>
              <a:t>y</a:t>
            </a:r>
            <a:r>
              <a:rPr lang="en-US" sz="1600" spc="-15" dirty="0" smtClean="0">
                <a:cs typeface="Calibri"/>
              </a:rPr>
              <a:t>o</a:t>
            </a:r>
            <a:r>
              <a:rPr lang="en-US" sz="1600" spc="-10" dirty="0" smtClean="0">
                <a:cs typeface="Calibri"/>
              </a:rPr>
              <a:t>u</a:t>
            </a:r>
            <a:r>
              <a:rPr lang="en-US" sz="1600" spc="-45" dirty="0" smtClean="0">
                <a:cs typeface="Calibri"/>
              </a:rPr>
              <a:t>’</a:t>
            </a:r>
            <a:r>
              <a:rPr lang="en-US" sz="1600" spc="-40" dirty="0" smtClean="0">
                <a:cs typeface="Calibri"/>
              </a:rPr>
              <a:t>r</a:t>
            </a:r>
            <a:r>
              <a:rPr lang="en-US" sz="1600" spc="-10" dirty="0" smtClean="0">
                <a:cs typeface="Calibri"/>
              </a:rPr>
              <a:t>e</a:t>
            </a:r>
            <a:r>
              <a:rPr lang="en-US" sz="1600" spc="40" dirty="0" smtClean="0">
                <a:cs typeface="Calibri"/>
              </a:rPr>
              <a:t> </a:t>
            </a:r>
            <a:r>
              <a:rPr lang="en-US" sz="1600" spc="-10" dirty="0" smtClean="0">
                <a:cs typeface="Calibri"/>
              </a:rPr>
              <a:t>d</a:t>
            </a:r>
            <a:r>
              <a:rPr lang="en-US" sz="1600" spc="-15" dirty="0" smtClean="0">
                <a:cs typeface="Calibri"/>
              </a:rPr>
              <a:t>o</a:t>
            </a:r>
            <a:r>
              <a:rPr lang="en-US" sz="1600" spc="-10" dirty="0" smtClean="0">
                <a:cs typeface="Calibri"/>
              </a:rPr>
              <a:t>ne</a:t>
            </a:r>
            <a:r>
              <a:rPr lang="en-US" sz="1600" spc="20" dirty="0" smtClean="0">
                <a:cs typeface="Calibri"/>
              </a:rPr>
              <a:t> </a:t>
            </a:r>
            <a:r>
              <a:rPr lang="en-US" sz="1600" spc="-15" dirty="0" smtClean="0">
                <a:cs typeface="Calibri"/>
              </a:rPr>
              <a:t>c</a:t>
            </a:r>
            <a:r>
              <a:rPr lang="en-US" sz="1600" dirty="0" smtClean="0">
                <a:cs typeface="Calibri"/>
              </a:rPr>
              <a:t>li</a:t>
            </a:r>
            <a:r>
              <a:rPr lang="en-US" sz="1600" spc="-15" dirty="0" smtClean="0">
                <a:cs typeface="Calibri"/>
              </a:rPr>
              <a:t>c</a:t>
            </a:r>
            <a:r>
              <a:rPr lang="en-US" sz="1600" spc="-10" dirty="0" smtClean="0">
                <a:cs typeface="Calibri"/>
              </a:rPr>
              <a:t>k the</a:t>
            </a:r>
            <a:r>
              <a:rPr lang="en-US" sz="1600" spc="-20" dirty="0" smtClean="0">
                <a:cs typeface="Calibri"/>
              </a:rPr>
              <a:t> </a:t>
            </a:r>
            <a:r>
              <a:rPr lang="en-US" sz="1600" b="1" spc="-10" dirty="0" smtClean="0">
                <a:solidFill>
                  <a:srgbClr val="C00000"/>
                </a:solidFill>
                <a:cs typeface="Calibri"/>
              </a:rPr>
              <a:t>OK</a:t>
            </a:r>
            <a:r>
              <a:rPr lang="en-US" sz="1600" spc="10" dirty="0" smtClean="0">
                <a:solidFill>
                  <a:srgbClr val="C00000"/>
                </a:solidFill>
                <a:cs typeface="Calibri"/>
              </a:rPr>
              <a:t> </a:t>
            </a:r>
            <a:r>
              <a:rPr lang="en-US" sz="1600" spc="-10" dirty="0" smtClean="0">
                <a:cs typeface="Calibri"/>
              </a:rPr>
              <a:t>bu</a:t>
            </a:r>
            <a:r>
              <a:rPr lang="en-US" sz="1600" spc="-30" dirty="0" smtClean="0">
                <a:cs typeface="Calibri"/>
              </a:rPr>
              <a:t>t</a:t>
            </a:r>
            <a:r>
              <a:rPr lang="en-US" sz="1600" spc="-20" dirty="0" smtClean="0">
                <a:cs typeface="Calibri"/>
              </a:rPr>
              <a:t>t</a:t>
            </a:r>
            <a:r>
              <a:rPr lang="en-US" sz="1600" spc="-15" dirty="0" smtClean="0">
                <a:cs typeface="Calibri"/>
              </a:rPr>
              <a:t>o</a:t>
            </a:r>
            <a:r>
              <a:rPr lang="en-US" sz="1600" spc="-10" dirty="0" smtClean="0">
                <a:cs typeface="Calibri"/>
              </a:rPr>
              <a:t>n</a:t>
            </a:r>
            <a:r>
              <a:rPr lang="en-US" sz="1600" spc="-5" dirty="0" smtClean="0">
                <a:cs typeface="Calibri"/>
              </a:rPr>
              <a:t> t</a:t>
            </a:r>
            <a:r>
              <a:rPr lang="en-US" sz="1600" spc="-10" dirty="0" smtClean="0">
                <a:cs typeface="Calibri"/>
              </a:rPr>
              <a:t>h</a:t>
            </a:r>
            <a:r>
              <a:rPr lang="en-US" sz="1600" dirty="0" smtClean="0">
                <a:cs typeface="Calibri"/>
              </a:rPr>
              <a:t>i</a:t>
            </a:r>
            <a:r>
              <a:rPr lang="en-US" sz="1600" spc="-10" dirty="0" smtClean="0">
                <a:cs typeface="Calibri"/>
              </a:rPr>
              <a:t>s</a:t>
            </a:r>
            <a:r>
              <a:rPr lang="en-US" sz="1600" spc="-15" dirty="0" smtClean="0">
                <a:cs typeface="Calibri"/>
              </a:rPr>
              <a:t> </a:t>
            </a:r>
            <a:r>
              <a:rPr lang="en-US" sz="1600" spc="-20" dirty="0" smtClean="0">
                <a:cs typeface="Calibri"/>
              </a:rPr>
              <a:t>w</a:t>
            </a:r>
            <a:r>
              <a:rPr lang="en-US" sz="1600" dirty="0" smtClean="0">
                <a:cs typeface="Calibri"/>
              </a:rPr>
              <a:t>il</a:t>
            </a:r>
            <a:r>
              <a:rPr lang="en-US" sz="1600" spc="-5" dirty="0" smtClean="0">
                <a:cs typeface="Calibri"/>
              </a:rPr>
              <a:t>l</a:t>
            </a:r>
            <a:r>
              <a:rPr lang="en-US" sz="1600" spc="-10" dirty="0" smtClean="0">
                <a:cs typeface="Calibri"/>
              </a:rPr>
              <a:t> b</a:t>
            </a:r>
            <a:r>
              <a:rPr lang="en-US" sz="1600" spc="-15" dirty="0" smtClean="0">
                <a:cs typeface="Calibri"/>
              </a:rPr>
              <a:t>r</a:t>
            </a:r>
            <a:r>
              <a:rPr lang="en-US" sz="1600" dirty="0" smtClean="0">
                <a:cs typeface="Calibri"/>
              </a:rPr>
              <a:t>i</a:t>
            </a:r>
            <a:r>
              <a:rPr lang="en-US" sz="1600" spc="-10" dirty="0" smtClean="0">
                <a:cs typeface="Calibri"/>
              </a:rPr>
              <a:t>ng </a:t>
            </a:r>
            <a:r>
              <a:rPr lang="en-US" sz="1600" spc="-40" dirty="0" smtClean="0">
                <a:cs typeface="Calibri"/>
              </a:rPr>
              <a:t>y</a:t>
            </a:r>
            <a:r>
              <a:rPr lang="en-US" sz="1600" spc="-15" dirty="0" smtClean="0">
                <a:cs typeface="Calibri"/>
              </a:rPr>
              <a:t>o</a:t>
            </a:r>
            <a:r>
              <a:rPr lang="en-US" sz="1600" spc="-10" dirty="0" smtClean="0">
                <a:cs typeface="Calibri"/>
              </a:rPr>
              <a:t>u</a:t>
            </a:r>
            <a:r>
              <a:rPr lang="en-US" sz="1600" spc="20" dirty="0" smtClean="0">
                <a:cs typeface="Calibri"/>
              </a:rPr>
              <a:t> </a:t>
            </a:r>
            <a:r>
              <a:rPr lang="en-US" sz="1600" spc="-10" dirty="0" smtClean="0">
                <a:cs typeface="Calibri"/>
              </a:rPr>
              <a:t>ba</a:t>
            </a:r>
            <a:r>
              <a:rPr lang="en-US" sz="1600" spc="-15" dirty="0" smtClean="0">
                <a:cs typeface="Calibri"/>
              </a:rPr>
              <a:t>c</a:t>
            </a:r>
            <a:r>
              <a:rPr lang="en-US" sz="1600" spc="-10" dirty="0" smtClean="0">
                <a:cs typeface="Calibri"/>
              </a:rPr>
              <a:t>k </a:t>
            </a:r>
            <a:r>
              <a:rPr lang="en-US" sz="1600" spc="-20" dirty="0" smtClean="0">
                <a:cs typeface="Calibri"/>
              </a:rPr>
              <a:t>t</a:t>
            </a:r>
            <a:r>
              <a:rPr lang="en-US" sz="1600" spc="-10" dirty="0" smtClean="0">
                <a:cs typeface="Calibri"/>
              </a:rPr>
              <a:t>o</a:t>
            </a:r>
            <a:r>
              <a:rPr lang="en-US" sz="1600" spc="-5" dirty="0" smtClean="0">
                <a:cs typeface="Calibri"/>
              </a:rPr>
              <a:t> t</a:t>
            </a:r>
            <a:r>
              <a:rPr lang="en-US" sz="1600" spc="-10" dirty="0" smtClean="0">
                <a:cs typeface="Calibri"/>
              </a:rPr>
              <a:t>he</a:t>
            </a:r>
            <a:r>
              <a:rPr lang="en-US" sz="1600" spc="5" dirty="0" smtClean="0">
                <a:cs typeface="Calibri"/>
              </a:rPr>
              <a:t> </a:t>
            </a:r>
            <a:r>
              <a:rPr lang="en-US" sz="1600" spc="-10" dirty="0" smtClean="0">
                <a:cs typeface="Calibri"/>
              </a:rPr>
              <a:t>C</a:t>
            </a:r>
            <a:r>
              <a:rPr lang="en-US" sz="1600" spc="-20" dirty="0" smtClean="0">
                <a:cs typeface="Calibri"/>
              </a:rPr>
              <a:t>om</a:t>
            </a:r>
            <a:r>
              <a:rPr lang="en-US" sz="1600" spc="-10" dirty="0" smtClean="0">
                <a:cs typeface="Calibri"/>
              </a:rPr>
              <a:t>p</a:t>
            </a:r>
            <a:r>
              <a:rPr lang="en-US" sz="1600" dirty="0" smtClean="0">
                <a:cs typeface="Calibri"/>
              </a:rPr>
              <a:t>li</a:t>
            </a:r>
            <a:r>
              <a:rPr lang="en-US" sz="1600" spc="-10" dirty="0" smtClean="0">
                <a:cs typeface="Calibri"/>
              </a:rPr>
              <a:t>an</a:t>
            </a:r>
            <a:r>
              <a:rPr lang="en-US" sz="1600" spc="-15" dirty="0" smtClean="0">
                <a:cs typeface="Calibri"/>
              </a:rPr>
              <a:t>c</a:t>
            </a:r>
            <a:r>
              <a:rPr lang="en-US" sz="1600" spc="-10" dirty="0" smtClean="0">
                <a:cs typeface="Calibri"/>
              </a:rPr>
              <a:t>e</a:t>
            </a:r>
            <a:r>
              <a:rPr lang="en-US" sz="1600" spc="-20" dirty="0" smtClean="0">
                <a:cs typeface="Calibri"/>
              </a:rPr>
              <a:t> </a:t>
            </a:r>
            <a:r>
              <a:rPr lang="en-US" sz="1600" spc="-15" dirty="0" smtClean="0">
                <a:cs typeface="Calibri"/>
              </a:rPr>
              <a:t>Sc</a:t>
            </a:r>
            <a:r>
              <a:rPr lang="en-US" sz="1600" spc="-10" dirty="0" smtClean="0">
                <a:cs typeface="Calibri"/>
              </a:rPr>
              <a:t>h</a:t>
            </a:r>
            <a:r>
              <a:rPr lang="en-US" sz="1600" spc="-15" dirty="0" smtClean="0">
                <a:cs typeface="Calibri"/>
              </a:rPr>
              <a:t>e</a:t>
            </a:r>
            <a:r>
              <a:rPr lang="en-US" sz="1600" spc="-10" dirty="0" smtClean="0">
                <a:cs typeface="Calibri"/>
              </a:rPr>
              <a:t>du</a:t>
            </a:r>
            <a:r>
              <a:rPr lang="en-US" sz="1600" dirty="0" smtClean="0">
                <a:cs typeface="Calibri"/>
              </a:rPr>
              <a:t>l</a:t>
            </a:r>
            <a:r>
              <a:rPr lang="en-US" sz="1600" spc="-10" dirty="0" smtClean="0">
                <a:cs typeface="Calibri"/>
              </a:rPr>
              <a:t>e.</a:t>
            </a:r>
            <a:endParaRPr lang="en-US" sz="1600" dirty="0">
              <a:cs typeface="Calibri"/>
            </a:endParaRPr>
          </a:p>
        </p:txBody>
      </p:sp>
      <p:sp>
        <p:nvSpPr>
          <p:cNvPr id="9" name="Rectangle 8"/>
          <p:cNvSpPr/>
          <p:nvPr/>
        </p:nvSpPr>
        <p:spPr>
          <a:xfrm>
            <a:off x="1831554" y="7660217"/>
            <a:ext cx="8957781" cy="615553"/>
          </a:xfrm>
          <a:prstGeom prst="rect">
            <a:avLst/>
          </a:prstGeom>
        </p:spPr>
        <p:txBody>
          <a:bodyPr wrap="square">
            <a:spAutoFit/>
          </a:bodyPr>
          <a:lstStyle/>
          <a:p>
            <a:pPr marL="12700" algn="ctr">
              <a:lnSpc>
                <a:spcPct val="100000"/>
              </a:lnSpc>
              <a:spcBef>
                <a:spcPts val="65"/>
              </a:spcBef>
            </a:pPr>
            <a:r>
              <a:rPr lang="en-US" sz="1700" b="1" i="1" dirty="0">
                <a:solidFill>
                  <a:srgbClr val="7030A0"/>
                </a:solidFill>
                <a:cs typeface="Calibri"/>
              </a:rPr>
              <a:t>NOTE: Sometimes the Bridge will not create a candidate Level 1 Assessment compliance </a:t>
            </a:r>
            <a:r>
              <a:rPr lang="en-US" sz="1700" b="1" i="1" dirty="0" smtClean="0">
                <a:solidFill>
                  <a:srgbClr val="7030A0"/>
                </a:solidFill>
                <a:cs typeface="Calibri"/>
              </a:rPr>
              <a:t>schedule. If </a:t>
            </a:r>
            <a:r>
              <a:rPr lang="en-US" sz="1700" b="1" i="1" dirty="0">
                <a:solidFill>
                  <a:srgbClr val="7030A0"/>
                </a:solidFill>
                <a:cs typeface="Calibri"/>
              </a:rPr>
              <a:t>this happens, you will need to enter the schedule manually.</a:t>
            </a:r>
            <a:r>
              <a:rPr lang="en-US" sz="1700" dirty="0">
                <a:solidFill>
                  <a:srgbClr val="7030A0"/>
                </a:solidFill>
                <a:cs typeface="Calibri"/>
              </a:rPr>
              <a:t> </a:t>
            </a:r>
          </a:p>
        </p:txBody>
      </p:sp>
      <p:sp>
        <p:nvSpPr>
          <p:cNvPr id="10" name="Rectangle 9"/>
          <p:cNvSpPr/>
          <p:nvPr/>
        </p:nvSpPr>
        <p:spPr>
          <a:xfrm>
            <a:off x="-22216" y="8319236"/>
            <a:ext cx="10263673" cy="338554"/>
          </a:xfrm>
          <a:prstGeom prst="rect">
            <a:avLst/>
          </a:prstGeom>
        </p:spPr>
        <p:txBody>
          <a:bodyPr wrap="square">
            <a:spAutoFit/>
          </a:bodyPr>
          <a:lstStyle/>
          <a:p>
            <a:pPr marL="12700">
              <a:lnSpc>
                <a:spcPct val="100000"/>
              </a:lnSpc>
              <a:spcBef>
                <a:spcPts val="65"/>
              </a:spcBef>
            </a:pPr>
            <a:r>
              <a:rPr lang="en-US" sz="1600" b="1" spc="-10" dirty="0">
                <a:solidFill>
                  <a:srgbClr val="C00000"/>
                </a:solidFill>
                <a:cs typeface="Calibri"/>
              </a:rPr>
              <a:t>Enforcement</a:t>
            </a:r>
            <a:r>
              <a:rPr lang="en-US" sz="1600" spc="-20" dirty="0">
                <a:latin typeface="Wingdings"/>
                <a:cs typeface="Wingdings"/>
              </a:rPr>
              <a:t></a:t>
            </a:r>
            <a:r>
              <a:rPr lang="en-US" sz="1600" spc="-45" dirty="0">
                <a:latin typeface="Times New Roman"/>
                <a:cs typeface="Times New Roman"/>
              </a:rPr>
              <a:t> </a:t>
            </a:r>
            <a:r>
              <a:rPr lang="en-US" sz="1600" b="1" spc="-20" dirty="0">
                <a:solidFill>
                  <a:srgbClr val="C00000"/>
                </a:solidFill>
                <a:cs typeface="Calibri"/>
              </a:rPr>
              <a:t>Compliance Schedules</a:t>
            </a:r>
            <a:r>
              <a:rPr lang="en-US" sz="1600" spc="-20" dirty="0">
                <a:latin typeface="Wingdings"/>
                <a:cs typeface="Wingdings"/>
              </a:rPr>
              <a:t></a:t>
            </a:r>
            <a:r>
              <a:rPr lang="en-US" sz="1600" b="1" spc="-20" dirty="0">
                <a:solidFill>
                  <a:srgbClr val="C00000"/>
                </a:solidFill>
                <a:cs typeface="Calibri"/>
              </a:rPr>
              <a:t> Maintain </a:t>
            </a:r>
            <a:r>
              <a:rPr lang="en-US" sz="1600" b="1" spc="-20" dirty="0">
                <a:cs typeface="Calibri"/>
                <a:sym typeface="Wingdings" panose="05000000000000000000" pitchFamily="2" charset="2"/>
              </a:rPr>
              <a:t></a:t>
            </a:r>
            <a:r>
              <a:rPr lang="en-US" sz="1600" b="1" spc="-20" dirty="0">
                <a:solidFill>
                  <a:srgbClr val="C00000"/>
                </a:solidFill>
                <a:cs typeface="Calibri"/>
                <a:sym typeface="Wingdings" panose="05000000000000000000" pitchFamily="2" charset="2"/>
              </a:rPr>
              <a:t> </a:t>
            </a:r>
            <a:r>
              <a:rPr lang="en-US" sz="1600" spc="-20" dirty="0">
                <a:cs typeface="Calibri"/>
                <a:sym typeface="Wingdings" panose="05000000000000000000" pitchFamily="2" charset="2"/>
              </a:rPr>
              <a:t>Select the </a:t>
            </a:r>
            <a:r>
              <a:rPr lang="en-US" sz="1600" b="1" spc="-20" dirty="0" smtClean="0">
                <a:solidFill>
                  <a:srgbClr val="C00000"/>
                </a:solidFill>
                <a:cs typeface="Calibri"/>
                <a:sym typeface="Wingdings" panose="05000000000000000000" pitchFamily="2" charset="2"/>
              </a:rPr>
              <a:t>TCR1 </a:t>
            </a:r>
            <a:r>
              <a:rPr lang="en-US" sz="1600" b="1" spc="-20" dirty="0">
                <a:solidFill>
                  <a:srgbClr val="C00000"/>
                </a:solidFill>
                <a:cs typeface="Calibri"/>
                <a:sym typeface="Wingdings" panose="05000000000000000000" pitchFamily="2" charset="2"/>
              </a:rPr>
              <a:t>– RTCR LEVEL 1 ASSESSMENT </a:t>
            </a:r>
            <a:endParaRPr lang="en-US" sz="1600" dirty="0">
              <a:cs typeface="Calibri"/>
            </a:endParaRPr>
          </a:p>
        </p:txBody>
      </p:sp>
      <p:sp>
        <p:nvSpPr>
          <p:cNvPr id="11" name="Rectangle 10"/>
          <p:cNvSpPr/>
          <p:nvPr/>
        </p:nvSpPr>
        <p:spPr>
          <a:xfrm>
            <a:off x="151128" y="3392906"/>
            <a:ext cx="3747104" cy="3048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63341" y="4325908"/>
            <a:ext cx="3747104" cy="27433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63341" y="4666486"/>
            <a:ext cx="3747104" cy="592423"/>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31379" y="8705056"/>
            <a:ext cx="6595104" cy="6011729"/>
          </a:xfrm>
          <a:prstGeom prst="rect">
            <a:avLst/>
          </a:prstGeom>
          <a:ln w="12700">
            <a:solidFill>
              <a:schemeClr val="accent1"/>
            </a:solidFill>
          </a:ln>
        </p:spPr>
      </p:pic>
    </p:spTree>
    <p:extLst>
      <p:ext uri="{BB962C8B-B14F-4D97-AF65-F5344CB8AC3E}">
        <p14:creationId xmlns:p14="http://schemas.microsoft.com/office/powerpoint/2010/main" val="1210347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3</a:t>
            </a:fld>
            <a:endParaRPr lang="en-US" dirty="0"/>
          </a:p>
        </p:txBody>
      </p:sp>
      <p:sp>
        <p:nvSpPr>
          <p:cNvPr id="20" name="object 22"/>
          <p:cNvSpPr txBox="1"/>
          <p:nvPr/>
        </p:nvSpPr>
        <p:spPr>
          <a:xfrm>
            <a:off x="102376" y="9422747"/>
            <a:ext cx="4507724" cy="4816703"/>
          </a:xfrm>
          <a:prstGeom prst="rect">
            <a:avLst/>
          </a:prstGeom>
        </p:spPr>
        <p:txBody>
          <a:bodyPr vert="horz" wrap="square" lIns="0" tIns="0" rIns="0" bIns="0" rtlCol="0">
            <a:spAutoFit/>
          </a:bodyPr>
          <a:lstStyle/>
          <a:p>
            <a:pPr marL="208915">
              <a:lnSpc>
                <a:spcPct val="100000"/>
              </a:lnSpc>
            </a:pPr>
            <a:r>
              <a:rPr spc="-15" dirty="0">
                <a:solidFill>
                  <a:srgbClr val="C00000"/>
                </a:solidFill>
                <a:latin typeface="Calibri"/>
                <a:cs typeface="Calibri"/>
              </a:rPr>
              <a:t>***</a:t>
            </a:r>
            <a:r>
              <a:rPr dirty="0">
                <a:latin typeface="Calibri"/>
                <a:cs typeface="Calibri"/>
              </a:rPr>
              <a:t>I</a:t>
            </a:r>
            <a:r>
              <a:rPr spc="-20" dirty="0">
                <a:latin typeface="Calibri"/>
                <a:cs typeface="Calibri"/>
              </a:rPr>
              <a:t>tem</a:t>
            </a:r>
            <a:r>
              <a:rPr spc="-10" dirty="0">
                <a:latin typeface="Calibri"/>
                <a:cs typeface="Calibri"/>
              </a:rPr>
              <a:t>s</a:t>
            </a:r>
            <a:r>
              <a:rPr spc="20" dirty="0">
                <a:latin typeface="Calibri"/>
                <a:cs typeface="Calibri"/>
              </a:rPr>
              <a:t> </a:t>
            </a:r>
            <a:r>
              <a:rPr dirty="0">
                <a:latin typeface="Calibri"/>
                <a:cs typeface="Calibri"/>
              </a:rPr>
              <a:t>li</a:t>
            </a:r>
            <a:r>
              <a:rPr spc="-25" dirty="0">
                <a:latin typeface="Calibri"/>
                <a:cs typeface="Calibri"/>
              </a:rPr>
              <a:t>s</a:t>
            </a:r>
            <a:r>
              <a:rPr spc="-20" dirty="0">
                <a:latin typeface="Calibri"/>
                <a:cs typeface="Calibri"/>
              </a:rPr>
              <a:t>t</a:t>
            </a:r>
            <a:r>
              <a:rPr spc="-15" dirty="0">
                <a:latin typeface="Calibri"/>
                <a:cs typeface="Calibri"/>
              </a:rPr>
              <a:t>e</a:t>
            </a:r>
            <a:r>
              <a:rPr spc="-10" dirty="0">
                <a:latin typeface="Calibri"/>
                <a:cs typeface="Calibri"/>
              </a:rPr>
              <a:t>d</a:t>
            </a:r>
            <a:r>
              <a:rPr spc="-25" dirty="0">
                <a:latin typeface="Calibri"/>
                <a:cs typeface="Calibri"/>
              </a:rPr>
              <a:t> </a:t>
            </a:r>
            <a:r>
              <a:rPr dirty="0">
                <a:latin typeface="Calibri"/>
                <a:cs typeface="Calibri"/>
              </a:rPr>
              <a:t>i</a:t>
            </a:r>
            <a:r>
              <a:rPr spc="-10" dirty="0">
                <a:latin typeface="Calibri"/>
                <a:cs typeface="Calibri"/>
              </a:rPr>
              <a:t>n</a:t>
            </a:r>
            <a:r>
              <a:rPr spc="-15" dirty="0">
                <a:latin typeface="Calibri"/>
                <a:cs typeface="Calibri"/>
              </a:rPr>
              <a:t> </a:t>
            </a:r>
            <a:r>
              <a:rPr b="1" spc="-35" dirty="0">
                <a:solidFill>
                  <a:srgbClr val="C00000"/>
                </a:solidFill>
                <a:latin typeface="Calibri"/>
                <a:cs typeface="Calibri"/>
              </a:rPr>
              <a:t>R</a:t>
            </a:r>
            <a:r>
              <a:rPr b="1" spc="-10" dirty="0">
                <a:solidFill>
                  <a:srgbClr val="C00000"/>
                </a:solidFill>
                <a:latin typeface="Calibri"/>
                <a:cs typeface="Calibri"/>
              </a:rPr>
              <a:t>ed</a:t>
            </a:r>
            <a:r>
              <a:rPr b="1" spc="5" dirty="0">
                <a:solidFill>
                  <a:srgbClr val="C00000"/>
                </a:solidFill>
                <a:latin typeface="Calibri"/>
                <a:cs typeface="Calibri"/>
              </a:rPr>
              <a:t> </a:t>
            </a:r>
            <a:r>
              <a:rPr spc="-10" dirty="0">
                <a:latin typeface="Calibri"/>
                <a:cs typeface="Calibri"/>
              </a:rPr>
              <a:t>b</a:t>
            </a:r>
            <a:r>
              <a:rPr spc="-15" dirty="0">
                <a:latin typeface="Calibri"/>
                <a:cs typeface="Calibri"/>
              </a:rPr>
              <a:t>e</a:t>
            </a:r>
            <a:r>
              <a:rPr dirty="0">
                <a:latin typeface="Calibri"/>
                <a:cs typeface="Calibri"/>
              </a:rPr>
              <a:t>l</a:t>
            </a:r>
            <a:r>
              <a:rPr spc="-25" dirty="0">
                <a:latin typeface="Calibri"/>
                <a:cs typeface="Calibri"/>
              </a:rPr>
              <a:t>o</a:t>
            </a:r>
            <a:r>
              <a:rPr spc="-15" dirty="0">
                <a:latin typeface="Calibri"/>
                <a:cs typeface="Calibri"/>
              </a:rPr>
              <a:t>w</a:t>
            </a:r>
            <a:r>
              <a:rPr spc="20" dirty="0">
                <a:latin typeface="Calibri"/>
                <a:cs typeface="Calibri"/>
              </a:rPr>
              <a:t> </a:t>
            </a:r>
            <a:r>
              <a:rPr spc="-40" dirty="0">
                <a:latin typeface="Calibri"/>
                <a:cs typeface="Calibri"/>
              </a:rPr>
              <a:t>r</a:t>
            </a:r>
            <a:r>
              <a:rPr spc="-15" dirty="0">
                <a:latin typeface="Calibri"/>
                <a:cs typeface="Calibri"/>
              </a:rPr>
              <a:t>e</a:t>
            </a:r>
            <a:r>
              <a:rPr spc="-10" dirty="0">
                <a:latin typeface="Calibri"/>
                <a:cs typeface="Calibri"/>
              </a:rPr>
              <a:t>qu</a:t>
            </a:r>
            <a:r>
              <a:rPr dirty="0">
                <a:latin typeface="Calibri"/>
                <a:cs typeface="Calibri"/>
              </a:rPr>
              <a:t>i</a:t>
            </a:r>
            <a:r>
              <a:rPr spc="-40" dirty="0">
                <a:latin typeface="Calibri"/>
                <a:cs typeface="Calibri"/>
              </a:rPr>
              <a:t>r</a:t>
            </a:r>
            <a:r>
              <a:rPr spc="-10" dirty="0">
                <a:latin typeface="Calibri"/>
                <a:cs typeface="Calibri"/>
              </a:rPr>
              <a:t>e</a:t>
            </a:r>
            <a:r>
              <a:rPr spc="30" dirty="0">
                <a:latin typeface="Calibri"/>
                <a:cs typeface="Calibri"/>
              </a:rPr>
              <a:t> </a:t>
            </a:r>
            <a:r>
              <a:rPr dirty="0" smtClean="0">
                <a:latin typeface="Calibri"/>
                <a:cs typeface="Calibri"/>
              </a:rPr>
              <a:t>i</a:t>
            </a:r>
            <a:r>
              <a:rPr spc="-10" dirty="0" smtClean="0">
                <a:latin typeface="Calibri"/>
                <a:cs typeface="Calibri"/>
              </a:rPr>
              <a:t>npu</a:t>
            </a:r>
            <a:r>
              <a:rPr spc="-5" dirty="0" smtClean="0">
                <a:latin typeface="Calibri"/>
                <a:cs typeface="Calibri"/>
              </a:rPr>
              <a:t>t</a:t>
            </a:r>
            <a:r>
              <a:rPr dirty="0" smtClean="0">
                <a:latin typeface="Calibri"/>
                <a:cs typeface="Calibri"/>
              </a:rPr>
              <a:t>.</a:t>
            </a:r>
            <a:r>
              <a:rPr spc="-15" dirty="0" smtClean="0">
                <a:solidFill>
                  <a:srgbClr val="C00000"/>
                </a:solidFill>
                <a:latin typeface="Calibri"/>
                <a:cs typeface="Calibri"/>
              </a:rPr>
              <a:t>***</a:t>
            </a:r>
            <a:endParaRPr dirty="0">
              <a:latin typeface="Calibri"/>
              <a:cs typeface="Calibri"/>
            </a:endParaRPr>
          </a:p>
          <a:p>
            <a:pPr marL="12700">
              <a:lnSpc>
                <a:spcPct val="100000"/>
              </a:lnSpc>
              <a:spcBef>
                <a:spcPts val="1400"/>
              </a:spcBef>
            </a:pPr>
            <a:r>
              <a:rPr lang="en-US" b="1" spc="-10" dirty="0" smtClean="0">
                <a:solidFill>
                  <a:srgbClr val="C00000"/>
                </a:solidFill>
                <a:latin typeface="Calibri"/>
                <a:cs typeface="Calibri"/>
              </a:rPr>
              <a:t>Due Date</a:t>
            </a:r>
            <a:r>
              <a:rPr spc="-5" dirty="0" smtClean="0">
                <a:latin typeface="Calibri"/>
                <a:cs typeface="Calibri"/>
              </a:rPr>
              <a:t>:</a:t>
            </a:r>
            <a:r>
              <a:rPr spc="-10" dirty="0" smtClean="0">
                <a:latin typeface="Calibri"/>
                <a:cs typeface="Calibri"/>
              </a:rPr>
              <a:t> </a:t>
            </a:r>
            <a:r>
              <a:rPr lang="en-US" spc="-10" dirty="0" smtClean="0">
                <a:latin typeface="Calibri"/>
                <a:cs typeface="Calibri"/>
              </a:rPr>
              <a:t>Make note of the previous due date before you delete it, then delete it and enter in the new due date</a:t>
            </a:r>
            <a:endParaRPr dirty="0">
              <a:latin typeface="Calibri"/>
              <a:cs typeface="Calibri"/>
            </a:endParaRPr>
          </a:p>
          <a:p>
            <a:pPr marL="12700">
              <a:lnSpc>
                <a:spcPct val="100000"/>
              </a:lnSpc>
              <a:spcBef>
                <a:spcPts val="960"/>
              </a:spcBef>
            </a:pPr>
            <a:r>
              <a:rPr lang="en-US" b="1" spc="-10" dirty="0" smtClean="0">
                <a:solidFill>
                  <a:srgbClr val="C00000"/>
                </a:solidFill>
                <a:latin typeface="Calibri"/>
                <a:cs typeface="Calibri"/>
              </a:rPr>
              <a:t>Comment</a:t>
            </a:r>
            <a:r>
              <a:rPr spc="-5" dirty="0" smtClean="0">
                <a:latin typeface="Calibri"/>
                <a:cs typeface="Calibri"/>
              </a:rPr>
              <a:t>:</a:t>
            </a:r>
            <a:r>
              <a:rPr dirty="0" smtClean="0">
                <a:latin typeface="Calibri"/>
                <a:cs typeface="Calibri"/>
              </a:rPr>
              <a:t> </a:t>
            </a:r>
            <a:r>
              <a:rPr lang="en-US" dirty="0" smtClean="0">
                <a:latin typeface="Calibri"/>
                <a:cs typeface="Calibri"/>
              </a:rPr>
              <a:t>Add a comment noting that you extended the deadline, why you extended the deadline and what was the previous deadline date (that you just deleted). </a:t>
            </a:r>
          </a:p>
          <a:p>
            <a:pPr marL="12700" algn="ctr">
              <a:lnSpc>
                <a:spcPct val="100000"/>
              </a:lnSpc>
              <a:spcBef>
                <a:spcPts val="960"/>
              </a:spcBef>
            </a:pPr>
            <a:r>
              <a:rPr spc="-20" dirty="0" smtClean="0">
                <a:latin typeface="Calibri"/>
                <a:cs typeface="Calibri"/>
              </a:rPr>
              <a:t>O</a:t>
            </a:r>
            <a:r>
              <a:rPr spc="-10" dirty="0" smtClean="0">
                <a:latin typeface="Calibri"/>
                <a:cs typeface="Calibri"/>
              </a:rPr>
              <a:t>n</a:t>
            </a:r>
            <a:r>
              <a:rPr spc="-15" dirty="0" smtClean="0">
                <a:latin typeface="Calibri"/>
                <a:cs typeface="Calibri"/>
              </a:rPr>
              <a:t>c</a:t>
            </a:r>
            <a:r>
              <a:rPr spc="-10" dirty="0" smtClean="0">
                <a:latin typeface="Calibri"/>
                <a:cs typeface="Calibri"/>
              </a:rPr>
              <a:t>e</a:t>
            </a:r>
            <a:r>
              <a:rPr spc="5" dirty="0" smtClean="0">
                <a:latin typeface="Calibri"/>
                <a:cs typeface="Calibri"/>
              </a:rPr>
              <a:t> </a:t>
            </a:r>
            <a:r>
              <a:rPr spc="-40" dirty="0">
                <a:latin typeface="Calibri"/>
                <a:cs typeface="Calibri"/>
              </a:rPr>
              <a:t>y</a:t>
            </a:r>
            <a:r>
              <a:rPr spc="-15" dirty="0">
                <a:latin typeface="Calibri"/>
                <a:cs typeface="Calibri"/>
              </a:rPr>
              <a:t>o</a:t>
            </a:r>
            <a:r>
              <a:rPr spc="-10" dirty="0">
                <a:latin typeface="Calibri"/>
                <a:cs typeface="Calibri"/>
              </a:rPr>
              <a:t>u</a:t>
            </a:r>
            <a:r>
              <a:rPr spc="-45" dirty="0">
                <a:latin typeface="Calibri"/>
                <a:cs typeface="Calibri"/>
              </a:rPr>
              <a:t>’</a:t>
            </a:r>
            <a:r>
              <a:rPr spc="-40" dirty="0">
                <a:latin typeface="Calibri"/>
                <a:cs typeface="Calibri"/>
              </a:rPr>
              <a:t>r</a:t>
            </a:r>
            <a:r>
              <a:rPr spc="-10" dirty="0">
                <a:latin typeface="Calibri"/>
                <a:cs typeface="Calibri"/>
              </a:rPr>
              <a:t>e</a:t>
            </a:r>
            <a:r>
              <a:rPr spc="40" dirty="0">
                <a:latin typeface="Calibri"/>
                <a:cs typeface="Calibri"/>
              </a:rPr>
              <a:t> </a:t>
            </a:r>
            <a:r>
              <a:rPr spc="-10" dirty="0">
                <a:latin typeface="Calibri"/>
                <a:cs typeface="Calibri"/>
              </a:rPr>
              <a:t>d</a:t>
            </a:r>
            <a:r>
              <a:rPr spc="-15" dirty="0">
                <a:latin typeface="Calibri"/>
                <a:cs typeface="Calibri"/>
              </a:rPr>
              <a:t>o</a:t>
            </a:r>
            <a:r>
              <a:rPr spc="-10" dirty="0">
                <a:latin typeface="Calibri"/>
                <a:cs typeface="Calibri"/>
              </a:rPr>
              <a:t>ne</a:t>
            </a:r>
            <a:r>
              <a:rPr spc="20" dirty="0">
                <a:latin typeface="Calibri"/>
                <a:cs typeface="Calibri"/>
              </a:rPr>
              <a:t> </a:t>
            </a:r>
            <a:r>
              <a:rPr spc="-15" dirty="0" smtClean="0">
                <a:latin typeface="Calibri"/>
                <a:cs typeface="Calibri"/>
              </a:rPr>
              <a:t>c</a:t>
            </a:r>
            <a:r>
              <a:rPr dirty="0" smtClean="0">
                <a:latin typeface="Calibri"/>
                <a:cs typeface="Calibri"/>
              </a:rPr>
              <a:t>li</a:t>
            </a:r>
            <a:r>
              <a:rPr spc="-15" dirty="0" smtClean="0">
                <a:latin typeface="Calibri"/>
                <a:cs typeface="Calibri"/>
              </a:rPr>
              <a:t>c</a:t>
            </a:r>
            <a:r>
              <a:rPr spc="-10" dirty="0" smtClean="0">
                <a:latin typeface="Calibri"/>
                <a:cs typeface="Calibri"/>
              </a:rPr>
              <a:t>k</a:t>
            </a:r>
            <a:r>
              <a:rPr lang="en-US" spc="-10" dirty="0" smtClean="0">
                <a:latin typeface="Calibri"/>
                <a:cs typeface="Calibri"/>
              </a:rPr>
              <a:t> the</a:t>
            </a:r>
            <a:r>
              <a:rPr spc="-20" dirty="0" smtClean="0">
                <a:latin typeface="Calibri"/>
                <a:cs typeface="Calibri"/>
              </a:rPr>
              <a:t> </a:t>
            </a:r>
            <a:r>
              <a:rPr b="1" spc="-10" dirty="0">
                <a:solidFill>
                  <a:srgbClr val="C00000"/>
                </a:solidFill>
                <a:latin typeface="Calibri"/>
                <a:cs typeface="Calibri"/>
              </a:rPr>
              <a:t>OK</a:t>
            </a:r>
            <a:r>
              <a:rPr b="1" spc="10" dirty="0">
                <a:solidFill>
                  <a:srgbClr val="C00000"/>
                </a:solidFill>
                <a:latin typeface="Calibri"/>
                <a:cs typeface="Calibri"/>
              </a:rPr>
              <a:t> </a:t>
            </a:r>
            <a:r>
              <a:rPr spc="-10" dirty="0">
                <a:latin typeface="Calibri"/>
                <a:cs typeface="Calibri"/>
              </a:rPr>
              <a:t>bu</a:t>
            </a:r>
            <a:r>
              <a:rPr spc="-30" dirty="0">
                <a:latin typeface="Calibri"/>
                <a:cs typeface="Calibri"/>
              </a:rPr>
              <a:t>t</a:t>
            </a:r>
            <a:r>
              <a:rPr spc="-20" dirty="0">
                <a:latin typeface="Calibri"/>
                <a:cs typeface="Calibri"/>
              </a:rPr>
              <a:t>t</a:t>
            </a:r>
            <a:r>
              <a:rPr spc="-15" dirty="0">
                <a:latin typeface="Calibri"/>
                <a:cs typeface="Calibri"/>
              </a:rPr>
              <a:t>o</a:t>
            </a:r>
            <a:r>
              <a:rPr spc="-10" dirty="0">
                <a:latin typeface="Calibri"/>
                <a:cs typeface="Calibri"/>
              </a:rPr>
              <a:t>n</a:t>
            </a:r>
            <a:r>
              <a:rPr spc="-5" dirty="0">
                <a:latin typeface="Calibri"/>
                <a:cs typeface="Calibri"/>
              </a:rPr>
              <a:t> t</a:t>
            </a:r>
            <a:r>
              <a:rPr spc="-10" dirty="0">
                <a:latin typeface="Calibri"/>
                <a:cs typeface="Calibri"/>
              </a:rPr>
              <a:t>h</a:t>
            </a:r>
            <a:r>
              <a:rPr dirty="0">
                <a:latin typeface="Calibri"/>
                <a:cs typeface="Calibri"/>
              </a:rPr>
              <a:t>i</a:t>
            </a:r>
            <a:r>
              <a:rPr spc="-10" dirty="0">
                <a:latin typeface="Calibri"/>
                <a:cs typeface="Calibri"/>
              </a:rPr>
              <a:t>s</a:t>
            </a:r>
            <a:r>
              <a:rPr spc="-15" dirty="0">
                <a:latin typeface="Calibri"/>
                <a:cs typeface="Calibri"/>
              </a:rPr>
              <a:t> </a:t>
            </a:r>
            <a:r>
              <a:rPr spc="-20" dirty="0">
                <a:latin typeface="Calibri"/>
                <a:cs typeface="Calibri"/>
              </a:rPr>
              <a:t>w</a:t>
            </a:r>
            <a:r>
              <a:rPr dirty="0">
                <a:latin typeface="Calibri"/>
                <a:cs typeface="Calibri"/>
              </a:rPr>
              <a:t>il</a:t>
            </a:r>
            <a:r>
              <a:rPr spc="-5" dirty="0">
                <a:latin typeface="Calibri"/>
                <a:cs typeface="Calibri"/>
              </a:rPr>
              <a:t>l</a:t>
            </a:r>
            <a:r>
              <a:rPr spc="-10" dirty="0">
                <a:latin typeface="Calibri"/>
                <a:cs typeface="Calibri"/>
              </a:rPr>
              <a:t> b</a:t>
            </a:r>
            <a:r>
              <a:rPr spc="-15" dirty="0">
                <a:latin typeface="Calibri"/>
                <a:cs typeface="Calibri"/>
              </a:rPr>
              <a:t>r</a:t>
            </a:r>
            <a:r>
              <a:rPr dirty="0">
                <a:latin typeface="Calibri"/>
                <a:cs typeface="Calibri"/>
              </a:rPr>
              <a:t>i</a:t>
            </a:r>
            <a:r>
              <a:rPr spc="-10" dirty="0">
                <a:latin typeface="Calibri"/>
                <a:cs typeface="Calibri"/>
              </a:rPr>
              <a:t>ng </a:t>
            </a:r>
            <a:r>
              <a:rPr spc="-40" dirty="0">
                <a:latin typeface="Calibri"/>
                <a:cs typeface="Calibri"/>
              </a:rPr>
              <a:t>y</a:t>
            </a:r>
            <a:r>
              <a:rPr spc="-15" dirty="0">
                <a:latin typeface="Calibri"/>
                <a:cs typeface="Calibri"/>
              </a:rPr>
              <a:t>o</a:t>
            </a:r>
            <a:r>
              <a:rPr spc="-10" dirty="0">
                <a:latin typeface="Calibri"/>
                <a:cs typeface="Calibri"/>
              </a:rPr>
              <a:t>u</a:t>
            </a:r>
            <a:r>
              <a:rPr spc="20" dirty="0">
                <a:latin typeface="Calibri"/>
                <a:cs typeface="Calibri"/>
              </a:rPr>
              <a:t> </a:t>
            </a:r>
            <a:r>
              <a:rPr spc="-10" dirty="0">
                <a:latin typeface="Calibri"/>
                <a:cs typeface="Calibri"/>
              </a:rPr>
              <a:t>ba</a:t>
            </a:r>
            <a:r>
              <a:rPr spc="-15" dirty="0">
                <a:latin typeface="Calibri"/>
                <a:cs typeface="Calibri"/>
              </a:rPr>
              <a:t>c</a:t>
            </a:r>
            <a:r>
              <a:rPr spc="-10" dirty="0">
                <a:latin typeface="Calibri"/>
                <a:cs typeface="Calibri"/>
              </a:rPr>
              <a:t>k </a:t>
            </a:r>
            <a:r>
              <a:rPr spc="-20" dirty="0">
                <a:latin typeface="Calibri"/>
                <a:cs typeface="Calibri"/>
              </a:rPr>
              <a:t>t</a:t>
            </a:r>
            <a:r>
              <a:rPr spc="-10" dirty="0">
                <a:latin typeface="Calibri"/>
                <a:cs typeface="Calibri"/>
              </a:rPr>
              <a:t>o</a:t>
            </a:r>
            <a:r>
              <a:rPr spc="-5" dirty="0">
                <a:latin typeface="Calibri"/>
                <a:cs typeface="Calibri"/>
              </a:rPr>
              <a:t> t</a:t>
            </a:r>
            <a:r>
              <a:rPr spc="-10" dirty="0">
                <a:latin typeface="Calibri"/>
                <a:cs typeface="Calibri"/>
              </a:rPr>
              <a:t>he</a:t>
            </a:r>
            <a:r>
              <a:rPr spc="5" dirty="0">
                <a:latin typeface="Calibri"/>
                <a:cs typeface="Calibri"/>
              </a:rPr>
              <a:t> </a:t>
            </a:r>
            <a:r>
              <a:rPr spc="-10" dirty="0">
                <a:latin typeface="Calibri"/>
                <a:cs typeface="Calibri"/>
              </a:rPr>
              <a:t>C</a:t>
            </a:r>
            <a:r>
              <a:rPr spc="-20" dirty="0">
                <a:latin typeface="Calibri"/>
                <a:cs typeface="Calibri"/>
              </a:rPr>
              <a:t>om</a:t>
            </a:r>
            <a:r>
              <a:rPr spc="-10" dirty="0">
                <a:latin typeface="Calibri"/>
                <a:cs typeface="Calibri"/>
              </a:rPr>
              <a:t>p</a:t>
            </a:r>
            <a:r>
              <a:rPr dirty="0">
                <a:latin typeface="Calibri"/>
                <a:cs typeface="Calibri"/>
              </a:rPr>
              <a:t>li</a:t>
            </a:r>
            <a:r>
              <a:rPr spc="-10" dirty="0">
                <a:latin typeface="Calibri"/>
                <a:cs typeface="Calibri"/>
              </a:rPr>
              <a:t>an</a:t>
            </a:r>
            <a:r>
              <a:rPr spc="-15" dirty="0">
                <a:latin typeface="Calibri"/>
                <a:cs typeface="Calibri"/>
              </a:rPr>
              <a:t>c</a:t>
            </a:r>
            <a:r>
              <a:rPr spc="-10" dirty="0">
                <a:latin typeface="Calibri"/>
                <a:cs typeface="Calibri"/>
              </a:rPr>
              <a:t>e</a:t>
            </a:r>
            <a:r>
              <a:rPr spc="-20" dirty="0">
                <a:latin typeface="Calibri"/>
                <a:cs typeface="Calibri"/>
              </a:rPr>
              <a:t> </a:t>
            </a:r>
            <a:r>
              <a:rPr spc="-15" dirty="0" smtClean="0">
                <a:latin typeface="Calibri"/>
                <a:cs typeface="Calibri"/>
              </a:rPr>
              <a:t>Sc</a:t>
            </a:r>
            <a:r>
              <a:rPr spc="-10" dirty="0" smtClean="0">
                <a:latin typeface="Calibri"/>
                <a:cs typeface="Calibri"/>
              </a:rPr>
              <a:t>h</a:t>
            </a:r>
            <a:r>
              <a:rPr spc="-15" dirty="0" smtClean="0">
                <a:latin typeface="Calibri"/>
                <a:cs typeface="Calibri"/>
              </a:rPr>
              <a:t>e</a:t>
            </a:r>
            <a:r>
              <a:rPr spc="-10" dirty="0" smtClean="0">
                <a:latin typeface="Calibri"/>
                <a:cs typeface="Calibri"/>
              </a:rPr>
              <a:t>du</a:t>
            </a:r>
            <a:r>
              <a:rPr dirty="0" smtClean="0">
                <a:latin typeface="Calibri"/>
                <a:cs typeface="Calibri"/>
              </a:rPr>
              <a:t>l</a:t>
            </a:r>
            <a:r>
              <a:rPr spc="-10" dirty="0" smtClean="0">
                <a:latin typeface="Calibri"/>
                <a:cs typeface="Calibri"/>
              </a:rPr>
              <a:t>e</a:t>
            </a:r>
            <a:r>
              <a:rPr lang="en-US" spc="-10" dirty="0">
                <a:latin typeface="Calibri"/>
                <a:cs typeface="Calibri"/>
              </a:rPr>
              <a:t> </a:t>
            </a:r>
            <a:r>
              <a:rPr lang="en-US" spc="-10" dirty="0" smtClean="0">
                <a:latin typeface="Calibri"/>
                <a:cs typeface="Calibri"/>
              </a:rPr>
              <a:t>Maintenance page.</a:t>
            </a:r>
          </a:p>
          <a:p>
            <a:pPr marL="12700" algn="ctr">
              <a:lnSpc>
                <a:spcPct val="100000"/>
              </a:lnSpc>
              <a:spcBef>
                <a:spcPts val="960"/>
              </a:spcBef>
            </a:pPr>
            <a:r>
              <a:rPr lang="en-US" spc="-10" dirty="0" smtClean="0">
                <a:latin typeface="Calibri"/>
                <a:cs typeface="Calibri"/>
              </a:rPr>
              <a:t>Scroll down to the bottom of the screen and click </a:t>
            </a:r>
            <a:r>
              <a:rPr lang="en-US" b="1" spc="-10" dirty="0" smtClean="0">
                <a:solidFill>
                  <a:srgbClr val="C00000"/>
                </a:solidFill>
                <a:latin typeface="Calibri"/>
                <a:cs typeface="Calibri"/>
              </a:rPr>
              <a:t>OK</a:t>
            </a:r>
            <a:r>
              <a:rPr lang="en-US" spc="-10" dirty="0" smtClean="0">
                <a:latin typeface="Calibri"/>
                <a:cs typeface="Calibri"/>
              </a:rPr>
              <a:t> again to save your changes.</a:t>
            </a:r>
          </a:p>
          <a:p>
            <a:pPr marL="12700" algn="ctr">
              <a:lnSpc>
                <a:spcPct val="100000"/>
              </a:lnSpc>
              <a:spcBef>
                <a:spcPts val="960"/>
              </a:spcBef>
            </a:pPr>
            <a:endParaRPr dirty="0">
              <a:latin typeface="Calibri"/>
              <a:cs typeface="Calibri"/>
            </a:endParaRPr>
          </a:p>
          <a:p>
            <a:pPr>
              <a:lnSpc>
                <a:spcPct val="100000"/>
              </a:lnSpc>
              <a:spcBef>
                <a:spcPts val="28"/>
              </a:spcBef>
            </a:pPr>
            <a:endParaRPr sz="1400" dirty="0">
              <a:latin typeface="Times New Roman"/>
              <a:cs typeface="Times New Roman"/>
            </a:endParaRPr>
          </a:p>
        </p:txBody>
      </p:sp>
      <p:sp>
        <p:nvSpPr>
          <p:cNvPr id="26" name="TextBox 25"/>
          <p:cNvSpPr txBox="1"/>
          <p:nvPr/>
        </p:nvSpPr>
        <p:spPr>
          <a:xfrm>
            <a:off x="5125074" y="2422059"/>
            <a:ext cx="7032966" cy="1200329"/>
          </a:xfrm>
          <a:prstGeom prst="rect">
            <a:avLst/>
          </a:prstGeom>
          <a:noFill/>
        </p:spPr>
        <p:txBody>
          <a:bodyPr wrap="square" rtlCol="0">
            <a:spAutoFit/>
          </a:bodyPr>
          <a:lstStyle/>
          <a:p>
            <a:r>
              <a:rPr lang="en-US" dirty="0" smtClean="0"/>
              <a:t>From the Compliance Schedule Maintenance list, select </a:t>
            </a:r>
            <a:r>
              <a:rPr lang="en-US" b="1" dirty="0" smtClean="0"/>
              <a:t>RTCR Level 1 Assessment, </a:t>
            </a:r>
            <a:r>
              <a:rPr lang="en-US" dirty="0" smtClean="0"/>
              <a:t>double click to open (or highlight and from </a:t>
            </a:r>
            <a:r>
              <a:rPr lang="en-US" b="1" dirty="0" smtClean="0"/>
              <a:t>Edit</a:t>
            </a:r>
            <a:r>
              <a:rPr lang="en-US" dirty="0" smtClean="0"/>
              <a:t> menu select </a:t>
            </a:r>
            <a:r>
              <a:rPr lang="en-US" b="1" dirty="0" smtClean="0"/>
              <a:t>Change</a:t>
            </a:r>
            <a:r>
              <a:rPr lang="en-US" dirty="0" smtClean="0"/>
              <a:t>)</a:t>
            </a:r>
            <a:r>
              <a:rPr lang="en-US" b="1" dirty="0" smtClean="0"/>
              <a:t> </a:t>
            </a:r>
          </a:p>
          <a:p>
            <a:endParaRPr lang="en-US" b="1" dirty="0"/>
          </a:p>
        </p:txBody>
      </p:sp>
      <p:sp>
        <p:nvSpPr>
          <p:cNvPr id="25" name="TextBox 24"/>
          <p:cNvSpPr txBox="1"/>
          <p:nvPr/>
        </p:nvSpPr>
        <p:spPr>
          <a:xfrm>
            <a:off x="35679" y="886145"/>
            <a:ext cx="12156321" cy="923330"/>
          </a:xfrm>
          <a:prstGeom prst="rect">
            <a:avLst/>
          </a:prstGeom>
          <a:noFill/>
        </p:spPr>
        <p:txBody>
          <a:bodyPr wrap="square" rtlCol="0">
            <a:spAutoFit/>
          </a:bodyPr>
          <a:lstStyle/>
          <a:p>
            <a:r>
              <a:rPr lang="en-US" dirty="0" smtClean="0"/>
              <a:t>If the Level 1 Assessment has not been completed appropriately contact the PWS and let them know what items need to be corrected. We can extend the deadline up to 30 more days to make corrections to the assessment. We will track the extension through the compliance schedule.</a:t>
            </a:r>
          </a:p>
        </p:txBody>
      </p:sp>
      <p:sp>
        <p:nvSpPr>
          <p:cNvPr id="15" name="Rectangle 14"/>
          <p:cNvSpPr/>
          <p:nvPr/>
        </p:nvSpPr>
        <p:spPr>
          <a:xfrm>
            <a:off x="740601" y="15400305"/>
            <a:ext cx="10092457" cy="523220"/>
          </a:xfrm>
          <a:prstGeom prst="rect">
            <a:avLst/>
          </a:prstGeom>
        </p:spPr>
        <p:txBody>
          <a:bodyPr wrap="square">
            <a:spAutoFit/>
          </a:bodyPr>
          <a:lstStyle/>
          <a:p>
            <a:pPr marL="12700" algn="ctr">
              <a:lnSpc>
                <a:spcPct val="100000"/>
              </a:lnSpc>
              <a:spcBef>
                <a:spcPts val="65"/>
              </a:spcBef>
            </a:pPr>
            <a:r>
              <a:rPr lang="en-US" sz="2800" b="1" spc="-10" dirty="0" smtClean="0">
                <a:solidFill>
                  <a:srgbClr val="00B0F0"/>
                </a:solidFill>
                <a:cs typeface="Calibri"/>
              </a:rPr>
              <a:t>***Now we wait until the PWS submits the Level 1 Assessment***</a:t>
            </a:r>
            <a:endParaRPr lang="en-US" sz="2800" b="1" spc="-10" dirty="0">
              <a:solidFill>
                <a:srgbClr val="00B0F0"/>
              </a:solidFill>
              <a:cs typeface="Calibri"/>
            </a:endParaRPr>
          </a:p>
        </p:txBody>
      </p:sp>
      <p:pic>
        <p:nvPicPr>
          <p:cNvPr id="4" name="Picture 3"/>
          <p:cNvPicPr>
            <a:picLocks noChangeAspect="1"/>
          </p:cNvPicPr>
          <p:nvPr/>
        </p:nvPicPr>
        <p:blipFill>
          <a:blip r:embed="rId3"/>
          <a:stretch>
            <a:fillRect/>
          </a:stretch>
        </p:blipFill>
        <p:spPr>
          <a:xfrm>
            <a:off x="35679" y="2491031"/>
            <a:ext cx="5089395" cy="1600697"/>
          </a:xfrm>
          <a:prstGeom prst="rect">
            <a:avLst/>
          </a:prstGeom>
          <a:ln w="15875">
            <a:solidFill>
              <a:schemeClr val="tx1"/>
            </a:solidFill>
          </a:ln>
        </p:spPr>
      </p:pic>
      <p:pic>
        <p:nvPicPr>
          <p:cNvPr id="5" name="Picture 4"/>
          <p:cNvPicPr>
            <a:picLocks noChangeAspect="1"/>
          </p:cNvPicPr>
          <p:nvPr/>
        </p:nvPicPr>
        <p:blipFill>
          <a:blip r:embed="rId4"/>
          <a:stretch>
            <a:fillRect/>
          </a:stretch>
        </p:blipFill>
        <p:spPr>
          <a:xfrm>
            <a:off x="4807920" y="9133620"/>
            <a:ext cx="6859159" cy="6046641"/>
          </a:xfrm>
          <a:prstGeom prst="rect">
            <a:avLst/>
          </a:prstGeom>
          <a:ln w="15875">
            <a:solidFill>
              <a:schemeClr val="tx1"/>
            </a:solidFill>
          </a:ln>
        </p:spPr>
      </p:pic>
      <p:sp>
        <p:nvSpPr>
          <p:cNvPr id="16" name="Rounded Rectangle 15"/>
          <p:cNvSpPr/>
          <p:nvPr/>
        </p:nvSpPr>
        <p:spPr>
          <a:xfrm>
            <a:off x="1212620" y="70570"/>
            <a:ext cx="9802437"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0066FF"/>
                </a:solidFill>
                <a:cs typeface="Calibri"/>
              </a:rPr>
              <a:t>Level 1 Assessment Form has been received but </a:t>
            </a:r>
            <a:r>
              <a:rPr lang="en-US" sz="2800" b="1" i="1" spc="-10" dirty="0">
                <a:solidFill>
                  <a:srgbClr val="C00000"/>
                </a:solidFill>
                <a:cs typeface="Calibri"/>
              </a:rPr>
              <a:t>NOT</a:t>
            </a:r>
            <a:r>
              <a:rPr lang="en-US" sz="2800" b="1" i="1" spc="-10" dirty="0">
                <a:solidFill>
                  <a:srgbClr val="0066FF"/>
                </a:solidFill>
                <a:cs typeface="Calibri"/>
              </a:rPr>
              <a:t> complete</a:t>
            </a:r>
            <a:endParaRPr lang="en-US" sz="2800" i="1" dirty="0">
              <a:solidFill>
                <a:srgbClr val="0066FF"/>
              </a:solidFill>
              <a:cs typeface="Calibri"/>
            </a:endParaRPr>
          </a:p>
        </p:txBody>
      </p:sp>
      <p:sp>
        <p:nvSpPr>
          <p:cNvPr id="18" name="TextBox 17"/>
          <p:cNvSpPr txBox="1"/>
          <p:nvPr/>
        </p:nvSpPr>
        <p:spPr>
          <a:xfrm>
            <a:off x="196392" y="5283849"/>
            <a:ext cx="5499558" cy="923330"/>
          </a:xfrm>
          <a:prstGeom prst="rect">
            <a:avLst/>
          </a:prstGeom>
          <a:noFill/>
        </p:spPr>
        <p:txBody>
          <a:bodyPr wrap="square" rtlCol="0">
            <a:spAutoFit/>
          </a:bodyPr>
          <a:lstStyle/>
          <a:p>
            <a:r>
              <a:rPr lang="en-US" dirty="0" smtClean="0"/>
              <a:t>This will open the Compliance Schedule Maintenance page. Highlight the compliance schedule activity and click the </a:t>
            </a:r>
            <a:r>
              <a:rPr lang="en-US" b="1" dirty="0">
                <a:solidFill>
                  <a:srgbClr val="C00000"/>
                </a:solidFill>
              </a:rPr>
              <a:t>C</a:t>
            </a:r>
            <a:r>
              <a:rPr lang="en-US" b="1" dirty="0" smtClean="0">
                <a:solidFill>
                  <a:srgbClr val="C00000"/>
                </a:solidFill>
              </a:rPr>
              <a:t>hange</a:t>
            </a:r>
            <a:r>
              <a:rPr lang="en-US" dirty="0" smtClean="0"/>
              <a:t> button. </a:t>
            </a:r>
          </a:p>
        </p:txBody>
      </p:sp>
      <p:sp>
        <p:nvSpPr>
          <p:cNvPr id="11" name="Bent-Up Arrow 10"/>
          <p:cNvSpPr/>
          <p:nvPr/>
        </p:nvSpPr>
        <p:spPr>
          <a:xfrm rot="5400000">
            <a:off x="3128710" y="5634745"/>
            <a:ext cx="987100" cy="2371320"/>
          </a:xfrm>
          <a:prstGeom prst="bentUpArrow">
            <a:avLst>
              <a:gd name="adj1" fmla="val 25000"/>
              <a:gd name="adj2" fmla="val 2590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0" y="1920696"/>
            <a:ext cx="9963071" cy="400110"/>
          </a:xfrm>
          <a:prstGeom prst="rect">
            <a:avLst/>
          </a:prstGeom>
          <a:noFill/>
        </p:spPr>
        <p:txBody>
          <a:bodyPr wrap="square" rtlCol="0">
            <a:spAutoFit/>
          </a:bodyPr>
          <a:lstStyle/>
          <a:p>
            <a:pPr marL="12700">
              <a:lnSpc>
                <a:spcPct val="100000"/>
              </a:lnSpc>
              <a:spcBef>
                <a:spcPts val="65"/>
              </a:spcBef>
            </a:pPr>
            <a:r>
              <a:rPr lang="en-US" sz="2000" b="1" spc="-10" dirty="0" smtClean="0">
                <a:solidFill>
                  <a:srgbClr val="C00000"/>
                </a:solidFill>
                <a:cs typeface="Calibri"/>
              </a:rPr>
              <a:t>E</a:t>
            </a:r>
            <a:r>
              <a:rPr lang="en-US" sz="2000" b="1" spc="-30" dirty="0" smtClean="0">
                <a:solidFill>
                  <a:srgbClr val="C00000"/>
                </a:solidFill>
                <a:cs typeface="Calibri"/>
              </a:rPr>
              <a:t>nf</a:t>
            </a:r>
            <a:r>
              <a:rPr lang="en-US" sz="2000" b="1" spc="-5" dirty="0" smtClean="0">
                <a:solidFill>
                  <a:srgbClr val="C00000"/>
                </a:solidFill>
                <a:cs typeface="Calibri"/>
              </a:rPr>
              <a:t>o</a:t>
            </a:r>
            <a:r>
              <a:rPr lang="en-US" sz="2000" b="1" spc="-40" dirty="0" smtClean="0">
                <a:solidFill>
                  <a:srgbClr val="C00000"/>
                </a:solidFill>
                <a:cs typeface="Calibri"/>
              </a:rPr>
              <a:t>r</a:t>
            </a:r>
            <a:r>
              <a:rPr lang="en-US" sz="2000" b="1" spc="-10" dirty="0" smtClean="0">
                <a:solidFill>
                  <a:srgbClr val="C00000"/>
                </a:solidFill>
                <a:cs typeface="Calibri"/>
              </a:rPr>
              <a:t>ce</a:t>
            </a:r>
            <a:r>
              <a:rPr lang="en-US" sz="2000" b="1" spc="-20" dirty="0" smtClean="0">
                <a:solidFill>
                  <a:srgbClr val="C00000"/>
                </a:solidFill>
                <a:cs typeface="Calibri"/>
              </a:rPr>
              <a:t>m</a:t>
            </a:r>
            <a:r>
              <a:rPr lang="en-US" sz="2000" b="1" spc="-10" dirty="0" smtClean="0">
                <a:solidFill>
                  <a:srgbClr val="C00000"/>
                </a:solidFill>
                <a:cs typeface="Calibri"/>
              </a:rPr>
              <a:t>e</a:t>
            </a:r>
            <a:r>
              <a:rPr lang="en-US" sz="2000" b="1" spc="-30" dirty="0" smtClean="0">
                <a:solidFill>
                  <a:srgbClr val="C00000"/>
                </a:solidFill>
                <a:cs typeface="Calibri"/>
              </a:rPr>
              <a:t>n</a:t>
            </a:r>
            <a:r>
              <a:rPr lang="en-US" sz="2000" b="1" spc="-10" dirty="0" smtClean="0">
                <a:solidFill>
                  <a:srgbClr val="C00000"/>
                </a:solidFill>
                <a:cs typeface="Calibri"/>
              </a:rPr>
              <a:t>t</a:t>
            </a:r>
            <a:r>
              <a:rPr lang="en-US" sz="2000" b="1" spc="30" dirty="0" smtClean="0">
                <a:solidFill>
                  <a:srgbClr val="C00000"/>
                </a:solidFill>
                <a:cs typeface="Calibri"/>
              </a:rPr>
              <a:t> </a:t>
            </a:r>
            <a:r>
              <a:rPr lang="en-US" sz="2000" spc="-20" dirty="0">
                <a:latin typeface="Wingdings"/>
                <a:cs typeface="Wingdings"/>
              </a:rPr>
              <a:t></a:t>
            </a:r>
            <a:r>
              <a:rPr lang="en-US" sz="2000" spc="-45" dirty="0">
                <a:latin typeface="Times New Roman"/>
                <a:cs typeface="Times New Roman"/>
              </a:rPr>
              <a:t> </a:t>
            </a:r>
            <a:r>
              <a:rPr lang="en-US" sz="2000" b="1" spc="-20" dirty="0">
                <a:solidFill>
                  <a:srgbClr val="C00000"/>
                </a:solidFill>
                <a:cs typeface="Calibri"/>
              </a:rPr>
              <a:t>C</a:t>
            </a:r>
            <a:r>
              <a:rPr lang="en-US" sz="2000" b="1" spc="-5" dirty="0">
                <a:solidFill>
                  <a:srgbClr val="C00000"/>
                </a:solidFill>
                <a:cs typeface="Calibri"/>
              </a:rPr>
              <a:t>o</a:t>
            </a:r>
            <a:r>
              <a:rPr lang="en-US" sz="2000" b="1" spc="-20" dirty="0">
                <a:solidFill>
                  <a:srgbClr val="C00000"/>
                </a:solidFill>
                <a:cs typeface="Calibri"/>
              </a:rPr>
              <a:t>mp</a:t>
            </a:r>
            <a:r>
              <a:rPr lang="en-US" sz="2000" b="1" spc="-10" dirty="0">
                <a:solidFill>
                  <a:srgbClr val="C00000"/>
                </a:solidFill>
                <a:cs typeface="Calibri"/>
              </a:rPr>
              <a:t>lia</a:t>
            </a:r>
            <a:r>
              <a:rPr lang="en-US" sz="2000" b="1" spc="-15" dirty="0">
                <a:solidFill>
                  <a:srgbClr val="C00000"/>
                </a:solidFill>
                <a:cs typeface="Calibri"/>
              </a:rPr>
              <a:t>n</a:t>
            </a:r>
            <a:r>
              <a:rPr lang="en-US" sz="2000" b="1" spc="-10" dirty="0">
                <a:solidFill>
                  <a:srgbClr val="C00000"/>
                </a:solidFill>
                <a:cs typeface="Calibri"/>
              </a:rPr>
              <a:t>ce</a:t>
            </a:r>
            <a:r>
              <a:rPr lang="en-US" sz="2000" b="1" spc="20" dirty="0">
                <a:solidFill>
                  <a:srgbClr val="C00000"/>
                </a:solidFill>
                <a:cs typeface="Calibri"/>
              </a:rPr>
              <a:t> </a:t>
            </a:r>
            <a:r>
              <a:rPr lang="en-US" sz="2000" b="1" spc="-10" dirty="0">
                <a:solidFill>
                  <a:srgbClr val="C00000"/>
                </a:solidFill>
                <a:cs typeface="Calibri"/>
              </a:rPr>
              <a:t>Sc</a:t>
            </a:r>
            <a:r>
              <a:rPr lang="en-US" sz="2000" b="1" spc="-15" dirty="0">
                <a:solidFill>
                  <a:srgbClr val="C00000"/>
                </a:solidFill>
                <a:cs typeface="Calibri"/>
              </a:rPr>
              <a:t>h</a:t>
            </a:r>
            <a:r>
              <a:rPr lang="en-US" sz="2000" b="1" spc="-10" dirty="0">
                <a:solidFill>
                  <a:srgbClr val="C00000"/>
                </a:solidFill>
                <a:cs typeface="Calibri"/>
              </a:rPr>
              <a:t>e</a:t>
            </a:r>
            <a:r>
              <a:rPr lang="en-US" sz="2000" b="1" spc="-15" dirty="0">
                <a:solidFill>
                  <a:srgbClr val="C00000"/>
                </a:solidFill>
                <a:cs typeface="Calibri"/>
              </a:rPr>
              <a:t>du</a:t>
            </a:r>
            <a:r>
              <a:rPr lang="en-US" sz="2000" b="1" spc="-10" dirty="0">
                <a:solidFill>
                  <a:srgbClr val="C00000"/>
                </a:solidFill>
                <a:cs typeface="Calibri"/>
              </a:rPr>
              <a:t>le</a:t>
            </a:r>
            <a:r>
              <a:rPr lang="en-US" sz="2000" b="1" spc="-15" dirty="0">
                <a:solidFill>
                  <a:srgbClr val="C00000"/>
                </a:solidFill>
                <a:cs typeface="Calibri"/>
              </a:rPr>
              <a:t>s</a:t>
            </a:r>
            <a:r>
              <a:rPr lang="en-US" sz="2000" spc="-20" dirty="0">
                <a:latin typeface="Wingdings"/>
                <a:cs typeface="Wingdings"/>
              </a:rPr>
              <a:t></a:t>
            </a:r>
            <a:r>
              <a:rPr lang="en-US" sz="2000" spc="-20" dirty="0">
                <a:latin typeface="Times New Roman"/>
                <a:cs typeface="Times New Roman"/>
              </a:rPr>
              <a:t> </a:t>
            </a:r>
            <a:r>
              <a:rPr lang="en-US" sz="2000" b="1" spc="-20" dirty="0" smtClean="0">
                <a:solidFill>
                  <a:srgbClr val="C00000"/>
                </a:solidFill>
                <a:cs typeface="Calibri"/>
              </a:rPr>
              <a:t>M</a:t>
            </a:r>
            <a:r>
              <a:rPr lang="en-US" sz="2000" b="1" spc="-10" dirty="0" smtClean="0">
                <a:solidFill>
                  <a:srgbClr val="C00000"/>
                </a:solidFill>
                <a:cs typeface="Calibri"/>
              </a:rPr>
              <a:t>ai</a:t>
            </a:r>
            <a:r>
              <a:rPr lang="en-US" sz="2000" b="1" spc="-30" dirty="0" smtClean="0">
                <a:solidFill>
                  <a:srgbClr val="C00000"/>
                </a:solidFill>
                <a:cs typeface="Calibri"/>
              </a:rPr>
              <a:t>n</a:t>
            </a:r>
            <a:r>
              <a:rPr lang="en-US" sz="2000" b="1" spc="-25" dirty="0" smtClean="0">
                <a:solidFill>
                  <a:srgbClr val="C00000"/>
                </a:solidFill>
                <a:cs typeface="Calibri"/>
              </a:rPr>
              <a:t>t</a:t>
            </a:r>
            <a:r>
              <a:rPr lang="en-US" sz="2000" b="1" spc="-10" dirty="0" smtClean="0">
                <a:solidFill>
                  <a:srgbClr val="C00000"/>
                </a:solidFill>
                <a:cs typeface="Calibri"/>
              </a:rPr>
              <a:t>ain </a:t>
            </a:r>
            <a:r>
              <a:rPr lang="en-US" sz="2000" spc="-20" dirty="0">
                <a:latin typeface="Wingdings"/>
                <a:cs typeface="Wingdings"/>
              </a:rPr>
              <a:t></a:t>
            </a:r>
            <a:r>
              <a:rPr lang="en-US" sz="2000" b="1" spc="-10" dirty="0" smtClean="0">
                <a:solidFill>
                  <a:srgbClr val="C00000"/>
                </a:solidFill>
                <a:cs typeface="Calibri"/>
                <a:sym typeface="Wingdings" panose="05000000000000000000" pitchFamily="2" charset="2"/>
              </a:rPr>
              <a:t> Enter PWSID</a:t>
            </a:r>
            <a:endParaRPr lang="en-US" sz="2000" dirty="0">
              <a:cs typeface="Calibri"/>
            </a:endParaRPr>
          </a:p>
        </p:txBody>
      </p:sp>
      <p:grpSp>
        <p:nvGrpSpPr>
          <p:cNvPr id="6" name="Group 5"/>
          <p:cNvGrpSpPr/>
          <p:nvPr/>
        </p:nvGrpSpPr>
        <p:grpSpPr>
          <a:xfrm>
            <a:off x="5315489" y="3666730"/>
            <a:ext cx="5599622" cy="5042983"/>
            <a:chOff x="5315489" y="3666730"/>
            <a:chExt cx="5599622" cy="5042983"/>
          </a:xfrm>
        </p:grpSpPr>
        <p:pic>
          <p:nvPicPr>
            <p:cNvPr id="7" name="Picture 6"/>
            <p:cNvPicPr>
              <a:picLocks noChangeAspect="1"/>
            </p:cNvPicPr>
            <p:nvPr/>
          </p:nvPicPr>
          <p:blipFill>
            <a:blip r:embed="rId5"/>
            <a:stretch>
              <a:fillRect/>
            </a:stretch>
          </p:blipFill>
          <p:spPr>
            <a:xfrm>
              <a:off x="5315489" y="3666730"/>
              <a:ext cx="5599622" cy="5042983"/>
            </a:xfrm>
            <a:prstGeom prst="rect">
              <a:avLst/>
            </a:prstGeom>
            <a:ln w="15875">
              <a:solidFill>
                <a:schemeClr val="tx1"/>
              </a:solidFill>
            </a:ln>
          </p:spPr>
        </p:pic>
        <p:sp>
          <p:nvSpPr>
            <p:cNvPr id="2" name="Rectangle 1"/>
            <p:cNvSpPr/>
            <p:nvPr/>
          </p:nvSpPr>
          <p:spPr>
            <a:xfrm>
              <a:off x="9388675" y="8405277"/>
              <a:ext cx="649639" cy="2731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140170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7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solidFill>
                  <a:prstClr val="black">
                    <a:tint val="75000"/>
                  </a:prstClr>
                </a:solidFill>
              </a:rPr>
              <a:pPr/>
              <a:t>4</a:t>
            </a:fld>
            <a:endParaRPr lang="en-US" dirty="0">
              <a:solidFill>
                <a:prstClr val="black">
                  <a:tint val="75000"/>
                </a:prstClr>
              </a:solidFill>
            </a:endParaRPr>
          </a:p>
        </p:txBody>
      </p:sp>
      <p:sp>
        <p:nvSpPr>
          <p:cNvPr id="6" name="TextBox 5"/>
          <p:cNvSpPr txBox="1"/>
          <p:nvPr/>
        </p:nvSpPr>
        <p:spPr>
          <a:xfrm>
            <a:off x="0" y="2151470"/>
            <a:ext cx="9963071" cy="400110"/>
          </a:xfrm>
          <a:prstGeom prst="rect">
            <a:avLst/>
          </a:prstGeom>
          <a:noFill/>
        </p:spPr>
        <p:txBody>
          <a:bodyPr wrap="square" rtlCol="0">
            <a:spAutoFit/>
          </a:bodyPr>
          <a:lstStyle/>
          <a:p>
            <a:pPr marL="12700">
              <a:spcBef>
                <a:spcPts val="65"/>
              </a:spcBef>
            </a:pPr>
            <a:r>
              <a:rPr lang="en-US" sz="2000" b="1" spc="-10" dirty="0" smtClean="0">
                <a:solidFill>
                  <a:srgbClr val="C00000"/>
                </a:solidFill>
                <a:cs typeface="Calibri"/>
              </a:rPr>
              <a:t>E</a:t>
            </a:r>
            <a:r>
              <a:rPr lang="en-US" sz="2000" b="1" spc="-30" dirty="0" smtClean="0">
                <a:solidFill>
                  <a:srgbClr val="C00000"/>
                </a:solidFill>
                <a:cs typeface="Calibri"/>
              </a:rPr>
              <a:t>nf</a:t>
            </a:r>
            <a:r>
              <a:rPr lang="en-US" sz="2000" b="1" spc="-5" dirty="0" smtClean="0">
                <a:solidFill>
                  <a:srgbClr val="C00000"/>
                </a:solidFill>
                <a:cs typeface="Calibri"/>
              </a:rPr>
              <a:t>o</a:t>
            </a:r>
            <a:r>
              <a:rPr lang="en-US" sz="2000" b="1" spc="-40" dirty="0" smtClean="0">
                <a:solidFill>
                  <a:srgbClr val="C00000"/>
                </a:solidFill>
                <a:cs typeface="Calibri"/>
              </a:rPr>
              <a:t>r</a:t>
            </a:r>
            <a:r>
              <a:rPr lang="en-US" sz="2000" b="1" spc="-10" dirty="0" smtClean="0">
                <a:solidFill>
                  <a:srgbClr val="C00000"/>
                </a:solidFill>
                <a:cs typeface="Calibri"/>
              </a:rPr>
              <a:t>ce</a:t>
            </a:r>
            <a:r>
              <a:rPr lang="en-US" sz="2000" b="1" spc="-20" dirty="0" smtClean="0">
                <a:solidFill>
                  <a:srgbClr val="C00000"/>
                </a:solidFill>
                <a:cs typeface="Calibri"/>
              </a:rPr>
              <a:t>m</a:t>
            </a:r>
            <a:r>
              <a:rPr lang="en-US" sz="2000" b="1" spc="-10" dirty="0" smtClean="0">
                <a:solidFill>
                  <a:srgbClr val="C00000"/>
                </a:solidFill>
                <a:cs typeface="Calibri"/>
              </a:rPr>
              <a:t>e</a:t>
            </a:r>
            <a:r>
              <a:rPr lang="en-US" sz="2000" b="1" spc="-30" dirty="0" smtClean="0">
                <a:solidFill>
                  <a:srgbClr val="C00000"/>
                </a:solidFill>
                <a:cs typeface="Calibri"/>
              </a:rPr>
              <a:t>n</a:t>
            </a:r>
            <a:r>
              <a:rPr lang="en-US" sz="2000" b="1" spc="-10" dirty="0" smtClean="0">
                <a:solidFill>
                  <a:srgbClr val="C00000"/>
                </a:solidFill>
                <a:cs typeface="Calibri"/>
              </a:rPr>
              <a:t>t</a:t>
            </a:r>
            <a:r>
              <a:rPr lang="en-US" sz="2000" b="1" spc="30" dirty="0" smtClean="0">
                <a:solidFill>
                  <a:srgbClr val="C00000"/>
                </a:solidFill>
                <a:cs typeface="Calibri"/>
              </a:rPr>
              <a:t> </a:t>
            </a:r>
            <a:r>
              <a:rPr lang="en-US" sz="2000" spc="-20" dirty="0">
                <a:solidFill>
                  <a:prstClr val="black"/>
                </a:solidFill>
                <a:latin typeface="Wingdings"/>
                <a:cs typeface="Wingdings"/>
              </a:rPr>
              <a:t></a:t>
            </a:r>
            <a:r>
              <a:rPr lang="en-US" sz="2000" spc="-45" dirty="0">
                <a:solidFill>
                  <a:prstClr val="black"/>
                </a:solidFill>
                <a:latin typeface="Times New Roman"/>
                <a:cs typeface="Times New Roman"/>
              </a:rPr>
              <a:t> </a:t>
            </a:r>
            <a:r>
              <a:rPr lang="en-US" sz="2000" b="1" spc="-20" dirty="0">
                <a:solidFill>
                  <a:srgbClr val="C00000"/>
                </a:solidFill>
                <a:cs typeface="Calibri"/>
              </a:rPr>
              <a:t>C</a:t>
            </a:r>
            <a:r>
              <a:rPr lang="en-US" sz="2000" b="1" spc="-5" dirty="0">
                <a:solidFill>
                  <a:srgbClr val="C00000"/>
                </a:solidFill>
                <a:cs typeface="Calibri"/>
              </a:rPr>
              <a:t>o</a:t>
            </a:r>
            <a:r>
              <a:rPr lang="en-US" sz="2000" b="1" spc="-20" dirty="0">
                <a:solidFill>
                  <a:srgbClr val="C00000"/>
                </a:solidFill>
                <a:cs typeface="Calibri"/>
              </a:rPr>
              <a:t>mp</a:t>
            </a:r>
            <a:r>
              <a:rPr lang="en-US" sz="2000" b="1" spc="-10" dirty="0">
                <a:solidFill>
                  <a:srgbClr val="C00000"/>
                </a:solidFill>
                <a:cs typeface="Calibri"/>
              </a:rPr>
              <a:t>lia</a:t>
            </a:r>
            <a:r>
              <a:rPr lang="en-US" sz="2000" b="1" spc="-15" dirty="0">
                <a:solidFill>
                  <a:srgbClr val="C00000"/>
                </a:solidFill>
                <a:cs typeface="Calibri"/>
              </a:rPr>
              <a:t>n</a:t>
            </a:r>
            <a:r>
              <a:rPr lang="en-US" sz="2000" b="1" spc="-10" dirty="0">
                <a:solidFill>
                  <a:srgbClr val="C00000"/>
                </a:solidFill>
                <a:cs typeface="Calibri"/>
              </a:rPr>
              <a:t>ce</a:t>
            </a:r>
            <a:r>
              <a:rPr lang="en-US" sz="2000" b="1" spc="20" dirty="0">
                <a:solidFill>
                  <a:srgbClr val="C00000"/>
                </a:solidFill>
                <a:cs typeface="Calibri"/>
              </a:rPr>
              <a:t> </a:t>
            </a:r>
            <a:r>
              <a:rPr lang="en-US" sz="2000" b="1" spc="-10" dirty="0">
                <a:solidFill>
                  <a:srgbClr val="C00000"/>
                </a:solidFill>
                <a:cs typeface="Calibri"/>
              </a:rPr>
              <a:t>Sc</a:t>
            </a:r>
            <a:r>
              <a:rPr lang="en-US" sz="2000" b="1" spc="-15" dirty="0">
                <a:solidFill>
                  <a:srgbClr val="C00000"/>
                </a:solidFill>
                <a:cs typeface="Calibri"/>
              </a:rPr>
              <a:t>h</a:t>
            </a:r>
            <a:r>
              <a:rPr lang="en-US" sz="2000" b="1" spc="-10" dirty="0">
                <a:solidFill>
                  <a:srgbClr val="C00000"/>
                </a:solidFill>
                <a:cs typeface="Calibri"/>
              </a:rPr>
              <a:t>e</a:t>
            </a:r>
            <a:r>
              <a:rPr lang="en-US" sz="2000" b="1" spc="-15" dirty="0">
                <a:solidFill>
                  <a:srgbClr val="C00000"/>
                </a:solidFill>
                <a:cs typeface="Calibri"/>
              </a:rPr>
              <a:t>du</a:t>
            </a:r>
            <a:r>
              <a:rPr lang="en-US" sz="2000" b="1" spc="-10" dirty="0">
                <a:solidFill>
                  <a:srgbClr val="C00000"/>
                </a:solidFill>
                <a:cs typeface="Calibri"/>
              </a:rPr>
              <a:t>le</a:t>
            </a:r>
            <a:r>
              <a:rPr lang="en-US" sz="2000" b="1" spc="-15" dirty="0">
                <a:solidFill>
                  <a:srgbClr val="C00000"/>
                </a:solidFill>
                <a:cs typeface="Calibri"/>
              </a:rPr>
              <a:t>s</a:t>
            </a:r>
            <a:r>
              <a:rPr lang="en-US" sz="2000" spc="-20" dirty="0">
                <a:solidFill>
                  <a:prstClr val="black"/>
                </a:solidFill>
                <a:latin typeface="Wingdings"/>
                <a:cs typeface="Wingdings"/>
              </a:rPr>
              <a:t></a:t>
            </a:r>
            <a:r>
              <a:rPr lang="en-US" sz="2000" spc="-20" dirty="0">
                <a:solidFill>
                  <a:prstClr val="black"/>
                </a:solidFill>
                <a:latin typeface="Times New Roman"/>
                <a:cs typeface="Times New Roman"/>
              </a:rPr>
              <a:t> </a:t>
            </a:r>
            <a:r>
              <a:rPr lang="en-US" sz="2000" b="1" spc="-20" dirty="0" smtClean="0">
                <a:solidFill>
                  <a:srgbClr val="C00000"/>
                </a:solidFill>
                <a:cs typeface="Calibri"/>
              </a:rPr>
              <a:t>M</a:t>
            </a:r>
            <a:r>
              <a:rPr lang="en-US" sz="2000" b="1" spc="-10" dirty="0" smtClean="0">
                <a:solidFill>
                  <a:srgbClr val="C00000"/>
                </a:solidFill>
                <a:cs typeface="Calibri"/>
              </a:rPr>
              <a:t>ai</a:t>
            </a:r>
            <a:r>
              <a:rPr lang="en-US" sz="2000" b="1" spc="-30" dirty="0" smtClean="0">
                <a:solidFill>
                  <a:srgbClr val="C00000"/>
                </a:solidFill>
                <a:cs typeface="Calibri"/>
              </a:rPr>
              <a:t>n</a:t>
            </a:r>
            <a:r>
              <a:rPr lang="en-US" sz="2000" b="1" spc="-25" dirty="0" smtClean="0">
                <a:solidFill>
                  <a:srgbClr val="C00000"/>
                </a:solidFill>
                <a:cs typeface="Calibri"/>
              </a:rPr>
              <a:t>t</a:t>
            </a:r>
            <a:r>
              <a:rPr lang="en-US" sz="2000" b="1" spc="-10" dirty="0" smtClean="0">
                <a:solidFill>
                  <a:srgbClr val="C00000"/>
                </a:solidFill>
                <a:cs typeface="Calibri"/>
              </a:rPr>
              <a:t>ain </a:t>
            </a:r>
            <a:r>
              <a:rPr lang="en-US" sz="2000" spc="-20" dirty="0">
                <a:solidFill>
                  <a:prstClr val="black"/>
                </a:solidFill>
                <a:latin typeface="Wingdings"/>
                <a:cs typeface="Wingdings"/>
              </a:rPr>
              <a:t></a:t>
            </a:r>
            <a:r>
              <a:rPr lang="en-US" sz="2000" b="1" spc="-10" dirty="0" smtClean="0">
                <a:solidFill>
                  <a:srgbClr val="C00000"/>
                </a:solidFill>
                <a:cs typeface="Calibri"/>
                <a:sym typeface="Wingdings" panose="05000000000000000000" pitchFamily="2" charset="2"/>
              </a:rPr>
              <a:t> Enter PWSID</a:t>
            </a:r>
            <a:endParaRPr lang="en-US" sz="2000" dirty="0">
              <a:solidFill>
                <a:prstClr val="black"/>
              </a:solidFill>
              <a:cs typeface="Calibri"/>
            </a:endParaRPr>
          </a:p>
        </p:txBody>
      </p:sp>
      <p:sp>
        <p:nvSpPr>
          <p:cNvPr id="20" name="object 22"/>
          <p:cNvSpPr txBox="1"/>
          <p:nvPr/>
        </p:nvSpPr>
        <p:spPr>
          <a:xfrm>
            <a:off x="45157" y="8970720"/>
            <a:ext cx="4722614" cy="7258397"/>
          </a:xfrm>
          <a:prstGeom prst="rect">
            <a:avLst/>
          </a:prstGeom>
        </p:spPr>
        <p:txBody>
          <a:bodyPr vert="horz" wrap="square" lIns="0" tIns="0" rIns="0" bIns="0" rtlCol="0">
            <a:spAutoFit/>
          </a:bodyPr>
          <a:lstStyle/>
          <a:p>
            <a:pPr marL="208915"/>
            <a:r>
              <a:rPr spc="-15" dirty="0">
                <a:solidFill>
                  <a:srgbClr val="C00000"/>
                </a:solidFill>
                <a:cs typeface="Calibri"/>
              </a:rPr>
              <a:t>***</a:t>
            </a:r>
            <a:r>
              <a:rPr dirty="0">
                <a:solidFill>
                  <a:prstClr val="black"/>
                </a:solidFill>
                <a:cs typeface="Calibri"/>
              </a:rPr>
              <a:t>I</a:t>
            </a:r>
            <a:r>
              <a:rPr spc="-20" dirty="0">
                <a:solidFill>
                  <a:prstClr val="black"/>
                </a:solidFill>
                <a:cs typeface="Calibri"/>
              </a:rPr>
              <a:t>tem</a:t>
            </a:r>
            <a:r>
              <a:rPr spc="-10" dirty="0">
                <a:solidFill>
                  <a:prstClr val="black"/>
                </a:solidFill>
                <a:cs typeface="Calibri"/>
              </a:rPr>
              <a:t>s</a:t>
            </a:r>
            <a:r>
              <a:rPr spc="20" dirty="0">
                <a:solidFill>
                  <a:prstClr val="black"/>
                </a:solidFill>
                <a:cs typeface="Calibri"/>
              </a:rPr>
              <a:t> </a:t>
            </a:r>
            <a:r>
              <a:rPr dirty="0">
                <a:solidFill>
                  <a:prstClr val="black"/>
                </a:solidFill>
                <a:cs typeface="Calibri"/>
              </a:rPr>
              <a:t>li</a:t>
            </a:r>
            <a:r>
              <a:rPr spc="-25" dirty="0">
                <a:solidFill>
                  <a:prstClr val="black"/>
                </a:solidFill>
                <a:cs typeface="Calibri"/>
              </a:rPr>
              <a:t>s</a:t>
            </a:r>
            <a:r>
              <a:rPr spc="-20" dirty="0">
                <a:solidFill>
                  <a:prstClr val="black"/>
                </a:solidFill>
                <a:cs typeface="Calibri"/>
              </a:rPr>
              <a:t>t</a:t>
            </a:r>
            <a:r>
              <a:rPr spc="-15" dirty="0">
                <a:solidFill>
                  <a:prstClr val="black"/>
                </a:solidFill>
                <a:cs typeface="Calibri"/>
              </a:rPr>
              <a:t>e</a:t>
            </a:r>
            <a:r>
              <a:rPr spc="-10" dirty="0">
                <a:solidFill>
                  <a:prstClr val="black"/>
                </a:solidFill>
                <a:cs typeface="Calibri"/>
              </a:rPr>
              <a:t>d</a:t>
            </a:r>
            <a:r>
              <a:rPr spc="-25" dirty="0">
                <a:solidFill>
                  <a:prstClr val="black"/>
                </a:solidFill>
                <a:cs typeface="Calibri"/>
              </a:rPr>
              <a:t> </a:t>
            </a:r>
            <a:r>
              <a:rPr dirty="0">
                <a:solidFill>
                  <a:prstClr val="black"/>
                </a:solidFill>
                <a:cs typeface="Calibri"/>
              </a:rPr>
              <a:t>i</a:t>
            </a:r>
            <a:r>
              <a:rPr spc="-10" dirty="0">
                <a:solidFill>
                  <a:prstClr val="black"/>
                </a:solidFill>
                <a:cs typeface="Calibri"/>
              </a:rPr>
              <a:t>n</a:t>
            </a:r>
            <a:r>
              <a:rPr spc="-15" dirty="0">
                <a:solidFill>
                  <a:prstClr val="black"/>
                </a:solidFill>
                <a:cs typeface="Calibri"/>
              </a:rPr>
              <a:t> </a:t>
            </a:r>
            <a:r>
              <a:rPr b="1" spc="-35" dirty="0">
                <a:solidFill>
                  <a:srgbClr val="C00000"/>
                </a:solidFill>
                <a:cs typeface="Calibri"/>
              </a:rPr>
              <a:t>R</a:t>
            </a:r>
            <a:r>
              <a:rPr b="1" spc="-10" dirty="0">
                <a:solidFill>
                  <a:srgbClr val="C00000"/>
                </a:solidFill>
                <a:cs typeface="Calibri"/>
              </a:rPr>
              <a:t>ed</a:t>
            </a:r>
            <a:r>
              <a:rPr b="1" spc="5" dirty="0">
                <a:solidFill>
                  <a:srgbClr val="C00000"/>
                </a:solidFill>
                <a:cs typeface="Calibri"/>
              </a:rPr>
              <a:t> </a:t>
            </a:r>
            <a:r>
              <a:rPr spc="-10" dirty="0">
                <a:solidFill>
                  <a:prstClr val="black"/>
                </a:solidFill>
                <a:cs typeface="Calibri"/>
              </a:rPr>
              <a:t>b</a:t>
            </a:r>
            <a:r>
              <a:rPr spc="-15" dirty="0">
                <a:solidFill>
                  <a:prstClr val="black"/>
                </a:solidFill>
                <a:cs typeface="Calibri"/>
              </a:rPr>
              <a:t>e</a:t>
            </a:r>
            <a:r>
              <a:rPr dirty="0">
                <a:solidFill>
                  <a:prstClr val="black"/>
                </a:solidFill>
                <a:cs typeface="Calibri"/>
              </a:rPr>
              <a:t>l</a:t>
            </a:r>
            <a:r>
              <a:rPr spc="-25" dirty="0">
                <a:solidFill>
                  <a:prstClr val="black"/>
                </a:solidFill>
                <a:cs typeface="Calibri"/>
              </a:rPr>
              <a:t>o</a:t>
            </a:r>
            <a:r>
              <a:rPr spc="-15" dirty="0">
                <a:solidFill>
                  <a:prstClr val="black"/>
                </a:solidFill>
                <a:cs typeface="Calibri"/>
              </a:rPr>
              <a:t>w</a:t>
            </a:r>
            <a:r>
              <a:rPr spc="20" dirty="0">
                <a:solidFill>
                  <a:prstClr val="black"/>
                </a:solidFill>
                <a:cs typeface="Calibri"/>
              </a:rPr>
              <a:t> </a:t>
            </a:r>
            <a:r>
              <a:rPr spc="-40" dirty="0">
                <a:solidFill>
                  <a:prstClr val="black"/>
                </a:solidFill>
                <a:cs typeface="Calibri"/>
              </a:rPr>
              <a:t>r</a:t>
            </a:r>
            <a:r>
              <a:rPr spc="-15" dirty="0">
                <a:solidFill>
                  <a:prstClr val="black"/>
                </a:solidFill>
                <a:cs typeface="Calibri"/>
              </a:rPr>
              <a:t>e</a:t>
            </a:r>
            <a:r>
              <a:rPr spc="-10" dirty="0">
                <a:solidFill>
                  <a:prstClr val="black"/>
                </a:solidFill>
                <a:cs typeface="Calibri"/>
              </a:rPr>
              <a:t>qu</a:t>
            </a:r>
            <a:r>
              <a:rPr dirty="0">
                <a:solidFill>
                  <a:prstClr val="black"/>
                </a:solidFill>
                <a:cs typeface="Calibri"/>
              </a:rPr>
              <a:t>i</a:t>
            </a:r>
            <a:r>
              <a:rPr spc="-40" dirty="0">
                <a:solidFill>
                  <a:prstClr val="black"/>
                </a:solidFill>
                <a:cs typeface="Calibri"/>
              </a:rPr>
              <a:t>r</a:t>
            </a:r>
            <a:r>
              <a:rPr spc="-10" dirty="0">
                <a:solidFill>
                  <a:prstClr val="black"/>
                </a:solidFill>
                <a:cs typeface="Calibri"/>
              </a:rPr>
              <a:t>e</a:t>
            </a:r>
            <a:r>
              <a:rPr spc="30" dirty="0">
                <a:solidFill>
                  <a:prstClr val="black"/>
                </a:solidFill>
                <a:cs typeface="Calibri"/>
              </a:rPr>
              <a:t> </a:t>
            </a:r>
            <a:r>
              <a:rPr dirty="0" smtClean="0">
                <a:solidFill>
                  <a:prstClr val="black"/>
                </a:solidFill>
                <a:cs typeface="Calibri"/>
              </a:rPr>
              <a:t>i</a:t>
            </a:r>
            <a:r>
              <a:rPr spc="-10" dirty="0" smtClean="0">
                <a:solidFill>
                  <a:prstClr val="black"/>
                </a:solidFill>
                <a:cs typeface="Calibri"/>
              </a:rPr>
              <a:t>npu</a:t>
            </a:r>
            <a:r>
              <a:rPr spc="-5" dirty="0" smtClean="0">
                <a:solidFill>
                  <a:prstClr val="black"/>
                </a:solidFill>
                <a:cs typeface="Calibri"/>
              </a:rPr>
              <a:t>t</a:t>
            </a:r>
            <a:r>
              <a:rPr dirty="0" smtClean="0">
                <a:solidFill>
                  <a:prstClr val="black"/>
                </a:solidFill>
                <a:cs typeface="Calibri"/>
              </a:rPr>
              <a:t>.</a:t>
            </a:r>
            <a:r>
              <a:rPr spc="-15" dirty="0" smtClean="0">
                <a:solidFill>
                  <a:srgbClr val="C00000"/>
                </a:solidFill>
                <a:cs typeface="Calibri"/>
              </a:rPr>
              <a:t>***</a:t>
            </a:r>
            <a:endParaRPr dirty="0">
              <a:solidFill>
                <a:prstClr val="black"/>
              </a:solidFill>
              <a:cs typeface="Calibri"/>
            </a:endParaRPr>
          </a:p>
          <a:p>
            <a:pPr marL="12700">
              <a:spcBef>
                <a:spcPts val="1400"/>
              </a:spcBef>
            </a:pPr>
            <a:r>
              <a:rPr lang="en-US" b="1" spc="-10" dirty="0" smtClean="0">
                <a:solidFill>
                  <a:srgbClr val="C00000"/>
                </a:solidFill>
                <a:cs typeface="Calibri"/>
              </a:rPr>
              <a:t>Achieved Date</a:t>
            </a:r>
            <a:r>
              <a:rPr spc="-5" dirty="0" smtClean="0">
                <a:solidFill>
                  <a:prstClr val="black"/>
                </a:solidFill>
                <a:cs typeface="Calibri"/>
              </a:rPr>
              <a:t>:</a:t>
            </a:r>
            <a:r>
              <a:rPr spc="-10" dirty="0" smtClean="0">
                <a:solidFill>
                  <a:prstClr val="black"/>
                </a:solidFill>
                <a:cs typeface="Calibri"/>
              </a:rPr>
              <a:t> </a:t>
            </a:r>
            <a:r>
              <a:rPr lang="en-US" spc="-10" dirty="0" smtClean="0">
                <a:solidFill>
                  <a:prstClr val="black"/>
                </a:solidFill>
                <a:cs typeface="Calibri"/>
              </a:rPr>
              <a:t>Date when Level 1 Assessment form was received</a:t>
            </a:r>
            <a:endParaRPr dirty="0">
              <a:solidFill>
                <a:prstClr val="black"/>
              </a:solidFill>
              <a:cs typeface="Calibri"/>
            </a:endParaRPr>
          </a:p>
          <a:p>
            <a:pPr marL="12700">
              <a:spcBef>
                <a:spcPts val="960"/>
              </a:spcBef>
            </a:pPr>
            <a:r>
              <a:rPr lang="en-US" b="1" spc="-10" dirty="0" smtClean="0">
                <a:solidFill>
                  <a:srgbClr val="C00000"/>
                </a:solidFill>
                <a:cs typeface="Calibri"/>
              </a:rPr>
              <a:t>Comment</a:t>
            </a:r>
            <a:r>
              <a:rPr spc="-5" dirty="0" smtClean="0">
                <a:solidFill>
                  <a:prstClr val="black"/>
                </a:solidFill>
                <a:cs typeface="Calibri"/>
              </a:rPr>
              <a:t>:</a:t>
            </a:r>
            <a:r>
              <a:rPr dirty="0" smtClean="0">
                <a:solidFill>
                  <a:prstClr val="black"/>
                </a:solidFill>
                <a:cs typeface="Calibri"/>
              </a:rPr>
              <a:t> </a:t>
            </a:r>
            <a:r>
              <a:rPr lang="en-US" dirty="0" smtClean="0">
                <a:solidFill>
                  <a:prstClr val="black"/>
                </a:solidFill>
                <a:cs typeface="Calibri"/>
              </a:rPr>
              <a:t>Add a comment noting that the assessment was received</a:t>
            </a:r>
          </a:p>
          <a:p>
            <a:pPr marL="12700" algn="ctr">
              <a:spcBef>
                <a:spcPts val="960"/>
              </a:spcBef>
            </a:pPr>
            <a:r>
              <a:rPr lang="en-US" spc="-20" dirty="0">
                <a:solidFill>
                  <a:prstClr val="black"/>
                </a:solidFill>
                <a:cs typeface="Calibri"/>
              </a:rPr>
              <a:t>O</a:t>
            </a:r>
            <a:r>
              <a:rPr lang="en-US" spc="-10" dirty="0">
                <a:solidFill>
                  <a:prstClr val="black"/>
                </a:solidFill>
                <a:cs typeface="Calibri"/>
              </a:rPr>
              <a:t>n</a:t>
            </a:r>
            <a:r>
              <a:rPr lang="en-US" spc="-15" dirty="0">
                <a:solidFill>
                  <a:prstClr val="black"/>
                </a:solidFill>
                <a:cs typeface="Calibri"/>
              </a:rPr>
              <a:t>c</a:t>
            </a:r>
            <a:r>
              <a:rPr lang="en-US" spc="-10" dirty="0">
                <a:solidFill>
                  <a:prstClr val="black"/>
                </a:solidFill>
                <a:cs typeface="Calibri"/>
              </a:rPr>
              <a:t>e</a:t>
            </a:r>
            <a:r>
              <a:rPr lang="en-US" spc="5" dirty="0">
                <a:solidFill>
                  <a:prstClr val="black"/>
                </a:solidFill>
                <a:cs typeface="Calibri"/>
              </a:rPr>
              <a:t> </a:t>
            </a:r>
            <a:r>
              <a:rPr lang="en-US" spc="-40" dirty="0">
                <a:solidFill>
                  <a:prstClr val="black"/>
                </a:solidFill>
                <a:cs typeface="Calibri"/>
              </a:rPr>
              <a:t>y</a:t>
            </a:r>
            <a:r>
              <a:rPr lang="en-US" spc="-15" dirty="0">
                <a:solidFill>
                  <a:prstClr val="black"/>
                </a:solidFill>
                <a:cs typeface="Calibri"/>
              </a:rPr>
              <a:t>o</a:t>
            </a:r>
            <a:r>
              <a:rPr lang="en-US" spc="-10" dirty="0">
                <a:solidFill>
                  <a:prstClr val="black"/>
                </a:solidFill>
                <a:cs typeface="Calibri"/>
              </a:rPr>
              <a:t>u</a:t>
            </a:r>
            <a:r>
              <a:rPr lang="en-US" spc="-45" dirty="0">
                <a:solidFill>
                  <a:prstClr val="black"/>
                </a:solidFill>
                <a:cs typeface="Calibri"/>
              </a:rPr>
              <a:t>’</a:t>
            </a:r>
            <a:r>
              <a:rPr lang="en-US" spc="-40" dirty="0">
                <a:solidFill>
                  <a:prstClr val="black"/>
                </a:solidFill>
                <a:cs typeface="Calibri"/>
              </a:rPr>
              <a:t>r</a:t>
            </a:r>
            <a:r>
              <a:rPr lang="en-US" spc="-10" dirty="0">
                <a:solidFill>
                  <a:prstClr val="black"/>
                </a:solidFill>
                <a:cs typeface="Calibri"/>
              </a:rPr>
              <a:t>e</a:t>
            </a:r>
            <a:r>
              <a:rPr lang="en-US" spc="40" dirty="0">
                <a:solidFill>
                  <a:prstClr val="black"/>
                </a:solidFill>
                <a:cs typeface="Calibri"/>
              </a:rPr>
              <a:t> </a:t>
            </a:r>
            <a:r>
              <a:rPr lang="en-US" spc="-10" dirty="0">
                <a:solidFill>
                  <a:prstClr val="black"/>
                </a:solidFill>
                <a:cs typeface="Calibri"/>
              </a:rPr>
              <a:t>d</a:t>
            </a:r>
            <a:r>
              <a:rPr lang="en-US" spc="-15" dirty="0">
                <a:solidFill>
                  <a:prstClr val="black"/>
                </a:solidFill>
                <a:cs typeface="Calibri"/>
              </a:rPr>
              <a:t>o</a:t>
            </a:r>
            <a:r>
              <a:rPr lang="en-US" spc="-10" dirty="0">
                <a:solidFill>
                  <a:prstClr val="black"/>
                </a:solidFill>
                <a:cs typeface="Calibri"/>
              </a:rPr>
              <a:t>ne</a:t>
            </a:r>
            <a:r>
              <a:rPr lang="en-US" spc="20" dirty="0">
                <a:solidFill>
                  <a:prstClr val="black"/>
                </a:solidFill>
                <a:cs typeface="Calibri"/>
              </a:rPr>
              <a:t> </a:t>
            </a:r>
            <a:r>
              <a:rPr lang="en-US" spc="-15" dirty="0">
                <a:solidFill>
                  <a:prstClr val="black"/>
                </a:solidFill>
                <a:cs typeface="Calibri"/>
              </a:rPr>
              <a:t>c</a:t>
            </a:r>
            <a:r>
              <a:rPr lang="en-US" dirty="0">
                <a:solidFill>
                  <a:prstClr val="black"/>
                </a:solidFill>
                <a:cs typeface="Calibri"/>
              </a:rPr>
              <a:t>li</a:t>
            </a:r>
            <a:r>
              <a:rPr lang="en-US" spc="-15" dirty="0">
                <a:solidFill>
                  <a:prstClr val="black"/>
                </a:solidFill>
                <a:cs typeface="Calibri"/>
              </a:rPr>
              <a:t>c</a:t>
            </a:r>
            <a:r>
              <a:rPr lang="en-US" spc="-10" dirty="0">
                <a:solidFill>
                  <a:prstClr val="black"/>
                </a:solidFill>
                <a:cs typeface="Calibri"/>
              </a:rPr>
              <a:t>k the</a:t>
            </a:r>
            <a:r>
              <a:rPr lang="en-US" spc="-20" dirty="0">
                <a:solidFill>
                  <a:prstClr val="black"/>
                </a:solidFill>
                <a:cs typeface="Calibri"/>
              </a:rPr>
              <a:t> </a:t>
            </a:r>
            <a:r>
              <a:rPr lang="en-US" b="1" spc="-10" dirty="0">
                <a:solidFill>
                  <a:srgbClr val="C00000"/>
                </a:solidFill>
                <a:cs typeface="Calibri"/>
              </a:rPr>
              <a:t>OK</a:t>
            </a:r>
            <a:r>
              <a:rPr lang="en-US" b="1" spc="10" dirty="0">
                <a:solidFill>
                  <a:srgbClr val="C00000"/>
                </a:solidFill>
                <a:cs typeface="Calibri"/>
              </a:rPr>
              <a:t> </a:t>
            </a:r>
            <a:r>
              <a:rPr lang="en-US" spc="-10" dirty="0" smtClean="0">
                <a:solidFill>
                  <a:prstClr val="black"/>
                </a:solidFill>
                <a:cs typeface="Calibri"/>
              </a:rPr>
              <a:t>bu</a:t>
            </a:r>
            <a:r>
              <a:rPr lang="en-US" spc="-30" dirty="0" smtClean="0">
                <a:solidFill>
                  <a:prstClr val="black"/>
                </a:solidFill>
                <a:cs typeface="Calibri"/>
              </a:rPr>
              <a:t>t</a:t>
            </a:r>
            <a:r>
              <a:rPr lang="en-US" spc="-20" dirty="0" smtClean="0">
                <a:solidFill>
                  <a:prstClr val="black"/>
                </a:solidFill>
                <a:cs typeface="Calibri"/>
              </a:rPr>
              <a:t>t</a:t>
            </a:r>
            <a:r>
              <a:rPr lang="en-US" spc="-15" dirty="0" smtClean="0">
                <a:solidFill>
                  <a:prstClr val="black"/>
                </a:solidFill>
                <a:cs typeface="Calibri"/>
              </a:rPr>
              <a:t>o</a:t>
            </a:r>
            <a:r>
              <a:rPr lang="en-US" spc="-10" dirty="0" smtClean="0">
                <a:solidFill>
                  <a:prstClr val="black"/>
                </a:solidFill>
                <a:cs typeface="Calibri"/>
              </a:rPr>
              <a:t>n. </a:t>
            </a:r>
            <a:r>
              <a:rPr lang="en-US" spc="-10" dirty="0">
                <a:solidFill>
                  <a:prstClr val="black"/>
                </a:solidFill>
                <a:cs typeface="Calibri"/>
              </a:rPr>
              <a:t>This pop up should appear asking if you want to close the schedule, click </a:t>
            </a:r>
            <a:r>
              <a:rPr lang="en-US" b="1" spc="-10" dirty="0">
                <a:solidFill>
                  <a:srgbClr val="C00000"/>
                </a:solidFill>
                <a:cs typeface="Calibri"/>
              </a:rPr>
              <a:t>Yes</a:t>
            </a:r>
            <a:endParaRPr lang="en-US" sz="1400" b="1" dirty="0">
              <a:solidFill>
                <a:srgbClr val="C00000"/>
              </a:solidFill>
              <a:latin typeface="Times New Roman"/>
              <a:cs typeface="Times New Roman"/>
            </a:endParaRPr>
          </a:p>
          <a:p>
            <a:pPr marL="12700" algn="ctr">
              <a:spcBef>
                <a:spcPts val="960"/>
              </a:spcBef>
            </a:pPr>
            <a:endParaRPr lang="en-US" spc="-10" dirty="0" smtClean="0">
              <a:solidFill>
                <a:prstClr val="black"/>
              </a:solidFill>
              <a:cs typeface="Calibri"/>
            </a:endParaRPr>
          </a:p>
          <a:p>
            <a:pPr marL="12700" algn="ctr">
              <a:spcBef>
                <a:spcPts val="960"/>
              </a:spcBef>
            </a:pPr>
            <a:endParaRPr lang="en-US" spc="-10" dirty="0">
              <a:solidFill>
                <a:prstClr val="black"/>
              </a:solidFill>
              <a:cs typeface="Calibri"/>
            </a:endParaRPr>
          </a:p>
          <a:p>
            <a:pPr marL="12700" algn="ctr">
              <a:spcBef>
                <a:spcPts val="960"/>
              </a:spcBef>
            </a:pPr>
            <a:endParaRPr lang="en-US" spc="-10" dirty="0" smtClean="0">
              <a:solidFill>
                <a:prstClr val="black"/>
              </a:solidFill>
              <a:cs typeface="Calibri"/>
            </a:endParaRPr>
          </a:p>
          <a:p>
            <a:pPr marL="12700" algn="ctr">
              <a:spcBef>
                <a:spcPts val="960"/>
              </a:spcBef>
            </a:pPr>
            <a:endParaRPr lang="en-US" spc="-10" dirty="0" smtClean="0">
              <a:solidFill>
                <a:prstClr val="black"/>
              </a:solidFill>
              <a:cs typeface="Calibri"/>
            </a:endParaRPr>
          </a:p>
          <a:p>
            <a:pPr marL="12700" algn="ctr">
              <a:spcBef>
                <a:spcPts val="960"/>
              </a:spcBef>
            </a:pPr>
            <a:endParaRPr lang="en-US" spc="-10" dirty="0">
              <a:solidFill>
                <a:prstClr val="black"/>
              </a:solidFill>
              <a:cs typeface="Calibri"/>
            </a:endParaRPr>
          </a:p>
          <a:p>
            <a:pPr marL="12700" algn="ctr">
              <a:spcBef>
                <a:spcPts val="960"/>
              </a:spcBef>
            </a:pPr>
            <a:endParaRPr lang="en-US" spc="-10" dirty="0">
              <a:solidFill>
                <a:prstClr val="black"/>
              </a:solidFill>
              <a:cs typeface="Calibri"/>
            </a:endParaRPr>
          </a:p>
          <a:p>
            <a:pPr marL="12700" algn="ctr">
              <a:spcBef>
                <a:spcPts val="960"/>
              </a:spcBef>
            </a:pPr>
            <a:r>
              <a:rPr lang="en-US" spc="-5" dirty="0" smtClean="0">
                <a:solidFill>
                  <a:prstClr val="black"/>
                </a:solidFill>
                <a:cs typeface="Calibri"/>
              </a:rPr>
              <a:t> After you’ve clicked yes </a:t>
            </a:r>
            <a:r>
              <a:rPr lang="en-US" spc="-5" dirty="0">
                <a:solidFill>
                  <a:prstClr val="black"/>
                </a:solidFill>
                <a:cs typeface="Calibri"/>
              </a:rPr>
              <a:t>t</a:t>
            </a:r>
            <a:r>
              <a:rPr lang="en-US" spc="-10" dirty="0" smtClean="0">
                <a:solidFill>
                  <a:prstClr val="black"/>
                </a:solidFill>
                <a:cs typeface="Calibri"/>
              </a:rPr>
              <a:t>h</a:t>
            </a:r>
            <a:r>
              <a:rPr lang="en-US" dirty="0" smtClean="0">
                <a:solidFill>
                  <a:prstClr val="black"/>
                </a:solidFill>
                <a:cs typeface="Calibri"/>
              </a:rPr>
              <a:t>i</a:t>
            </a:r>
            <a:r>
              <a:rPr lang="en-US" spc="-10" dirty="0" smtClean="0">
                <a:solidFill>
                  <a:prstClr val="black"/>
                </a:solidFill>
                <a:cs typeface="Calibri"/>
              </a:rPr>
              <a:t>s</a:t>
            </a:r>
            <a:r>
              <a:rPr lang="en-US" spc="-15" dirty="0" smtClean="0">
                <a:solidFill>
                  <a:prstClr val="black"/>
                </a:solidFill>
                <a:cs typeface="Calibri"/>
              </a:rPr>
              <a:t> </a:t>
            </a:r>
            <a:r>
              <a:rPr lang="en-US" spc="-20" dirty="0">
                <a:solidFill>
                  <a:prstClr val="black"/>
                </a:solidFill>
                <a:cs typeface="Calibri"/>
              </a:rPr>
              <a:t>w</a:t>
            </a:r>
            <a:r>
              <a:rPr lang="en-US" dirty="0">
                <a:solidFill>
                  <a:prstClr val="black"/>
                </a:solidFill>
                <a:cs typeface="Calibri"/>
              </a:rPr>
              <a:t>il</a:t>
            </a:r>
            <a:r>
              <a:rPr lang="en-US" spc="-5" dirty="0">
                <a:solidFill>
                  <a:prstClr val="black"/>
                </a:solidFill>
                <a:cs typeface="Calibri"/>
              </a:rPr>
              <a:t>l</a:t>
            </a:r>
            <a:r>
              <a:rPr lang="en-US" spc="-10" dirty="0">
                <a:solidFill>
                  <a:prstClr val="black"/>
                </a:solidFill>
                <a:cs typeface="Calibri"/>
              </a:rPr>
              <a:t> b</a:t>
            </a:r>
            <a:r>
              <a:rPr lang="en-US" spc="-15" dirty="0">
                <a:solidFill>
                  <a:prstClr val="black"/>
                </a:solidFill>
                <a:cs typeface="Calibri"/>
              </a:rPr>
              <a:t>r</a:t>
            </a:r>
            <a:r>
              <a:rPr lang="en-US" dirty="0">
                <a:solidFill>
                  <a:prstClr val="black"/>
                </a:solidFill>
                <a:cs typeface="Calibri"/>
              </a:rPr>
              <a:t>i</a:t>
            </a:r>
            <a:r>
              <a:rPr lang="en-US" spc="-10" dirty="0">
                <a:solidFill>
                  <a:prstClr val="black"/>
                </a:solidFill>
                <a:cs typeface="Calibri"/>
              </a:rPr>
              <a:t>ng </a:t>
            </a:r>
            <a:r>
              <a:rPr lang="en-US" spc="-40" dirty="0">
                <a:solidFill>
                  <a:prstClr val="black"/>
                </a:solidFill>
                <a:cs typeface="Calibri"/>
              </a:rPr>
              <a:t>y</a:t>
            </a:r>
            <a:r>
              <a:rPr lang="en-US" spc="-15" dirty="0">
                <a:solidFill>
                  <a:prstClr val="black"/>
                </a:solidFill>
                <a:cs typeface="Calibri"/>
              </a:rPr>
              <a:t>o</a:t>
            </a:r>
            <a:r>
              <a:rPr lang="en-US" spc="-10" dirty="0">
                <a:solidFill>
                  <a:prstClr val="black"/>
                </a:solidFill>
                <a:cs typeface="Calibri"/>
              </a:rPr>
              <a:t>u</a:t>
            </a:r>
            <a:r>
              <a:rPr lang="en-US" spc="20" dirty="0">
                <a:solidFill>
                  <a:prstClr val="black"/>
                </a:solidFill>
                <a:cs typeface="Calibri"/>
              </a:rPr>
              <a:t> </a:t>
            </a:r>
            <a:r>
              <a:rPr lang="en-US" spc="-10" dirty="0">
                <a:solidFill>
                  <a:prstClr val="black"/>
                </a:solidFill>
                <a:cs typeface="Calibri"/>
              </a:rPr>
              <a:t>ba</a:t>
            </a:r>
            <a:r>
              <a:rPr lang="en-US" spc="-15" dirty="0">
                <a:solidFill>
                  <a:prstClr val="black"/>
                </a:solidFill>
                <a:cs typeface="Calibri"/>
              </a:rPr>
              <a:t>c</a:t>
            </a:r>
            <a:r>
              <a:rPr lang="en-US" spc="-10" dirty="0">
                <a:solidFill>
                  <a:prstClr val="black"/>
                </a:solidFill>
                <a:cs typeface="Calibri"/>
              </a:rPr>
              <a:t>k </a:t>
            </a:r>
            <a:r>
              <a:rPr lang="en-US" spc="-20" dirty="0">
                <a:solidFill>
                  <a:prstClr val="black"/>
                </a:solidFill>
                <a:cs typeface="Calibri"/>
              </a:rPr>
              <a:t>t</a:t>
            </a:r>
            <a:r>
              <a:rPr lang="en-US" spc="-10" dirty="0">
                <a:solidFill>
                  <a:prstClr val="black"/>
                </a:solidFill>
                <a:cs typeface="Calibri"/>
              </a:rPr>
              <a:t>o</a:t>
            </a:r>
            <a:r>
              <a:rPr lang="en-US" spc="-5" dirty="0">
                <a:solidFill>
                  <a:prstClr val="black"/>
                </a:solidFill>
                <a:cs typeface="Calibri"/>
              </a:rPr>
              <a:t> t</a:t>
            </a:r>
            <a:r>
              <a:rPr lang="en-US" spc="-10" dirty="0">
                <a:solidFill>
                  <a:prstClr val="black"/>
                </a:solidFill>
                <a:cs typeface="Calibri"/>
              </a:rPr>
              <a:t>he</a:t>
            </a:r>
            <a:r>
              <a:rPr lang="en-US" spc="5" dirty="0">
                <a:solidFill>
                  <a:prstClr val="black"/>
                </a:solidFill>
                <a:cs typeface="Calibri"/>
              </a:rPr>
              <a:t> </a:t>
            </a:r>
            <a:r>
              <a:rPr lang="en-US" spc="-10" dirty="0">
                <a:solidFill>
                  <a:prstClr val="black"/>
                </a:solidFill>
                <a:cs typeface="Calibri"/>
              </a:rPr>
              <a:t>C</a:t>
            </a:r>
            <a:r>
              <a:rPr lang="en-US" spc="-20" dirty="0">
                <a:solidFill>
                  <a:prstClr val="black"/>
                </a:solidFill>
                <a:cs typeface="Calibri"/>
              </a:rPr>
              <a:t>om</a:t>
            </a:r>
            <a:r>
              <a:rPr lang="en-US" spc="-10" dirty="0">
                <a:solidFill>
                  <a:prstClr val="black"/>
                </a:solidFill>
                <a:cs typeface="Calibri"/>
              </a:rPr>
              <a:t>p</a:t>
            </a:r>
            <a:r>
              <a:rPr lang="en-US" dirty="0">
                <a:solidFill>
                  <a:prstClr val="black"/>
                </a:solidFill>
                <a:cs typeface="Calibri"/>
              </a:rPr>
              <a:t>li</a:t>
            </a:r>
            <a:r>
              <a:rPr lang="en-US" spc="-10" dirty="0">
                <a:solidFill>
                  <a:prstClr val="black"/>
                </a:solidFill>
                <a:cs typeface="Calibri"/>
              </a:rPr>
              <a:t>an</a:t>
            </a:r>
            <a:r>
              <a:rPr lang="en-US" spc="-15" dirty="0">
                <a:solidFill>
                  <a:prstClr val="black"/>
                </a:solidFill>
                <a:cs typeface="Calibri"/>
              </a:rPr>
              <a:t>c</a:t>
            </a:r>
            <a:r>
              <a:rPr lang="en-US" spc="-10" dirty="0">
                <a:solidFill>
                  <a:prstClr val="black"/>
                </a:solidFill>
                <a:cs typeface="Calibri"/>
              </a:rPr>
              <a:t>e</a:t>
            </a:r>
            <a:r>
              <a:rPr lang="en-US" spc="-20" dirty="0">
                <a:solidFill>
                  <a:prstClr val="black"/>
                </a:solidFill>
                <a:cs typeface="Calibri"/>
              </a:rPr>
              <a:t> </a:t>
            </a:r>
            <a:r>
              <a:rPr lang="en-US" spc="-15" dirty="0">
                <a:solidFill>
                  <a:prstClr val="black"/>
                </a:solidFill>
                <a:cs typeface="Calibri"/>
              </a:rPr>
              <a:t>Sc</a:t>
            </a:r>
            <a:r>
              <a:rPr lang="en-US" spc="-10" dirty="0">
                <a:solidFill>
                  <a:prstClr val="black"/>
                </a:solidFill>
                <a:cs typeface="Calibri"/>
              </a:rPr>
              <a:t>h</a:t>
            </a:r>
            <a:r>
              <a:rPr lang="en-US" spc="-15" dirty="0">
                <a:solidFill>
                  <a:prstClr val="black"/>
                </a:solidFill>
                <a:cs typeface="Calibri"/>
              </a:rPr>
              <a:t>e</a:t>
            </a:r>
            <a:r>
              <a:rPr lang="en-US" spc="-10" dirty="0">
                <a:solidFill>
                  <a:prstClr val="black"/>
                </a:solidFill>
                <a:cs typeface="Calibri"/>
              </a:rPr>
              <a:t>du</a:t>
            </a:r>
            <a:r>
              <a:rPr lang="en-US" dirty="0">
                <a:solidFill>
                  <a:prstClr val="black"/>
                </a:solidFill>
                <a:cs typeface="Calibri"/>
              </a:rPr>
              <a:t>l</a:t>
            </a:r>
            <a:r>
              <a:rPr lang="en-US" spc="-10" dirty="0">
                <a:solidFill>
                  <a:prstClr val="black"/>
                </a:solidFill>
                <a:cs typeface="Calibri"/>
              </a:rPr>
              <a:t>e Maintenance page. </a:t>
            </a:r>
          </a:p>
          <a:p>
            <a:pPr marL="12700" algn="ctr">
              <a:spcBef>
                <a:spcPts val="960"/>
              </a:spcBef>
            </a:pPr>
            <a:r>
              <a:rPr lang="en-US" spc="-10" dirty="0">
                <a:solidFill>
                  <a:prstClr val="black"/>
                </a:solidFill>
                <a:cs typeface="Calibri"/>
              </a:rPr>
              <a:t>Scroll down to the bottom of the screen and click </a:t>
            </a:r>
            <a:r>
              <a:rPr lang="en-US" b="1" spc="-10" dirty="0">
                <a:solidFill>
                  <a:srgbClr val="C00000"/>
                </a:solidFill>
                <a:cs typeface="Calibri"/>
              </a:rPr>
              <a:t>OK</a:t>
            </a:r>
            <a:r>
              <a:rPr lang="en-US" spc="-10" dirty="0">
                <a:solidFill>
                  <a:prstClr val="black"/>
                </a:solidFill>
                <a:cs typeface="Calibri"/>
              </a:rPr>
              <a:t> again to save your changes</a:t>
            </a:r>
            <a:r>
              <a:rPr lang="en-US" spc="-10" dirty="0" smtClean="0">
                <a:solidFill>
                  <a:prstClr val="black"/>
                </a:solidFill>
                <a:cs typeface="Calibri"/>
              </a:rPr>
              <a:t>.</a:t>
            </a:r>
          </a:p>
          <a:p>
            <a:pPr marL="12700" algn="ctr">
              <a:spcBef>
                <a:spcPts val="960"/>
              </a:spcBef>
            </a:pPr>
            <a:endParaRPr lang="en-US" spc="-10" dirty="0" smtClean="0">
              <a:solidFill>
                <a:prstClr val="black"/>
              </a:solidFill>
              <a:cs typeface="Calibri"/>
            </a:endParaRPr>
          </a:p>
          <a:p>
            <a:pPr marL="12700" algn="ctr">
              <a:spcBef>
                <a:spcPts val="960"/>
              </a:spcBef>
            </a:pPr>
            <a:endParaRPr lang="en-US" spc="-10" dirty="0">
              <a:solidFill>
                <a:prstClr val="black"/>
              </a:solidFill>
              <a:cs typeface="Calibri"/>
            </a:endParaRPr>
          </a:p>
        </p:txBody>
      </p:sp>
      <p:pic>
        <p:nvPicPr>
          <p:cNvPr id="25" name="Picture 24"/>
          <p:cNvPicPr>
            <a:picLocks noChangeAspect="1"/>
          </p:cNvPicPr>
          <p:nvPr/>
        </p:nvPicPr>
        <p:blipFill>
          <a:blip r:embed="rId3"/>
          <a:stretch>
            <a:fillRect/>
          </a:stretch>
        </p:blipFill>
        <p:spPr>
          <a:xfrm>
            <a:off x="143232" y="2655230"/>
            <a:ext cx="6228993" cy="1959119"/>
          </a:xfrm>
          <a:prstGeom prst="rect">
            <a:avLst/>
          </a:prstGeom>
          <a:ln>
            <a:solidFill>
              <a:schemeClr val="tx1"/>
            </a:solidFill>
          </a:ln>
        </p:spPr>
      </p:pic>
      <p:sp>
        <p:nvSpPr>
          <p:cNvPr id="28" name="Rounded Rectangle 27"/>
          <p:cNvSpPr/>
          <p:nvPr/>
        </p:nvSpPr>
        <p:spPr>
          <a:xfrm>
            <a:off x="1279420" y="1334854"/>
            <a:ext cx="10745937"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Update </a:t>
            </a:r>
            <a:r>
              <a:rPr lang="en-US" sz="2000" b="1" dirty="0">
                <a:solidFill>
                  <a:srgbClr val="0070C0"/>
                </a:solidFill>
              </a:rPr>
              <a:t>the compliance </a:t>
            </a:r>
            <a:r>
              <a:rPr lang="en-US" sz="2000" b="1" dirty="0" smtClean="0">
                <a:solidFill>
                  <a:srgbClr val="0070C0"/>
                </a:solidFill>
              </a:rPr>
              <a:t>schedule to document the Assessment form has been received</a:t>
            </a:r>
            <a:endParaRPr lang="en-US" sz="2000" b="1" dirty="0">
              <a:solidFill>
                <a:srgbClr val="0070C0"/>
              </a:solidFill>
            </a:endParaRPr>
          </a:p>
        </p:txBody>
      </p:sp>
      <p:sp>
        <p:nvSpPr>
          <p:cNvPr id="29" name="TextBox 28"/>
          <p:cNvSpPr txBox="1"/>
          <p:nvPr/>
        </p:nvSpPr>
        <p:spPr>
          <a:xfrm>
            <a:off x="6374272" y="2745686"/>
            <a:ext cx="5670952" cy="1631216"/>
          </a:xfrm>
          <a:prstGeom prst="rect">
            <a:avLst/>
          </a:prstGeom>
          <a:noFill/>
        </p:spPr>
        <p:txBody>
          <a:bodyPr wrap="square" rtlCol="0">
            <a:spAutoFit/>
          </a:bodyPr>
          <a:lstStyle/>
          <a:p>
            <a:r>
              <a:rPr lang="en-US" sz="2000" dirty="0" smtClean="0">
                <a:solidFill>
                  <a:prstClr val="black"/>
                </a:solidFill>
              </a:rPr>
              <a:t>From the Compliance Schedule Maintenance list, select </a:t>
            </a:r>
            <a:r>
              <a:rPr lang="en-US" sz="2000" b="1" dirty="0" smtClean="0">
                <a:solidFill>
                  <a:prstClr val="black"/>
                </a:solidFill>
              </a:rPr>
              <a:t>RTCR Level 1 Assessment, </a:t>
            </a:r>
            <a:r>
              <a:rPr lang="en-US" sz="2000" dirty="0" smtClean="0">
                <a:solidFill>
                  <a:prstClr val="black"/>
                </a:solidFill>
              </a:rPr>
              <a:t>double click to open (or highlight and from </a:t>
            </a:r>
            <a:r>
              <a:rPr lang="en-US" sz="2000" b="1" dirty="0" smtClean="0">
                <a:solidFill>
                  <a:prstClr val="black"/>
                </a:solidFill>
              </a:rPr>
              <a:t>Edit</a:t>
            </a:r>
            <a:r>
              <a:rPr lang="en-US" sz="2000" dirty="0" smtClean="0">
                <a:solidFill>
                  <a:prstClr val="black"/>
                </a:solidFill>
              </a:rPr>
              <a:t> menu select </a:t>
            </a:r>
            <a:r>
              <a:rPr lang="en-US" sz="2000" b="1" dirty="0" smtClean="0">
                <a:solidFill>
                  <a:prstClr val="black"/>
                </a:solidFill>
              </a:rPr>
              <a:t>Change</a:t>
            </a:r>
            <a:r>
              <a:rPr lang="en-US" sz="2000" dirty="0" smtClean="0">
                <a:solidFill>
                  <a:prstClr val="black"/>
                </a:solidFill>
              </a:rPr>
              <a:t>)</a:t>
            </a:r>
            <a:r>
              <a:rPr lang="en-US" sz="2000" b="1" dirty="0" smtClean="0">
                <a:solidFill>
                  <a:prstClr val="black"/>
                </a:solidFill>
              </a:rPr>
              <a:t> </a:t>
            </a:r>
          </a:p>
          <a:p>
            <a:endParaRPr lang="en-US" sz="2000" b="1" dirty="0">
              <a:solidFill>
                <a:prstClr val="black"/>
              </a:solidFill>
            </a:endParaRPr>
          </a:p>
        </p:txBody>
      </p:sp>
      <p:sp>
        <p:nvSpPr>
          <p:cNvPr id="31" name="TextBox 30"/>
          <p:cNvSpPr txBox="1"/>
          <p:nvPr/>
        </p:nvSpPr>
        <p:spPr>
          <a:xfrm>
            <a:off x="143232" y="4769368"/>
            <a:ext cx="7152829" cy="1323439"/>
          </a:xfrm>
          <a:prstGeom prst="rect">
            <a:avLst/>
          </a:prstGeom>
          <a:noFill/>
        </p:spPr>
        <p:txBody>
          <a:bodyPr wrap="square" rtlCol="0">
            <a:spAutoFit/>
          </a:bodyPr>
          <a:lstStyle/>
          <a:p>
            <a:r>
              <a:rPr lang="en-US" sz="2000" dirty="0" smtClean="0">
                <a:solidFill>
                  <a:prstClr val="black"/>
                </a:solidFill>
              </a:rPr>
              <a:t>This will open the Compliance Schedule Maintenance page. Highlight the compliance schedule activity and click the </a:t>
            </a:r>
            <a:r>
              <a:rPr lang="en-US" sz="2000" b="1" dirty="0">
                <a:solidFill>
                  <a:srgbClr val="C00000"/>
                </a:solidFill>
              </a:rPr>
              <a:t>C</a:t>
            </a:r>
            <a:r>
              <a:rPr lang="en-US" sz="2000" b="1" dirty="0" smtClean="0">
                <a:solidFill>
                  <a:srgbClr val="C00000"/>
                </a:solidFill>
              </a:rPr>
              <a:t>hange</a:t>
            </a:r>
            <a:r>
              <a:rPr lang="en-US" sz="2000" dirty="0" smtClean="0">
                <a:solidFill>
                  <a:prstClr val="black"/>
                </a:solidFill>
              </a:rPr>
              <a:t> button. This will open the compliance schedule activity maintenance-change page.</a:t>
            </a:r>
          </a:p>
        </p:txBody>
      </p:sp>
      <p:sp>
        <p:nvSpPr>
          <p:cNvPr id="36" name="Bent-Up Arrow 35"/>
          <p:cNvSpPr/>
          <p:nvPr/>
        </p:nvSpPr>
        <p:spPr>
          <a:xfrm rot="5400000">
            <a:off x="4948399" y="5079561"/>
            <a:ext cx="987100" cy="2371320"/>
          </a:xfrm>
          <a:prstGeom prst="bentUpArrow">
            <a:avLst>
              <a:gd name="adj1" fmla="val 25000"/>
              <a:gd name="adj2" fmla="val 2590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4"/>
          <a:stretch>
            <a:fillRect/>
          </a:stretch>
        </p:blipFill>
        <p:spPr>
          <a:xfrm>
            <a:off x="4767771" y="8959063"/>
            <a:ext cx="7277453" cy="6419501"/>
          </a:xfrm>
          <a:prstGeom prst="rect">
            <a:avLst/>
          </a:prstGeom>
          <a:ln w="15875">
            <a:solidFill>
              <a:schemeClr val="tx1"/>
            </a:solidFill>
          </a:ln>
        </p:spPr>
      </p:pic>
      <p:pic>
        <p:nvPicPr>
          <p:cNvPr id="8" name="Picture 7"/>
          <p:cNvPicPr>
            <a:picLocks noChangeAspect="1"/>
          </p:cNvPicPr>
          <p:nvPr/>
        </p:nvPicPr>
        <p:blipFill>
          <a:blip r:embed="rId5"/>
          <a:stretch>
            <a:fillRect/>
          </a:stretch>
        </p:blipFill>
        <p:spPr>
          <a:xfrm>
            <a:off x="6091237" y="8123237"/>
            <a:ext cx="9525" cy="9525"/>
          </a:xfrm>
          <a:prstGeom prst="rect">
            <a:avLst/>
          </a:prstGeom>
        </p:spPr>
      </p:pic>
      <p:pic>
        <p:nvPicPr>
          <p:cNvPr id="9" name="Picture 8"/>
          <p:cNvPicPr>
            <a:picLocks noChangeAspect="1"/>
          </p:cNvPicPr>
          <p:nvPr/>
        </p:nvPicPr>
        <p:blipFill>
          <a:blip r:embed="rId6"/>
          <a:stretch>
            <a:fillRect/>
          </a:stretch>
        </p:blipFill>
        <p:spPr>
          <a:xfrm>
            <a:off x="922539" y="11723835"/>
            <a:ext cx="3077961" cy="2224926"/>
          </a:xfrm>
          <a:prstGeom prst="rect">
            <a:avLst/>
          </a:prstGeom>
          <a:ln>
            <a:solidFill>
              <a:schemeClr val="tx1"/>
            </a:solidFill>
          </a:ln>
        </p:spPr>
      </p:pic>
      <p:sp>
        <p:nvSpPr>
          <p:cNvPr id="17" name="Chevron 16"/>
          <p:cNvSpPr/>
          <p:nvPr/>
        </p:nvSpPr>
        <p:spPr>
          <a:xfrm>
            <a:off x="143232" y="1334854"/>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hevron 17"/>
          <p:cNvSpPr/>
          <p:nvPr/>
        </p:nvSpPr>
        <p:spPr>
          <a:xfrm>
            <a:off x="605365" y="1338004"/>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18"/>
          <p:cNvSpPr/>
          <p:nvPr/>
        </p:nvSpPr>
        <p:spPr>
          <a:xfrm>
            <a:off x="749311" y="322829"/>
            <a:ext cx="10765207"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0066FF"/>
                </a:solidFill>
                <a:cs typeface="Calibri"/>
              </a:rPr>
              <a:t>Level 1 Assessment Form has been received </a:t>
            </a:r>
            <a:r>
              <a:rPr lang="en-US" sz="2800" b="1" i="1" spc="-10" dirty="0" smtClean="0">
                <a:solidFill>
                  <a:srgbClr val="0066FF"/>
                </a:solidFill>
                <a:cs typeface="Calibri"/>
              </a:rPr>
              <a:t>and deemed complete</a:t>
            </a:r>
            <a:endParaRPr lang="en-US" sz="2800" i="1" dirty="0">
              <a:solidFill>
                <a:srgbClr val="0066FF"/>
              </a:solidFill>
              <a:cs typeface="Calibri"/>
            </a:endParaRPr>
          </a:p>
        </p:txBody>
      </p:sp>
      <p:grpSp>
        <p:nvGrpSpPr>
          <p:cNvPr id="4" name="Group 3"/>
          <p:cNvGrpSpPr/>
          <p:nvPr/>
        </p:nvGrpSpPr>
        <p:grpSpPr>
          <a:xfrm>
            <a:off x="6945088" y="4173345"/>
            <a:ext cx="5032739" cy="4532452"/>
            <a:chOff x="6945088" y="4173345"/>
            <a:chExt cx="5032739" cy="4532452"/>
          </a:xfrm>
        </p:grpSpPr>
        <p:pic>
          <p:nvPicPr>
            <p:cNvPr id="30" name="Picture 29"/>
            <p:cNvPicPr>
              <a:picLocks noChangeAspect="1"/>
            </p:cNvPicPr>
            <p:nvPr/>
          </p:nvPicPr>
          <p:blipFill>
            <a:blip r:embed="rId7"/>
            <a:stretch>
              <a:fillRect/>
            </a:stretch>
          </p:blipFill>
          <p:spPr>
            <a:xfrm>
              <a:off x="6945088" y="4173345"/>
              <a:ext cx="5032739" cy="4532452"/>
            </a:xfrm>
            <a:prstGeom prst="rect">
              <a:avLst/>
            </a:prstGeom>
            <a:ln w="15875">
              <a:solidFill>
                <a:schemeClr val="tx1"/>
              </a:solidFill>
            </a:ln>
          </p:spPr>
        </p:pic>
        <p:sp>
          <p:nvSpPr>
            <p:cNvPr id="2" name="Rectangle 1"/>
            <p:cNvSpPr/>
            <p:nvPr/>
          </p:nvSpPr>
          <p:spPr>
            <a:xfrm>
              <a:off x="10586331" y="8417233"/>
              <a:ext cx="612517" cy="2613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871892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7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5</a:t>
            </a:fld>
            <a:endParaRPr lang="en-US" dirty="0"/>
          </a:p>
        </p:txBody>
      </p:sp>
      <p:sp>
        <p:nvSpPr>
          <p:cNvPr id="40" name="TextBox 39"/>
          <p:cNvSpPr txBox="1"/>
          <p:nvPr/>
        </p:nvSpPr>
        <p:spPr>
          <a:xfrm>
            <a:off x="101059" y="1019687"/>
            <a:ext cx="12156321" cy="2000548"/>
          </a:xfrm>
          <a:prstGeom prst="rect">
            <a:avLst/>
          </a:prstGeom>
          <a:noFill/>
        </p:spPr>
        <p:txBody>
          <a:bodyPr wrap="square" rtlCol="0">
            <a:spAutoFit/>
          </a:bodyPr>
          <a:lstStyle/>
          <a:p>
            <a:r>
              <a:rPr lang="en-US" sz="2000" dirty="0" smtClean="0"/>
              <a:t>After you’ve determined the assessment is complete you’ll need to review it to see if any sanitary defects were identified and whether or not they’ve been addressed. You’ll need this information for drafting the assessment response letter and for contacting the system to discuss the findings from the assessment. After you’ve called the system and completed the assessment letter, follow the instructions below: </a:t>
            </a:r>
          </a:p>
          <a:p>
            <a:pPr algn="ctr"/>
            <a:r>
              <a:rPr lang="en-US" sz="2200" b="1" i="1" dirty="0" smtClean="0">
                <a:solidFill>
                  <a:srgbClr val="7030A0"/>
                </a:solidFill>
              </a:rPr>
              <a:t>NOTE: The exact order of events described below may vary, they do not need to be entered in this specific order. Just be sure that each item is entered into the database</a:t>
            </a:r>
            <a:r>
              <a:rPr lang="en-US" sz="2200" b="1" i="1" dirty="0" smtClean="0"/>
              <a:t>.   </a:t>
            </a:r>
          </a:p>
        </p:txBody>
      </p:sp>
      <p:sp>
        <p:nvSpPr>
          <p:cNvPr id="34" name="Rounded Rectangle 33"/>
          <p:cNvSpPr/>
          <p:nvPr/>
        </p:nvSpPr>
        <p:spPr>
          <a:xfrm>
            <a:off x="1340834" y="3262851"/>
            <a:ext cx="10745937"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Enter the Assessment consultation phone call </a:t>
            </a:r>
            <a:r>
              <a:rPr lang="en-US" sz="2000" dirty="0" smtClean="0">
                <a:solidFill>
                  <a:srgbClr val="0070C0"/>
                </a:solidFill>
              </a:rPr>
              <a:t>(phone call discussing results of assessment)</a:t>
            </a:r>
            <a:endParaRPr lang="en-US" sz="2000" dirty="0">
              <a:solidFill>
                <a:srgbClr val="0070C0"/>
              </a:solidFill>
            </a:endParaRPr>
          </a:p>
        </p:txBody>
      </p:sp>
      <p:sp>
        <p:nvSpPr>
          <p:cNvPr id="11" name="Chevron 10"/>
          <p:cNvSpPr/>
          <p:nvPr/>
        </p:nvSpPr>
        <p:spPr>
          <a:xfrm>
            <a:off x="196354" y="3216481"/>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hevron 34"/>
          <p:cNvSpPr/>
          <p:nvPr/>
        </p:nvSpPr>
        <p:spPr>
          <a:xfrm>
            <a:off x="658487" y="3219631"/>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Text Placeholder 3"/>
          <p:cNvSpPr txBox="1">
            <a:spLocks/>
          </p:cNvSpPr>
          <p:nvPr/>
        </p:nvSpPr>
        <p:spPr>
          <a:xfrm>
            <a:off x="6560104" y="4587919"/>
            <a:ext cx="5631895" cy="4176445"/>
          </a:xfrm>
          <a:prstGeom prst="rect">
            <a:avLst/>
          </a:prstGeom>
        </p:spPr>
        <p:txBody>
          <a:bodyPr>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50000"/>
              </a:lnSpc>
              <a:spcBef>
                <a:spcPts val="0"/>
              </a:spcBef>
              <a:spcAft>
                <a:spcPts val="600"/>
              </a:spcAft>
              <a:buNone/>
            </a:pPr>
            <a:r>
              <a:rPr lang="en-US" sz="1500" b="1" dirty="0" smtClean="0">
                <a:solidFill>
                  <a:srgbClr val="C00000"/>
                </a:solidFill>
              </a:rPr>
              <a:t>Water </a:t>
            </a:r>
            <a:r>
              <a:rPr lang="en-US" sz="1500" b="1" dirty="0">
                <a:solidFill>
                  <a:srgbClr val="C00000"/>
                </a:solidFill>
              </a:rPr>
              <a:t>System No:</a:t>
            </a:r>
            <a:r>
              <a:rPr lang="en-US" sz="1500" dirty="0"/>
              <a:t> Enter</a:t>
            </a:r>
            <a:r>
              <a:rPr lang="en-US" sz="1500" b="1" dirty="0"/>
              <a:t> </a:t>
            </a:r>
            <a:r>
              <a:rPr lang="en-US" sz="1500" dirty="0"/>
              <a:t>PWSID </a:t>
            </a:r>
          </a:p>
          <a:p>
            <a:pPr marL="0" indent="0">
              <a:lnSpc>
                <a:spcPct val="100000"/>
              </a:lnSpc>
              <a:spcBef>
                <a:spcPts val="0"/>
              </a:spcBef>
              <a:spcAft>
                <a:spcPts val="600"/>
              </a:spcAft>
              <a:buNone/>
            </a:pPr>
            <a:r>
              <a:rPr lang="en-US" sz="1500" b="1" dirty="0" smtClean="0">
                <a:solidFill>
                  <a:srgbClr val="C00000"/>
                </a:solidFill>
              </a:rPr>
              <a:t>Action Type:</a:t>
            </a:r>
            <a:r>
              <a:rPr lang="en-US" sz="1500" dirty="0" smtClean="0"/>
              <a:t> PHA  PHONE – RTCR ASSESSMENT</a:t>
            </a:r>
            <a:endParaRPr lang="en-US" sz="1500" dirty="0"/>
          </a:p>
          <a:p>
            <a:pPr marL="0" indent="0">
              <a:lnSpc>
                <a:spcPct val="100000"/>
              </a:lnSpc>
              <a:spcBef>
                <a:spcPts val="0"/>
              </a:spcBef>
              <a:spcAft>
                <a:spcPts val="600"/>
              </a:spcAft>
              <a:buNone/>
            </a:pPr>
            <a:r>
              <a:rPr lang="en-US" sz="1500" b="1" dirty="0">
                <a:solidFill>
                  <a:srgbClr val="C00000"/>
                </a:solidFill>
              </a:rPr>
              <a:t>Compliance Office</a:t>
            </a:r>
            <a:r>
              <a:rPr lang="en-US" sz="1500" dirty="0">
                <a:solidFill>
                  <a:srgbClr val="C00000"/>
                </a:solidFill>
              </a:rPr>
              <a:t>r</a:t>
            </a:r>
            <a:r>
              <a:rPr lang="en-US" sz="1500" b="1" dirty="0">
                <a:solidFill>
                  <a:srgbClr val="C00000"/>
                </a:solidFill>
              </a:rPr>
              <a:t>:</a:t>
            </a:r>
            <a:r>
              <a:rPr lang="en-US" sz="1500" i="1" dirty="0">
                <a:solidFill>
                  <a:srgbClr val="C00000"/>
                </a:solidFill>
              </a:rPr>
              <a:t> </a:t>
            </a:r>
            <a:r>
              <a:rPr lang="en-US" sz="1500" dirty="0"/>
              <a:t>Select the Compliance Officer</a:t>
            </a:r>
          </a:p>
          <a:p>
            <a:pPr marL="0" indent="0">
              <a:lnSpc>
                <a:spcPct val="100000"/>
              </a:lnSpc>
              <a:spcBef>
                <a:spcPts val="0"/>
              </a:spcBef>
              <a:spcAft>
                <a:spcPts val="600"/>
              </a:spcAft>
              <a:buNone/>
            </a:pPr>
            <a:r>
              <a:rPr lang="en-US" sz="1500" b="1" dirty="0" smtClean="0">
                <a:solidFill>
                  <a:srgbClr val="C00000"/>
                </a:solidFill>
              </a:rPr>
              <a:t>Status Date</a:t>
            </a:r>
            <a:r>
              <a:rPr lang="en-US" sz="1500" dirty="0" smtClean="0">
                <a:solidFill>
                  <a:srgbClr val="C00000"/>
                </a:solidFill>
              </a:rPr>
              <a:t>:</a:t>
            </a:r>
            <a:r>
              <a:rPr lang="en-US" sz="1500" i="1" dirty="0" smtClean="0">
                <a:solidFill>
                  <a:srgbClr val="C00000"/>
                </a:solidFill>
              </a:rPr>
              <a:t> </a:t>
            </a:r>
            <a:r>
              <a:rPr lang="en-US" sz="1500" dirty="0" smtClean="0"/>
              <a:t>The date the EPS contacted the system to discuss the results of the Level 1 Assessment </a:t>
            </a:r>
            <a:endParaRPr lang="en-US" sz="1500" dirty="0"/>
          </a:p>
          <a:p>
            <a:pPr marL="0" indent="0">
              <a:lnSpc>
                <a:spcPct val="100000"/>
              </a:lnSpc>
              <a:spcBef>
                <a:spcPts val="0"/>
              </a:spcBef>
              <a:spcAft>
                <a:spcPts val="600"/>
              </a:spcAft>
              <a:buNone/>
            </a:pPr>
            <a:r>
              <a:rPr lang="en-US" sz="1500" b="1" dirty="0" smtClean="0">
                <a:solidFill>
                  <a:srgbClr val="C00000"/>
                </a:solidFill>
              </a:rPr>
              <a:t>Comments: </a:t>
            </a:r>
            <a:r>
              <a:rPr lang="en-US" sz="1500" dirty="0" smtClean="0"/>
              <a:t>Comments must document that you contacted the PWS to discuss the results of the Level 1 Assessment. Please note any deadlines you discussed regarding any follow-up actions and deadlines for sanitary defects or other issues identified.</a:t>
            </a:r>
          </a:p>
          <a:p>
            <a:pPr marL="0" indent="0">
              <a:lnSpc>
                <a:spcPct val="100000"/>
              </a:lnSpc>
              <a:spcBef>
                <a:spcPts val="0"/>
              </a:spcBef>
              <a:spcAft>
                <a:spcPts val="600"/>
              </a:spcAft>
              <a:buNone/>
            </a:pPr>
            <a:r>
              <a:rPr lang="en-US" sz="1500" b="1" dirty="0" smtClean="0"/>
              <a:t>Associated violations: </a:t>
            </a:r>
            <a:r>
              <a:rPr lang="en-US" sz="1500" dirty="0" smtClean="0"/>
              <a:t>There are no violations to associate with a Level 1 Assessment so you do not need to add anything here</a:t>
            </a:r>
          </a:p>
          <a:p>
            <a:pPr marL="0" indent="0">
              <a:lnSpc>
                <a:spcPct val="100000"/>
              </a:lnSpc>
              <a:spcBef>
                <a:spcPts val="0"/>
              </a:spcBef>
              <a:spcAft>
                <a:spcPts val="600"/>
              </a:spcAft>
              <a:buNone/>
            </a:pPr>
            <a:r>
              <a:rPr lang="en-US" sz="1500" dirty="0" smtClean="0"/>
              <a:t>Scroll down and click </a:t>
            </a:r>
            <a:r>
              <a:rPr lang="en-US" sz="1500" b="1" dirty="0" smtClean="0">
                <a:solidFill>
                  <a:srgbClr val="C00000"/>
                </a:solidFill>
              </a:rPr>
              <a:t>OK</a:t>
            </a:r>
            <a:r>
              <a:rPr lang="en-US" sz="1500" dirty="0" smtClean="0"/>
              <a:t> to save the action</a:t>
            </a:r>
          </a:p>
        </p:txBody>
      </p:sp>
      <p:sp>
        <p:nvSpPr>
          <p:cNvPr id="12" name="Rectangle 11"/>
          <p:cNvSpPr/>
          <p:nvPr/>
        </p:nvSpPr>
        <p:spPr>
          <a:xfrm>
            <a:off x="-10848" y="4141023"/>
            <a:ext cx="4181979" cy="369332"/>
          </a:xfrm>
          <a:prstGeom prst="rect">
            <a:avLst/>
          </a:prstGeom>
        </p:spPr>
        <p:txBody>
          <a:bodyPr wrap="none">
            <a:spAutoFit/>
          </a:bodyPr>
          <a:lstStyle/>
          <a:p>
            <a:pPr marL="12700">
              <a:lnSpc>
                <a:spcPct val="100000"/>
              </a:lnSpc>
              <a:spcBef>
                <a:spcPts val="65"/>
              </a:spcBef>
            </a:pPr>
            <a:r>
              <a:rPr lang="en-US" b="1" spc="-10" dirty="0">
                <a:solidFill>
                  <a:srgbClr val="C00000"/>
                </a:solidFill>
                <a:cs typeface="Calibri"/>
              </a:rPr>
              <a:t>Enforcement</a:t>
            </a:r>
            <a:r>
              <a:rPr lang="en-US" spc="-20" dirty="0">
                <a:latin typeface="Wingdings"/>
                <a:cs typeface="Wingdings"/>
              </a:rPr>
              <a:t></a:t>
            </a:r>
            <a:r>
              <a:rPr lang="en-US" spc="-45" dirty="0">
                <a:latin typeface="Times New Roman"/>
                <a:cs typeface="Times New Roman"/>
              </a:rPr>
              <a:t> </a:t>
            </a:r>
            <a:r>
              <a:rPr lang="en-US" b="1" spc="-20" dirty="0">
                <a:solidFill>
                  <a:srgbClr val="C00000"/>
                </a:solidFill>
                <a:cs typeface="Calibri"/>
              </a:rPr>
              <a:t>Enforcement Action</a:t>
            </a:r>
            <a:r>
              <a:rPr lang="en-US" spc="-20" dirty="0">
                <a:latin typeface="Wingdings"/>
                <a:cs typeface="Wingdings"/>
              </a:rPr>
              <a:t></a:t>
            </a:r>
            <a:r>
              <a:rPr lang="en-US" b="1" spc="-20" dirty="0">
                <a:solidFill>
                  <a:srgbClr val="C00000"/>
                </a:solidFill>
                <a:cs typeface="Calibri"/>
              </a:rPr>
              <a:t> Add</a:t>
            </a:r>
            <a:endParaRPr lang="en-US" dirty="0">
              <a:cs typeface="Calibri"/>
            </a:endParaRPr>
          </a:p>
        </p:txBody>
      </p:sp>
      <p:sp>
        <p:nvSpPr>
          <p:cNvPr id="45" name="Rounded Rectangle 44"/>
          <p:cNvSpPr/>
          <p:nvPr/>
        </p:nvSpPr>
        <p:spPr>
          <a:xfrm>
            <a:off x="1264566" y="9112801"/>
            <a:ext cx="10745937"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Enter the Assessment follow-up letter</a:t>
            </a:r>
            <a:endParaRPr lang="en-US" sz="2000" dirty="0">
              <a:solidFill>
                <a:srgbClr val="0070C0"/>
              </a:solidFill>
            </a:endParaRPr>
          </a:p>
        </p:txBody>
      </p:sp>
      <p:sp>
        <p:nvSpPr>
          <p:cNvPr id="46" name="Chevron 45"/>
          <p:cNvSpPr/>
          <p:nvPr/>
        </p:nvSpPr>
        <p:spPr>
          <a:xfrm>
            <a:off x="120086" y="9066431"/>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Chevron 46"/>
          <p:cNvSpPr/>
          <p:nvPr/>
        </p:nvSpPr>
        <p:spPr>
          <a:xfrm>
            <a:off x="582219" y="9069581"/>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Text Placeholder 3"/>
          <p:cNvSpPr txBox="1">
            <a:spLocks/>
          </p:cNvSpPr>
          <p:nvPr/>
        </p:nvSpPr>
        <p:spPr>
          <a:xfrm>
            <a:off x="6783158" y="10366040"/>
            <a:ext cx="5474222" cy="4938445"/>
          </a:xfrm>
          <a:prstGeom prst="rect">
            <a:avLst/>
          </a:prstGeom>
        </p:spPr>
        <p:txBody>
          <a:bodyPr>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50000"/>
              </a:lnSpc>
              <a:spcBef>
                <a:spcPts val="0"/>
              </a:spcBef>
              <a:spcAft>
                <a:spcPts val="600"/>
              </a:spcAft>
              <a:buNone/>
            </a:pPr>
            <a:r>
              <a:rPr lang="en-US" sz="1500" b="1" dirty="0" smtClean="0">
                <a:solidFill>
                  <a:srgbClr val="C00000"/>
                </a:solidFill>
              </a:rPr>
              <a:t>Water </a:t>
            </a:r>
            <a:r>
              <a:rPr lang="en-US" sz="1500" b="1" dirty="0">
                <a:solidFill>
                  <a:srgbClr val="C00000"/>
                </a:solidFill>
              </a:rPr>
              <a:t>System No:</a:t>
            </a:r>
            <a:r>
              <a:rPr lang="en-US" sz="1500" dirty="0"/>
              <a:t> Enter</a:t>
            </a:r>
            <a:r>
              <a:rPr lang="en-US" sz="1500" b="1" dirty="0"/>
              <a:t> </a:t>
            </a:r>
            <a:r>
              <a:rPr lang="en-US" sz="1500" dirty="0"/>
              <a:t>PWSID </a:t>
            </a:r>
          </a:p>
          <a:p>
            <a:pPr marL="0" indent="0">
              <a:lnSpc>
                <a:spcPct val="100000"/>
              </a:lnSpc>
              <a:spcBef>
                <a:spcPts val="0"/>
              </a:spcBef>
              <a:spcAft>
                <a:spcPts val="600"/>
              </a:spcAft>
              <a:buNone/>
            </a:pPr>
            <a:r>
              <a:rPr lang="en-US" sz="1500" b="1" dirty="0" smtClean="0">
                <a:solidFill>
                  <a:srgbClr val="C00000"/>
                </a:solidFill>
              </a:rPr>
              <a:t>Action Type:</a:t>
            </a:r>
            <a:r>
              <a:rPr lang="en-US" sz="1500" dirty="0" smtClean="0"/>
              <a:t> LAS – ASSESSMENT LETTER</a:t>
            </a:r>
            <a:endParaRPr lang="en-US" sz="1500" dirty="0"/>
          </a:p>
          <a:p>
            <a:pPr marL="0" indent="0">
              <a:lnSpc>
                <a:spcPct val="100000"/>
              </a:lnSpc>
              <a:spcBef>
                <a:spcPts val="0"/>
              </a:spcBef>
              <a:spcAft>
                <a:spcPts val="600"/>
              </a:spcAft>
              <a:buNone/>
            </a:pPr>
            <a:r>
              <a:rPr lang="en-US" sz="1500" b="1" dirty="0">
                <a:solidFill>
                  <a:srgbClr val="C00000"/>
                </a:solidFill>
              </a:rPr>
              <a:t>Compliance Office</a:t>
            </a:r>
            <a:r>
              <a:rPr lang="en-US" sz="1500" dirty="0">
                <a:solidFill>
                  <a:srgbClr val="C00000"/>
                </a:solidFill>
              </a:rPr>
              <a:t>r</a:t>
            </a:r>
            <a:r>
              <a:rPr lang="en-US" sz="1500" b="1" dirty="0">
                <a:solidFill>
                  <a:srgbClr val="C00000"/>
                </a:solidFill>
              </a:rPr>
              <a:t>:</a:t>
            </a:r>
            <a:r>
              <a:rPr lang="en-US" sz="1500" i="1" dirty="0">
                <a:solidFill>
                  <a:srgbClr val="C00000"/>
                </a:solidFill>
              </a:rPr>
              <a:t> </a:t>
            </a:r>
            <a:r>
              <a:rPr lang="en-US" sz="1500" dirty="0"/>
              <a:t>Select the Compliance Officer</a:t>
            </a:r>
          </a:p>
          <a:p>
            <a:pPr marL="0" indent="0">
              <a:lnSpc>
                <a:spcPct val="100000"/>
              </a:lnSpc>
              <a:spcBef>
                <a:spcPts val="0"/>
              </a:spcBef>
              <a:spcAft>
                <a:spcPts val="600"/>
              </a:spcAft>
              <a:buNone/>
            </a:pPr>
            <a:r>
              <a:rPr lang="en-US" sz="1500" b="1" dirty="0" smtClean="0">
                <a:solidFill>
                  <a:srgbClr val="C00000"/>
                </a:solidFill>
              </a:rPr>
              <a:t>Status Date</a:t>
            </a:r>
            <a:r>
              <a:rPr lang="en-US" sz="1500" dirty="0" smtClean="0">
                <a:solidFill>
                  <a:srgbClr val="C00000"/>
                </a:solidFill>
              </a:rPr>
              <a:t>:</a:t>
            </a:r>
            <a:r>
              <a:rPr lang="en-US" sz="1500" i="1" dirty="0" smtClean="0">
                <a:solidFill>
                  <a:srgbClr val="C00000"/>
                </a:solidFill>
              </a:rPr>
              <a:t> </a:t>
            </a:r>
            <a:r>
              <a:rPr lang="en-US" sz="1500" dirty="0" smtClean="0"/>
              <a:t>The date the follow-up letter was sent to the system describing the results from the Level 1 Assessment </a:t>
            </a:r>
            <a:endParaRPr lang="en-US" sz="1500" dirty="0"/>
          </a:p>
          <a:p>
            <a:pPr marL="0" indent="0">
              <a:lnSpc>
                <a:spcPct val="100000"/>
              </a:lnSpc>
              <a:spcBef>
                <a:spcPts val="0"/>
              </a:spcBef>
              <a:spcAft>
                <a:spcPts val="600"/>
              </a:spcAft>
              <a:buNone/>
            </a:pPr>
            <a:r>
              <a:rPr lang="en-US" sz="1500" b="1" dirty="0" smtClean="0">
                <a:solidFill>
                  <a:srgbClr val="C00000"/>
                </a:solidFill>
              </a:rPr>
              <a:t>Comments: </a:t>
            </a:r>
            <a:r>
              <a:rPr lang="en-US" sz="1500" dirty="0" smtClean="0"/>
              <a:t>Comments must document that the follow-up assessment letter was sent. Include details about any corrective actions that still need to be taken and associated deadlines.</a:t>
            </a:r>
          </a:p>
          <a:p>
            <a:pPr marL="0" indent="0">
              <a:lnSpc>
                <a:spcPct val="100000"/>
              </a:lnSpc>
              <a:spcBef>
                <a:spcPts val="0"/>
              </a:spcBef>
              <a:spcAft>
                <a:spcPts val="600"/>
              </a:spcAft>
              <a:buNone/>
            </a:pPr>
            <a:r>
              <a:rPr lang="en-US" sz="1500" b="1" dirty="0" smtClean="0"/>
              <a:t>Associated violations: </a:t>
            </a:r>
            <a:r>
              <a:rPr lang="en-US" sz="1500" dirty="0" smtClean="0"/>
              <a:t>There are no violations to associate with a Level 1 Assessment so you do not need to add anything here</a:t>
            </a:r>
          </a:p>
          <a:p>
            <a:pPr marL="0" indent="0">
              <a:lnSpc>
                <a:spcPct val="100000"/>
              </a:lnSpc>
              <a:spcBef>
                <a:spcPts val="0"/>
              </a:spcBef>
              <a:spcAft>
                <a:spcPts val="600"/>
              </a:spcAft>
              <a:buNone/>
            </a:pPr>
            <a:r>
              <a:rPr lang="en-US" sz="1500" dirty="0" smtClean="0"/>
              <a:t>Scroll down and click </a:t>
            </a:r>
            <a:r>
              <a:rPr lang="en-US" sz="1500" b="1" dirty="0" smtClean="0">
                <a:solidFill>
                  <a:srgbClr val="C00000"/>
                </a:solidFill>
              </a:rPr>
              <a:t>OK</a:t>
            </a:r>
            <a:r>
              <a:rPr lang="en-US" sz="1500" dirty="0" smtClean="0"/>
              <a:t> to save the action</a:t>
            </a:r>
          </a:p>
        </p:txBody>
      </p:sp>
      <p:sp>
        <p:nvSpPr>
          <p:cNvPr id="60" name="Rectangle 59"/>
          <p:cNvSpPr/>
          <p:nvPr/>
        </p:nvSpPr>
        <p:spPr>
          <a:xfrm>
            <a:off x="120086" y="9978758"/>
            <a:ext cx="4181979" cy="369332"/>
          </a:xfrm>
          <a:prstGeom prst="rect">
            <a:avLst/>
          </a:prstGeom>
        </p:spPr>
        <p:txBody>
          <a:bodyPr wrap="none">
            <a:spAutoFit/>
          </a:bodyPr>
          <a:lstStyle/>
          <a:p>
            <a:pPr marL="12700">
              <a:lnSpc>
                <a:spcPct val="100000"/>
              </a:lnSpc>
              <a:spcBef>
                <a:spcPts val="65"/>
              </a:spcBef>
            </a:pPr>
            <a:r>
              <a:rPr lang="en-US" b="1" spc="-10" dirty="0">
                <a:solidFill>
                  <a:srgbClr val="C00000"/>
                </a:solidFill>
                <a:cs typeface="Calibri"/>
              </a:rPr>
              <a:t>Enforcement</a:t>
            </a:r>
            <a:r>
              <a:rPr lang="en-US" spc="-20" dirty="0">
                <a:latin typeface="Wingdings"/>
                <a:cs typeface="Wingdings"/>
              </a:rPr>
              <a:t></a:t>
            </a:r>
            <a:r>
              <a:rPr lang="en-US" spc="-45" dirty="0">
                <a:latin typeface="Times New Roman"/>
                <a:cs typeface="Times New Roman"/>
              </a:rPr>
              <a:t> </a:t>
            </a:r>
            <a:r>
              <a:rPr lang="en-US" b="1" spc="-20" dirty="0">
                <a:solidFill>
                  <a:srgbClr val="C00000"/>
                </a:solidFill>
                <a:cs typeface="Calibri"/>
              </a:rPr>
              <a:t>Enforcement Action</a:t>
            </a:r>
            <a:r>
              <a:rPr lang="en-US" spc="-20" dirty="0">
                <a:latin typeface="Wingdings"/>
                <a:cs typeface="Wingdings"/>
              </a:rPr>
              <a:t></a:t>
            </a:r>
            <a:r>
              <a:rPr lang="en-US" b="1" spc="-20" dirty="0">
                <a:solidFill>
                  <a:srgbClr val="C00000"/>
                </a:solidFill>
                <a:cs typeface="Calibri"/>
              </a:rPr>
              <a:t> Add</a:t>
            </a:r>
            <a:endParaRPr lang="en-US" dirty="0">
              <a:cs typeface="Calibri"/>
            </a:endParaRPr>
          </a:p>
        </p:txBody>
      </p:sp>
      <p:sp>
        <p:nvSpPr>
          <p:cNvPr id="21" name="Rounded Rectangle 20"/>
          <p:cNvSpPr/>
          <p:nvPr/>
        </p:nvSpPr>
        <p:spPr>
          <a:xfrm>
            <a:off x="-46951" y="116568"/>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0066FF"/>
                </a:solidFill>
                <a:cs typeface="Calibri"/>
              </a:rPr>
              <a:t>Level 1 Assessment Form has been received </a:t>
            </a:r>
            <a:r>
              <a:rPr lang="en-US" sz="2800" b="1" i="1" spc="-10" dirty="0" smtClean="0">
                <a:solidFill>
                  <a:srgbClr val="0066FF"/>
                </a:solidFill>
                <a:cs typeface="Calibri"/>
              </a:rPr>
              <a:t>and deemed complete continued…</a:t>
            </a:r>
            <a:endParaRPr lang="en-US" sz="2800" i="1" dirty="0">
              <a:solidFill>
                <a:srgbClr val="0066FF"/>
              </a:solidFill>
              <a:cs typeface="Calibri"/>
            </a:endParaRPr>
          </a:p>
        </p:txBody>
      </p:sp>
      <p:pic>
        <p:nvPicPr>
          <p:cNvPr id="8" name="Picture 7"/>
          <p:cNvPicPr>
            <a:picLocks noChangeAspect="1"/>
          </p:cNvPicPr>
          <p:nvPr/>
        </p:nvPicPr>
        <p:blipFill>
          <a:blip r:embed="rId3"/>
          <a:stretch>
            <a:fillRect/>
          </a:stretch>
        </p:blipFill>
        <p:spPr>
          <a:xfrm>
            <a:off x="96406" y="4586351"/>
            <a:ext cx="6437057" cy="4050591"/>
          </a:xfrm>
          <a:prstGeom prst="rect">
            <a:avLst/>
          </a:prstGeom>
          <a:ln w="15875">
            <a:solidFill>
              <a:schemeClr val="accent1">
                <a:shade val="50000"/>
              </a:schemeClr>
            </a:solidFill>
          </a:ln>
        </p:spPr>
      </p:pic>
      <p:pic>
        <p:nvPicPr>
          <p:cNvPr id="9" name="Picture 8"/>
          <p:cNvPicPr>
            <a:picLocks noChangeAspect="1"/>
          </p:cNvPicPr>
          <p:nvPr/>
        </p:nvPicPr>
        <p:blipFill>
          <a:blip r:embed="rId4"/>
          <a:stretch>
            <a:fillRect/>
          </a:stretch>
        </p:blipFill>
        <p:spPr>
          <a:xfrm>
            <a:off x="120086" y="10435020"/>
            <a:ext cx="6610350" cy="4286250"/>
          </a:xfrm>
          <a:prstGeom prst="rect">
            <a:avLst/>
          </a:prstGeom>
          <a:ln w="15875">
            <a:solidFill>
              <a:schemeClr val="accent1">
                <a:shade val="50000"/>
              </a:schemeClr>
            </a:solidFill>
          </a:ln>
        </p:spPr>
      </p:pic>
      <p:sp>
        <p:nvSpPr>
          <p:cNvPr id="18"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3727988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9" name="object 22"/>
          <p:cNvSpPr txBox="1"/>
          <p:nvPr/>
        </p:nvSpPr>
        <p:spPr>
          <a:xfrm>
            <a:off x="6139685" y="9306373"/>
            <a:ext cx="6072504" cy="2187778"/>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The individual(s) listed in this section should be those who were present at the time the assessment took place. </a:t>
            </a:r>
          </a:p>
          <a:p>
            <a:pPr marL="12700">
              <a:lnSpc>
                <a:spcPct val="100000"/>
              </a:lnSpc>
              <a:spcBef>
                <a:spcPts val="1400"/>
              </a:spcBef>
            </a:pPr>
            <a:r>
              <a:rPr lang="en-US" sz="1600" dirty="0" smtClean="0">
                <a:cs typeface="Calibri"/>
              </a:rPr>
              <a:t>To add a person to this section choose </a:t>
            </a:r>
            <a:r>
              <a:rPr lang="en-US" sz="1600" b="1" dirty="0" smtClean="0">
                <a:solidFill>
                  <a:srgbClr val="C00000"/>
                </a:solidFill>
                <a:cs typeface="Calibri"/>
              </a:rPr>
              <a:t>Associate</a:t>
            </a:r>
            <a:r>
              <a:rPr lang="en-US" sz="1600" dirty="0" smtClean="0">
                <a:cs typeface="Calibri"/>
              </a:rPr>
              <a:t> and enter the person’s name. Then select the individual who conducted the assessment and select </a:t>
            </a:r>
            <a:r>
              <a:rPr lang="en-US" sz="1600" b="1" dirty="0" smtClean="0">
                <a:solidFill>
                  <a:srgbClr val="C00000"/>
                </a:solidFill>
                <a:cs typeface="Calibri"/>
              </a:rPr>
              <a:t>Make Role Primary</a:t>
            </a:r>
            <a:r>
              <a:rPr lang="en-US" sz="1600" dirty="0" smtClean="0">
                <a:cs typeface="Calibri"/>
              </a:rPr>
              <a:t>. </a:t>
            </a:r>
          </a:p>
          <a:p>
            <a:pPr marL="12700">
              <a:lnSpc>
                <a:spcPct val="100000"/>
              </a:lnSpc>
              <a:spcBef>
                <a:spcPts val="300"/>
              </a:spcBef>
            </a:pPr>
            <a:r>
              <a:rPr lang="en-US" sz="1600" b="1" i="1" dirty="0" smtClean="0">
                <a:solidFill>
                  <a:srgbClr val="7030A0"/>
                </a:solidFill>
                <a:cs typeface="Calibri"/>
              </a:rPr>
              <a:t>NOTE: </a:t>
            </a:r>
            <a:r>
              <a:rPr lang="en-US" sz="1600" i="1" dirty="0" smtClean="0">
                <a:solidFill>
                  <a:srgbClr val="7030A0"/>
                </a:solidFill>
                <a:cs typeface="Calibri"/>
              </a:rPr>
              <a:t>If an individual involved with the assessment is not entered in SDWIS you’ll need to enter their name through Legal Entities first, then associate to the inspection.</a:t>
            </a:r>
          </a:p>
        </p:txBody>
      </p:sp>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6</a:t>
            </a:fld>
            <a:endParaRPr lang="en-US" dirty="0"/>
          </a:p>
        </p:txBody>
      </p:sp>
      <p:sp>
        <p:nvSpPr>
          <p:cNvPr id="6" name="TextBox 5"/>
          <p:cNvSpPr txBox="1"/>
          <p:nvPr/>
        </p:nvSpPr>
        <p:spPr>
          <a:xfrm>
            <a:off x="78846" y="2711942"/>
            <a:ext cx="11607282" cy="400110"/>
          </a:xfrm>
          <a:prstGeom prst="rect">
            <a:avLst/>
          </a:prstGeom>
          <a:noFill/>
        </p:spPr>
        <p:txBody>
          <a:bodyPr wrap="square" rtlCol="0">
            <a:spAutoFit/>
          </a:bodyPr>
          <a:lstStyle/>
          <a:p>
            <a:pPr marL="12700">
              <a:lnSpc>
                <a:spcPct val="100000"/>
              </a:lnSpc>
              <a:spcBef>
                <a:spcPts val="65"/>
              </a:spcBef>
            </a:pPr>
            <a:r>
              <a:rPr lang="en-US" sz="2000" b="1" spc="-10" dirty="0" smtClean="0">
                <a:solidFill>
                  <a:srgbClr val="C00000"/>
                </a:solidFill>
                <a:cs typeface="Calibri"/>
              </a:rPr>
              <a:t>Site Visits</a:t>
            </a:r>
            <a:r>
              <a:rPr lang="en-US" sz="2000" b="1" spc="30" dirty="0" smtClean="0">
                <a:solidFill>
                  <a:srgbClr val="C00000"/>
                </a:solidFill>
                <a:cs typeface="Calibri"/>
              </a:rPr>
              <a:t> </a:t>
            </a:r>
            <a:r>
              <a:rPr lang="en-US" sz="2000" spc="-20" dirty="0">
                <a:latin typeface="Wingdings"/>
                <a:cs typeface="Wingdings"/>
              </a:rPr>
              <a:t></a:t>
            </a:r>
            <a:r>
              <a:rPr lang="en-US" sz="2000" spc="-45" dirty="0">
                <a:latin typeface="Times New Roman"/>
                <a:cs typeface="Times New Roman"/>
              </a:rPr>
              <a:t> </a:t>
            </a:r>
            <a:r>
              <a:rPr lang="en-US" sz="2000" b="1" spc="-20" dirty="0" smtClean="0">
                <a:solidFill>
                  <a:srgbClr val="C00000"/>
                </a:solidFill>
                <a:cs typeface="Calibri"/>
              </a:rPr>
              <a:t>Site Visit</a:t>
            </a:r>
            <a:r>
              <a:rPr lang="en-US" sz="2000" spc="-20" dirty="0" smtClean="0">
                <a:latin typeface="Wingdings"/>
                <a:cs typeface="Wingdings"/>
              </a:rPr>
              <a:t></a:t>
            </a:r>
            <a:r>
              <a:rPr lang="en-US" sz="2000" spc="-20" dirty="0" smtClean="0">
                <a:latin typeface="Times New Roman"/>
                <a:cs typeface="Times New Roman"/>
              </a:rPr>
              <a:t> </a:t>
            </a:r>
            <a:r>
              <a:rPr lang="en-US" sz="2000" b="1" spc="-20" dirty="0" smtClean="0">
                <a:solidFill>
                  <a:srgbClr val="C00000"/>
                </a:solidFill>
                <a:cs typeface="Times New Roman"/>
              </a:rPr>
              <a:t>Add</a:t>
            </a:r>
            <a:endParaRPr lang="en-US" sz="2000" dirty="0">
              <a:cs typeface="Calibri"/>
            </a:endParaRPr>
          </a:p>
        </p:txBody>
      </p:sp>
      <p:sp>
        <p:nvSpPr>
          <p:cNvPr id="20" name="object 22"/>
          <p:cNvSpPr txBox="1"/>
          <p:nvPr/>
        </p:nvSpPr>
        <p:spPr>
          <a:xfrm>
            <a:off x="7318583" y="2832551"/>
            <a:ext cx="4741047" cy="2852063"/>
          </a:xfrm>
          <a:prstGeom prst="rect">
            <a:avLst/>
          </a:prstGeom>
        </p:spPr>
        <p:txBody>
          <a:bodyPr vert="horz" wrap="square" lIns="0" tIns="0" rIns="0" bIns="0" rtlCol="0">
            <a:spAutoFit/>
          </a:bodyPr>
          <a:lstStyle/>
          <a:p>
            <a:pPr marL="12700">
              <a:lnSpc>
                <a:spcPct val="100000"/>
              </a:lnSpc>
              <a:spcBef>
                <a:spcPts val="1400"/>
              </a:spcBef>
            </a:pPr>
            <a:r>
              <a:rPr lang="en-US" sz="1600" b="1" spc="-10" dirty="0" smtClean="0">
                <a:solidFill>
                  <a:srgbClr val="C00000"/>
                </a:solidFill>
                <a:latin typeface="Calibri"/>
                <a:cs typeface="Calibri"/>
              </a:rPr>
              <a:t>No</a:t>
            </a:r>
            <a:r>
              <a:rPr sz="1600" spc="-5" dirty="0" smtClean="0">
                <a:latin typeface="Calibri"/>
                <a:cs typeface="Calibri"/>
              </a:rPr>
              <a:t>:</a:t>
            </a:r>
            <a:r>
              <a:rPr sz="1600" spc="-10" dirty="0" smtClean="0">
                <a:latin typeface="Calibri"/>
                <a:cs typeface="Calibri"/>
              </a:rPr>
              <a:t> </a:t>
            </a:r>
            <a:r>
              <a:rPr lang="en-US" sz="1600" spc="-10" dirty="0" smtClean="0">
                <a:latin typeface="Calibri"/>
                <a:cs typeface="Calibri"/>
              </a:rPr>
              <a:t>The PWSID number</a:t>
            </a:r>
            <a:endParaRPr sz="1600" dirty="0">
              <a:latin typeface="Calibri"/>
              <a:cs typeface="Calibri"/>
            </a:endParaRPr>
          </a:p>
          <a:p>
            <a:pPr marL="12700">
              <a:lnSpc>
                <a:spcPct val="100000"/>
              </a:lnSpc>
              <a:spcBef>
                <a:spcPts val="960"/>
              </a:spcBef>
            </a:pPr>
            <a:r>
              <a:rPr lang="en-US" sz="1600" b="1" spc="-10" dirty="0" smtClean="0">
                <a:latin typeface="Calibri"/>
                <a:cs typeface="Calibri"/>
              </a:rPr>
              <a:t>Status</a:t>
            </a:r>
            <a:r>
              <a:rPr sz="1600" spc="-5" dirty="0" smtClean="0">
                <a:latin typeface="Calibri"/>
                <a:cs typeface="Calibri"/>
              </a:rPr>
              <a:t>:</a:t>
            </a:r>
            <a:r>
              <a:rPr sz="1600" dirty="0" smtClean="0">
                <a:latin typeface="Calibri"/>
                <a:cs typeface="Calibri"/>
              </a:rPr>
              <a:t> </a:t>
            </a:r>
            <a:r>
              <a:rPr lang="en-US" sz="1600" b="1" dirty="0" smtClean="0">
                <a:latin typeface="Calibri"/>
                <a:cs typeface="Calibri"/>
              </a:rPr>
              <a:t>C-Completed</a:t>
            </a:r>
            <a:r>
              <a:rPr lang="en-US" sz="1600" dirty="0" smtClean="0">
                <a:latin typeface="Calibri"/>
                <a:cs typeface="Calibri"/>
              </a:rPr>
              <a:t> </a:t>
            </a:r>
          </a:p>
          <a:p>
            <a:pPr marL="12700">
              <a:lnSpc>
                <a:spcPct val="100000"/>
              </a:lnSpc>
              <a:spcBef>
                <a:spcPts val="1400"/>
              </a:spcBef>
            </a:pPr>
            <a:r>
              <a:rPr lang="en-US" sz="1600" b="1" spc="-10" dirty="0" smtClean="0">
                <a:solidFill>
                  <a:srgbClr val="9933FF"/>
                </a:solidFill>
                <a:cs typeface="Calibri"/>
              </a:rPr>
              <a:t>Due Date:</a:t>
            </a:r>
            <a:r>
              <a:rPr lang="en-US" sz="1600" spc="-5" dirty="0" smtClean="0">
                <a:solidFill>
                  <a:srgbClr val="9933FF"/>
                </a:solidFill>
                <a:cs typeface="Calibri"/>
              </a:rPr>
              <a:t> </a:t>
            </a:r>
            <a:r>
              <a:rPr lang="en-US" sz="1600" spc="-10" dirty="0" smtClean="0">
                <a:cs typeface="Calibri"/>
              </a:rPr>
              <a:t>Date the Level 1 Assessment Form was due back to the DW Program</a:t>
            </a:r>
            <a:endParaRPr lang="en-US" sz="1600" dirty="0">
              <a:cs typeface="Calibri"/>
            </a:endParaRPr>
          </a:p>
          <a:p>
            <a:pPr marL="12700">
              <a:lnSpc>
                <a:spcPct val="100000"/>
              </a:lnSpc>
              <a:spcBef>
                <a:spcPts val="960"/>
              </a:spcBef>
            </a:pPr>
            <a:r>
              <a:rPr lang="en-US" sz="1600" b="1" spc="-10" dirty="0" smtClean="0">
                <a:solidFill>
                  <a:srgbClr val="0066FF"/>
                </a:solidFill>
                <a:cs typeface="Calibri"/>
              </a:rPr>
              <a:t>Date of Visit</a:t>
            </a:r>
            <a:r>
              <a:rPr lang="en-US" sz="1600" spc="-5" dirty="0" smtClean="0">
                <a:solidFill>
                  <a:srgbClr val="0066FF"/>
                </a:solidFill>
                <a:cs typeface="Calibri"/>
              </a:rPr>
              <a:t>:</a:t>
            </a:r>
            <a:r>
              <a:rPr lang="en-US" sz="1600" dirty="0" smtClean="0">
                <a:solidFill>
                  <a:srgbClr val="0066FF"/>
                </a:solidFill>
                <a:cs typeface="Calibri"/>
              </a:rPr>
              <a:t> </a:t>
            </a:r>
            <a:r>
              <a:rPr lang="en-US" sz="1600" dirty="0" smtClean="0">
                <a:cs typeface="Calibri"/>
              </a:rPr>
              <a:t>Date the Level 1 Assessment was conducted (</a:t>
            </a:r>
            <a:r>
              <a:rPr lang="en-US" sz="1600" i="1" dirty="0" smtClean="0">
                <a:cs typeface="Calibri"/>
              </a:rPr>
              <a:t>this date should be noted on the form</a:t>
            </a:r>
            <a:r>
              <a:rPr lang="en-US" sz="1600" dirty="0" smtClean="0">
                <a:cs typeface="Calibri"/>
              </a:rPr>
              <a:t>)</a:t>
            </a:r>
          </a:p>
          <a:p>
            <a:pPr marL="12700">
              <a:lnSpc>
                <a:spcPct val="100000"/>
              </a:lnSpc>
            </a:pPr>
            <a:r>
              <a:rPr lang="en-US" sz="1600" i="1" dirty="0" smtClean="0">
                <a:cs typeface="Calibri"/>
              </a:rPr>
              <a:t>NOTE: This is </a:t>
            </a:r>
            <a:r>
              <a:rPr lang="en-US" sz="1600" b="1" i="1" dirty="0" smtClean="0">
                <a:cs typeface="Calibri"/>
              </a:rPr>
              <a:t>not </a:t>
            </a:r>
            <a:r>
              <a:rPr lang="en-US" sz="1600" i="1" dirty="0" smtClean="0">
                <a:cs typeface="Calibri"/>
              </a:rPr>
              <a:t>the date the form was received by the program</a:t>
            </a:r>
          </a:p>
          <a:p>
            <a:pPr marL="12700"/>
            <a:r>
              <a:rPr lang="en-US" sz="1600" b="1" spc="-10" dirty="0">
                <a:solidFill>
                  <a:srgbClr val="C00000"/>
                </a:solidFill>
                <a:cs typeface="Calibri"/>
              </a:rPr>
              <a:t>Primary Reason</a:t>
            </a:r>
            <a:r>
              <a:rPr lang="en-US" sz="1600" spc="-5" dirty="0">
                <a:cs typeface="Calibri"/>
              </a:rPr>
              <a:t>:</a:t>
            </a:r>
            <a:r>
              <a:rPr lang="en-US" sz="1600" spc="-10" dirty="0">
                <a:cs typeface="Calibri"/>
              </a:rPr>
              <a:t> Select </a:t>
            </a:r>
            <a:r>
              <a:rPr lang="en-US" sz="1600" b="1" spc="-10" dirty="0">
                <a:cs typeface="Calibri"/>
              </a:rPr>
              <a:t>LV1A- Level 1 Assessment </a:t>
            </a:r>
            <a:r>
              <a:rPr lang="en-US" sz="1600" b="1" spc="-10" dirty="0" smtClean="0">
                <a:cs typeface="Calibri"/>
              </a:rPr>
              <a:t>rTCR</a:t>
            </a:r>
            <a:endParaRPr lang="en-US" sz="1600" i="1" dirty="0">
              <a:cs typeface="Calibri"/>
            </a:endParaRPr>
          </a:p>
          <a:p>
            <a:pPr>
              <a:lnSpc>
                <a:spcPct val="100000"/>
              </a:lnSpc>
              <a:spcBef>
                <a:spcPts val="28"/>
              </a:spcBef>
            </a:pPr>
            <a:endParaRPr sz="1300" dirty="0">
              <a:latin typeface="Times New Roman"/>
              <a:cs typeface="Times New Roman"/>
            </a:endParaRPr>
          </a:p>
        </p:txBody>
      </p:sp>
      <p:sp>
        <p:nvSpPr>
          <p:cNvPr id="34" name="Rounded Rectangle 33"/>
          <p:cNvSpPr/>
          <p:nvPr/>
        </p:nvSpPr>
        <p:spPr>
          <a:xfrm>
            <a:off x="1264968" y="928733"/>
            <a:ext cx="10745937"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Enter the Level 1 Assessment into Site Visit to document the findings of the assessment</a:t>
            </a:r>
            <a:endParaRPr lang="en-US" sz="2000" dirty="0">
              <a:solidFill>
                <a:srgbClr val="0070C0"/>
              </a:solidFill>
            </a:endParaRPr>
          </a:p>
        </p:txBody>
      </p:sp>
      <p:sp>
        <p:nvSpPr>
          <p:cNvPr id="11" name="Chevron 10"/>
          <p:cNvSpPr/>
          <p:nvPr/>
        </p:nvSpPr>
        <p:spPr>
          <a:xfrm>
            <a:off x="101059" y="87420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hevron 34"/>
          <p:cNvSpPr/>
          <p:nvPr/>
        </p:nvSpPr>
        <p:spPr>
          <a:xfrm>
            <a:off x="563192" y="87735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78846" y="3163739"/>
            <a:ext cx="7153275" cy="2200275"/>
          </a:xfrm>
          <a:prstGeom prst="rect">
            <a:avLst/>
          </a:prstGeom>
          <a:ln w="15875">
            <a:solidFill>
              <a:schemeClr val="accent1">
                <a:shade val="50000"/>
              </a:schemeClr>
            </a:solidFill>
          </a:ln>
        </p:spPr>
      </p:pic>
      <p:sp>
        <p:nvSpPr>
          <p:cNvPr id="2" name="Rectangle 1"/>
          <p:cNvSpPr/>
          <p:nvPr/>
        </p:nvSpPr>
        <p:spPr>
          <a:xfrm>
            <a:off x="1636562" y="8917455"/>
            <a:ext cx="8590332" cy="369332"/>
          </a:xfrm>
          <a:prstGeom prst="rect">
            <a:avLst/>
          </a:prstGeom>
        </p:spPr>
        <p:txBody>
          <a:bodyPr wrap="square">
            <a:spAutoFit/>
          </a:bodyPr>
          <a:lstStyle/>
          <a:p>
            <a:pPr marL="12700" algn="ctr">
              <a:lnSpc>
                <a:spcPct val="100000"/>
              </a:lnSpc>
              <a:spcBef>
                <a:spcPts val="960"/>
              </a:spcBef>
            </a:pPr>
            <a:r>
              <a:rPr lang="en-US" b="1" spc="-20" dirty="0">
                <a:solidFill>
                  <a:srgbClr val="0070C0"/>
                </a:solidFill>
                <a:cs typeface="Calibri"/>
              </a:rPr>
              <a:t>O</a:t>
            </a:r>
            <a:r>
              <a:rPr lang="en-US" b="1" spc="-10" dirty="0">
                <a:solidFill>
                  <a:srgbClr val="0070C0"/>
                </a:solidFill>
                <a:cs typeface="Calibri"/>
              </a:rPr>
              <a:t>n</a:t>
            </a:r>
            <a:r>
              <a:rPr lang="en-US" b="1" spc="-15" dirty="0">
                <a:solidFill>
                  <a:srgbClr val="0070C0"/>
                </a:solidFill>
                <a:cs typeface="Calibri"/>
              </a:rPr>
              <a:t>c</a:t>
            </a:r>
            <a:r>
              <a:rPr lang="en-US" b="1" spc="-10" dirty="0">
                <a:solidFill>
                  <a:srgbClr val="0070C0"/>
                </a:solidFill>
                <a:cs typeface="Calibri"/>
              </a:rPr>
              <a:t>e</a:t>
            </a:r>
            <a:r>
              <a:rPr lang="en-US" b="1" spc="5" dirty="0">
                <a:solidFill>
                  <a:srgbClr val="0070C0"/>
                </a:solidFill>
                <a:cs typeface="Calibri"/>
              </a:rPr>
              <a:t> </a:t>
            </a:r>
            <a:r>
              <a:rPr lang="en-US" b="1" spc="-40" dirty="0">
                <a:solidFill>
                  <a:srgbClr val="0070C0"/>
                </a:solidFill>
                <a:cs typeface="Calibri"/>
              </a:rPr>
              <a:t>y</a:t>
            </a:r>
            <a:r>
              <a:rPr lang="en-US" b="1" spc="-15" dirty="0">
                <a:solidFill>
                  <a:srgbClr val="0070C0"/>
                </a:solidFill>
                <a:cs typeface="Calibri"/>
              </a:rPr>
              <a:t>o</a:t>
            </a:r>
            <a:r>
              <a:rPr lang="en-US" b="1" spc="-10" dirty="0">
                <a:solidFill>
                  <a:srgbClr val="0070C0"/>
                </a:solidFill>
                <a:cs typeface="Calibri"/>
              </a:rPr>
              <a:t>u</a:t>
            </a:r>
            <a:r>
              <a:rPr lang="en-US" b="1" spc="-45" dirty="0">
                <a:solidFill>
                  <a:srgbClr val="0070C0"/>
                </a:solidFill>
                <a:cs typeface="Calibri"/>
              </a:rPr>
              <a:t>’</a:t>
            </a:r>
            <a:r>
              <a:rPr lang="en-US" b="1" spc="-40" dirty="0">
                <a:solidFill>
                  <a:srgbClr val="0070C0"/>
                </a:solidFill>
                <a:cs typeface="Calibri"/>
              </a:rPr>
              <a:t>r</a:t>
            </a:r>
            <a:r>
              <a:rPr lang="en-US" b="1" spc="-10" dirty="0">
                <a:solidFill>
                  <a:srgbClr val="0070C0"/>
                </a:solidFill>
                <a:cs typeface="Calibri"/>
              </a:rPr>
              <a:t>e</a:t>
            </a:r>
            <a:r>
              <a:rPr lang="en-US" b="1" spc="40" dirty="0">
                <a:solidFill>
                  <a:srgbClr val="0070C0"/>
                </a:solidFill>
                <a:cs typeface="Calibri"/>
              </a:rPr>
              <a:t> </a:t>
            </a:r>
            <a:r>
              <a:rPr lang="en-US" b="1" spc="-10" dirty="0">
                <a:solidFill>
                  <a:srgbClr val="0070C0"/>
                </a:solidFill>
                <a:cs typeface="Calibri"/>
              </a:rPr>
              <a:t>d</a:t>
            </a:r>
            <a:r>
              <a:rPr lang="en-US" b="1" spc="-15" dirty="0">
                <a:solidFill>
                  <a:srgbClr val="0070C0"/>
                </a:solidFill>
                <a:cs typeface="Calibri"/>
              </a:rPr>
              <a:t>o</a:t>
            </a:r>
            <a:r>
              <a:rPr lang="en-US" b="1" spc="-10" dirty="0">
                <a:solidFill>
                  <a:srgbClr val="0070C0"/>
                </a:solidFill>
                <a:cs typeface="Calibri"/>
              </a:rPr>
              <a:t>ne with this section, scroll </a:t>
            </a:r>
            <a:r>
              <a:rPr lang="en-US" b="1" spc="-10" dirty="0" smtClean="0">
                <a:solidFill>
                  <a:srgbClr val="0070C0"/>
                </a:solidFill>
                <a:cs typeface="Calibri"/>
              </a:rPr>
              <a:t>down </a:t>
            </a:r>
            <a:r>
              <a:rPr lang="en-US" b="1" spc="-10" dirty="0">
                <a:solidFill>
                  <a:srgbClr val="0070C0"/>
                </a:solidFill>
                <a:cs typeface="Calibri"/>
              </a:rPr>
              <a:t>the page to Parties Present.</a:t>
            </a:r>
            <a:endParaRPr lang="en-US" b="1" dirty="0">
              <a:solidFill>
                <a:srgbClr val="0070C0"/>
              </a:solidFill>
              <a:cs typeface="Calibri"/>
            </a:endParaRPr>
          </a:p>
        </p:txBody>
      </p:sp>
      <p:pic>
        <p:nvPicPr>
          <p:cNvPr id="9" name="Picture 8"/>
          <p:cNvPicPr>
            <a:picLocks noChangeAspect="1"/>
          </p:cNvPicPr>
          <p:nvPr/>
        </p:nvPicPr>
        <p:blipFill>
          <a:blip r:embed="rId4"/>
          <a:stretch>
            <a:fillRect/>
          </a:stretch>
        </p:blipFill>
        <p:spPr>
          <a:xfrm>
            <a:off x="78846" y="9317414"/>
            <a:ext cx="5967002" cy="1919818"/>
          </a:xfrm>
          <a:prstGeom prst="rect">
            <a:avLst/>
          </a:prstGeom>
          <a:ln w="15875">
            <a:solidFill>
              <a:schemeClr val="accent1">
                <a:shade val="50000"/>
              </a:schemeClr>
            </a:solidFill>
          </a:ln>
        </p:spPr>
      </p:pic>
      <p:sp>
        <p:nvSpPr>
          <p:cNvPr id="10" name="Rectangle 9"/>
          <p:cNvSpPr/>
          <p:nvPr/>
        </p:nvSpPr>
        <p:spPr>
          <a:xfrm>
            <a:off x="126497" y="5524290"/>
            <a:ext cx="12010905" cy="584775"/>
          </a:xfrm>
          <a:prstGeom prst="rect">
            <a:avLst/>
          </a:prstGeom>
        </p:spPr>
        <p:txBody>
          <a:bodyPr wrap="square">
            <a:spAutoFit/>
          </a:bodyPr>
          <a:lstStyle/>
          <a:p>
            <a:pPr marL="12700">
              <a:lnSpc>
                <a:spcPct val="100000"/>
              </a:lnSpc>
              <a:spcBef>
                <a:spcPts val="960"/>
              </a:spcBef>
            </a:pPr>
            <a:r>
              <a:rPr lang="en-US" sz="1600" b="1" spc="-10" dirty="0" smtClean="0">
                <a:solidFill>
                  <a:srgbClr val="00B050"/>
                </a:solidFill>
                <a:cs typeface="Calibri"/>
              </a:rPr>
              <a:t>WS </a:t>
            </a:r>
            <a:r>
              <a:rPr lang="en-US" sz="1600" b="1" spc="-10" dirty="0">
                <a:solidFill>
                  <a:srgbClr val="00B050"/>
                </a:solidFill>
                <a:cs typeface="Calibri"/>
              </a:rPr>
              <a:t>Notification Date</a:t>
            </a:r>
            <a:r>
              <a:rPr lang="en-US" sz="1600" spc="-5" dirty="0">
                <a:solidFill>
                  <a:srgbClr val="00B050"/>
                </a:solidFill>
                <a:cs typeface="Calibri"/>
              </a:rPr>
              <a:t>:</a:t>
            </a:r>
            <a:r>
              <a:rPr lang="en-US" sz="1600" dirty="0">
                <a:solidFill>
                  <a:srgbClr val="00B050"/>
                </a:solidFill>
                <a:cs typeface="Calibri"/>
              </a:rPr>
              <a:t> </a:t>
            </a:r>
            <a:r>
              <a:rPr lang="en-US" sz="1600" dirty="0">
                <a:cs typeface="Calibri"/>
              </a:rPr>
              <a:t>The date that you </a:t>
            </a:r>
            <a:r>
              <a:rPr lang="en-US" sz="1600" u="sng" dirty="0" smtClean="0">
                <a:cs typeface="Calibri"/>
              </a:rPr>
              <a:t>notified </a:t>
            </a:r>
            <a:r>
              <a:rPr lang="en-US" sz="1600" dirty="0">
                <a:cs typeface="Calibri"/>
              </a:rPr>
              <a:t>the PWS that a </a:t>
            </a:r>
            <a:r>
              <a:rPr lang="en-US" sz="1600" u="sng" dirty="0">
                <a:cs typeface="Calibri"/>
              </a:rPr>
              <a:t>Level 1 Assessment had been </a:t>
            </a:r>
            <a:r>
              <a:rPr lang="en-US" sz="1600" u="sng" dirty="0" smtClean="0">
                <a:cs typeface="Calibri"/>
              </a:rPr>
              <a:t>triggered</a:t>
            </a:r>
            <a:r>
              <a:rPr lang="en-US" sz="1600" dirty="0" smtClean="0">
                <a:cs typeface="Calibri"/>
              </a:rPr>
              <a:t>. </a:t>
            </a:r>
            <a:r>
              <a:rPr lang="en-US" sz="1600" dirty="0">
                <a:cs typeface="Calibri"/>
              </a:rPr>
              <a:t>This date is very important, it is used by the Standard Response feature to calculate the Due Dates for the Sanitary Defects compliance schedule.  </a:t>
            </a:r>
          </a:p>
        </p:txBody>
      </p:sp>
      <p:sp>
        <p:nvSpPr>
          <p:cNvPr id="40" name="Rectangle 39"/>
          <p:cNvSpPr/>
          <p:nvPr/>
        </p:nvSpPr>
        <p:spPr>
          <a:xfrm>
            <a:off x="-19665" y="11899548"/>
            <a:ext cx="12010905" cy="338554"/>
          </a:xfrm>
          <a:prstGeom prst="rect">
            <a:avLst/>
          </a:prstGeom>
        </p:spPr>
        <p:txBody>
          <a:bodyPr wrap="square">
            <a:spAutoFit/>
          </a:bodyPr>
          <a:lstStyle/>
          <a:p>
            <a:pPr marL="12700">
              <a:lnSpc>
                <a:spcPct val="100000"/>
              </a:lnSpc>
              <a:spcBef>
                <a:spcPts val="960"/>
              </a:spcBef>
            </a:pPr>
            <a:r>
              <a:rPr lang="en-US" sz="1600" spc="-10" dirty="0" smtClean="0">
                <a:cs typeface="Calibri"/>
              </a:rPr>
              <a:t>Leave the </a:t>
            </a:r>
            <a:r>
              <a:rPr lang="en-US" sz="1600" b="1" spc="-10" dirty="0" smtClean="0">
                <a:cs typeface="Calibri"/>
              </a:rPr>
              <a:t>Visit Frequency </a:t>
            </a:r>
            <a:r>
              <a:rPr lang="en-US" sz="1600" spc="-10" dirty="0" smtClean="0">
                <a:cs typeface="Calibri"/>
              </a:rPr>
              <a:t>and </a:t>
            </a:r>
            <a:r>
              <a:rPr lang="en-US" sz="1600" b="1" spc="-10" dirty="0" smtClean="0">
                <a:cs typeface="Calibri"/>
              </a:rPr>
              <a:t>Next Due Date </a:t>
            </a:r>
            <a:r>
              <a:rPr lang="en-US" sz="1600" spc="-10" dirty="0" smtClean="0">
                <a:cs typeface="Calibri"/>
              </a:rPr>
              <a:t>section </a:t>
            </a:r>
            <a:r>
              <a:rPr lang="en-US" sz="1600" b="1" spc="-10" dirty="0" smtClean="0">
                <a:cs typeface="Calibri"/>
              </a:rPr>
              <a:t>blank</a:t>
            </a:r>
            <a:r>
              <a:rPr lang="en-US" sz="1600" spc="-10" dirty="0" smtClean="0">
                <a:cs typeface="Calibri"/>
              </a:rPr>
              <a:t> since these inspections are triggered based on sample results </a:t>
            </a:r>
            <a:endParaRPr lang="en-US" sz="1600" dirty="0">
              <a:cs typeface="Calibri"/>
            </a:endParaRPr>
          </a:p>
        </p:txBody>
      </p:sp>
      <p:sp>
        <p:nvSpPr>
          <p:cNvPr id="41" name="Rounded Rectangle 40"/>
          <p:cNvSpPr/>
          <p:nvPr/>
        </p:nvSpPr>
        <p:spPr>
          <a:xfrm>
            <a:off x="1910965" y="1664836"/>
            <a:ext cx="8922093" cy="90304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rPr>
              <a:t>If </a:t>
            </a:r>
            <a:r>
              <a:rPr lang="en-US" sz="2400" b="1" u="sng" dirty="0" smtClean="0">
                <a:solidFill>
                  <a:srgbClr val="00B050"/>
                </a:solidFill>
              </a:rPr>
              <a:t>NO defects </a:t>
            </a:r>
            <a:r>
              <a:rPr lang="en-US" sz="2400" b="1" dirty="0" smtClean="0">
                <a:solidFill>
                  <a:srgbClr val="00B050"/>
                </a:solidFill>
              </a:rPr>
              <a:t>were identified continue following instructions below: </a:t>
            </a:r>
          </a:p>
          <a:p>
            <a:pPr algn="ctr"/>
            <a:r>
              <a:rPr lang="en-US" sz="2000" b="1" dirty="0" smtClean="0">
                <a:solidFill>
                  <a:schemeClr val="tx1"/>
                </a:solidFill>
              </a:rPr>
              <a:t>If defects were identified skip to </a:t>
            </a:r>
            <a:r>
              <a:rPr lang="en-US" sz="2000" b="1" dirty="0" smtClean="0">
                <a:solidFill>
                  <a:schemeClr val="tx1"/>
                </a:solidFill>
                <a:hlinkClick r:id="rId5" action="ppaction://hlinksldjump"/>
              </a:rPr>
              <a:t>page 8</a:t>
            </a:r>
            <a:endParaRPr lang="en-US" sz="2000" dirty="0">
              <a:solidFill>
                <a:schemeClr val="tx1"/>
              </a:solidFill>
            </a:endParaRPr>
          </a:p>
        </p:txBody>
      </p:sp>
      <p:sp>
        <p:nvSpPr>
          <p:cNvPr id="42" name="Rounded Rectangle 41"/>
          <p:cNvSpPr/>
          <p:nvPr/>
        </p:nvSpPr>
        <p:spPr>
          <a:xfrm>
            <a:off x="-46951" y="116568"/>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0066FF"/>
                </a:solidFill>
                <a:cs typeface="Calibri"/>
              </a:rPr>
              <a:t>Level 1 Assessment Form has been received </a:t>
            </a:r>
            <a:r>
              <a:rPr lang="en-US" sz="2800" b="1" i="1" spc="-10" dirty="0" smtClean="0">
                <a:solidFill>
                  <a:srgbClr val="0066FF"/>
                </a:solidFill>
                <a:cs typeface="Calibri"/>
              </a:rPr>
              <a:t>and deemed complete continued…</a:t>
            </a:r>
            <a:endParaRPr lang="en-US" sz="2800" i="1" dirty="0">
              <a:solidFill>
                <a:srgbClr val="0066FF"/>
              </a:solidFill>
              <a:cs typeface="Calibri"/>
            </a:endParaRPr>
          </a:p>
        </p:txBody>
      </p:sp>
      <p:pic>
        <p:nvPicPr>
          <p:cNvPr id="12" name="Picture 11"/>
          <p:cNvPicPr>
            <a:picLocks noChangeAspect="1"/>
          </p:cNvPicPr>
          <p:nvPr/>
        </p:nvPicPr>
        <p:blipFill>
          <a:blip r:embed="rId6"/>
          <a:stretch>
            <a:fillRect/>
          </a:stretch>
        </p:blipFill>
        <p:spPr>
          <a:xfrm>
            <a:off x="80177" y="6157617"/>
            <a:ext cx="6846899" cy="2276205"/>
          </a:xfrm>
          <a:prstGeom prst="rect">
            <a:avLst/>
          </a:prstGeom>
          <a:noFill/>
          <a:ln w="15875">
            <a:solidFill>
              <a:schemeClr val="accent1">
                <a:shade val="50000"/>
              </a:schemeClr>
            </a:solidFill>
          </a:ln>
        </p:spPr>
      </p:pic>
      <p:sp>
        <p:nvSpPr>
          <p:cNvPr id="43" name="object 22"/>
          <p:cNvSpPr txBox="1"/>
          <p:nvPr/>
        </p:nvSpPr>
        <p:spPr>
          <a:xfrm>
            <a:off x="6963731" y="6135417"/>
            <a:ext cx="5027509" cy="2929007"/>
          </a:xfrm>
          <a:prstGeom prst="rect">
            <a:avLst/>
          </a:prstGeom>
        </p:spPr>
        <p:txBody>
          <a:bodyPr vert="horz" wrap="square" lIns="0" tIns="0" rIns="0" bIns="0" rtlCol="0">
            <a:spAutoFit/>
          </a:bodyPr>
          <a:lstStyle/>
          <a:p>
            <a:pPr marL="12700">
              <a:lnSpc>
                <a:spcPct val="100000"/>
              </a:lnSpc>
              <a:spcBef>
                <a:spcPts val="960"/>
              </a:spcBef>
            </a:pPr>
            <a:r>
              <a:rPr lang="en-US" sz="1600" spc="-10" dirty="0" smtClean="0">
                <a:latin typeface="Calibri"/>
                <a:cs typeface="Calibri"/>
              </a:rPr>
              <a:t>The categories will all be defaulted to </a:t>
            </a:r>
            <a:r>
              <a:rPr lang="en-US" sz="1600" b="1" spc="-10" dirty="0" smtClean="0">
                <a:latin typeface="Calibri"/>
                <a:cs typeface="Calibri"/>
              </a:rPr>
              <a:t>Z- Not Applicable</a:t>
            </a:r>
            <a:r>
              <a:rPr lang="en-US" sz="1600" spc="-10" dirty="0" smtClean="0">
                <a:latin typeface="Calibri"/>
                <a:cs typeface="Calibri"/>
              </a:rPr>
              <a:t>. You will need to change each of them to</a:t>
            </a:r>
            <a:r>
              <a:rPr lang="en-US" sz="1600" b="1" spc="-10" dirty="0" smtClean="0">
                <a:latin typeface="Calibri"/>
                <a:cs typeface="Calibri"/>
              </a:rPr>
              <a:t> N- No deficiencies/recommendations </a:t>
            </a:r>
            <a:r>
              <a:rPr lang="en-US" sz="1600" spc="-10" dirty="0" smtClean="0">
                <a:latin typeface="Calibri"/>
                <a:cs typeface="Calibri"/>
              </a:rPr>
              <a:t>by clicking on the down arrow         and selecting the appropriate status</a:t>
            </a:r>
          </a:p>
          <a:p>
            <a:pPr marL="12700">
              <a:lnSpc>
                <a:spcPct val="100000"/>
              </a:lnSpc>
              <a:spcBef>
                <a:spcPts val="960"/>
              </a:spcBef>
            </a:pPr>
            <a:endParaRPr lang="en-US" sz="1600" b="1" spc="-10" dirty="0">
              <a:latin typeface="Calibri"/>
              <a:cs typeface="Calibri"/>
            </a:endParaRPr>
          </a:p>
          <a:p>
            <a:pPr marL="12700">
              <a:lnSpc>
                <a:spcPct val="100000"/>
              </a:lnSpc>
              <a:spcBef>
                <a:spcPts val="960"/>
              </a:spcBef>
            </a:pPr>
            <a:endParaRPr lang="en-US" sz="1600" b="1" spc="-10" dirty="0" smtClean="0">
              <a:latin typeface="Calibri"/>
              <a:cs typeface="Calibri"/>
            </a:endParaRPr>
          </a:p>
          <a:p>
            <a:pPr marL="12700">
              <a:lnSpc>
                <a:spcPct val="100000"/>
              </a:lnSpc>
              <a:spcBef>
                <a:spcPts val="960"/>
              </a:spcBef>
            </a:pPr>
            <a:endParaRPr lang="en-US" sz="1600" b="1" spc="-10" dirty="0" smtClean="0">
              <a:latin typeface="Calibri"/>
              <a:cs typeface="Calibri"/>
            </a:endParaRPr>
          </a:p>
          <a:p>
            <a:pPr marL="12700">
              <a:lnSpc>
                <a:spcPct val="100000"/>
              </a:lnSpc>
              <a:spcBef>
                <a:spcPts val="960"/>
              </a:spcBef>
            </a:pPr>
            <a:r>
              <a:rPr lang="en-US" sz="1600" spc="-10" dirty="0" smtClean="0">
                <a:latin typeface="Calibri"/>
                <a:cs typeface="Calibri"/>
              </a:rPr>
              <a:t>The Security, Financial, and Other categories can be left as </a:t>
            </a:r>
            <a:r>
              <a:rPr lang="en-US" sz="1600" b="1" spc="-10" dirty="0" smtClean="0">
                <a:latin typeface="Calibri"/>
                <a:cs typeface="Calibri"/>
              </a:rPr>
              <a:t>Z-Not Applicable</a:t>
            </a:r>
            <a:endParaRPr lang="en-US" sz="1600" b="1" dirty="0" smtClean="0">
              <a:latin typeface="Calibri"/>
              <a:cs typeface="Calibri"/>
            </a:endParaRPr>
          </a:p>
          <a:p>
            <a:pPr>
              <a:lnSpc>
                <a:spcPct val="100000"/>
              </a:lnSpc>
              <a:spcBef>
                <a:spcPts val="28"/>
              </a:spcBef>
            </a:pPr>
            <a:endParaRPr sz="1300" dirty="0">
              <a:latin typeface="Times New Roman"/>
              <a:cs typeface="Times New Roman"/>
            </a:endParaRPr>
          </a:p>
        </p:txBody>
      </p:sp>
      <p:pic>
        <p:nvPicPr>
          <p:cNvPr id="14" name="Picture 13"/>
          <p:cNvPicPr>
            <a:picLocks noChangeAspect="1"/>
          </p:cNvPicPr>
          <p:nvPr/>
        </p:nvPicPr>
        <p:blipFill>
          <a:blip r:embed="rId7"/>
          <a:stretch>
            <a:fillRect/>
          </a:stretch>
        </p:blipFill>
        <p:spPr>
          <a:xfrm>
            <a:off x="8208728" y="7121481"/>
            <a:ext cx="2206389" cy="1226789"/>
          </a:xfrm>
          <a:prstGeom prst="rect">
            <a:avLst/>
          </a:prstGeom>
          <a:ln>
            <a:solidFill>
              <a:srgbClr val="41719C"/>
            </a:solidFill>
          </a:ln>
        </p:spPr>
      </p:pic>
      <p:pic>
        <p:nvPicPr>
          <p:cNvPr id="15" name="Picture 14"/>
          <p:cNvPicPr>
            <a:picLocks noChangeAspect="1"/>
          </p:cNvPicPr>
          <p:nvPr/>
        </p:nvPicPr>
        <p:blipFill>
          <a:blip r:embed="rId8"/>
          <a:stretch>
            <a:fillRect/>
          </a:stretch>
        </p:blipFill>
        <p:spPr>
          <a:xfrm>
            <a:off x="7530567" y="6883356"/>
            <a:ext cx="257175" cy="238125"/>
          </a:xfrm>
          <a:prstGeom prst="rect">
            <a:avLst/>
          </a:prstGeom>
        </p:spPr>
      </p:pic>
      <p:sp>
        <p:nvSpPr>
          <p:cNvPr id="44" name="object 22"/>
          <p:cNvSpPr txBox="1"/>
          <p:nvPr/>
        </p:nvSpPr>
        <p:spPr>
          <a:xfrm>
            <a:off x="48726" y="12385834"/>
            <a:ext cx="11856204" cy="492443"/>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Since no defects were identified on the Level 1 Assessment you can scroll past the </a:t>
            </a:r>
            <a:r>
              <a:rPr lang="en-US" sz="1600" b="1" dirty="0" smtClean="0">
                <a:cs typeface="Calibri"/>
              </a:rPr>
              <a:t>Deficiencies</a:t>
            </a:r>
            <a:r>
              <a:rPr lang="en-US" sz="1600" dirty="0" smtClean="0">
                <a:cs typeface="Calibri"/>
              </a:rPr>
              <a:t> and </a:t>
            </a:r>
            <a:r>
              <a:rPr lang="en-US" sz="1600" b="1" dirty="0" smtClean="0">
                <a:cs typeface="Calibri"/>
              </a:rPr>
              <a:t>Schedule Activities by Deficiency</a:t>
            </a:r>
            <a:r>
              <a:rPr lang="en-US" sz="1600" dirty="0" smtClean="0">
                <a:cs typeface="Calibri"/>
              </a:rPr>
              <a:t> sections and go straight to the comments section</a:t>
            </a:r>
            <a:endParaRPr lang="en-US" sz="1600" spc="-10" dirty="0" smtClean="0">
              <a:cs typeface="Calibri"/>
            </a:endParaRPr>
          </a:p>
        </p:txBody>
      </p:sp>
      <p:pic>
        <p:nvPicPr>
          <p:cNvPr id="17" name="Picture 16"/>
          <p:cNvPicPr>
            <a:picLocks noChangeAspect="1"/>
          </p:cNvPicPr>
          <p:nvPr/>
        </p:nvPicPr>
        <p:blipFill>
          <a:blip r:embed="rId9"/>
          <a:stretch>
            <a:fillRect/>
          </a:stretch>
        </p:blipFill>
        <p:spPr>
          <a:xfrm>
            <a:off x="52447" y="13217244"/>
            <a:ext cx="6781727" cy="1100227"/>
          </a:xfrm>
          <a:prstGeom prst="rect">
            <a:avLst/>
          </a:prstGeom>
          <a:ln>
            <a:solidFill>
              <a:srgbClr val="41719C"/>
            </a:solidFill>
          </a:ln>
        </p:spPr>
      </p:pic>
      <p:sp>
        <p:nvSpPr>
          <p:cNvPr id="45" name="object 22"/>
          <p:cNvSpPr txBox="1"/>
          <p:nvPr/>
        </p:nvSpPr>
        <p:spPr>
          <a:xfrm>
            <a:off x="6927076" y="12944347"/>
            <a:ext cx="5210326" cy="3031599"/>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You must include comments for each assessment. The comments should include the results of the Level 1 Assessment, whether issues or defects were identified, if the issues/defects were corrected, how they were corrected, and </a:t>
            </a:r>
            <a:r>
              <a:rPr lang="en-US" sz="1600" u="sng" dirty="0" smtClean="0">
                <a:cs typeface="Calibri"/>
              </a:rPr>
              <a:t>whether or not a reset was issued</a:t>
            </a:r>
            <a:r>
              <a:rPr lang="en-US" sz="1600" dirty="0" smtClean="0">
                <a:cs typeface="Calibri"/>
              </a:rPr>
              <a:t>. If a reset is issued please </a:t>
            </a:r>
            <a:r>
              <a:rPr lang="en-US" sz="1600" b="1" dirty="0" smtClean="0">
                <a:cs typeface="Calibri"/>
                <a:hlinkClick r:id="rId10" action="ppaction://hlinksldjump"/>
              </a:rPr>
              <a:t>see page 13 </a:t>
            </a:r>
            <a:r>
              <a:rPr lang="en-US" sz="1600" dirty="0" smtClean="0">
                <a:cs typeface="Calibri"/>
              </a:rPr>
              <a:t>for how to document the reset.</a:t>
            </a:r>
          </a:p>
          <a:p>
            <a:pPr marL="12700">
              <a:lnSpc>
                <a:spcPct val="100000"/>
              </a:lnSpc>
              <a:spcBef>
                <a:spcPts val="1400"/>
              </a:spcBef>
            </a:pPr>
            <a:r>
              <a:rPr lang="en-US" sz="1600" dirty="0" smtClean="0">
                <a:cs typeface="Calibri"/>
              </a:rPr>
              <a:t>Once comments are complete click                 to save the Site Visit. </a:t>
            </a:r>
          </a:p>
          <a:p>
            <a:pPr marL="12700">
              <a:lnSpc>
                <a:spcPct val="100000"/>
              </a:lnSpc>
              <a:spcBef>
                <a:spcPts val="1400"/>
              </a:spcBef>
            </a:pPr>
            <a:r>
              <a:rPr lang="en-US" b="1" dirty="0" smtClean="0">
                <a:cs typeface="Calibri"/>
              </a:rPr>
              <a:t>See example of completed Site Visit on next page &gt;&gt;&gt; </a:t>
            </a:r>
          </a:p>
          <a:p>
            <a:pPr marL="12700">
              <a:lnSpc>
                <a:spcPct val="100000"/>
              </a:lnSpc>
              <a:spcBef>
                <a:spcPts val="1400"/>
              </a:spcBef>
            </a:pPr>
            <a:r>
              <a:rPr lang="en-US" sz="1600" dirty="0" smtClean="0">
                <a:cs typeface="Calibri"/>
              </a:rPr>
              <a:t> </a:t>
            </a:r>
            <a:endParaRPr lang="en-US" sz="1600" spc="-10" dirty="0" smtClean="0">
              <a:cs typeface="Calibri"/>
            </a:endParaRPr>
          </a:p>
        </p:txBody>
      </p:sp>
      <p:pic>
        <p:nvPicPr>
          <p:cNvPr id="18" name="Picture 17"/>
          <p:cNvPicPr>
            <a:picLocks noChangeAspect="1"/>
          </p:cNvPicPr>
          <p:nvPr/>
        </p:nvPicPr>
        <p:blipFill>
          <a:blip r:embed="rId11"/>
          <a:stretch>
            <a:fillRect/>
          </a:stretch>
        </p:blipFill>
        <p:spPr>
          <a:xfrm>
            <a:off x="48726" y="14622953"/>
            <a:ext cx="6766660" cy="981943"/>
          </a:xfrm>
          <a:prstGeom prst="rect">
            <a:avLst/>
          </a:prstGeom>
          <a:ln>
            <a:solidFill>
              <a:srgbClr val="41719C"/>
            </a:solidFill>
          </a:ln>
        </p:spPr>
      </p:pic>
      <p:sp>
        <p:nvSpPr>
          <p:cNvPr id="46" name="Rectangle 45"/>
          <p:cNvSpPr/>
          <p:nvPr/>
        </p:nvSpPr>
        <p:spPr>
          <a:xfrm>
            <a:off x="0" y="12892235"/>
            <a:ext cx="3316395" cy="338554"/>
          </a:xfrm>
          <a:prstGeom prst="rect">
            <a:avLst/>
          </a:prstGeom>
        </p:spPr>
        <p:txBody>
          <a:bodyPr wrap="square">
            <a:spAutoFit/>
          </a:bodyPr>
          <a:lstStyle/>
          <a:p>
            <a:pPr marL="12700">
              <a:lnSpc>
                <a:spcPct val="100000"/>
              </a:lnSpc>
              <a:spcBef>
                <a:spcPts val="960"/>
              </a:spcBef>
            </a:pPr>
            <a:r>
              <a:rPr lang="en-US" sz="1600" i="1" spc="-20" dirty="0" smtClean="0">
                <a:solidFill>
                  <a:srgbClr val="0070C0"/>
                </a:solidFill>
                <a:cs typeface="Calibri"/>
              </a:rPr>
              <a:t>Example #1</a:t>
            </a:r>
            <a:endParaRPr lang="en-US" sz="1600" i="1" dirty="0">
              <a:solidFill>
                <a:srgbClr val="0070C0"/>
              </a:solidFill>
              <a:cs typeface="Calibri"/>
            </a:endParaRPr>
          </a:p>
        </p:txBody>
      </p:sp>
      <p:sp>
        <p:nvSpPr>
          <p:cNvPr id="57" name="Rectangle 56"/>
          <p:cNvSpPr/>
          <p:nvPr/>
        </p:nvSpPr>
        <p:spPr>
          <a:xfrm>
            <a:off x="48726" y="14310507"/>
            <a:ext cx="3316395" cy="338554"/>
          </a:xfrm>
          <a:prstGeom prst="rect">
            <a:avLst/>
          </a:prstGeom>
        </p:spPr>
        <p:txBody>
          <a:bodyPr wrap="square">
            <a:spAutoFit/>
          </a:bodyPr>
          <a:lstStyle/>
          <a:p>
            <a:pPr marL="12700">
              <a:lnSpc>
                <a:spcPct val="100000"/>
              </a:lnSpc>
              <a:spcBef>
                <a:spcPts val="960"/>
              </a:spcBef>
            </a:pPr>
            <a:r>
              <a:rPr lang="en-US" sz="1600" i="1" spc="-20" dirty="0" smtClean="0">
                <a:solidFill>
                  <a:srgbClr val="0070C0"/>
                </a:solidFill>
                <a:cs typeface="Calibri"/>
              </a:rPr>
              <a:t>Example #2</a:t>
            </a:r>
            <a:endParaRPr lang="en-US" sz="1600" i="1" dirty="0">
              <a:solidFill>
                <a:srgbClr val="0070C0"/>
              </a:solidFill>
              <a:cs typeface="Calibri"/>
            </a:endParaRPr>
          </a:p>
        </p:txBody>
      </p:sp>
      <p:pic>
        <p:nvPicPr>
          <p:cNvPr id="21" name="Picture 20"/>
          <p:cNvPicPr>
            <a:picLocks noChangeAspect="1"/>
          </p:cNvPicPr>
          <p:nvPr/>
        </p:nvPicPr>
        <p:blipFill>
          <a:blip r:embed="rId12"/>
          <a:stretch>
            <a:fillRect/>
          </a:stretch>
        </p:blipFill>
        <p:spPr>
          <a:xfrm>
            <a:off x="9912569" y="14530674"/>
            <a:ext cx="628650" cy="314325"/>
          </a:xfrm>
          <a:prstGeom prst="rect">
            <a:avLst/>
          </a:prstGeom>
        </p:spPr>
      </p:pic>
      <p:sp>
        <p:nvSpPr>
          <p:cNvPr id="4" name="Rectangle 3"/>
          <p:cNvSpPr/>
          <p:nvPr/>
        </p:nvSpPr>
        <p:spPr>
          <a:xfrm>
            <a:off x="-46951" y="11547036"/>
            <a:ext cx="10816372" cy="338554"/>
          </a:xfrm>
          <a:prstGeom prst="rect">
            <a:avLst/>
          </a:prstGeom>
        </p:spPr>
        <p:txBody>
          <a:bodyPr wrap="square">
            <a:spAutoFit/>
          </a:bodyPr>
          <a:lstStyle/>
          <a:p>
            <a:pPr marL="12700">
              <a:lnSpc>
                <a:spcPct val="100000"/>
              </a:lnSpc>
              <a:spcBef>
                <a:spcPts val="1400"/>
              </a:spcBef>
            </a:pPr>
            <a:r>
              <a:rPr lang="en-US" sz="1600" b="1" spc="-10" dirty="0">
                <a:solidFill>
                  <a:srgbClr val="C00000"/>
                </a:solidFill>
                <a:cs typeface="Calibri"/>
              </a:rPr>
              <a:t>Make Role Primary</a:t>
            </a:r>
            <a:r>
              <a:rPr lang="en-US" sz="1600" spc="-5" dirty="0">
                <a:cs typeface="Calibri"/>
              </a:rPr>
              <a:t>:</a:t>
            </a:r>
            <a:r>
              <a:rPr lang="en-US" sz="1600" spc="-10" dirty="0">
                <a:cs typeface="Calibri"/>
              </a:rPr>
              <a:t> Once an individual is selected, a </a:t>
            </a:r>
            <a:r>
              <a:rPr lang="en-US" sz="1600" i="1" spc="-10" dirty="0">
                <a:cs typeface="Calibri"/>
              </a:rPr>
              <a:t>P</a:t>
            </a:r>
            <a:r>
              <a:rPr lang="en-US" sz="1600" spc="-10" dirty="0">
                <a:cs typeface="Calibri"/>
              </a:rPr>
              <a:t> for Primary will appear in the Role column. </a:t>
            </a:r>
          </a:p>
        </p:txBody>
      </p:sp>
      <p:sp>
        <p:nvSpPr>
          <p:cNvPr id="29"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1131853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7</a:t>
            </a:fld>
            <a:endParaRPr lang="en-US" dirty="0"/>
          </a:p>
        </p:txBody>
      </p:sp>
      <p:sp>
        <p:nvSpPr>
          <p:cNvPr id="31" name="Footer Placeholder 1"/>
          <p:cNvSpPr>
            <a:spLocks noGrp="1"/>
          </p:cNvSpPr>
          <p:nvPr>
            <p:ph type="ftr" sz="quarter" idx="11"/>
          </p:nvPr>
        </p:nvSpPr>
        <p:spPr>
          <a:xfrm>
            <a:off x="4000500" y="15887700"/>
            <a:ext cx="4114800" cy="360069"/>
          </a:xfrm>
        </p:spPr>
        <p:txBody>
          <a:bodyPr/>
          <a:lstStyle/>
          <a:p>
            <a:r>
              <a:rPr lang="en-US" smtClean="0"/>
              <a:t>Tracking Level 1 Assessments 6/22/2016</a:t>
            </a:r>
            <a:endParaRPr lang="en-US" dirty="0"/>
          </a:p>
        </p:txBody>
      </p:sp>
      <p:sp>
        <p:nvSpPr>
          <p:cNvPr id="42" name="Rounded Rectangle 41"/>
          <p:cNvSpPr/>
          <p:nvPr/>
        </p:nvSpPr>
        <p:spPr>
          <a:xfrm>
            <a:off x="-168270" y="22148"/>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smtClean="0">
                <a:solidFill>
                  <a:schemeClr val="accent2">
                    <a:lumMod val="75000"/>
                  </a:schemeClr>
                </a:solidFill>
                <a:cs typeface="Calibri"/>
              </a:rPr>
              <a:t>Completed Site Visit for PWS with NO defects identified</a:t>
            </a:r>
            <a:endParaRPr lang="en-US" sz="2800" i="1" dirty="0">
              <a:solidFill>
                <a:schemeClr val="accent2">
                  <a:lumMod val="75000"/>
                </a:schemeClr>
              </a:solidFill>
              <a:cs typeface="Calibri"/>
            </a:endParaRPr>
          </a:p>
        </p:txBody>
      </p:sp>
      <p:pic>
        <p:nvPicPr>
          <p:cNvPr id="5" name="Picture 4"/>
          <p:cNvPicPr>
            <a:picLocks noChangeAspect="1"/>
          </p:cNvPicPr>
          <p:nvPr/>
        </p:nvPicPr>
        <p:blipFill>
          <a:blip r:embed="rId3"/>
          <a:stretch>
            <a:fillRect/>
          </a:stretch>
        </p:blipFill>
        <p:spPr>
          <a:xfrm>
            <a:off x="935958" y="641707"/>
            <a:ext cx="8352422" cy="10056316"/>
          </a:xfrm>
          <a:prstGeom prst="rect">
            <a:avLst/>
          </a:prstGeom>
        </p:spPr>
      </p:pic>
      <p:pic>
        <p:nvPicPr>
          <p:cNvPr id="7" name="Picture 6"/>
          <p:cNvPicPr>
            <a:picLocks noChangeAspect="1"/>
          </p:cNvPicPr>
          <p:nvPr/>
        </p:nvPicPr>
        <p:blipFill>
          <a:blip r:embed="rId4"/>
          <a:stretch>
            <a:fillRect/>
          </a:stretch>
        </p:blipFill>
        <p:spPr>
          <a:xfrm>
            <a:off x="935958" y="10681981"/>
            <a:ext cx="8352422" cy="5549746"/>
          </a:xfrm>
          <a:prstGeom prst="rect">
            <a:avLst/>
          </a:prstGeom>
        </p:spPr>
      </p:pic>
      <p:sp>
        <p:nvSpPr>
          <p:cNvPr id="32" name="Rounded Rectangle 31"/>
          <p:cNvSpPr/>
          <p:nvPr/>
        </p:nvSpPr>
        <p:spPr>
          <a:xfrm>
            <a:off x="9230141" y="9959263"/>
            <a:ext cx="3112168" cy="4186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smtClean="0">
                <a:solidFill>
                  <a:srgbClr val="9933FF"/>
                </a:solidFill>
                <a:cs typeface="Calibri"/>
              </a:rPr>
              <a:t>If the answer to all of the questions above is YES, congratulations you are DONE with the data entry for this Assessment!</a:t>
            </a:r>
            <a:endParaRPr lang="en-US" sz="2800" b="1" i="1" spc="-10" dirty="0">
              <a:solidFill>
                <a:srgbClr val="9933FF"/>
              </a:solidFill>
              <a:cs typeface="Calibri"/>
            </a:endParaRPr>
          </a:p>
          <a:p>
            <a:pPr marL="12700" marR="221615" algn="ctr">
              <a:lnSpc>
                <a:spcPct val="100000"/>
              </a:lnSpc>
            </a:pPr>
            <a:endParaRPr lang="en-US" sz="2800" i="1" dirty="0">
              <a:solidFill>
                <a:srgbClr val="0066FF"/>
              </a:solidFill>
              <a:cs typeface="Calibri"/>
            </a:endParaRPr>
          </a:p>
        </p:txBody>
      </p:sp>
      <p:sp>
        <p:nvSpPr>
          <p:cNvPr id="33" name="Rounded Rectangle 32"/>
          <p:cNvSpPr/>
          <p:nvPr/>
        </p:nvSpPr>
        <p:spPr>
          <a:xfrm>
            <a:off x="9349872" y="2315578"/>
            <a:ext cx="2903620" cy="68284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400" i="1" spc="-10" dirty="0" smtClean="0">
                <a:solidFill>
                  <a:srgbClr val="00B0F0"/>
                </a:solidFill>
                <a:cs typeface="Calibri"/>
              </a:rPr>
              <a:t>Did you close out the Level 1 Assessment Compliance schedule? (</a:t>
            </a:r>
            <a:r>
              <a:rPr lang="en-US" sz="2400" i="1" spc="-10" dirty="0" smtClean="0">
                <a:solidFill>
                  <a:srgbClr val="00B0F0"/>
                </a:solidFill>
                <a:cs typeface="Calibri"/>
                <a:hlinkClick r:id="rId5" action="ppaction://hlinksldjump"/>
              </a:rPr>
              <a:t>pg. 4</a:t>
            </a:r>
            <a:r>
              <a:rPr lang="en-US" sz="2400" i="1" spc="-10" dirty="0" smtClean="0">
                <a:solidFill>
                  <a:srgbClr val="00B0F0"/>
                </a:solidFill>
                <a:cs typeface="Calibri"/>
              </a:rPr>
              <a:t>)</a:t>
            </a:r>
          </a:p>
          <a:p>
            <a:pPr marL="12700" marR="221615" algn="ctr">
              <a:lnSpc>
                <a:spcPct val="100000"/>
              </a:lnSpc>
            </a:pPr>
            <a:endParaRPr lang="en-US" sz="2400" i="1" spc="-10" dirty="0" smtClean="0">
              <a:solidFill>
                <a:srgbClr val="00B0F0"/>
              </a:solidFill>
              <a:cs typeface="Calibri"/>
            </a:endParaRPr>
          </a:p>
          <a:p>
            <a:pPr marL="12700" marR="221615" algn="ctr">
              <a:lnSpc>
                <a:spcPct val="100000"/>
              </a:lnSpc>
            </a:pPr>
            <a:r>
              <a:rPr lang="en-US" sz="2400" i="1" spc="-10" dirty="0" smtClean="0">
                <a:solidFill>
                  <a:schemeClr val="accent5">
                    <a:lumMod val="50000"/>
                  </a:schemeClr>
                </a:solidFill>
                <a:cs typeface="Calibri"/>
              </a:rPr>
              <a:t>Did you enter the Assessment follow-up phone call? (</a:t>
            </a:r>
            <a:r>
              <a:rPr lang="en-US" sz="2400" i="1" spc="-10" dirty="0" smtClean="0">
                <a:solidFill>
                  <a:schemeClr val="accent5">
                    <a:lumMod val="50000"/>
                  </a:schemeClr>
                </a:solidFill>
                <a:cs typeface="Calibri"/>
                <a:hlinkClick r:id="rId6" action="ppaction://hlinksldjump"/>
              </a:rPr>
              <a:t>pg. 5</a:t>
            </a:r>
            <a:r>
              <a:rPr lang="en-US" sz="2400" i="1" spc="-10" dirty="0" smtClean="0">
                <a:solidFill>
                  <a:schemeClr val="accent5">
                    <a:lumMod val="50000"/>
                  </a:schemeClr>
                </a:solidFill>
                <a:cs typeface="Calibri"/>
              </a:rPr>
              <a:t>)</a:t>
            </a:r>
          </a:p>
          <a:p>
            <a:pPr marL="12700" marR="221615" algn="ctr">
              <a:lnSpc>
                <a:spcPct val="100000"/>
              </a:lnSpc>
            </a:pPr>
            <a:endParaRPr lang="en-US" sz="2400" i="1" spc="-10" dirty="0" smtClean="0">
              <a:solidFill>
                <a:schemeClr val="accent5">
                  <a:lumMod val="50000"/>
                </a:schemeClr>
              </a:solidFill>
              <a:cs typeface="Calibri"/>
            </a:endParaRPr>
          </a:p>
          <a:p>
            <a:pPr marL="12700" marR="221615" algn="ctr">
              <a:lnSpc>
                <a:spcPct val="100000"/>
              </a:lnSpc>
            </a:pPr>
            <a:r>
              <a:rPr lang="en-US" sz="2400" i="1" spc="-10" dirty="0" smtClean="0">
                <a:solidFill>
                  <a:srgbClr val="0070C0"/>
                </a:solidFill>
                <a:cs typeface="Calibri"/>
              </a:rPr>
              <a:t>Did you enter your Assessment follow-up letter? (</a:t>
            </a:r>
            <a:r>
              <a:rPr lang="en-US" sz="2400" i="1" spc="-10" dirty="0" smtClean="0">
                <a:solidFill>
                  <a:srgbClr val="0070C0"/>
                </a:solidFill>
                <a:cs typeface="Calibri"/>
                <a:hlinkClick r:id="rId6" action="ppaction://hlinksldjump"/>
              </a:rPr>
              <a:t>pg. 5</a:t>
            </a:r>
            <a:r>
              <a:rPr lang="en-US" sz="2400" i="1" spc="-10" dirty="0" smtClean="0">
                <a:solidFill>
                  <a:srgbClr val="0070C0"/>
                </a:solidFill>
                <a:cs typeface="Calibri"/>
              </a:rPr>
              <a:t>)</a:t>
            </a:r>
          </a:p>
          <a:p>
            <a:pPr marL="12700" marR="221615" algn="ctr">
              <a:lnSpc>
                <a:spcPct val="100000"/>
              </a:lnSpc>
            </a:pPr>
            <a:endParaRPr lang="en-US" sz="2400" i="1" spc="-10" dirty="0" smtClean="0">
              <a:solidFill>
                <a:srgbClr val="0070C0"/>
              </a:solidFill>
              <a:cs typeface="Calibri"/>
            </a:endParaRPr>
          </a:p>
          <a:p>
            <a:pPr marL="12700" marR="221615" algn="ctr">
              <a:lnSpc>
                <a:spcPct val="100000"/>
              </a:lnSpc>
            </a:pPr>
            <a:r>
              <a:rPr lang="en-US" sz="2400" i="1" spc="-10" dirty="0" smtClean="0">
                <a:solidFill>
                  <a:srgbClr val="33CCFF"/>
                </a:solidFill>
                <a:cs typeface="Calibri"/>
              </a:rPr>
              <a:t>Did you enter the Site Visit?</a:t>
            </a:r>
            <a:r>
              <a:rPr lang="en-US" sz="2400" i="1" dirty="0">
                <a:solidFill>
                  <a:srgbClr val="33CCFF"/>
                </a:solidFill>
                <a:cs typeface="Calibri"/>
              </a:rPr>
              <a:t> </a:t>
            </a:r>
            <a:r>
              <a:rPr lang="en-US" sz="2400" i="1" dirty="0" smtClean="0">
                <a:solidFill>
                  <a:srgbClr val="33CCFF"/>
                </a:solidFill>
                <a:cs typeface="Calibri"/>
              </a:rPr>
              <a:t>(</a:t>
            </a:r>
            <a:r>
              <a:rPr lang="en-US" sz="2400" i="1" dirty="0" smtClean="0">
                <a:solidFill>
                  <a:srgbClr val="33CCFF"/>
                </a:solidFill>
                <a:cs typeface="Calibri"/>
                <a:hlinkClick r:id="rId7" action="ppaction://hlinksldjump"/>
              </a:rPr>
              <a:t>pg. 6</a:t>
            </a:r>
            <a:r>
              <a:rPr lang="en-US" sz="2400" i="1" dirty="0" smtClean="0">
                <a:solidFill>
                  <a:srgbClr val="33CCFF"/>
                </a:solidFill>
                <a:cs typeface="Calibri"/>
              </a:rPr>
              <a:t>)</a:t>
            </a:r>
            <a:endParaRPr lang="en-US" sz="2400" i="1" spc="-10" dirty="0" smtClean="0">
              <a:solidFill>
                <a:srgbClr val="33CCFF"/>
              </a:solidFill>
              <a:cs typeface="Calibri"/>
            </a:endParaRPr>
          </a:p>
        </p:txBody>
      </p:sp>
    </p:spTree>
    <p:extLst>
      <p:ext uri="{BB962C8B-B14F-4D97-AF65-F5344CB8AC3E}">
        <p14:creationId xmlns:p14="http://schemas.microsoft.com/office/powerpoint/2010/main" val="254093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1FD"/>
        </a:solidFill>
        <a:effectLst/>
      </p:bgPr>
    </p:bg>
    <p:spTree>
      <p:nvGrpSpPr>
        <p:cNvPr id="1" name=""/>
        <p:cNvGrpSpPr/>
        <p:nvPr/>
      </p:nvGrpSpPr>
      <p:grpSpPr>
        <a:xfrm>
          <a:off x="0" y="0"/>
          <a:ext cx="0" cy="0"/>
          <a:chOff x="0" y="0"/>
          <a:chExt cx="0" cy="0"/>
        </a:xfrm>
      </p:grpSpPr>
      <p:sp>
        <p:nvSpPr>
          <p:cNvPr id="22" name="Rounded Rectangle 21"/>
          <p:cNvSpPr/>
          <p:nvPr/>
        </p:nvSpPr>
        <p:spPr>
          <a:xfrm>
            <a:off x="1421002" y="9826569"/>
            <a:ext cx="8922093" cy="707302"/>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If the defect has been </a:t>
            </a:r>
            <a:r>
              <a:rPr lang="en-US" sz="2400" b="1" u="sng" dirty="0" smtClean="0">
                <a:solidFill>
                  <a:srgbClr val="002060"/>
                </a:solidFill>
              </a:rPr>
              <a:t>RESOLVED</a:t>
            </a:r>
            <a:r>
              <a:rPr lang="en-US" sz="2400" b="1" dirty="0" smtClean="0">
                <a:solidFill>
                  <a:srgbClr val="002060"/>
                </a:solidFill>
              </a:rPr>
              <a:t> follow the instructions below:</a:t>
            </a:r>
          </a:p>
          <a:p>
            <a:pPr algn="ctr"/>
            <a:r>
              <a:rPr lang="en-US" sz="2000" b="1" dirty="0" smtClean="0">
                <a:solidFill>
                  <a:schemeClr val="tx1"/>
                </a:solidFill>
              </a:rPr>
              <a:t>If the defect has NOT been resolved go to </a:t>
            </a:r>
            <a:r>
              <a:rPr lang="en-US" sz="2000" b="1" dirty="0" smtClean="0">
                <a:solidFill>
                  <a:schemeClr val="tx1"/>
                </a:solidFill>
                <a:hlinkClick r:id="rId3" action="ppaction://hlinksldjump"/>
              </a:rPr>
              <a:t>page 9</a:t>
            </a:r>
            <a:r>
              <a:rPr lang="en-US" sz="2000" b="1" dirty="0" smtClean="0">
                <a:solidFill>
                  <a:schemeClr val="tx1"/>
                </a:solidFill>
              </a:rPr>
              <a:t> for instructions</a:t>
            </a:r>
          </a:p>
        </p:txBody>
      </p:sp>
      <p:sp>
        <p:nvSpPr>
          <p:cNvPr id="49" name="object 22"/>
          <p:cNvSpPr txBox="1"/>
          <p:nvPr/>
        </p:nvSpPr>
        <p:spPr>
          <a:xfrm>
            <a:off x="6903505" y="6582911"/>
            <a:ext cx="5141185" cy="2082621"/>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The individual(s) listed in this section should be those who were present at the time the assessment took place. </a:t>
            </a:r>
          </a:p>
          <a:p>
            <a:pPr marL="12700">
              <a:lnSpc>
                <a:spcPct val="100000"/>
              </a:lnSpc>
              <a:spcBef>
                <a:spcPts val="1400"/>
              </a:spcBef>
            </a:pPr>
            <a:r>
              <a:rPr lang="en-US" sz="1600" dirty="0" smtClean="0">
                <a:cs typeface="Calibri"/>
              </a:rPr>
              <a:t>To add a person to this section choose </a:t>
            </a:r>
            <a:r>
              <a:rPr lang="en-US" sz="1600" b="1" dirty="0" smtClean="0">
                <a:solidFill>
                  <a:srgbClr val="C00000"/>
                </a:solidFill>
                <a:cs typeface="Calibri"/>
              </a:rPr>
              <a:t>Associate</a:t>
            </a:r>
            <a:r>
              <a:rPr lang="en-US" sz="1600" dirty="0" smtClean="0">
                <a:cs typeface="Calibri"/>
              </a:rPr>
              <a:t> and enter the person’s name. Then select the individual who conducted the assessment and </a:t>
            </a:r>
            <a:r>
              <a:rPr lang="en-US" sz="1600" b="1" dirty="0" smtClean="0">
                <a:solidFill>
                  <a:srgbClr val="C00000"/>
                </a:solidFill>
                <a:cs typeface="Calibri"/>
              </a:rPr>
              <a:t>Make Role Primary</a:t>
            </a:r>
            <a:r>
              <a:rPr lang="en-US" sz="1600" dirty="0" smtClean="0">
                <a:cs typeface="Calibri"/>
              </a:rPr>
              <a:t>. </a:t>
            </a:r>
          </a:p>
          <a:p>
            <a:pPr marL="12700">
              <a:lnSpc>
                <a:spcPct val="100000"/>
              </a:lnSpc>
              <a:spcBef>
                <a:spcPts val="1400"/>
              </a:spcBef>
            </a:pPr>
            <a:r>
              <a:rPr lang="en-US" sz="1600" b="1" spc="-10" dirty="0" smtClean="0">
                <a:solidFill>
                  <a:srgbClr val="C00000"/>
                </a:solidFill>
                <a:latin typeface="Calibri"/>
                <a:cs typeface="Calibri"/>
              </a:rPr>
              <a:t>Make Role Primary</a:t>
            </a:r>
            <a:r>
              <a:rPr sz="1600" spc="-5" dirty="0" smtClean="0">
                <a:latin typeface="Calibri"/>
                <a:cs typeface="Calibri"/>
              </a:rPr>
              <a:t>:</a:t>
            </a:r>
            <a:r>
              <a:rPr sz="1600" spc="-10" dirty="0" smtClean="0">
                <a:latin typeface="Calibri"/>
                <a:cs typeface="Calibri"/>
              </a:rPr>
              <a:t> </a:t>
            </a:r>
            <a:r>
              <a:rPr lang="en-US" sz="1600" spc="-10" dirty="0" smtClean="0">
                <a:latin typeface="Calibri"/>
                <a:cs typeface="Calibri"/>
              </a:rPr>
              <a:t>Once an individual is selected, a </a:t>
            </a:r>
            <a:r>
              <a:rPr lang="en-US" sz="1600" i="1" spc="-10" dirty="0" smtClean="0">
                <a:latin typeface="Calibri"/>
                <a:cs typeface="Calibri"/>
              </a:rPr>
              <a:t>P</a:t>
            </a:r>
            <a:r>
              <a:rPr lang="en-US" sz="1600" spc="-10" dirty="0">
                <a:cs typeface="Calibri"/>
              </a:rPr>
              <a:t> for Primary will appear in the Role column. </a:t>
            </a:r>
            <a:endParaRPr lang="en-US" sz="1600" spc="-10" dirty="0" smtClean="0">
              <a:cs typeface="Calibri"/>
            </a:endParaRPr>
          </a:p>
        </p:txBody>
      </p:sp>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8</a:t>
            </a:fld>
            <a:endParaRPr lang="en-US" dirty="0"/>
          </a:p>
        </p:txBody>
      </p:sp>
      <p:sp>
        <p:nvSpPr>
          <p:cNvPr id="6" name="TextBox 5"/>
          <p:cNvSpPr txBox="1"/>
          <p:nvPr/>
        </p:nvSpPr>
        <p:spPr>
          <a:xfrm>
            <a:off x="78408" y="2599374"/>
            <a:ext cx="11607282" cy="400110"/>
          </a:xfrm>
          <a:prstGeom prst="rect">
            <a:avLst/>
          </a:prstGeom>
          <a:noFill/>
        </p:spPr>
        <p:txBody>
          <a:bodyPr wrap="square" rtlCol="0">
            <a:spAutoFit/>
          </a:bodyPr>
          <a:lstStyle/>
          <a:p>
            <a:pPr marL="12700">
              <a:lnSpc>
                <a:spcPct val="100000"/>
              </a:lnSpc>
              <a:spcBef>
                <a:spcPts val="65"/>
              </a:spcBef>
            </a:pPr>
            <a:r>
              <a:rPr lang="en-US" sz="2000" b="1" spc="-10" dirty="0" smtClean="0">
                <a:solidFill>
                  <a:srgbClr val="C00000"/>
                </a:solidFill>
                <a:cs typeface="Calibri"/>
              </a:rPr>
              <a:t>Site Visits</a:t>
            </a:r>
            <a:r>
              <a:rPr lang="en-US" sz="2000" b="1" spc="30" dirty="0" smtClean="0">
                <a:solidFill>
                  <a:srgbClr val="C00000"/>
                </a:solidFill>
                <a:cs typeface="Calibri"/>
              </a:rPr>
              <a:t> </a:t>
            </a:r>
            <a:r>
              <a:rPr lang="en-US" sz="2000" spc="-20" dirty="0">
                <a:latin typeface="Wingdings"/>
                <a:cs typeface="Wingdings"/>
              </a:rPr>
              <a:t></a:t>
            </a:r>
            <a:r>
              <a:rPr lang="en-US" sz="2000" spc="-45" dirty="0">
                <a:latin typeface="Times New Roman"/>
                <a:cs typeface="Times New Roman"/>
              </a:rPr>
              <a:t> </a:t>
            </a:r>
            <a:r>
              <a:rPr lang="en-US" sz="2000" b="1" spc="-20" dirty="0" smtClean="0">
                <a:solidFill>
                  <a:srgbClr val="C00000"/>
                </a:solidFill>
                <a:cs typeface="Calibri"/>
              </a:rPr>
              <a:t>Site Visit</a:t>
            </a:r>
            <a:r>
              <a:rPr lang="en-US" sz="2000" spc="-20" dirty="0" smtClean="0">
                <a:latin typeface="Wingdings"/>
                <a:cs typeface="Wingdings"/>
              </a:rPr>
              <a:t></a:t>
            </a:r>
            <a:r>
              <a:rPr lang="en-US" sz="2000" spc="-20" dirty="0" smtClean="0">
                <a:latin typeface="Times New Roman"/>
                <a:cs typeface="Times New Roman"/>
              </a:rPr>
              <a:t> </a:t>
            </a:r>
            <a:r>
              <a:rPr lang="en-US" sz="2000" b="1" spc="-20" dirty="0" smtClean="0">
                <a:solidFill>
                  <a:srgbClr val="C00000"/>
                </a:solidFill>
                <a:cs typeface="Times New Roman"/>
              </a:rPr>
              <a:t>Add</a:t>
            </a:r>
            <a:endParaRPr lang="en-US" sz="2000" dirty="0">
              <a:cs typeface="Calibri"/>
            </a:endParaRPr>
          </a:p>
        </p:txBody>
      </p:sp>
      <p:sp>
        <p:nvSpPr>
          <p:cNvPr id="20" name="object 22"/>
          <p:cNvSpPr txBox="1"/>
          <p:nvPr/>
        </p:nvSpPr>
        <p:spPr>
          <a:xfrm>
            <a:off x="7269858" y="2733928"/>
            <a:ext cx="4741047" cy="3031599"/>
          </a:xfrm>
          <a:prstGeom prst="rect">
            <a:avLst/>
          </a:prstGeom>
        </p:spPr>
        <p:txBody>
          <a:bodyPr vert="horz" wrap="square" lIns="0" tIns="0" rIns="0" bIns="0" rtlCol="0">
            <a:spAutoFit/>
          </a:bodyPr>
          <a:lstStyle/>
          <a:p>
            <a:pPr marL="12700">
              <a:lnSpc>
                <a:spcPct val="100000"/>
              </a:lnSpc>
              <a:spcBef>
                <a:spcPts val="1400"/>
              </a:spcBef>
            </a:pPr>
            <a:r>
              <a:rPr lang="en-US" sz="1600" b="1" spc="-10" dirty="0" smtClean="0">
                <a:solidFill>
                  <a:srgbClr val="C00000"/>
                </a:solidFill>
                <a:latin typeface="Calibri"/>
                <a:cs typeface="Calibri"/>
              </a:rPr>
              <a:t>No</a:t>
            </a:r>
            <a:r>
              <a:rPr sz="1600" spc="-5" dirty="0" smtClean="0">
                <a:latin typeface="Calibri"/>
                <a:cs typeface="Calibri"/>
              </a:rPr>
              <a:t>:</a:t>
            </a:r>
            <a:r>
              <a:rPr sz="1600" spc="-10" dirty="0" smtClean="0">
                <a:latin typeface="Calibri"/>
                <a:cs typeface="Calibri"/>
              </a:rPr>
              <a:t> </a:t>
            </a:r>
            <a:r>
              <a:rPr lang="en-US" sz="1600" spc="-10" dirty="0" smtClean="0">
                <a:latin typeface="Calibri"/>
                <a:cs typeface="Calibri"/>
              </a:rPr>
              <a:t>The PWSID number</a:t>
            </a:r>
            <a:endParaRPr sz="1600" dirty="0">
              <a:latin typeface="Calibri"/>
              <a:cs typeface="Calibri"/>
            </a:endParaRPr>
          </a:p>
          <a:p>
            <a:pPr marL="12700">
              <a:lnSpc>
                <a:spcPct val="100000"/>
              </a:lnSpc>
              <a:spcBef>
                <a:spcPts val="960"/>
              </a:spcBef>
            </a:pPr>
            <a:r>
              <a:rPr lang="en-US" sz="1600" b="1" spc="-10" dirty="0" smtClean="0">
                <a:latin typeface="Calibri"/>
                <a:cs typeface="Calibri"/>
              </a:rPr>
              <a:t>Status</a:t>
            </a:r>
            <a:r>
              <a:rPr sz="1600" spc="-5" dirty="0" smtClean="0">
                <a:latin typeface="Calibri"/>
                <a:cs typeface="Calibri"/>
              </a:rPr>
              <a:t>:</a:t>
            </a:r>
            <a:r>
              <a:rPr sz="1600" dirty="0" smtClean="0">
                <a:latin typeface="Calibri"/>
                <a:cs typeface="Calibri"/>
              </a:rPr>
              <a:t> </a:t>
            </a:r>
            <a:r>
              <a:rPr lang="en-US" sz="1600" b="1" dirty="0" smtClean="0">
                <a:latin typeface="Calibri"/>
                <a:cs typeface="Calibri"/>
              </a:rPr>
              <a:t>C-Completed</a:t>
            </a:r>
            <a:r>
              <a:rPr lang="en-US" sz="1600" dirty="0" smtClean="0">
                <a:latin typeface="Calibri"/>
                <a:cs typeface="Calibri"/>
              </a:rPr>
              <a:t> </a:t>
            </a:r>
          </a:p>
          <a:p>
            <a:pPr marL="12700">
              <a:lnSpc>
                <a:spcPct val="100000"/>
              </a:lnSpc>
              <a:spcBef>
                <a:spcPts val="1400"/>
              </a:spcBef>
            </a:pPr>
            <a:r>
              <a:rPr lang="en-US" sz="1600" b="1" spc="-10" dirty="0" smtClean="0">
                <a:solidFill>
                  <a:srgbClr val="9933FF"/>
                </a:solidFill>
                <a:cs typeface="Calibri"/>
              </a:rPr>
              <a:t>Due Date:</a:t>
            </a:r>
            <a:r>
              <a:rPr lang="en-US" sz="1600" spc="-5" dirty="0" smtClean="0">
                <a:solidFill>
                  <a:srgbClr val="9933FF"/>
                </a:solidFill>
                <a:cs typeface="Calibri"/>
              </a:rPr>
              <a:t> </a:t>
            </a:r>
            <a:r>
              <a:rPr lang="en-US" sz="1600" spc="-10" dirty="0" smtClean="0">
                <a:cs typeface="Calibri"/>
              </a:rPr>
              <a:t>Date the Level 1 Assessment Form was due back to the DW Program</a:t>
            </a:r>
            <a:endParaRPr lang="en-US" sz="1600" dirty="0">
              <a:cs typeface="Calibri"/>
            </a:endParaRPr>
          </a:p>
          <a:p>
            <a:pPr marL="12700">
              <a:lnSpc>
                <a:spcPct val="100000"/>
              </a:lnSpc>
              <a:spcBef>
                <a:spcPts val="960"/>
              </a:spcBef>
            </a:pPr>
            <a:r>
              <a:rPr lang="en-US" sz="1600" b="1" spc="-10" dirty="0" smtClean="0">
                <a:solidFill>
                  <a:srgbClr val="0066FF"/>
                </a:solidFill>
                <a:cs typeface="Calibri"/>
              </a:rPr>
              <a:t>Date of Visit</a:t>
            </a:r>
            <a:r>
              <a:rPr lang="en-US" sz="1600" spc="-5" dirty="0" smtClean="0">
                <a:solidFill>
                  <a:srgbClr val="0066FF"/>
                </a:solidFill>
                <a:cs typeface="Calibri"/>
              </a:rPr>
              <a:t>:</a:t>
            </a:r>
            <a:r>
              <a:rPr lang="en-US" sz="1600" dirty="0" smtClean="0">
                <a:solidFill>
                  <a:srgbClr val="0066FF"/>
                </a:solidFill>
                <a:cs typeface="Calibri"/>
              </a:rPr>
              <a:t> </a:t>
            </a:r>
            <a:r>
              <a:rPr lang="en-US" sz="1600" dirty="0" smtClean="0">
                <a:cs typeface="Calibri"/>
              </a:rPr>
              <a:t>Date the Level 1 Assessment was conducted (</a:t>
            </a:r>
            <a:r>
              <a:rPr lang="en-US" sz="1600" i="1" dirty="0" smtClean="0">
                <a:cs typeface="Calibri"/>
              </a:rPr>
              <a:t>this date should be noted on the form</a:t>
            </a:r>
            <a:r>
              <a:rPr lang="en-US" sz="1600" dirty="0" smtClean="0">
                <a:cs typeface="Calibri"/>
              </a:rPr>
              <a:t>)</a:t>
            </a:r>
          </a:p>
          <a:p>
            <a:pPr marL="12700">
              <a:lnSpc>
                <a:spcPct val="100000"/>
              </a:lnSpc>
            </a:pPr>
            <a:r>
              <a:rPr lang="en-US" sz="1600" i="1" dirty="0" smtClean="0">
                <a:cs typeface="Calibri"/>
              </a:rPr>
              <a:t>NOTE: This is </a:t>
            </a:r>
            <a:r>
              <a:rPr lang="en-US" sz="1600" b="1" i="1" dirty="0" smtClean="0">
                <a:cs typeface="Calibri"/>
              </a:rPr>
              <a:t>not </a:t>
            </a:r>
            <a:r>
              <a:rPr lang="en-US" sz="1600" i="1" dirty="0" smtClean="0">
                <a:cs typeface="Calibri"/>
              </a:rPr>
              <a:t>the date the form was received by the program</a:t>
            </a:r>
            <a:endParaRPr lang="en-US" sz="1600" i="1" dirty="0">
              <a:cs typeface="Calibri"/>
            </a:endParaRPr>
          </a:p>
          <a:p>
            <a:pPr marL="12700">
              <a:lnSpc>
                <a:spcPct val="100000"/>
              </a:lnSpc>
              <a:spcBef>
                <a:spcPts val="1400"/>
              </a:spcBef>
            </a:pPr>
            <a:r>
              <a:rPr lang="en-US" sz="1600" b="1" spc="-10" dirty="0" smtClean="0">
                <a:solidFill>
                  <a:srgbClr val="C00000"/>
                </a:solidFill>
                <a:cs typeface="Calibri"/>
              </a:rPr>
              <a:t>Primary Reason</a:t>
            </a:r>
            <a:r>
              <a:rPr lang="en-US" sz="1600" spc="-5" dirty="0" smtClean="0">
                <a:cs typeface="Calibri"/>
              </a:rPr>
              <a:t>:</a:t>
            </a:r>
            <a:r>
              <a:rPr lang="en-US" sz="1600" spc="-10" dirty="0" smtClean="0">
                <a:cs typeface="Calibri"/>
              </a:rPr>
              <a:t> Select </a:t>
            </a:r>
            <a:r>
              <a:rPr lang="en-US" sz="1600" b="1" spc="-10" dirty="0" smtClean="0">
                <a:cs typeface="Calibri"/>
              </a:rPr>
              <a:t>LV1A- Level 1 Assessment rTCR</a:t>
            </a:r>
            <a:endParaRPr lang="en-US" sz="1600" b="1" dirty="0">
              <a:cs typeface="Calibri"/>
            </a:endParaRPr>
          </a:p>
          <a:p>
            <a:pPr>
              <a:lnSpc>
                <a:spcPct val="100000"/>
              </a:lnSpc>
              <a:spcBef>
                <a:spcPts val="28"/>
              </a:spcBef>
            </a:pPr>
            <a:endParaRPr sz="1300" dirty="0">
              <a:latin typeface="Times New Roman"/>
              <a:cs typeface="Times New Roman"/>
            </a:endParaRPr>
          </a:p>
        </p:txBody>
      </p:sp>
      <p:sp>
        <p:nvSpPr>
          <p:cNvPr id="34" name="Rounded Rectangle 33"/>
          <p:cNvSpPr/>
          <p:nvPr/>
        </p:nvSpPr>
        <p:spPr>
          <a:xfrm>
            <a:off x="1264968" y="928733"/>
            <a:ext cx="10745937" cy="619559"/>
          </a:xfrm>
          <a:prstGeom prst="round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70C0"/>
                </a:solidFill>
              </a:rPr>
              <a:t>Enter the Level 1 Assessment into Site Visit to document the findings of the assessment</a:t>
            </a:r>
            <a:endParaRPr lang="en-US" sz="2000" dirty="0">
              <a:solidFill>
                <a:srgbClr val="0070C0"/>
              </a:solidFill>
            </a:endParaRPr>
          </a:p>
        </p:txBody>
      </p:sp>
      <p:sp>
        <p:nvSpPr>
          <p:cNvPr id="11" name="Chevron 10"/>
          <p:cNvSpPr/>
          <p:nvPr/>
        </p:nvSpPr>
        <p:spPr>
          <a:xfrm>
            <a:off x="101059" y="87420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Chevron 34"/>
          <p:cNvSpPr/>
          <p:nvPr/>
        </p:nvSpPr>
        <p:spPr>
          <a:xfrm>
            <a:off x="563192" y="877357"/>
            <a:ext cx="606079" cy="665929"/>
          </a:xfrm>
          <a:prstGeom prst="chevron">
            <a:avLst/>
          </a:prstGeom>
          <a:solidFill>
            <a:srgbClr val="FFC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p:cNvPicPr>
            <a:picLocks noChangeAspect="1"/>
          </p:cNvPicPr>
          <p:nvPr/>
        </p:nvPicPr>
        <p:blipFill>
          <a:blip r:embed="rId4"/>
          <a:stretch>
            <a:fillRect/>
          </a:stretch>
        </p:blipFill>
        <p:spPr>
          <a:xfrm>
            <a:off x="48726" y="3070104"/>
            <a:ext cx="7153275" cy="2200275"/>
          </a:xfrm>
          <a:prstGeom prst="rect">
            <a:avLst/>
          </a:prstGeom>
          <a:ln w="15875">
            <a:solidFill>
              <a:schemeClr val="accent1"/>
            </a:solidFill>
          </a:ln>
        </p:spPr>
      </p:pic>
      <p:sp>
        <p:nvSpPr>
          <p:cNvPr id="2" name="Rectangle 1"/>
          <p:cNvSpPr/>
          <p:nvPr/>
        </p:nvSpPr>
        <p:spPr>
          <a:xfrm>
            <a:off x="1998155" y="6171401"/>
            <a:ext cx="8590332" cy="369332"/>
          </a:xfrm>
          <a:prstGeom prst="rect">
            <a:avLst/>
          </a:prstGeom>
        </p:spPr>
        <p:txBody>
          <a:bodyPr wrap="square">
            <a:spAutoFit/>
          </a:bodyPr>
          <a:lstStyle/>
          <a:p>
            <a:pPr marL="12700" algn="ctr">
              <a:lnSpc>
                <a:spcPct val="100000"/>
              </a:lnSpc>
              <a:spcBef>
                <a:spcPts val="960"/>
              </a:spcBef>
            </a:pPr>
            <a:r>
              <a:rPr lang="en-US" spc="-20" dirty="0">
                <a:cs typeface="Calibri"/>
              </a:rPr>
              <a:t>O</a:t>
            </a:r>
            <a:r>
              <a:rPr lang="en-US" spc="-10" dirty="0">
                <a:cs typeface="Calibri"/>
              </a:rPr>
              <a:t>n</a:t>
            </a:r>
            <a:r>
              <a:rPr lang="en-US" spc="-15" dirty="0">
                <a:cs typeface="Calibri"/>
              </a:rPr>
              <a:t>c</a:t>
            </a:r>
            <a:r>
              <a:rPr lang="en-US" spc="-10" dirty="0">
                <a:cs typeface="Calibri"/>
              </a:rPr>
              <a:t>e</a:t>
            </a:r>
            <a:r>
              <a:rPr lang="en-US" spc="5" dirty="0">
                <a:cs typeface="Calibri"/>
              </a:rPr>
              <a:t> </a:t>
            </a:r>
            <a:r>
              <a:rPr lang="en-US" spc="-40" dirty="0">
                <a:cs typeface="Calibri"/>
              </a:rPr>
              <a:t>y</a:t>
            </a:r>
            <a:r>
              <a:rPr lang="en-US" spc="-15" dirty="0">
                <a:cs typeface="Calibri"/>
              </a:rPr>
              <a:t>o</a:t>
            </a:r>
            <a:r>
              <a:rPr lang="en-US" spc="-10" dirty="0">
                <a:cs typeface="Calibri"/>
              </a:rPr>
              <a:t>u</a:t>
            </a:r>
            <a:r>
              <a:rPr lang="en-US" spc="-45" dirty="0">
                <a:cs typeface="Calibri"/>
              </a:rPr>
              <a:t>’</a:t>
            </a:r>
            <a:r>
              <a:rPr lang="en-US" spc="-40" dirty="0">
                <a:cs typeface="Calibri"/>
              </a:rPr>
              <a:t>r</a:t>
            </a:r>
            <a:r>
              <a:rPr lang="en-US" spc="-10" dirty="0">
                <a:cs typeface="Calibri"/>
              </a:rPr>
              <a:t>e</a:t>
            </a:r>
            <a:r>
              <a:rPr lang="en-US" spc="40" dirty="0">
                <a:cs typeface="Calibri"/>
              </a:rPr>
              <a:t> </a:t>
            </a:r>
            <a:r>
              <a:rPr lang="en-US" spc="-10" dirty="0">
                <a:cs typeface="Calibri"/>
              </a:rPr>
              <a:t>d</a:t>
            </a:r>
            <a:r>
              <a:rPr lang="en-US" spc="-15" dirty="0">
                <a:cs typeface="Calibri"/>
              </a:rPr>
              <a:t>o</a:t>
            </a:r>
            <a:r>
              <a:rPr lang="en-US" spc="-10" dirty="0">
                <a:cs typeface="Calibri"/>
              </a:rPr>
              <a:t>ne with this section, scroll </a:t>
            </a:r>
            <a:r>
              <a:rPr lang="en-US" spc="-10" dirty="0" smtClean="0">
                <a:cs typeface="Calibri"/>
              </a:rPr>
              <a:t>down </a:t>
            </a:r>
            <a:r>
              <a:rPr lang="en-US" spc="-10" dirty="0">
                <a:cs typeface="Calibri"/>
              </a:rPr>
              <a:t>the page to </a:t>
            </a:r>
            <a:r>
              <a:rPr lang="en-US" b="1" spc="-10" dirty="0">
                <a:solidFill>
                  <a:srgbClr val="000070"/>
                </a:solidFill>
                <a:cs typeface="Calibri"/>
              </a:rPr>
              <a:t>Parties Present</a:t>
            </a:r>
            <a:r>
              <a:rPr lang="en-US" spc="-10" dirty="0">
                <a:cs typeface="Calibri"/>
              </a:rPr>
              <a:t>.</a:t>
            </a:r>
            <a:endParaRPr lang="en-US" dirty="0">
              <a:cs typeface="Calibri"/>
            </a:endParaRPr>
          </a:p>
        </p:txBody>
      </p:sp>
      <p:pic>
        <p:nvPicPr>
          <p:cNvPr id="9" name="Picture 8"/>
          <p:cNvPicPr>
            <a:picLocks noChangeAspect="1"/>
          </p:cNvPicPr>
          <p:nvPr/>
        </p:nvPicPr>
        <p:blipFill>
          <a:blip r:embed="rId5"/>
          <a:stretch>
            <a:fillRect/>
          </a:stretch>
        </p:blipFill>
        <p:spPr>
          <a:xfrm>
            <a:off x="78408" y="6600567"/>
            <a:ext cx="6747610" cy="2170970"/>
          </a:xfrm>
          <a:prstGeom prst="rect">
            <a:avLst/>
          </a:prstGeom>
          <a:ln w="15875">
            <a:solidFill>
              <a:schemeClr val="accent1"/>
            </a:solidFill>
          </a:ln>
        </p:spPr>
      </p:pic>
      <p:sp>
        <p:nvSpPr>
          <p:cNvPr id="10" name="Rectangle 9"/>
          <p:cNvSpPr/>
          <p:nvPr/>
        </p:nvSpPr>
        <p:spPr>
          <a:xfrm>
            <a:off x="52447" y="5572447"/>
            <a:ext cx="12010905" cy="584775"/>
          </a:xfrm>
          <a:prstGeom prst="rect">
            <a:avLst/>
          </a:prstGeom>
        </p:spPr>
        <p:txBody>
          <a:bodyPr wrap="square">
            <a:spAutoFit/>
          </a:bodyPr>
          <a:lstStyle/>
          <a:p>
            <a:pPr marL="12700">
              <a:lnSpc>
                <a:spcPct val="100000"/>
              </a:lnSpc>
              <a:spcBef>
                <a:spcPts val="960"/>
              </a:spcBef>
            </a:pPr>
            <a:r>
              <a:rPr lang="en-US" sz="1600" b="1" spc="-10" dirty="0">
                <a:solidFill>
                  <a:srgbClr val="00B050"/>
                </a:solidFill>
                <a:cs typeface="Calibri"/>
              </a:rPr>
              <a:t>WS Notification Date</a:t>
            </a:r>
            <a:r>
              <a:rPr lang="en-US" sz="1600" spc="-5" dirty="0">
                <a:solidFill>
                  <a:srgbClr val="00B050"/>
                </a:solidFill>
                <a:cs typeface="Calibri"/>
              </a:rPr>
              <a:t>:</a:t>
            </a:r>
            <a:r>
              <a:rPr lang="en-US" sz="1600" dirty="0">
                <a:solidFill>
                  <a:srgbClr val="00B050"/>
                </a:solidFill>
                <a:cs typeface="Calibri"/>
              </a:rPr>
              <a:t> </a:t>
            </a:r>
            <a:r>
              <a:rPr lang="en-US" sz="1600" dirty="0">
                <a:cs typeface="Calibri"/>
              </a:rPr>
              <a:t>The date that you </a:t>
            </a:r>
            <a:r>
              <a:rPr lang="en-US" sz="1600" u="sng" dirty="0">
                <a:cs typeface="Calibri"/>
              </a:rPr>
              <a:t>notified </a:t>
            </a:r>
            <a:r>
              <a:rPr lang="en-US" sz="1600" dirty="0">
                <a:cs typeface="Calibri"/>
              </a:rPr>
              <a:t>the PWS that a </a:t>
            </a:r>
            <a:r>
              <a:rPr lang="en-US" sz="1600" u="sng" dirty="0">
                <a:cs typeface="Calibri"/>
              </a:rPr>
              <a:t>Level 1 Assessment had been triggered</a:t>
            </a:r>
            <a:r>
              <a:rPr lang="en-US" sz="1600" dirty="0">
                <a:cs typeface="Calibri"/>
              </a:rPr>
              <a:t>. This date is very important, it is used by the Standard Response feature to calculate the Due Dates for the Sanitary Defects compliance schedule.  </a:t>
            </a:r>
          </a:p>
        </p:txBody>
      </p:sp>
      <p:sp>
        <p:nvSpPr>
          <p:cNvPr id="40" name="Rectangle 39"/>
          <p:cNvSpPr/>
          <p:nvPr/>
        </p:nvSpPr>
        <p:spPr>
          <a:xfrm>
            <a:off x="0" y="8868013"/>
            <a:ext cx="12192000" cy="959237"/>
          </a:xfrm>
          <a:prstGeom prst="rect">
            <a:avLst/>
          </a:prstGeom>
        </p:spPr>
        <p:txBody>
          <a:bodyPr wrap="square">
            <a:spAutoFit/>
          </a:bodyPr>
          <a:lstStyle/>
          <a:p>
            <a:pPr marL="12700">
              <a:lnSpc>
                <a:spcPct val="100000"/>
              </a:lnSpc>
              <a:spcBef>
                <a:spcPts val="960"/>
              </a:spcBef>
            </a:pPr>
            <a:r>
              <a:rPr lang="en-US" sz="1600" spc="-10" dirty="0" smtClean="0">
                <a:cs typeface="Calibri"/>
              </a:rPr>
              <a:t>Leave the </a:t>
            </a:r>
            <a:r>
              <a:rPr lang="en-US" sz="1600" b="1" spc="-10" dirty="0" smtClean="0">
                <a:cs typeface="Calibri"/>
              </a:rPr>
              <a:t>Visit Frequency </a:t>
            </a:r>
            <a:r>
              <a:rPr lang="en-US" sz="1600" spc="-10" dirty="0" smtClean="0">
                <a:cs typeface="Calibri"/>
              </a:rPr>
              <a:t>and </a:t>
            </a:r>
            <a:r>
              <a:rPr lang="en-US" sz="1600" b="1" spc="-10" dirty="0" smtClean="0">
                <a:cs typeface="Calibri"/>
              </a:rPr>
              <a:t>Next Due Date </a:t>
            </a:r>
            <a:r>
              <a:rPr lang="en-US" sz="1600" spc="-10" dirty="0" smtClean="0">
                <a:cs typeface="Calibri"/>
              </a:rPr>
              <a:t>section </a:t>
            </a:r>
            <a:r>
              <a:rPr lang="en-US" sz="1600" b="1" spc="-10" dirty="0" smtClean="0">
                <a:cs typeface="Calibri"/>
              </a:rPr>
              <a:t>blank</a:t>
            </a:r>
            <a:r>
              <a:rPr lang="en-US" sz="1600" spc="-10" dirty="0" smtClean="0">
                <a:cs typeface="Calibri"/>
              </a:rPr>
              <a:t> since these inspections are triggered based on sample results </a:t>
            </a:r>
          </a:p>
          <a:p>
            <a:pPr marL="12700">
              <a:lnSpc>
                <a:spcPct val="100000"/>
              </a:lnSpc>
              <a:spcBef>
                <a:spcPts val="960"/>
              </a:spcBef>
            </a:pPr>
            <a:r>
              <a:rPr lang="en-US" sz="1600" spc="-10" dirty="0" smtClean="0">
                <a:cs typeface="Calibri"/>
              </a:rPr>
              <a:t>Now let’s add the Sanitary Defects that were identified during the Level 1 Assessment. You will need to add defects even if the PWS submitted documentation that the defect was resolved.</a:t>
            </a:r>
            <a:endParaRPr lang="en-US" sz="1600" dirty="0">
              <a:cs typeface="Calibri"/>
            </a:endParaRPr>
          </a:p>
        </p:txBody>
      </p:sp>
      <p:sp>
        <p:nvSpPr>
          <p:cNvPr id="41" name="Rounded Rectangle 40"/>
          <p:cNvSpPr/>
          <p:nvPr/>
        </p:nvSpPr>
        <p:spPr>
          <a:xfrm>
            <a:off x="1910965" y="1664836"/>
            <a:ext cx="8922093" cy="707302"/>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If </a:t>
            </a:r>
            <a:r>
              <a:rPr lang="en-US" sz="2400" b="1" u="sng" dirty="0" smtClean="0">
                <a:solidFill>
                  <a:srgbClr val="C00000"/>
                </a:solidFill>
              </a:rPr>
              <a:t>defects were identified </a:t>
            </a:r>
            <a:r>
              <a:rPr lang="en-US" sz="2400" b="1" dirty="0" smtClean="0">
                <a:solidFill>
                  <a:srgbClr val="C00000"/>
                </a:solidFill>
              </a:rPr>
              <a:t>continue following instructions below: </a:t>
            </a:r>
          </a:p>
        </p:txBody>
      </p:sp>
      <p:sp>
        <p:nvSpPr>
          <p:cNvPr id="42" name="Rounded Rectangle 41"/>
          <p:cNvSpPr/>
          <p:nvPr/>
        </p:nvSpPr>
        <p:spPr>
          <a:xfrm>
            <a:off x="-46951" y="116568"/>
            <a:ext cx="12452339" cy="6195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21615" algn="ctr">
              <a:lnSpc>
                <a:spcPct val="100000"/>
              </a:lnSpc>
            </a:pPr>
            <a:r>
              <a:rPr lang="en-US" sz="2800" b="1" i="1" spc="-10" dirty="0">
                <a:solidFill>
                  <a:srgbClr val="0066FF"/>
                </a:solidFill>
                <a:cs typeface="Calibri"/>
              </a:rPr>
              <a:t>Level 1 Assessment Form has been received </a:t>
            </a:r>
            <a:r>
              <a:rPr lang="en-US" sz="2800" b="1" i="1" spc="-10" dirty="0" smtClean="0">
                <a:solidFill>
                  <a:srgbClr val="0066FF"/>
                </a:solidFill>
                <a:cs typeface="Calibri"/>
              </a:rPr>
              <a:t>and deemed complete continued…</a:t>
            </a:r>
            <a:endParaRPr lang="en-US" sz="2800" i="1" dirty="0">
              <a:solidFill>
                <a:srgbClr val="0066FF"/>
              </a:solidFill>
              <a:cs typeface="Calibri"/>
            </a:endParaRPr>
          </a:p>
        </p:txBody>
      </p:sp>
      <p:sp>
        <p:nvSpPr>
          <p:cNvPr id="29" name="object 22"/>
          <p:cNvSpPr txBox="1"/>
          <p:nvPr/>
        </p:nvSpPr>
        <p:spPr>
          <a:xfrm>
            <a:off x="7269858" y="10713824"/>
            <a:ext cx="4793494" cy="5016758"/>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Scroll down the page to the </a:t>
            </a:r>
            <a:r>
              <a:rPr lang="en-US" sz="1600" b="1" dirty="0" smtClean="0">
                <a:solidFill>
                  <a:srgbClr val="000070"/>
                </a:solidFill>
                <a:cs typeface="Calibri"/>
              </a:rPr>
              <a:t>Deficiencies</a:t>
            </a:r>
            <a:r>
              <a:rPr lang="en-US" sz="1600" dirty="0" smtClean="0">
                <a:cs typeface="Calibri"/>
              </a:rPr>
              <a:t> section and click </a:t>
            </a:r>
            <a:r>
              <a:rPr lang="en-US" sz="1600" b="1" dirty="0" smtClean="0">
                <a:solidFill>
                  <a:srgbClr val="C00000"/>
                </a:solidFill>
                <a:cs typeface="Calibri"/>
              </a:rPr>
              <a:t>Add</a:t>
            </a:r>
            <a:r>
              <a:rPr lang="en-US" sz="1600" dirty="0" smtClean="0">
                <a:cs typeface="Calibri"/>
              </a:rPr>
              <a:t>. </a:t>
            </a:r>
          </a:p>
          <a:p>
            <a:pPr marL="12700">
              <a:lnSpc>
                <a:spcPct val="100000"/>
              </a:lnSpc>
              <a:spcBef>
                <a:spcPts val="1400"/>
              </a:spcBef>
            </a:pPr>
            <a:r>
              <a:rPr lang="en-US" sz="1600" b="1" spc="-10" dirty="0" smtClean="0">
                <a:solidFill>
                  <a:srgbClr val="C00000"/>
                </a:solidFill>
                <a:latin typeface="Calibri"/>
                <a:cs typeface="Calibri"/>
              </a:rPr>
              <a:t>Deficiency Type</a:t>
            </a:r>
            <a:r>
              <a:rPr sz="1600" spc="-5" dirty="0" smtClean="0">
                <a:latin typeface="Calibri"/>
                <a:cs typeface="Calibri"/>
              </a:rPr>
              <a:t>:</a:t>
            </a:r>
            <a:r>
              <a:rPr sz="1600" spc="-10" dirty="0" smtClean="0">
                <a:latin typeface="Calibri"/>
                <a:cs typeface="Calibri"/>
              </a:rPr>
              <a:t> </a:t>
            </a:r>
            <a:r>
              <a:rPr lang="en-US" sz="1600" spc="-10" dirty="0" smtClean="0">
                <a:latin typeface="Calibri"/>
                <a:cs typeface="Calibri"/>
              </a:rPr>
              <a:t>Click on the double arrows         and select the defect type. Remember all defects related to RTCR begin with </a:t>
            </a:r>
            <a:r>
              <a:rPr lang="en-US" sz="1600" b="1" spc="-10" dirty="0" smtClean="0">
                <a:latin typeface="Calibri"/>
                <a:cs typeface="Calibri"/>
              </a:rPr>
              <a:t>SD-XXXX</a:t>
            </a:r>
            <a:r>
              <a:rPr lang="en-US" sz="1600" spc="-10" dirty="0" smtClean="0">
                <a:latin typeface="Calibri"/>
                <a:cs typeface="Calibri"/>
              </a:rPr>
              <a:t>. </a:t>
            </a:r>
          </a:p>
          <a:p>
            <a:pPr marL="12700">
              <a:spcBef>
                <a:spcPts val="1400"/>
              </a:spcBef>
            </a:pPr>
            <a:r>
              <a:rPr lang="en-US" sz="1600" b="1" spc="-10" dirty="0">
                <a:cs typeface="Calibri"/>
              </a:rPr>
              <a:t>Description: </a:t>
            </a:r>
            <a:r>
              <a:rPr lang="en-US" sz="1600" spc="-10" dirty="0">
                <a:cs typeface="Calibri"/>
              </a:rPr>
              <a:t>Do </a:t>
            </a:r>
            <a:r>
              <a:rPr lang="en-US" sz="1600" b="1" spc="-10" dirty="0">
                <a:cs typeface="Calibri"/>
              </a:rPr>
              <a:t>NOT</a:t>
            </a:r>
            <a:r>
              <a:rPr lang="en-US" sz="1600" spc="-10" dirty="0">
                <a:cs typeface="Calibri"/>
              </a:rPr>
              <a:t> enter anything in this field</a:t>
            </a:r>
          </a:p>
          <a:p>
            <a:pPr marL="12700">
              <a:lnSpc>
                <a:spcPct val="100000"/>
              </a:lnSpc>
              <a:spcBef>
                <a:spcPts val="1400"/>
              </a:spcBef>
            </a:pPr>
            <a:r>
              <a:rPr lang="en-US" sz="1600" b="1" spc="-10" dirty="0" smtClean="0">
                <a:solidFill>
                  <a:srgbClr val="C00000"/>
                </a:solidFill>
                <a:cs typeface="Calibri"/>
              </a:rPr>
              <a:t>Category</a:t>
            </a:r>
            <a:r>
              <a:rPr lang="en-US" sz="1600" spc="-10" dirty="0" smtClean="0">
                <a:cs typeface="Calibri"/>
              </a:rPr>
              <a:t>: If the category is not listed, it is because the specific defect selected is related to multiple categories. </a:t>
            </a:r>
            <a:r>
              <a:rPr lang="en-US" sz="1600" spc="-10" dirty="0" smtClean="0">
                <a:cs typeface="Calibri"/>
                <a:hlinkClick r:id="rId6"/>
              </a:rPr>
              <a:t>Check the staff key </a:t>
            </a:r>
            <a:r>
              <a:rPr lang="en-US" sz="1600" spc="-10" dirty="0" smtClean="0">
                <a:cs typeface="Calibri"/>
              </a:rPr>
              <a:t>for which category should be selected</a:t>
            </a:r>
          </a:p>
          <a:p>
            <a:pPr marL="12700">
              <a:lnSpc>
                <a:spcPct val="100000"/>
              </a:lnSpc>
              <a:spcBef>
                <a:spcPts val="1400"/>
              </a:spcBef>
            </a:pPr>
            <a:r>
              <a:rPr lang="en-US" sz="1600" b="1" spc="-10" dirty="0" smtClean="0">
                <a:solidFill>
                  <a:srgbClr val="C00000"/>
                </a:solidFill>
                <a:cs typeface="Calibri"/>
              </a:rPr>
              <a:t>Resolved Date</a:t>
            </a:r>
            <a:r>
              <a:rPr lang="en-US" sz="1600" spc="-10" dirty="0" smtClean="0">
                <a:cs typeface="Calibri"/>
              </a:rPr>
              <a:t>: If documentation was provided showing the defect was </a:t>
            </a:r>
            <a:r>
              <a:rPr lang="en-US" sz="1600" u="sng" spc="-10" dirty="0" smtClean="0">
                <a:cs typeface="Calibri"/>
              </a:rPr>
              <a:t>resolved</a:t>
            </a:r>
            <a:r>
              <a:rPr lang="en-US" sz="1600" spc="-10" dirty="0" smtClean="0">
                <a:cs typeface="Calibri"/>
              </a:rPr>
              <a:t>, enter that date the documentation was provided to the department. </a:t>
            </a:r>
          </a:p>
          <a:p>
            <a:pPr marL="12700">
              <a:lnSpc>
                <a:spcPct val="100000"/>
              </a:lnSpc>
              <a:spcBef>
                <a:spcPts val="1400"/>
              </a:spcBef>
            </a:pPr>
            <a:r>
              <a:rPr lang="en-US" sz="1600" b="1" spc="-10" dirty="0" smtClean="0">
                <a:solidFill>
                  <a:srgbClr val="C00000"/>
                </a:solidFill>
                <a:cs typeface="Calibri"/>
              </a:rPr>
              <a:t>Comments</a:t>
            </a:r>
            <a:r>
              <a:rPr lang="en-US" sz="1600" spc="-10" dirty="0" smtClean="0">
                <a:cs typeface="Calibri"/>
              </a:rPr>
              <a:t>: You must include comments related to the defect and how it was corrected including what documentation was provided.  </a:t>
            </a:r>
          </a:p>
          <a:p>
            <a:pPr marL="12700" algn="ctr">
              <a:spcBef>
                <a:spcPts val="1400"/>
              </a:spcBef>
            </a:pPr>
            <a:r>
              <a:rPr lang="en-US" sz="1600" spc="-10" dirty="0" smtClean="0">
                <a:cs typeface="Calibri"/>
              </a:rPr>
              <a:t>Scroll down to the end of the page and click </a:t>
            </a:r>
            <a:r>
              <a:rPr lang="en-US" sz="1600" b="1" spc="-10" dirty="0" smtClean="0">
                <a:solidFill>
                  <a:srgbClr val="C00000"/>
                </a:solidFill>
                <a:cs typeface="Calibri"/>
              </a:rPr>
              <a:t>OK</a:t>
            </a:r>
            <a:r>
              <a:rPr lang="en-US" sz="1600" spc="-10" dirty="0" smtClean="0">
                <a:cs typeface="Calibri"/>
              </a:rPr>
              <a:t>.</a:t>
            </a:r>
            <a:endParaRPr lang="en-US" sz="1600" dirty="0">
              <a:cs typeface="Calibri"/>
            </a:endParaRPr>
          </a:p>
        </p:txBody>
      </p:sp>
      <p:sp>
        <p:nvSpPr>
          <p:cNvPr id="33" name="object 11"/>
          <p:cNvSpPr/>
          <p:nvPr/>
        </p:nvSpPr>
        <p:spPr>
          <a:xfrm>
            <a:off x="10890208" y="11397358"/>
            <a:ext cx="286511" cy="228599"/>
          </a:xfrm>
          <a:prstGeom prst="rect">
            <a:avLst/>
          </a:prstGeom>
          <a:blipFill>
            <a:blip r:embed="rId7" cstate="print"/>
            <a:stretch>
              <a:fillRect/>
            </a:stretch>
          </a:blipFill>
        </p:spPr>
        <p:txBody>
          <a:bodyPr wrap="square" lIns="0" tIns="0" rIns="0" bIns="0" rtlCol="0"/>
          <a:lstStyle/>
          <a:p>
            <a:endParaRPr dirty="0"/>
          </a:p>
        </p:txBody>
      </p:sp>
      <p:pic>
        <p:nvPicPr>
          <p:cNvPr id="12" name="Picture 11"/>
          <p:cNvPicPr>
            <a:picLocks noChangeAspect="1"/>
          </p:cNvPicPr>
          <p:nvPr/>
        </p:nvPicPr>
        <p:blipFill>
          <a:blip r:embed="rId8"/>
          <a:stretch>
            <a:fillRect/>
          </a:stretch>
        </p:blipFill>
        <p:spPr>
          <a:xfrm>
            <a:off x="158441" y="10713824"/>
            <a:ext cx="7043560" cy="5203685"/>
          </a:xfrm>
          <a:prstGeom prst="rect">
            <a:avLst/>
          </a:prstGeom>
          <a:ln w="15875">
            <a:solidFill>
              <a:schemeClr val="accent1"/>
            </a:solidFill>
          </a:ln>
        </p:spPr>
      </p:pic>
      <p:sp>
        <p:nvSpPr>
          <p:cNvPr id="21"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2217881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1FD"/>
        </a:solidFill>
        <a:effectLst/>
      </p:bgPr>
    </p:bg>
    <p:spTree>
      <p:nvGrpSpPr>
        <p:cNvPr id="1" name=""/>
        <p:cNvGrpSpPr/>
        <p:nvPr/>
      </p:nvGrpSpPr>
      <p:grpSpPr>
        <a:xfrm>
          <a:off x="0" y="0"/>
          <a:ext cx="0" cy="0"/>
          <a:chOff x="0" y="0"/>
          <a:chExt cx="0" cy="0"/>
        </a:xfrm>
      </p:grpSpPr>
      <p:sp>
        <p:nvSpPr>
          <p:cNvPr id="19" name="Rounded Rectangle 18"/>
          <p:cNvSpPr/>
          <p:nvPr/>
        </p:nvSpPr>
        <p:spPr>
          <a:xfrm>
            <a:off x="1421002" y="137136"/>
            <a:ext cx="8922093" cy="707302"/>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030A0"/>
                </a:solidFill>
              </a:rPr>
              <a:t>If the defect has </a:t>
            </a:r>
            <a:r>
              <a:rPr lang="en-US" sz="2400" b="1" u="sng" dirty="0" smtClean="0">
                <a:solidFill>
                  <a:srgbClr val="7030A0"/>
                </a:solidFill>
              </a:rPr>
              <a:t>NOT BEEN RESOLVED</a:t>
            </a:r>
            <a:r>
              <a:rPr lang="en-US" sz="2400" b="1" dirty="0" smtClean="0">
                <a:solidFill>
                  <a:srgbClr val="7030A0"/>
                </a:solidFill>
              </a:rPr>
              <a:t> follow the instructions below:</a:t>
            </a:r>
            <a:endParaRPr lang="en-US" sz="2400" b="1" dirty="0" smtClean="0">
              <a:solidFill>
                <a:srgbClr val="FFC000"/>
              </a:solidFill>
            </a:endParaRPr>
          </a:p>
        </p:txBody>
      </p:sp>
      <p:sp>
        <p:nvSpPr>
          <p:cNvPr id="3" name="Slide Number Placeholder 2"/>
          <p:cNvSpPr>
            <a:spLocks noGrp="1"/>
          </p:cNvSpPr>
          <p:nvPr>
            <p:ph type="sldNum" sz="quarter" idx="12"/>
          </p:nvPr>
        </p:nvSpPr>
        <p:spPr>
          <a:xfrm>
            <a:off x="9461458" y="15631831"/>
            <a:ext cx="2743200" cy="865481"/>
          </a:xfrm>
        </p:spPr>
        <p:txBody>
          <a:bodyPr/>
          <a:lstStyle/>
          <a:p>
            <a:fld id="{BF20CCA9-3ACA-4BA9-8FC9-F08AE892AB50}" type="slidenum">
              <a:rPr lang="en-US" smtClean="0"/>
              <a:t>9</a:t>
            </a:fld>
            <a:endParaRPr lang="en-US" dirty="0"/>
          </a:p>
        </p:txBody>
      </p:sp>
      <p:sp>
        <p:nvSpPr>
          <p:cNvPr id="29" name="object 22"/>
          <p:cNvSpPr txBox="1"/>
          <p:nvPr/>
        </p:nvSpPr>
        <p:spPr>
          <a:xfrm>
            <a:off x="7347976" y="1382410"/>
            <a:ext cx="4715376" cy="4278094"/>
          </a:xfrm>
          <a:prstGeom prst="rect">
            <a:avLst/>
          </a:prstGeom>
        </p:spPr>
        <p:txBody>
          <a:bodyPr vert="horz" wrap="square" lIns="0" tIns="0" rIns="0" bIns="0" rtlCol="0">
            <a:spAutoFit/>
          </a:bodyPr>
          <a:lstStyle/>
          <a:p>
            <a:pPr marL="12700">
              <a:lnSpc>
                <a:spcPct val="100000"/>
              </a:lnSpc>
              <a:spcBef>
                <a:spcPts val="1400"/>
              </a:spcBef>
            </a:pPr>
            <a:r>
              <a:rPr lang="en-US" sz="1600" dirty="0" smtClean="0">
                <a:cs typeface="Calibri"/>
              </a:rPr>
              <a:t>Scroll down the page to the </a:t>
            </a:r>
            <a:r>
              <a:rPr lang="en-US" sz="1600" b="1" dirty="0" smtClean="0">
                <a:solidFill>
                  <a:srgbClr val="000070"/>
                </a:solidFill>
                <a:cs typeface="Calibri"/>
              </a:rPr>
              <a:t>Deficiencies</a:t>
            </a:r>
            <a:r>
              <a:rPr lang="en-US" sz="1600" dirty="0" smtClean="0">
                <a:cs typeface="Calibri"/>
              </a:rPr>
              <a:t> section and click </a:t>
            </a:r>
            <a:r>
              <a:rPr lang="en-US" sz="1600" b="1" dirty="0" smtClean="0">
                <a:solidFill>
                  <a:srgbClr val="C00000"/>
                </a:solidFill>
                <a:cs typeface="Calibri"/>
              </a:rPr>
              <a:t>Add</a:t>
            </a:r>
            <a:r>
              <a:rPr lang="en-US" sz="1600" dirty="0" smtClean="0">
                <a:cs typeface="Calibri"/>
              </a:rPr>
              <a:t>. </a:t>
            </a:r>
          </a:p>
          <a:p>
            <a:pPr marL="12700">
              <a:lnSpc>
                <a:spcPct val="100000"/>
              </a:lnSpc>
              <a:spcBef>
                <a:spcPts val="1400"/>
              </a:spcBef>
            </a:pPr>
            <a:r>
              <a:rPr lang="en-US" sz="1600" b="1" spc="-10" dirty="0" smtClean="0">
                <a:solidFill>
                  <a:srgbClr val="C00000"/>
                </a:solidFill>
                <a:latin typeface="Calibri"/>
                <a:cs typeface="Calibri"/>
              </a:rPr>
              <a:t>Deficiency Type</a:t>
            </a:r>
            <a:r>
              <a:rPr sz="1600" spc="-5" dirty="0" smtClean="0">
                <a:latin typeface="Calibri"/>
                <a:cs typeface="Calibri"/>
              </a:rPr>
              <a:t>:</a:t>
            </a:r>
            <a:r>
              <a:rPr sz="1600" spc="-10" dirty="0" smtClean="0">
                <a:latin typeface="Calibri"/>
                <a:cs typeface="Calibri"/>
              </a:rPr>
              <a:t> </a:t>
            </a:r>
            <a:r>
              <a:rPr lang="en-US" sz="1600" spc="-10" dirty="0" smtClean="0">
                <a:latin typeface="Calibri"/>
                <a:cs typeface="Calibri"/>
              </a:rPr>
              <a:t>Click on the double arrows         and select the defect type. Remember all defects related to RTCR begin with </a:t>
            </a:r>
            <a:r>
              <a:rPr lang="en-US" sz="1600" b="1" spc="-10" dirty="0" smtClean="0">
                <a:latin typeface="Calibri"/>
                <a:cs typeface="Calibri"/>
              </a:rPr>
              <a:t>SD-XXXX</a:t>
            </a:r>
            <a:r>
              <a:rPr lang="en-US" sz="1600" spc="-10" dirty="0" smtClean="0">
                <a:latin typeface="Calibri"/>
                <a:cs typeface="Calibri"/>
              </a:rPr>
              <a:t>. </a:t>
            </a:r>
          </a:p>
          <a:p>
            <a:pPr marL="12700">
              <a:spcBef>
                <a:spcPts val="1400"/>
              </a:spcBef>
            </a:pPr>
            <a:r>
              <a:rPr lang="en-US" sz="1600" b="1" spc="-10" dirty="0" smtClean="0">
                <a:cs typeface="Calibri"/>
              </a:rPr>
              <a:t>Description: </a:t>
            </a:r>
            <a:r>
              <a:rPr lang="en-US" sz="1600" spc="-10" dirty="0" smtClean="0">
                <a:cs typeface="Calibri"/>
              </a:rPr>
              <a:t>Do </a:t>
            </a:r>
            <a:r>
              <a:rPr lang="en-US" sz="1600" b="1" spc="-10" dirty="0" smtClean="0">
                <a:cs typeface="Calibri"/>
              </a:rPr>
              <a:t>NOT</a:t>
            </a:r>
            <a:r>
              <a:rPr lang="en-US" sz="1600" spc="-10" dirty="0" smtClean="0">
                <a:cs typeface="Calibri"/>
              </a:rPr>
              <a:t> enter anything in this field</a:t>
            </a:r>
          </a:p>
          <a:p>
            <a:pPr marL="12700">
              <a:lnSpc>
                <a:spcPct val="100000"/>
              </a:lnSpc>
              <a:spcBef>
                <a:spcPts val="1400"/>
              </a:spcBef>
            </a:pPr>
            <a:r>
              <a:rPr lang="en-US" sz="1600" b="1" spc="-10" dirty="0" smtClean="0">
                <a:solidFill>
                  <a:srgbClr val="C00000"/>
                </a:solidFill>
                <a:cs typeface="Calibri"/>
              </a:rPr>
              <a:t>Category</a:t>
            </a:r>
            <a:r>
              <a:rPr lang="en-US" sz="1600" spc="-10" dirty="0" smtClean="0">
                <a:cs typeface="Calibri"/>
              </a:rPr>
              <a:t>: If the category is not listed, it is because the specific defect selected is related to multiple categories. </a:t>
            </a:r>
            <a:r>
              <a:rPr lang="en-US" sz="1600" u="sng" spc="-10" dirty="0" smtClean="0">
                <a:cs typeface="Calibri"/>
                <a:hlinkClick r:id="rId3"/>
              </a:rPr>
              <a:t>Check the staff key </a:t>
            </a:r>
            <a:r>
              <a:rPr lang="en-US" sz="1600" spc="-10" dirty="0" smtClean="0">
                <a:cs typeface="Calibri"/>
              </a:rPr>
              <a:t>for which category should be selected</a:t>
            </a:r>
          </a:p>
          <a:p>
            <a:pPr marL="12700">
              <a:lnSpc>
                <a:spcPct val="100000"/>
              </a:lnSpc>
              <a:spcBef>
                <a:spcPts val="1400"/>
              </a:spcBef>
            </a:pPr>
            <a:r>
              <a:rPr lang="en-US" sz="1600" b="1" spc="-10" dirty="0" smtClean="0">
                <a:cs typeface="Calibri"/>
              </a:rPr>
              <a:t>Resolved Date</a:t>
            </a:r>
            <a:r>
              <a:rPr lang="en-US" sz="1600" spc="-10" dirty="0" smtClean="0">
                <a:cs typeface="Calibri"/>
              </a:rPr>
              <a:t>: Leave blank</a:t>
            </a:r>
          </a:p>
          <a:p>
            <a:pPr marL="12700">
              <a:lnSpc>
                <a:spcPct val="100000"/>
              </a:lnSpc>
              <a:spcBef>
                <a:spcPts val="1400"/>
              </a:spcBef>
            </a:pPr>
            <a:r>
              <a:rPr lang="en-US" sz="1600" b="1" spc="-10" dirty="0" smtClean="0">
                <a:solidFill>
                  <a:srgbClr val="C00000"/>
                </a:solidFill>
                <a:cs typeface="Calibri"/>
              </a:rPr>
              <a:t>Comments</a:t>
            </a:r>
            <a:r>
              <a:rPr lang="en-US" sz="1600" spc="-10" dirty="0" smtClean="0">
                <a:cs typeface="Calibri"/>
              </a:rPr>
              <a:t>: You must include comments to provide more details about the defect</a:t>
            </a:r>
          </a:p>
          <a:p>
            <a:pPr marL="12700" algn="ctr">
              <a:spcBef>
                <a:spcPts val="1400"/>
              </a:spcBef>
            </a:pPr>
            <a:r>
              <a:rPr lang="en-US" sz="1600" spc="-10" dirty="0" smtClean="0">
                <a:cs typeface="Calibri"/>
              </a:rPr>
              <a:t>Scroll down to the end of the page and click </a:t>
            </a:r>
            <a:r>
              <a:rPr lang="en-US" sz="1600" b="1" spc="-10" dirty="0" smtClean="0">
                <a:solidFill>
                  <a:srgbClr val="C00000"/>
                </a:solidFill>
                <a:cs typeface="Calibri"/>
              </a:rPr>
              <a:t>OK</a:t>
            </a:r>
            <a:r>
              <a:rPr lang="en-US" sz="1600" spc="-10" dirty="0" smtClean="0">
                <a:cs typeface="Calibri"/>
              </a:rPr>
              <a:t>.</a:t>
            </a:r>
            <a:endParaRPr lang="en-US" sz="1600" dirty="0">
              <a:cs typeface="Calibri"/>
            </a:endParaRPr>
          </a:p>
        </p:txBody>
      </p:sp>
      <p:sp>
        <p:nvSpPr>
          <p:cNvPr id="33" name="object 11"/>
          <p:cNvSpPr/>
          <p:nvPr/>
        </p:nvSpPr>
        <p:spPr>
          <a:xfrm>
            <a:off x="10979684" y="2039079"/>
            <a:ext cx="286511" cy="228599"/>
          </a:xfrm>
          <a:prstGeom prst="rect">
            <a:avLst/>
          </a:prstGeom>
          <a:blipFill>
            <a:blip r:embed="rId4" cstate="print"/>
            <a:stretch>
              <a:fillRect/>
            </a:stretch>
          </a:blipFill>
        </p:spPr>
        <p:txBody>
          <a:bodyPr wrap="square" lIns="0" tIns="0" rIns="0" bIns="0" rtlCol="0"/>
          <a:lstStyle/>
          <a:p>
            <a:endParaRPr dirty="0"/>
          </a:p>
        </p:txBody>
      </p:sp>
      <p:sp>
        <p:nvSpPr>
          <p:cNvPr id="21" name="Rectangle 20"/>
          <p:cNvSpPr/>
          <p:nvPr/>
        </p:nvSpPr>
        <p:spPr>
          <a:xfrm>
            <a:off x="955193" y="6265862"/>
            <a:ext cx="10448048" cy="369332"/>
          </a:xfrm>
          <a:prstGeom prst="rect">
            <a:avLst/>
          </a:prstGeom>
        </p:spPr>
        <p:txBody>
          <a:bodyPr wrap="square">
            <a:spAutoFit/>
          </a:bodyPr>
          <a:lstStyle/>
          <a:p>
            <a:pPr marL="12700" algn="ctr">
              <a:lnSpc>
                <a:spcPct val="100000"/>
              </a:lnSpc>
              <a:spcBef>
                <a:spcPts val="960"/>
              </a:spcBef>
            </a:pPr>
            <a:r>
              <a:rPr lang="en-US" b="1" spc="-20" dirty="0" smtClean="0">
                <a:solidFill>
                  <a:srgbClr val="0066FF"/>
                </a:solidFill>
                <a:cs typeface="Calibri"/>
              </a:rPr>
              <a:t>Continue this process until you’ve added all the defects that were identified during the Level 1 Assessment</a:t>
            </a:r>
            <a:endParaRPr lang="en-US" b="1" dirty="0">
              <a:solidFill>
                <a:srgbClr val="0066FF"/>
              </a:solidFill>
              <a:cs typeface="Calibri"/>
            </a:endParaRPr>
          </a:p>
        </p:txBody>
      </p:sp>
      <p:sp>
        <p:nvSpPr>
          <p:cNvPr id="24" name="object 22"/>
          <p:cNvSpPr txBox="1"/>
          <p:nvPr/>
        </p:nvSpPr>
        <p:spPr>
          <a:xfrm>
            <a:off x="519065" y="10850835"/>
            <a:ext cx="11320303" cy="733534"/>
          </a:xfrm>
          <a:prstGeom prst="rect">
            <a:avLst/>
          </a:prstGeom>
        </p:spPr>
        <p:txBody>
          <a:bodyPr vert="horz" wrap="square" lIns="0" tIns="0" rIns="0" bIns="0" rtlCol="0">
            <a:spAutoFit/>
          </a:bodyPr>
          <a:lstStyle/>
          <a:p>
            <a:pPr marL="12700">
              <a:lnSpc>
                <a:spcPct val="100000"/>
              </a:lnSpc>
              <a:spcBef>
                <a:spcPts val="1400"/>
              </a:spcBef>
            </a:pPr>
            <a:r>
              <a:rPr lang="en-US" b="1" spc="-10" dirty="0" smtClean="0">
                <a:solidFill>
                  <a:srgbClr val="0066FF"/>
                </a:solidFill>
                <a:cs typeface="Calibri"/>
              </a:rPr>
              <a:t>Do not leave any categories listed as &lt;NONE&gt; this will generate a data error when we do our quarterly file transfer to EPA </a:t>
            </a:r>
            <a:endParaRPr lang="en-US" spc="-10" dirty="0">
              <a:solidFill>
                <a:srgbClr val="0066FF"/>
              </a:solidFill>
              <a:cs typeface="Calibri"/>
            </a:endParaRPr>
          </a:p>
          <a:p>
            <a:pPr marL="12700">
              <a:lnSpc>
                <a:spcPct val="100000"/>
              </a:lnSpc>
              <a:spcBef>
                <a:spcPts val="1400"/>
              </a:spcBef>
            </a:pPr>
            <a:endParaRPr lang="en-US" spc="-10" dirty="0" smtClean="0">
              <a:cs typeface="Calibri"/>
            </a:endParaRPr>
          </a:p>
        </p:txBody>
      </p:sp>
      <p:sp>
        <p:nvSpPr>
          <p:cNvPr id="25" name="object 22"/>
          <p:cNvSpPr txBox="1"/>
          <p:nvPr/>
        </p:nvSpPr>
        <p:spPr>
          <a:xfrm>
            <a:off x="86917" y="6814404"/>
            <a:ext cx="5013659" cy="3421449"/>
          </a:xfrm>
          <a:prstGeom prst="rect">
            <a:avLst/>
          </a:prstGeom>
        </p:spPr>
        <p:txBody>
          <a:bodyPr vert="horz" wrap="square" lIns="0" tIns="0" rIns="0" bIns="0" rtlCol="0">
            <a:spAutoFit/>
          </a:bodyPr>
          <a:lstStyle/>
          <a:p>
            <a:pPr marL="12700">
              <a:lnSpc>
                <a:spcPct val="100000"/>
              </a:lnSpc>
              <a:spcBef>
                <a:spcPts val="960"/>
              </a:spcBef>
            </a:pPr>
            <a:r>
              <a:rPr lang="en-US" sz="1600" spc="-10" dirty="0" smtClean="0">
                <a:latin typeface="Calibri"/>
                <a:cs typeface="Calibri"/>
              </a:rPr>
              <a:t>The categories will all be defaulted to </a:t>
            </a:r>
            <a:r>
              <a:rPr lang="en-US" sz="1600" b="1" spc="-10" dirty="0" smtClean="0">
                <a:latin typeface="Calibri"/>
                <a:cs typeface="Calibri"/>
              </a:rPr>
              <a:t>Z- Not Applicable</a:t>
            </a:r>
            <a:r>
              <a:rPr lang="en-US" sz="1600" spc="-10" dirty="0" smtClean="0">
                <a:latin typeface="Calibri"/>
                <a:cs typeface="Calibri"/>
              </a:rPr>
              <a:t>. You will need to select the appropriate status for each category by first clicking the </a:t>
            </a:r>
            <a:r>
              <a:rPr lang="en-US" sz="1600" b="1" dirty="0">
                <a:solidFill>
                  <a:srgbClr val="C00000"/>
                </a:solidFill>
                <a:cs typeface="Calibri"/>
              </a:rPr>
              <a:t>Calculate Category Evaluation </a:t>
            </a:r>
            <a:r>
              <a:rPr lang="en-US" sz="1600" dirty="0" smtClean="0">
                <a:cs typeface="Calibri"/>
              </a:rPr>
              <a:t>button. This will add the severity level for each of the defects you entered in the appropriate category.</a:t>
            </a:r>
          </a:p>
          <a:p>
            <a:pPr marL="12700">
              <a:lnSpc>
                <a:spcPct val="100000"/>
              </a:lnSpc>
              <a:spcBef>
                <a:spcPts val="960"/>
              </a:spcBef>
            </a:pPr>
            <a:r>
              <a:rPr lang="en-US" sz="1600" spc="-10" dirty="0" smtClean="0">
                <a:latin typeface="Calibri"/>
                <a:cs typeface="Calibri"/>
              </a:rPr>
              <a:t>For the remaining categories you will need to change them by clicking on the down arrow         and selecting the appropriate status as shown in the box to the right</a:t>
            </a:r>
          </a:p>
          <a:p>
            <a:pPr marL="12700">
              <a:lnSpc>
                <a:spcPct val="100000"/>
              </a:lnSpc>
              <a:spcBef>
                <a:spcPts val="960"/>
              </a:spcBef>
            </a:pPr>
            <a:endParaRPr lang="en-US" sz="1600" b="1" spc="-10" dirty="0">
              <a:latin typeface="Calibri"/>
              <a:cs typeface="Calibri"/>
            </a:endParaRPr>
          </a:p>
          <a:p>
            <a:pPr marL="12700">
              <a:lnSpc>
                <a:spcPct val="100000"/>
              </a:lnSpc>
              <a:spcBef>
                <a:spcPts val="960"/>
              </a:spcBef>
            </a:pPr>
            <a:endParaRPr lang="en-US" sz="1600" b="1" spc="-10" dirty="0" smtClean="0">
              <a:latin typeface="Calibri"/>
              <a:cs typeface="Calibri"/>
            </a:endParaRPr>
          </a:p>
          <a:p>
            <a:pPr marL="12700">
              <a:lnSpc>
                <a:spcPct val="100000"/>
              </a:lnSpc>
              <a:spcBef>
                <a:spcPts val="960"/>
              </a:spcBef>
            </a:pPr>
            <a:endParaRPr lang="en-US" sz="1600" b="1" spc="-10" dirty="0" smtClean="0">
              <a:latin typeface="Calibri"/>
              <a:cs typeface="Calibri"/>
            </a:endParaRPr>
          </a:p>
          <a:p>
            <a:pPr>
              <a:lnSpc>
                <a:spcPct val="100000"/>
              </a:lnSpc>
              <a:spcBef>
                <a:spcPts val="28"/>
              </a:spcBef>
            </a:pPr>
            <a:endParaRPr sz="1300" dirty="0">
              <a:latin typeface="Times New Roman"/>
              <a:cs typeface="Times New Roman"/>
            </a:endParaRPr>
          </a:p>
        </p:txBody>
      </p:sp>
      <p:pic>
        <p:nvPicPr>
          <p:cNvPr id="26" name="Picture 25"/>
          <p:cNvPicPr>
            <a:picLocks noChangeAspect="1"/>
          </p:cNvPicPr>
          <p:nvPr/>
        </p:nvPicPr>
        <p:blipFill>
          <a:blip r:embed="rId5"/>
          <a:stretch>
            <a:fillRect/>
          </a:stretch>
        </p:blipFill>
        <p:spPr>
          <a:xfrm>
            <a:off x="997754" y="8927691"/>
            <a:ext cx="2490200" cy="1384593"/>
          </a:xfrm>
          <a:prstGeom prst="rect">
            <a:avLst/>
          </a:prstGeom>
        </p:spPr>
      </p:pic>
      <p:pic>
        <p:nvPicPr>
          <p:cNvPr id="27" name="Picture 26"/>
          <p:cNvPicPr>
            <a:picLocks noChangeAspect="1"/>
          </p:cNvPicPr>
          <p:nvPr/>
        </p:nvPicPr>
        <p:blipFill>
          <a:blip r:embed="rId6"/>
          <a:stretch>
            <a:fillRect/>
          </a:stretch>
        </p:blipFill>
        <p:spPr>
          <a:xfrm>
            <a:off x="2600514" y="8417336"/>
            <a:ext cx="257175" cy="238125"/>
          </a:xfrm>
          <a:prstGeom prst="rect">
            <a:avLst/>
          </a:prstGeom>
        </p:spPr>
      </p:pic>
      <p:sp>
        <p:nvSpPr>
          <p:cNvPr id="30" name="object 22"/>
          <p:cNvSpPr txBox="1"/>
          <p:nvPr/>
        </p:nvSpPr>
        <p:spPr>
          <a:xfrm>
            <a:off x="4638108" y="8993336"/>
            <a:ext cx="7425244" cy="1241365"/>
          </a:xfrm>
          <a:prstGeom prst="rect">
            <a:avLst/>
          </a:prstGeom>
          <a:ln>
            <a:solidFill>
              <a:srgbClr val="0070C0"/>
            </a:solidFill>
          </a:ln>
        </p:spPr>
        <p:txBody>
          <a:bodyPr vert="horz" wrap="square" lIns="0" tIns="0" rIns="0" bIns="0" rtlCol="0">
            <a:spAutoFit/>
          </a:bodyPr>
          <a:lstStyle/>
          <a:p>
            <a:pPr marL="12700">
              <a:lnSpc>
                <a:spcPct val="100000"/>
              </a:lnSpc>
              <a:spcBef>
                <a:spcPts val="960"/>
              </a:spcBef>
            </a:pPr>
            <a:r>
              <a:rPr lang="en-US" sz="1600" spc="-10" dirty="0" smtClean="0">
                <a:latin typeface="Calibri"/>
                <a:cs typeface="Calibri"/>
              </a:rPr>
              <a:t>Select</a:t>
            </a:r>
            <a:r>
              <a:rPr lang="en-US" sz="1600" b="1" spc="-10" dirty="0" smtClean="0">
                <a:latin typeface="Calibri"/>
                <a:cs typeface="Calibri"/>
              </a:rPr>
              <a:t> N – No deficiencies/recommendations </a:t>
            </a:r>
            <a:r>
              <a:rPr lang="en-US" sz="1600" spc="-10" dirty="0" smtClean="0">
                <a:latin typeface="Calibri"/>
                <a:cs typeface="Calibri"/>
              </a:rPr>
              <a:t>when the component was evaluated but no defects were identified</a:t>
            </a:r>
          </a:p>
          <a:p>
            <a:pPr marL="12700">
              <a:lnSpc>
                <a:spcPct val="100000"/>
              </a:lnSpc>
              <a:spcBef>
                <a:spcPts val="960"/>
              </a:spcBef>
            </a:pPr>
            <a:r>
              <a:rPr lang="en-US" sz="1600" spc="-10" dirty="0" smtClean="0">
                <a:latin typeface="Calibri"/>
                <a:cs typeface="Calibri"/>
              </a:rPr>
              <a:t>Select</a:t>
            </a:r>
            <a:r>
              <a:rPr lang="en-US" sz="1600" b="1" spc="-10" dirty="0" smtClean="0">
                <a:latin typeface="Calibri"/>
                <a:cs typeface="Calibri"/>
              </a:rPr>
              <a:t> Z-Not applicable </a:t>
            </a:r>
            <a:r>
              <a:rPr lang="en-US" sz="1600" spc="-10" dirty="0" smtClean="0">
                <a:latin typeface="Calibri"/>
                <a:cs typeface="Calibri"/>
              </a:rPr>
              <a:t>if the PWS does not have the particular component</a:t>
            </a:r>
          </a:p>
          <a:p>
            <a:pPr marL="12700">
              <a:lnSpc>
                <a:spcPct val="100000"/>
              </a:lnSpc>
              <a:spcBef>
                <a:spcPts val="960"/>
              </a:spcBef>
            </a:pPr>
            <a:r>
              <a:rPr lang="en-US" sz="1600" spc="-10" dirty="0" smtClean="0">
                <a:latin typeface="Calibri"/>
                <a:cs typeface="Calibri"/>
              </a:rPr>
              <a:t>Select</a:t>
            </a:r>
            <a:r>
              <a:rPr lang="en-US" sz="1600" b="1" spc="-10" dirty="0" smtClean="0">
                <a:latin typeface="Calibri"/>
                <a:cs typeface="Calibri"/>
              </a:rPr>
              <a:t> X-Not evaluated or Z-Not applicable </a:t>
            </a:r>
            <a:r>
              <a:rPr lang="en-US" sz="1600" spc="-10" dirty="0" smtClean="0">
                <a:latin typeface="Calibri"/>
                <a:cs typeface="Calibri"/>
              </a:rPr>
              <a:t>for the</a:t>
            </a:r>
            <a:r>
              <a:rPr lang="en-US" sz="1600" b="1" spc="-10" dirty="0" smtClean="0">
                <a:latin typeface="Calibri"/>
                <a:cs typeface="Calibri"/>
              </a:rPr>
              <a:t> </a:t>
            </a:r>
            <a:r>
              <a:rPr lang="en-US" sz="1600" spc="-10" dirty="0" smtClean="0">
                <a:latin typeface="Calibri"/>
                <a:cs typeface="Calibri"/>
              </a:rPr>
              <a:t>Security, Financial, and Other categories</a:t>
            </a:r>
            <a:endParaRPr sz="1300" dirty="0">
              <a:latin typeface="Times New Roman"/>
              <a:cs typeface="Times New Roman"/>
            </a:endParaRPr>
          </a:p>
        </p:txBody>
      </p:sp>
      <p:pic>
        <p:nvPicPr>
          <p:cNvPr id="12" name="Picture 11"/>
          <p:cNvPicPr>
            <a:picLocks noChangeAspect="1"/>
          </p:cNvPicPr>
          <p:nvPr/>
        </p:nvPicPr>
        <p:blipFill>
          <a:blip r:embed="rId7"/>
          <a:stretch>
            <a:fillRect/>
          </a:stretch>
        </p:blipFill>
        <p:spPr>
          <a:xfrm>
            <a:off x="5087543" y="6727818"/>
            <a:ext cx="6943725" cy="2095500"/>
          </a:xfrm>
          <a:prstGeom prst="rect">
            <a:avLst/>
          </a:prstGeom>
          <a:ln w="15875">
            <a:solidFill>
              <a:schemeClr val="accent1"/>
            </a:solidFill>
          </a:ln>
        </p:spPr>
      </p:pic>
      <p:sp>
        <p:nvSpPr>
          <p:cNvPr id="13" name="Bent-Up Arrow 12"/>
          <p:cNvSpPr/>
          <p:nvPr/>
        </p:nvSpPr>
        <p:spPr>
          <a:xfrm rot="5400000">
            <a:off x="4022017" y="8920445"/>
            <a:ext cx="534782" cy="577817"/>
          </a:xfrm>
          <a:prstGeom prst="bentUpArrow">
            <a:avLst>
              <a:gd name="adj1" fmla="val 25000"/>
              <a:gd name="adj2" fmla="val 25000"/>
              <a:gd name="adj3" fmla="val 45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8"/>
          <a:stretch>
            <a:fillRect/>
          </a:stretch>
        </p:blipFill>
        <p:spPr>
          <a:xfrm>
            <a:off x="86917" y="972588"/>
            <a:ext cx="7134225" cy="5200650"/>
          </a:xfrm>
          <a:prstGeom prst="rect">
            <a:avLst/>
          </a:prstGeom>
          <a:ln w="15875">
            <a:solidFill>
              <a:schemeClr val="accent1"/>
            </a:solidFill>
          </a:ln>
        </p:spPr>
      </p:pic>
      <p:sp>
        <p:nvSpPr>
          <p:cNvPr id="20" name="Rectangle 19"/>
          <p:cNvSpPr/>
          <p:nvPr/>
        </p:nvSpPr>
        <p:spPr>
          <a:xfrm>
            <a:off x="1197176" y="11507938"/>
            <a:ext cx="10069019" cy="2459648"/>
          </a:xfrm>
          <a:prstGeom prst="rect">
            <a:avLst/>
          </a:prstGeom>
          <a:solidFill>
            <a:schemeClr val="accent4">
              <a:lumMod val="20000"/>
              <a:lumOff val="80000"/>
            </a:schemeClr>
          </a:solidFill>
          <a:ln w="38100">
            <a:solidFill>
              <a:schemeClr val="tx1"/>
            </a:solidFill>
            <a:prstDash val="lgDashDot"/>
          </a:ln>
        </p:spPr>
        <p:txBody>
          <a:bodyPr wrap="square">
            <a:spAutoFit/>
          </a:bodyPr>
          <a:lstStyle/>
          <a:p>
            <a:pPr marL="12700" algn="ctr">
              <a:lnSpc>
                <a:spcPct val="100000"/>
              </a:lnSpc>
              <a:spcBef>
                <a:spcPts val="960"/>
              </a:spcBef>
            </a:pPr>
            <a:r>
              <a:rPr lang="en-US" sz="2400" b="1" spc="-20" dirty="0" smtClean="0">
                <a:cs typeface="Calibri"/>
              </a:rPr>
              <a:t>IMPORTANT NOTE! </a:t>
            </a:r>
          </a:p>
          <a:p>
            <a:pPr marL="12700" algn="ctr">
              <a:lnSpc>
                <a:spcPct val="100000"/>
              </a:lnSpc>
              <a:spcBef>
                <a:spcPts val="960"/>
              </a:spcBef>
            </a:pPr>
            <a:endParaRPr lang="en-US" sz="1050" b="1" spc="-20" dirty="0" smtClean="0">
              <a:cs typeface="Calibri"/>
            </a:endParaRPr>
          </a:p>
          <a:p>
            <a:pPr marL="12700" algn="ctr">
              <a:spcAft>
                <a:spcPts val="600"/>
              </a:spcAft>
            </a:pPr>
            <a:r>
              <a:rPr lang="en-US" spc="-20" dirty="0" smtClean="0">
                <a:cs typeface="Calibri"/>
              </a:rPr>
              <a:t>Each defect type can only be entered once per category (source, treatment, distribution system, etc.). </a:t>
            </a:r>
          </a:p>
          <a:p>
            <a:pPr marL="12700" algn="ctr">
              <a:spcAft>
                <a:spcPts val="600"/>
              </a:spcAft>
            </a:pPr>
            <a:r>
              <a:rPr lang="en-US" spc="-20" dirty="0" smtClean="0">
                <a:cs typeface="Calibri"/>
              </a:rPr>
              <a:t>For example if a system completed the Level 1 Assessment and in the TREATMENT section answered two questions incorrectly that resulted in two SD-FTOA defects. You will only be able to enter </a:t>
            </a:r>
            <a:r>
              <a:rPr lang="en-US" u="sng" spc="-20" dirty="0" smtClean="0">
                <a:cs typeface="Calibri"/>
              </a:rPr>
              <a:t>one SD-FTOA </a:t>
            </a:r>
            <a:r>
              <a:rPr lang="en-US" spc="-20" dirty="0" smtClean="0">
                <a:cs typeface="Calibri"/>
              </a:rPr>
              <a:t>defect for the </a:t>
            </a:r>
            <a:r>
              <a:rPr lang="en-US" u="sng" spc="-20" dirty="0" smtClean="0">
                <a:cs typeface="Calibri"/>
              </a:rPr>
              <a:t>Treatment </a:t>
            </a:r>
            <a:r>
              <a:rPr lang="en-US" spc="-20" dirty="0" smtClean="0">
                <a:cs typeface="Calibri"/>
              </a:rPr>
              <a:t>category. You must use the comments section of the defect to explain what two items triggered the defect so that we can be sure the system corrects each item as appropriate. </a:t>
            </a:r>
            <a:endParaRPr lang="en-US" dirty="0">
              <a:cs typeface="Calibri"/>
            </a:endParaRPr>
          </a:p>
          <a:p>
            <a:pPr marL="12700" algn="ctr">
              <a:spcAft>
                <a:spcPts val="600"/>
              </a:spcAft>
            </a:pPr>
            <a:endParaRPr lang="en-US" sz="1100" spc="-20" dirty="0" smtClean="0">
              <a:cs typeface="Calibri"/>
            </a:endParaRPr>
          </a:p>
        </p:txBody>
      </p:sp>
      <p:sp>
        <p:nvSpPr>
          <p:cNvPr id="18" name="Footer Placeholder 1"/>
          <p:cNvSpPr>
            <a:spLocks noGrp="1"/>
          </p:cNvSpPr>
          <p:nvPr>
            <p:ph type="ftr" sz="quarter" idx="11"/>
          </p:nvPr>
        </p:nvSpPr>
        <p:spPr>
          <a:xfrm>
            <a:off x="55179" y="15970102"/>
            <a:ext cx="4114800" cy="277667"/>
          </a:xfrm>
        </p:spPr>
        <p:txBody>
          <a:bodyPr/>
          <a:lstStyle/>
          <a:p>
            <a:pPr algn="l"/>
            <a:r>
              <a:rPr lang="en-US" sz="1200" smtClean="0"/>
              <a:t>Tracking Level 1 Assessments 6/22/2016</a:t>
            </a:r>
            <a:endParaRPr lang="en-US" sz="1200" dirty="0"/>
          </a:p>
        </p:txBody>
      </p:sp>
    </p:spTree>
    <p:extLst>
      <p:ext uri="{BB962C8B-B14F-4D97-AF65-F5344CB8AC3E}">
        <p14:creationId xmlns:p14="http://schemas.microsoft.com/office/powerpoint/2010/main" val="1383099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5845</TotalTime>
  <Words>4121</Words>
  <Application>Microsoft Office PowerPoint</Application>
  <PresentationFormat>Custom</PresentationFormat>
  <Paragraphs>293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Vance, Jeanine</dc:creator>
  <cp:lastModifiedBy>Vance, Jeanine</cp:lastModifiedBy>
  <cp:revision>438</cp:revision>
  <cp:lastPrinted>2016-06-20T22:15:51Z</cp:lastPrinted>
  <dcterms:created xsi:type="dcterms:W3CDTF">2014-04-15T20:21:58Z</dcterms:created>
  <dcterms:modified xsi:type="dcterms:W3CDTF">2017-06-21T21:28:16Z</dcterms:modified>
</cp:coreProperties>
</file>