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58F645-BB07-41E8-B31E-E9C1BC682B6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FDA247-E99F-4F10-BAD7-F2BDED011F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eea/agencies/massdep/water/drinking/testing-assistance-for-lead-in-school-drinking-wate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amon.Guterman@state.ma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DMAC, September 20, 2017</a:t>
            </a:r>
          </a:p>
          <a:p>
            <a:r>
              <a:rPr lang="en-US" dirty="0" smtClean="0"/>
              <a:t>Damon Guterman</a:t>
            </a:r>
          </a:p>
          <a:p>
            <a:r>
              <a:rPr lang="en-US" dirty="0" err="1" smtClean="0"/>
              <a:t>MassDEP</a:t>
            </a:r>
            <a:r>
              <a:rPr lang="en-US" dirty="0" smtClean="0"/>
              <a:t> Drinking Water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MassDEP</a:t>
            </a:r>
            <a:r>
              <a:rPr lang="en-US" dirty="0" smtClean="0"/>
              <a:t> Assistance Program for Lead in School Drinking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7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Access to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Need a Web Posting Strategy</a:t>
            </a:r>
          </a:p>
          <a:p>
            <a:r>
              <a:rPr lang="en-US" dirty="0" smtClean="0"/>
              <a:t>Be Prepared for Lots of Interest</a:t>
            </a:r>
          </a:p>
          <a:p>
            <a:r>
              <a:rPr lang="en-US" dirty="0" smtClean="0"/>
              <a:t>Be Clear and Comprehensive</a:t>
            </a:r>
          </a:p>
          <a:p>
            <a:pPr lvl="1"/>
            <a:r>
              <a:rPr lang="en-US" dirty="0" smtClean="0"/>
              <a:t>We Added a Simplified Display of Data Based on a Press Report</a:t>
            </a:r>
          </a:p>
          <a:p>
            <a:pPr lvl="1"/>
            <a:r>
              <a:rPr lang="en-US" dirty="0" smtClean="0"/>
              <a:t>Explain any Data Lags</a:t>
            </a:r>
          </a:p>
          <a:p>
            <a:r>
              <a:rPr lang="en-US" dirty="0" smtClean="0"/>
              <a:t>Update Frequently and Date Your Posts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www.mass.gov/eea/agencies/massdep/water/drinking/testing-assistance-for-lead-in-school-drinking-water.html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49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Damon Guterman</a:t>
            </a:r>
          </a:p>
          <a:p>
            <a:pPr marL="0" indent="0">
              <a:buNone/>
            </a:pPr>
            <a:r>
              <a:rPr lang="en-US" dirty="0" smtClean="0"/>
              <a:t>617-574-6811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Damon.Guterman@state.ma.us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55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Governor’s Initiative</a:t>
            </a:r>
          </a:p>
          <a:p>
            <a:r>
              <a:rPr lang="en-US" dirty="0" smtClean="0"/>
              <a:t>$2.75M in State </a:t>
            </a:r>
            <a:r>
              <a:rPr lang="en-US" dirty="0"/>
              <a:t>F</a:t>
            </a:r>
            <a:r>
              <a:rPr lang="en-US" dirty="0" smtClean="0"/>
              <a:t>unds from Massachusetts Clean Water Trust (SRF) used to Jumpstart LCCA Efforts at Public Schools and Daycares</a:t>
            </a:r>
          </a:p>
          <a:p>
            <a:r>
              <a:rPr lang="en-US" dirty="0" smtClean="0"/>
              <a:t>UMass Amherst Contracted via Inter-Agency Service Agreement to Run the Program with </a:t>
            </a:r>
            <a:r>
              <a:rPr lang="en-US" dirty="0" err="1" smtClean="0"/>
              <a:t>MassDEP</a:t>
            </a:r>
            <a:r>
              <a:rPr lang="en-US" dirty="0" smtClean="0"/>
              <a:t> Oversight and Coordination</a:t>
            </a:r>
          </a:p>
          <a:p>
            <a:r>
              <a:rPr lang="en-US" dirty="0" smtClean="0"/>
              <a:t>Partners:  MA Dept. of Public Health, MA Dept. of Elementary and Secondary Education, MA Dept. of Early Education and Care, Massachusetts Water Resources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0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UMass Technical Assistance Providers</a:t>
            </a:r>
          </a:p>
          <a:p>
            <a:r>
              <a:rPr lang="en-US" dirty="0" smtClean="0"/>
              <a:t>Informational Meeting for School Personnel and Local Partners (PWS, </a:t>
            </a:r>
            <a:r>
              <a:rPr lang="en-US" dirty="0" err="1" smtClean="0"/>
              <a:t>BoH</a:t>
            </a:r>
            <a:r>
              <a:rPr lang="en-US" dirty="0" smtClean="0"/>
              <a:t>, Facility Managers, etc.)</a:t>
            </a:r>
          </a:p>
          <a:p>
            <a:r>
              <a:rPr lang="en-US" dirty="0" smtClean="0"/>
              <a:t>Mapping of Buildings to Identify LCCA Fixtures</a:t>
            </a:r>
          </a:p>
          <a:p>
            <a:r>
              <a:rPr lang="en-US" dirty="0" smtClean="0"/>
              <a:t>Development of Sampling Plan</a:t>
            </a:r>
          </a:p>
          <a:p>
            <a:r>
              <a:rPr lang="en-US" dirty="0" smtClean="0"/>
              <a:t>Collecting Samples (School/Town, UMass, </a:t>
            </a:r>
            <a:r>
              <a:rPr lang="en-US" dirty="0" err="1" smtClean="0"/>
              <a:t>MassDEP</a:t>
            </a:r>
            <a:r>
              <a:rPr lang="en-US" dirty="0" smtClean="0"/>
              <a:t>, State Contractors)</a:t>
            </a:r>
          </a:p>
          <a:p>
            <a:r>
              <a:rPr lang="en-US" dirty="0" smtClean="0"/>
              <a:t>Laboratory Services (Contracted or MWRA)</a:t>
            </a:r>
          </a:p>
          <a:p>
            <a:r>
              <a:rPr lang="en-US" dirty="0" smtClean="0"/>
              <a:t>Communication of Results (Template </a:t>
            </a:r>
            <a:r>
              <a:rPr lang="en-US" dirty="0"/>
              <a:t>L</a:t>
            </a:r>
            <a:r>
              <a:rPr lang="en-US" dirty="0" smtClean="0"/>
              <a:t>etters, MDPH Fact Sheets, Participation in Public </a:t>
            </a:r>
            <a:r>
              <a:rPr lang="en-US" dirty="0"/>
              <a:t>M</a:t>
            </a:r>
            <a:r>
              <a:rPr lang="en-US" dirty="0" smtClean="0"/>
              <a:t>eetings)</a:t>
            </a:r>
          </a:p>
          <a:p>
            <a:r>
              <a:rPr lang="en-US" dirty="0" smtClean="0"/>
              <a:t>Remediation Advice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5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Considerations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05346"/>
              </p:ext>
            </p:extLst>
          </p:nvPr>
        </p:nvGraphicFramePr>
        <p:xfrm>
          <a:off x="1066800" y="1524000"/>
          <a:ext cx="6934200" cy="378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589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Resource(s)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Easy Application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Google Tools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Sustainable LCCA Program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LCCA Program Management Tool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Easily Accessible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eDEP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School/Partner</a:t>
                      </a:r>
                      <a:r>
                        <a:rPr lang="en-US" baseline="0" dirty="0" smtClean="0"/>
                        <a:t> Access to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Email, </a:t>
                      </a:r>
                      <a:r>
                        <a:rPr lang="en-US" dirty="0" smtClean="0"/>
                        <a:t>SharePoint, </a:t>
                      </a:r>
                      <a:r>
                        <a:rPr lang="en-US" dirty="0" smtClean="0"/>
                        <a:t>Shared Network Folders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Access to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89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 For Interest (RFI) Launched to Identify </a:t>
            </a:r>
            <a:r>
              <a:rPr lang="en-US" dirty="0"/>
              <a:t>S</a:t>
            </a:r>
            <a:r>
              <a:rPr lang="en-US" dirty="0" smtClean="0"/>
              <a:t>chools that Wanted to Participate</a:t>
            </a:r>
          </a:p>
          <a:p>
            <a:r>
              <a:rPr lang="en-US" dirty="0" smtClean="0"/>
              <a:t>Google Sheet Behind the </a:t>
            </a:r>
            <a:r>
              <a:rPr lang="en-US" dirty="0" err="1" smtClean="0"/>
              <a:t>Webform</a:t>
            </a:r>
            <a:r>
              <a:rPr lang="en-US" dirty="0" smtClean="0"/>
              <a:t> Captures Data</a:t>
            </a:r>
          </a:p>
          <a:p>
            <a:r>
              <a:rPr lang="en-US" dirty="0" smtClean="0"/>
              <a:t>Sheet Access is Controlled Centrally but Multiple Users can Access and Download as Needed (i.e. Management Reports, Scheduling Assistance, Administrative Efforts, etc.)</a:t>
            </a:r>
          </a:p>
          <a:p>
            <a:r>
              <a:rPr lang="en-US" dirty="0" smtClean="0"/>
              <a:t>Application Can be Modified on the Fly as Experience Guides Information Needs</a:t>
            </a:r>
          </a:p>
          <a:p>
            <a:r>
              <a:rPr lang="en-US" dirty="0" smtClean="0"/>
              <a:t>Much Simpler Application for 2017-2018 Program</a:t>
            </a:r>
          </a:p>
          <a:p>
            <a:r>
              <a:rPr lang="en-US" dirty="0" smtClean="0"/>
              <a:t>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1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LCCA Program Management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Built In-House as a One-Stop Resource for Schools</a:t>
            </a:r>
          </a:p>
          <a:p>
            <a:r>
              <a:rPr lang="en-US" dirty="0" smtClean="0"/>
              <a:t>PIN-</a:t>
            </a:r>
            <a:r>
              <a:rPr lang="en-US" dirty="0"/>
              <a:t>P</a:t>
            </a:r>
            <a:r>
              <a:rPr lang="en-US" dirty="0" smtClean="0"/>
              <a:t>rotected Workspace for each School/District</a:t>
            </a:r>
          </a:p>
          <a:p>
            <a:r>
              <a:rPr lang="en-US" dirty="0" smtClean="0"/>
              <a:t>Front End UI Built using Google Apps Script and Published as a Web App through G Suite</a:t>
            </a:r>
          </a:p>
          <a:p>
            <a:r>
              <a:rPr lang="en-US" dirty="0" smtClean="0"/>
              <a:t>Back End Database Built using </a:t>
            </a:r>
            <a:r>
              <a:rPr lang="en-US" dirty="0" err="1" smtClean="0"/>
              <a:t>CloudSQL</a:t>
            </a:r>
            <a:endParaRPr lang="en-US" dirty="0" smtClean="0"/>
          </a:p>
          <a:p>
            <a:r>
              <a:rPr lang="en-US" dirty="0" smtClean="0"/>
              <a:t>Documents/Report Templates Stored on Google Drive</a:t>
            </a:r>
          </a:p>
          <a:p>
            <a:r>
              <a:rPr lang="en-US" dirty="0" smtClean="0"/>
              <a:t>Lab Reports are Manually </a:t>
            </a:r>
            <a:r>
              <a:rPr lang="en-US" dirty="0"/>
              <a:t>T</a:t>
            </a:r>
            <a:r>
              <a:rPr lang="en-US" dirty="0" smtClean="0"/>
              <a:t>ransferred from </a:t>
            </a:r>
            <a:r>
              <a:rPr lang="en-US" dirty="0" err="1" smtClean="0"/>
              <a:t>eDEP</a:t>
            </a:r>
            <a:endParaRPr lang="en-US" dirty="0" smtClean="0"/>
          </a:p>
          <a:p>
            <a:pPr lvl="1"/>
            <a:r>
              <a:rPr lang="en-US" dirty="0" smtClean="0"/>
              <a:t>ODBC-Connected MS Access Queries Generate .csv Files which are Uploaded using Google Cloud Platform Web </a:t>
            </a:r>
            <a:r>
              <a:rPr lang="en-US" dirty="0"/>
              <a:t>C</a:t>
            </a:r>
            <a:r>
              <a:rPr lang="en-US" dirty="0" smtClean="0"/>
              <a:t>onsole </a:t>
            </a:r>
            <a:r>
              <a:rPr lang="en-US" dirty="0"/>
              <a:t>F</a:t>
            </a:r>
            <a:r>
              <a:rPr lang="en-US" dirty="0" smtClean="0"/>
              <a:t>irst into Cloud Storage then </a:t>
            </a:r>
            <a:r>
              <a:rPr lang="en-US" dirty="0" err="1" smtClean="0"/>
              <a:t>CloudSQL</a:t>
            </a:r>
            <a:endParaRPr lang="en-US" dirty="0" smtClean="0"/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8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Mandated use of </a:t>
            </a:r>
            <a:r>
              <a:rPr lang="en-US" dirty="0" err="1" smtClean="0"/>
              <a:t>MassDEP</a:t>
            </a:r>
            <a:r>
              <a:rPr lang="en-US" dirty="0" smtClean="0"/>
              <a:t> Portal (CROMERR </a:t>
            </a:r>
            <a:r>
              <a:rPr lang="en-US" dirty="0"/>
              <a:t>compliant-</a:t>
            </a:r>
            <a:r>
              <a:rPr lang="en-US" dirty="0" err="1"/>
              <a:t>ish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Labs are Already Authorized Users</a:t>
            </a:r>
          </a:p>
          <a:p>
            <a:pPr lvl="1"/>
            <a:r>
              <a:rPr lang="en-US" dirty="0" smtClean="0"/>
              <a:t>Conscious Decision Made Not to Have Schools Create </a:t>
            </a:r>
            <a:r>
              <a:rPr lang="en-US" dirty="0"/>
              <a:t>A</a:t>
            </a:r>
            <a:r>
              <a:rPr lang="en-US" dirty="0" smtClean="0"/>
              <a:t>ccounts</a:t>
            </a:r>
          </a:p>
          <a:p>
            <a:r>
              <a:rPr lang="en-US" dirty="0" smtClean="0"/>
              <a:t>DWP Accepts Formatted .txt Files (Bulk Upload)</a:t>
            </a:r>
          </a:p>
          <a:p>
            <a:r>
              <a:rPr lang="en-US" dirty="0" smtClean="0"/>
              <a:t>Files Undergo Administrative and Technical Validations</a:t>
            </a:r>
          </a:p>
          <a:p>
            <a:pPr lvl="1"/>
            <a:r>
              <a:rPr lang="en-US" dirty="0" smtClean="0"/>
              <a:t>Completeness, Proper Formatting, Known IDs, Lab Certification, Approved Methods, Detection Limits, Holding Times</a:t>
            </a:r>
          </a:p>
          <a:p>
            <a:r>
              <a:rPr lang="en-US" dirty="0" smtClean="0"/>
              <a:t>EEA-IT Cloned our LCR Reporting “Form” for use in LCCA</a:t>
            </a:r>
          </a:p>
          <a:p>
            <a:pPr lvl="1"/>
            <a:r>
              <a:rPr lang="en-US" dirty="0" smtClean="0"/>
              <a:t>Substitute School IDs for Required PWSIDs</a:t>
            </a:r>
          </a:p>
          <a:p>
            <a:pPr lvl="1"/>
            <a:r>
              <a:rPr lang="en-US" dirty="0" smtClean="0"/>
              <a:t>Tell Them the Governor Requested the Work</a:t>
            </a:r>
          </a:p>
        </p:txBody>
      </p:sp>
    </p:spTree>
    <p:extLst>
      <p:ext uri="{BB962C8B-B14F-4D97-AF65-F5344CB8AC3E}">
        <p14:creationId xmlns:p14="http://schemas.microsoft.com/office/powerpoint/2010/main" val="240118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Access to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LCCA Program Management Tool</a:t>
            </a:r>
          </a:p>
          <a:p>
            <a:r>
              <a:rPr lang="en-US" dirty="0" err="1" smtClean="0"/>
              <a:t>MassDEP</a:t>
            </a:r>
            <a:r>
              <a:rPr lang="en-US" dirty="0" smtClean="0"/>
              <a:t> Generated an Excel File for each School and Highlighted any ALEs (Lead or Copper)</a:t>
            </a:r>
          </a:p>
          <a:p>
            <a:r>
              <a:rPr lang="en-US" dirty="0" smtClean="0"/>
              <a:t>Email to School with Excel File(s) Identified that They: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et the ALs at All Fixtures, or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xceeded the Lead AL at Any Fixture, or</a:t>
            </a:r>
          </a:p>
          <a:p>
            <a:pPr lvl="1"/>
            <a:r>
              <a:rPr lang="en-US" dirty="0" smtClean="0"/>
              <a:t>Exceeded the Copper AL at Any Fixture, or</a:t>
            </a:r>
          </a:p>
          <a:p>
            <a:pPr lvl="1"/>
            <a:r>
              <a:rPr lang="en-US" dirty="0" smtClean="0"/>
              <a:t>Exceeded </a:t>
            </a:r>
            <a:r>
              <a:rPr lang="en-US" dirty="0"/>
              <a:t>B</a:t>
            </a:r>
            <a:r>
              <a:rPr lang="en-US" dirty="0" smtClean="0"/>
              <a:t>oth the Lead and Copper ALs at Any Fixtures</a:t>
            </a:r>
          </a:p>
          <a:p>
            <a:r>
              <a:rPr lang="en-US" dirty="0" smtClean="0"/>
              <a:t>Schools Were Encouraged to Communicate Their Results With Their Community</a:t>
            </a:r>
          </a:p>
          <a:p>
            <a:r>
              <a:rPr lang="en-US" dirty="0" smtClean="0"/>
              <a:t>Told that </a:t>
            </a:r>
            <a:r>
              <a:rPr lang="en-US" dirty="0" err="1" smtClean="0"/>
              <a:t>MassDEP</a:t>
            </a:r>
            <a:r>
              <a:rPr lang="en-US" dirty="0" smtClean="0"/>
              <a:t> Would Make the Results Public After Two Weeks</a:t>
            </a:r>
          </a:p>
          <a:p>
            <a:r>
              <a:rPr lang="en-US" dirty="0" smtClean="0"/>
              <a:t>Copied Partners (e.g. MDPH, UMass-Amherst)</a:t>
            </a:r>
          </a:p>
        </p:txBody>
      </p:sp>
    </p:spTree>
    <p:extLst>
      <p:ext uri="{BB962C8B-B14F-4D97-AF65-F5344CB8AC3E}">
        <p14:creationId xmlns:p14="http://schemas.microsoft.com/office/powerpoint/2010/main" val="238626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Access to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Google Sheets via Gmail Accounts (RFI)</a:t>
            </a:r>
          </a:p>
          <a:p>
            <a:r>
              <a:rPr lang="en-US" dirty="0" smtClean="0"/>
              <a:t>UMass-Amherst and </a:t>
            </a:r>
            <a:r>
              <a:rPr lang="en-US" dirty="0" err="1" smtClean="0"/>
              <a:t>MassDEP</a:t>
            </a:r>
            <a:r>
              <a:rPr lang="en-US" dirty="0" smtClean="0"/>
              <a:t> Staff via SharePoint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MasterFile</a:t>
            </a:r>
            <a:r>
              <a:rPr lang="en-US" dirty="0" smtClean="0"/>
              <a:t>” Used by UMass-Amherst Daily to Track Activities with Applicants (Information Meeting, Sampling Plan, Sample Date, Samples Receipt, </a:t>
            </a:r>
            <a:r>
              <a:rPr lang="en-US" dirty="0" err="1" smtClean="0"/>
              <a:t>CoC</a:t>
            </a:r>
            <a:r>
              <a:rPr lang="en-US" dirty="0" smtClean="0"/>
              <a:t> Upload, etc.)</a:t>
            </a:r>
          </a:p>
          <a:p>
            <a:pPr lvl="1"/>
            <a:r>
              <a:rPr lang="en-US" dirty="0" smtClean="0"/>
              <a:t>PINs for Program Management Tool</a:t>
            </a:r>
          </a:p>
          <a:p>
            <a:pPr lvl="1"/>
            <a:r>
              <a:rPr lang="en-US" dirty="0" smtClean="0"/>
              <a:t>DESE/DEEC Inventory of Facilities</a:t>
            </a:r>
          </a:p>
          <a:p>
            <a:pPr lvl="1"/>
            <a:r>
              <a:rPr lang="en-US" dirty="0" smtClean="0"/>
              <a:t>Template Documents</a:t>
            </a:r>
          </a:p>
          <a:p>
            <a:r>
              <a:rPr lang="en-US" dirty="0" smtClean="0"/>
              <a:t>MDPH via Shared Network Folders – Common Infrastructure Between Executive Branch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23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659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MassDEP Assistance Program for Lead in School Drinking Water</vt:lpstr>
      <vt:lpstr>Program Basics</vt:lpstr>
      <vt:lpstr>Services Offered</vt:lpstr>
      <vt:lpstr>Data Considerations</vt:lpstr>
      <vt:lpstr>Application</vt:lpstr>
      <vt:lpstr>LCCA Program Management Tool</vt:lpstr>
      <vt:lpstr>eDEP</vt:lpstr>
      <vt:lpstr>School Access to Data</vt:lpstr>
      <vt:lpstr>Partner Access to Data</vt:lpstr>
      <vt:lpstr>Public Access to Data</vt:lpstr>
      <vt:lpstr>Questions?</vt:lpstr>
    </vt:vector>
  </TitlesOfParts>
  <Company>EOEEA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MassDEP Assistance Program for Lead in School Drinking Water</dc:title>
  <dc:creator>Guterman, Damon (DEP)</dc:creator>
  <cp:lastModifiedBy>Guterman, Damon (DEP)</cp:lastModifiedBy>
  <cp:revision>23</cp:revision>
  <dcterms:created xsi:type="dcterms:W3CDTF">2017-09-18T18:01:32Z</dcterms:created>
  <dcterms:modified xsi:type="dcterms:W3CDTF">2017-09-18T20:27:11Z</dcterms:modified>
</cp:coreProperties>
</file>