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media/image82.jpg" ContentType="image/jpeg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51" r:id="rId2"/>
    <p:sldMasterId id="2147483655" r:id="rId3"/>
  </p:sldMasterIdLst>
  <p:notesMasterIdLst>
    <p:notesMasterId r:id="rId61"/>
  </p:notesMasterIdLst>
  <p:handoutMasterIdLst>
    <p:handoutMasterId r:id="rId62"/>
  </p:handoutMasterIdLst>
  <p:sldIdLst>
    <p:sldId id="352" r:id="rId4"/>
    <p:sldId id="385" r:id="rId5"/>
    <p:sldId id="405" r:id="rId6"/>
    <p:sldId id="388" r:id="rId7"/>
    <p:sldId id="387" r:id="rId8"/>
    <p:sldId id="303" r:id="rId9"/>
    <p:sldId id="370" r:id="rId10"/>
    <p:sldId id="337" r:id="rId11"/>
    <p:sldId id="389" r:id="rId12"/>
    <p:sldId id="304" r:id="rId13"/>
    <p:sldId id="442" r:id="rId14"/>
    <p:sldId id="443" r:id="rId15"/>
    <p:sldId id="358" r:id="rId16"/>
    <p:sldId id="310" r:id="rId17"/>
    <p:sldId id="391" r:id="rId18"/>
    <p:sldId id="368" r:id="rId19"/>
    <p:sldId id="312" r:id="rId20"/>
    <p:sldId id="437" r:id="rId21"/>
    <p:sldId id="418" r:id="rId22"/>
    <p:sldId id="311" r:id="rId23"/>
    <p:sldId id="393" r:id="rId24"/>
    <p:sldId id="318" r:id="rId25"/>
    <p:sldId id="361" r:id="rId26"/>
    <p:sldId id="365" r:id="rId27"/>
    <p:sldId id="313" r:id="rId28"/>
    <p:sldId id="434" r:id="rId29"/>
    <p:sldId id="438" r:id="rId30"/>
    <p:sldId id="399" r:id="rId31"/>
    <p:sldId id="414" r:id="rId32"/>
    <p:sldId id="439" r:id="rId33"/>
    <p:sldId id="395" r:id="rId34"/>
    <p:sldId id="317" r:id="rId35"/>
    <p:sldId id="396" r:id="rId36"/>
    <p:sldId id="421" r:id="rId37"/>
    <p:sldId id="400" r:id="rId38"/>
    <p:sldId id="345" r:id="rId39"/>
    <p:sldId id="308" r:id="rId40"/>
    <p:sldId id="380" r:id="rId41"/>
    <p:sldId id="306" r:id="rId42"/>
    <p:sldId id="307" r:id="rId43"/>
    <p:sldId id="440" r:id="rId44"/>
    <p:sldId id="402" r:id="rId45"/>
    <p:sldId id="441" r:id="rId46"/>
    <p:sldId id="407" r:id="rId47"/>
    <p:sldId id="408" r:id="rId48"/>
    <p:sldId id="381" r:id="rId49"/>
    <p:sldId id="376" r:id="rId50"/>
    <p:sldId id="383" r:id="rId51"/>
    <p:sldId id="382" r:id="rId52"/>
    <p:sldId id="433" r:id="rId53"/>
    <p:sldId id="429" r:id="rId54"/>
    <p:sldId id="428" r:id="rId55"/>
    <p:sldId id="384" r:id="rId56"/>
    <p:sldId id="410" r:id="rId57"/>
    <p:sldId id="411" r:id="rId58"/>
    <p:sldId id="349" r:id="rId59"/>
    <p:sldId id="332" r:id="rId6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4" autoAdjust="0"/>
    <p:restoredTop sz="94434" autoAdjust="0"/>
  </p:normalViewPr>
  <p:slideViewPr>
    <p:cSldViewPr>
      <p:cViewPr varScale="1">
        <p:scale>
          <a:sx n="60" d="100"/>
          <a:sy n="60" d="100"/>
        </p:scale>
        <p:origin x="11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83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1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23198-761E-40B3-9561-F3E67BA50445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A292B-7FEC-4AD1-A24A-620F882C3F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48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625AA6AB-72ED-4D85-BE84-B7100043BD71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25E618FD-D564-4E98-80E4-1CE7F93B71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021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515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8508287" indent="-380441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0374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24523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88672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FC08DFD-4091-4CE0-B198-AF436DE0EE96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42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28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CAF60-A71D-460F-B668-A824DF7554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59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21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8508287" indent="-380441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0374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24523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88672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FC08DFD-4091-4CE0-B198-AF436DE0EE96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72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66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53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52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43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022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027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CAF60-A71D-460F-B668-A824DF7554F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29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17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DCB9-780F-4CDA-9572-D3A15326907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90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DCB9-780F-4CDA-9572-D3A15326907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90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82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8508287" indent="-380441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0374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24523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88672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FC08DFD-4091-4CE0-B198-AF436DE0EE96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59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DCB9-780F-4CDA-9572-D3A15326907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31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55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55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245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22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599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CAF60-A71D-460F-B668-A824DF7554F1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13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447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479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CAF60-A71D-460F-B668-A824DF7554F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993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CAF60-A71D-460F-B668-A824DF7554F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76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8508287" indent="-380441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0374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24523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88672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FC08DFD-4091-4CE0-B198-AF436DE0EE96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664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C190-7BAC-4087-9366-0DD43BA5AFF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01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10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510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373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6175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6168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8652428" indent="-381865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DDA62EB-A496-43E3-AEC7-A8EEE38A6699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287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8652428" indent="-381865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DDA62EB-A496-43E3-AEC7-A8EEE38A6699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676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8508287" indent="-380441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0374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24523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88672" indent="-232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52822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1697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81121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45270" indent="-232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AB25FC2-669C-4469-BD6C-F0314A94BE0B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40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11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78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8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07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18FD-D564-4E98-80E4-1CE7F93B718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758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600" b="1">
                <a:solidFill>
                  <a:srgbClr val="13288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685800"/>
            <a:ext cx="17716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:\OS\Communications\K_Lynch\Kate's pics\teens-stairs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988" y="5257800"/>
            <a:ext cx="206201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:\OS\Communications\K_Lynch\Kate's pics\family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89" y="5257800"/>
            <a:ext cx="21732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:\My Pictures\sunscreen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014" y="5257800"/>
            <a:ext cx="11715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:\My Pictures\lab-DonnaGreen2.jp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174798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seniors walking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789" y="5257800"/>
            <a:ext cx="1066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S:\OS\Communications\PHIP photos\life jacket.jpg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302" y="5257800"/>
            <a:ext cx="10556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logo-comm_color.gif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4525963"/>
            <a:ext cx="18049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 userDrawn="1"/>
        </p:nvCxnSpPr>
        <p:spPr>
          <a:xfrm>
            <a:off x="0" y="5105400"/>
            <a:ext cx="8534400" cy="0"/>
          </a:xfrm>
          <a:prstGeom prst="line">
            <a:avLst/>
          </a:prstGeom>
          <a:ln w="19050">
            <a:solidFill>
              <a:srgbClr val="A6DC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77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dirty="0">
                <a:solidFill>
                  <a:prstClr val="white"/>
                </a:solidFill>
              </a:rPr>
              <a:pPr marL="254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4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9742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42239" y="6542799"/>
            <a:ext cx="231140" cy="20383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dirty="0">
                <a:solidFill>
                  <a:prstClr val="white"/>
                </a:solidFill>
              </a:rPr>
              <a:pPr marL="254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6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600" b="1">
                <a:solidFill>
                  <a:srgbClr val="13288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685800"/>
            <a:ext cx="17716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logo-comm_color.gi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4525963"/>
            <a:ext cx="18049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 userDrawn="1"/>
        </p:nvCxnSpPr>
        <p:spPr>
          <a:xfrm>
            <a:off x="0" y="5105400"/>
            <a:ext cx="8534400" cy="0"/>
          </a:xfrm>
          <a:prstGeom prst="line">
            <a:avLst/>
          </a:prstGeom>
          <a:ln w="19050">
            <a:solidFill>
              <a:srgbClr val="A6DC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7800"/>
            <a:ext cx="9144000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50" y="5258713"/>
            <a:ext cx="2000250" cy="1598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9614"/>
            <a:ext cx="2844800" cy="1596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170" y="5257800"/>
            <a:ext cx="2350007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262829"/>
            <a:ext cx="1272114" cy="15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93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1105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dirty="0">
                <a:solidFill>
                  <a:prstClr val="white"/>
                </a:solidFill>
              </a:rPr>
              <a:pPr marL="254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3307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3307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dirty="0">
                <a:solidFill>
                  <a:prstClr val="white"/>
                </a:solidFill>
              </a:rPr>
              <a:pPr marL="254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3307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dirty="0">
                <a:solidFill>
                  <a:prstClr val="white"/>
                </a:solidFill>
              </a:rPr>
              <a:pPr marL="254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3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640" y="1143000"/>
            <a:ext cx="9141359" cy="5501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127504" y="984503"/>
            <a:ext cx="4963668" cy="356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3307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dirty="0">
                <a:solidFill>
                  <a:prstClr val="white"/>
                </a:solidFill>
              </a:rPr>
              <a:pPr marL="254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7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36826"/>
            <a:ext cx="8728364" cy="188926"/>
          </a:xfrm>
          <a:prstGeom prst="rect">
            <a:avLst/>
          </a:prstGeom>
          <a:gradFill flip="none" rotWithShape="1">
            <a:gsLst>
              <a:gs pos="87000">
                <a:schemeClr val="bg1">
                  <a:lumMod val="0"/>
                  <a:lumOff val="100000"/>
                </a:schemeClr>
              </a:gs>
              <a:gs pos="68000">
                <a:srgbClr val="5E9AC2">
                  <a:alpha val="9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217" y="6200721"/>
            <a:ext cx="1348706" cy="5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0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13288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rgbClr val="13288F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13288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13288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13288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13288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36826"/>
            <a:ext cx="8728364" cy="188926"/>
          </a:xfrm>
          <a:prstGeom prst="rect">
            <a:avLst/>
          </a:prstGeom>
          <a:gradFill flip="none" rotWithShape="1">
            <a:gsLst>
              <a:gs pos="87000">
                <a:schemeClr val="bg1">
                  <a:lumMod val="0"/>
                  <a:lumOff val="100000"/>
                </a:schemeClr>
              </a:gs>
              <a:gs pos="68000">
                <a:srgbClr val="5E9AC2">
                  <a:alpha val="9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217" y="6200721"/>
            <a:ext cx="1348706" cy="59659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1415844"/>
            <a:ext cx="8534400" cy="0"/>
          </a:xfrm>
          <a:prstGeom prst="line">
            <a:avLst/>
          </a:prstGeom>
          <a:ln w="19050">
            <a:solidFill>
              <a:srgbClr val="A6DC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" y="64774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CB01FF8-FD20-4D73-924D-CA96563E0E92}" type="slidenum">
              <a:rPr lang="en-US" sz="1400" smtClean="0">
                <a:solidFill>
                  <a:prstClr val="white"/>
                </a:solidFill>
              </a:rPr>
              <a:pPr/>
              <a:t>‹#›</a:t>
            </a:fld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13288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rgbClr val="13288F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13288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13288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13288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13288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80" y="6536829"/>
            <a:ext cx="8727986" cy="1889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7599222" y="6200724"/>
            <a:ext cx="1348701" cy="5965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80" y="1415846"/>
            <a:ext cx="8534400" cy="0"/>
          </a:xfrm>
          <a:custGeom>
            <a:avLst/>
            <a:gdLst/>
            <a:ahLst/>
            <a:cxnLst/>
            <a:rect l="l" t="t" r="r" b="b"/>
            <a:pathLst>
              <a:path w="8534400">
                <a:moveTo>
                  <a:pt x="380" y="0"/>
                </a:moveTo>
                <a:lnTo>
                  <a:pt x="8534400" y="0"/>
                </a:lnTo>
              </a:path>
            </a:pathLst>
          </a:custGeom>
          <a:ln w="19050">
            <a:solidFill>
              <a:srgbClr val="A5CE3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78787" y="619379"/>
            <a:ext cx="5186425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23307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1860595"/>
            <a:ext cx="7767319" cy="3969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3307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2239" y="6542799"/>
            <a:ext cx="231140" cy="20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dirty="0">
                <a:solidFill>
                  <a:prstClr val="white"/>
                </a:solidFill>
              </a:rPr>
              <a:pPr marL="25400"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9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steve.deem@doh.wa.gov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hyperlink" Target="mailto:Nancy.feagin@doh.wa.gov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3047999"/>
          </a:xfrm>
        </p:spPr>
        <p:txBody>
          <a:bodyPr>
            <a:normAutofit fontScale="90000"/>
          </a:bodyPr>
          <a:lstStyle/>
          <a:p>
            <a:pPr lvl="0" indent="4763">
              <a:spcBef>
                <a:spcPts val="0"/>
              </a:spcBef>
            </a:pPr>
            <a:r>
              <a:rPr lang="en-US" sz="4000" b="0" dirty="0"/>
              <a:t>Opening Pandora’s Box</a:t>
            </a:r>
            <a:br>
              <a:rPr lang="en-US" b="0" dirty="0"/>
            </a:br>
            <a:r>
              <a:rPr lang="en-US" sz="3200" b="0" dirty="0"/>
              <a:t>Evaluating the Integrity of Water System Monitoring</a:t>
            </a:r>
            <a:br>
              <a:rPr lang="en-US" sz="3200" b="0" dirty="0"/>
            </a:br>
            <a:br>
              <a:rPr lang="en-US" sz="3200" dirty="0"/>
            </a:br>
            <a:r>
              <a:rPr lang="en-US" altLang="en-US" sz="2400" b="0" dirty="0">
                <a:ea typeface="ＭＳ Ｐゴシック" pitchFamily="34" charset="-128"/>
                <a:cs typeface="+mn-cs"/>
              </a:rPr>
              <a:t>Nancy Feagin, P.E. and Steve Deem, P.E. </a:t>
            </a:r>
            <a:br>
              <a:rPr lang="en-US" altLang="en-US" sz="2400" b="0" dirty="0">
                <a:ea typeface="ＭＳ Ｐゴシック" pitchFamily="34" charset="-128"/>
                <a:cs typeface="+mn-cs"/>
              </a:rPr>
            </a:br>
            <a:r>
              <a:rPr lang="en-US" sz="1600" b="0" dirty="0">
                <a:ea typeface="+mn-ea"/>
                <a:cs typeface="+mn-cs"/>
              </a:rPr>
              <a:t>Office of Drinking Water</a:t>
            </a:r>
            <a:br>
              <a:rPr lang="en-US" sz="1600" b="0" dirty="0">
                <a:ea typeface="+mn-ea"/>
                <a:cs typeface="+mn-cs"/>
              </a:rPr>
            </a:br>
            <a:r>
              <a:rPr lang="en-US" sz="1600" b="0" dirty="0">
                <a:ea typeface="+mn-ea"/>
                <a:cs typeface="+mn-cs"/>
              </a:rPr>
              <a:t>Washington State Department of Health</a:t>
            </a:r>
            <a:br>
              <a:rPr lang="en-US" sz="1600" b="0" dirty="0">
                <a:ea typeface="+mn-ea"/>
                <a:cs typeface="+mn-cs"/>
              </a:rPr>
            </a:br>
            <a:br>
              <a:rPr lang="en-US" sz="800" b="0" dirty="0">
                <a:ea typeface="+mn-ea"/>
                <a:cs typeface="+mn-cs"/>
              </a:rPr>
            </a:br>
            <a:r>
              <a:rPr lang="en-US" altLang="en-US" sz="2000" b="0" dirty="0">
                <a:ea typeface="ＭＳ Ｐゴシック" pitchFamily="34" charset="-128"/>
                <a:cs typeface="+mn-cs"/>
              </a:rPr>
              <a:t>ASDWA Webinar January 2017</a:t>
            </a:r>
            <a:endParaRPr lang="en-US" altLang="en-US" sz="1800" b="0" dirty="0"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108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 b="0" dirty="0"/>
              <a:t>Disinfection Monitoring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1500" y="1219200"/>
            <a:ext cx="6362700" cy="27856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rgbClr val="13288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13288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3288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13288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13288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Much more complex than turbidity!</a:t>
            </a:r>
          </a:p>
          <a:p>
            <a:pPr lvl="1"/>
            <a:r>
              <a:rPr lang="en-US" dirty="0"/>
              <a:t>Three water quality parameters: </a:t>
            </a:r>
          </a:p>
          <a:p>
            <a:pPr lvl="2"/>
            <a:r>
              <a:rPr lang="en-US" dirty="0"/>
              <a:t>pH </a:t>
            </a:r>
          </a:p>
          <a:p>
            <a:pPr lvl="2"/>
            <a:r>
              <a:rPr lang="en-US" dirty="0"/>
              <a:t>temperature </a:t>
            </a:r>
          </a:p>
          <a:p>
            <a:pPr lvl="2"/>
            <a:r>
              <a:rPr lang="en-US" dirty="0"/>
              <a:t>disinfectant residual concentration</a:t>
            </a:r>
          </a:p>
          <a:p>
            <a:pPr lvl="1"/>
            <a:r>
              <a:rPr lang="en-US" dirty="0"/>
              <a:t>PLUS . . .</a:t>
            </a:r>
          </a:p>
        </p:txBody>
      </p:sp>
      <p:sp>
        <p:nvSpPr>
          <p:cNvPr id="8" name="Rectangle 7"/>
          <p:cNvSpPr/>
          <p:nvPr/>
        </p:nvSpPr>
        <p:spPr>
          <a:xfrm>
            <a:off x="9466806" y="6576497"/>
            <a:ext cx="44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95400" y="4572000"/>
                <a:ext cx="57150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4000" i="1" dirty="0"/>
                  <a:t>Time</a:t>
                </a:r>
                <a:r>
                  <a:rPr lang="en-US" dirty="0"/>
                  <a:t> </a:t>
                </a:r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/>
                          </a:rPr>
                          <m:t>𝑽𝒐𝒍𝒖𝒎𝒆</m:t>
                        </m:r>
                        <m:r>
                          <a:rPr lang="en-US" sz="2400" b="1" i="1">
                            <a:latin typeface="Cambria Math"/>
                          </a:rPr>
                          <m:t> </m:t>
                        </m:r>
                        <m:r>
                          <a:rPr lang="en-US" sz="2400" b="1" i="1">
                            <a:latin typeface="Cambria Math"/>
                          </a:rPr>
                          <m:t>𝒙</m:t>
                        </m:r>
                        <m:r>
                          <a:rPr lang="en-US" sz="2400" b="1" i="1">
                            <a:latin typeface="Cambria Math"/>
                          </a:rPr>
                          <m:t> </m:t>
                        </m:r>
                        <m:r>
                          <a:rPr lang="en-US" sz="2400" b="1" i="1">
                            <a:latin typeface="Cambria Math"/>
                          </a:rPr>
                          <m:t>𝑩𝒂𝒇𝒇𝒍𝒊𝒏𝒈</m:t>
                        </m:r>
                        <m:r>
                          <a:rPr lang="en-US" sz="2400" b="1" i="1">
                            <a:latin typeface="Cambria Math"/>
                          </a:rPr>
                          <m:t> </m:t>
                        </m:r>
                        <m:r>
                          <a:rPr lang="en-US" sz="2400" b="1" i="1">
                            <a:latin typeface="Cambria Math"/>
                          </a:rPr>
                          <m:t>𝒆𝒇𝒇𝒊𝒄𝒆𝒏𝒄𝒚</m:t>
                        </m:r>
                      </m:num>
                      <m:den>
                        <m:r>
                          <a:rPr lang="en-US" sz="2400" b="1" i="1">
                            <a:latin typeface="Cambria Math"/>
                          </a:rPr>
                          <m:t>𝑭𝒍𝒐𝒘𝒓𝒂𝒕𝒆</m:t>
                        </m:r>
                      </m:den>
                    </m:f>
                  </m:oMath>
                </a14:m>
                <a:endParaRPr lang="en-US" sz="2400" b="1" i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572000"/>
                <a:ext cx="5715000" cy="707886"/>
              </a:xfrm>
              <a:prstGeom prst="rect">
                <a:avLst/>
              </a:prstGeom>
              <a:blipFill rotWithShape="1">
                <a:blip r:embed="rId3"/>
                <a:stretch>
                  <a:fillRect t="-18103" b="-3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/>
          <p:cNvSpPr/>
          <p:nvPr/>
        </p:nvSpPr>
        <p:spPr>
          <a:xfrm rot="5400000">
            <a:off x="4505668" y="2806004"/>
            <a:ext cx="399364" cy="32385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86100" y="3767175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tx2"/>
                </a:solidFill>
              </a:rPr>
              <a:t>Effective volume</a:t>
            </a:r>
          </a:p>
        </p:txBody>
      </p:sp>
    </p:spTree>
    <p:extLst>
      <p:ext uri="{BB962C8B-B14F-4D97-AF65-F5344CB8AC3E}">
        <p14:creationId xmlns:p14="http://schemas.microsoft.com/office/powerpoint/2010/main" val="20424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b="0" dirty="0"/>
              <a:t>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334000"/>
          </a:xfrm>
        </p:spPr>
        <p:txBody>
          <a:bodyPr>
            <a:noAutofit/>
          </a:bodyPr>
          <a:lstStyle/>
          <a:p>
            <a:r>
              <a:rPr lang="en-US" sz="2800" dirty="0"/>
              <a:t>Ways to measure pH</a:t>
            </a:r>
          </a:p>
          <a:p>
            <a:pPr marL="971550" lvl="1" indent="-514350"/>
            <a:r>
              <a:rPr lang="en-US" sz="2400" u="sng" dirty="0"/>
              <a:t>Indicators</a:t>
            </a:r>
            <a:r>
              <a:rPr lang="en-US" sz="2400" dirty="0"/>
              <a:t> – materials designed to change color at different pH values. </a:t>
            </a:r>
          </a:p>
          <a:p>
            <a:pPr marL="971550" lvl="1" indent="-514350"/>
            <a:r>
              <a:rPr lang="en-US" sz="2400" u="sng" dirty="0"/>
              <a:t>Colorimeter</a:t>
            </a:r>
            <a:r>
              <a:rPr lang="en-US" sz="2400" dirty="0"/>
              <a:t> – reagent added to sample vial, compare resultant color to wheel or spectral standard to interpolate </a:t>
            </a:r>
            <a:r>
              <a:rPr lang="en-US" sz="2400" dirty="0" err="1"/>
              <a:t>pH.</a:t>
            </a:r>
            <a:endParaRPr lang="en-US" sz="2400" dirty="0"/>
          </a:p>
          <a:p>
            <a:pPr marL="971550" lvl="1" indent="-514350"/>
            <a:r>
              <a:rPr lang="en-US" sz="2400" u="sng" dirty="0"/>
              <a:t>pH meter </a:t>
            </a:r>
            <a:r>
              <a:rPr lang="en-US" sz="2400" dirty="0"/>
              <a:t>– potentiometric measurement using glass electrode and reference electrode.  Precise and Continuous.</a:t>
            </a:r>
          </a:p>
          <a:p>
            <a:pPr marL="571500" indent="-514350"/>
            <a:r>
              <a:rPr lang="en-US" sz="2800" dirty="0" err="1"/>
              <a:t>Soren</a:t>
            </a:r>
            <a:r>
              <a:rPr lang="en-US" sz="2800" dirty="0"/>
              <a:t> </a:t>
            </a:r>
            <a:r>
              <a:rPr lang="en-US" sz="2800" dirty="0" err="1"/>
              <a:t>Peder</a:t>
            </a:r>
            <a:r>
              <a:rPr lang="en-US" sz="2800" dirty="0"/>
              <a:t> </a:t>
            </a:r>
            <a:r>
              <a:rPr lang="en-US" sz="2800" dirty="0" err="1"/>
              <a:t>Lauritz</a:t>
            </a:r>
            <a:r>
              <a:rPr lang="en-US" sz="2800" dirty="0"/>
              <a:t> Sorenson –  1909 - Danish - </a:t>
            </a:r>
            <a:r>
              <a:rPr lang="en-US" sz="2800" dirty="0" err="1"/>
              <a:t>Carlsburg</a:t>
            </a:r>
            <a:r>
              <a:rPr lang="en-US" sz="2800" dirty="0"/>
              <a:t> Laboratory</a:t>
            </a:r>
          </a:p>
          <a:p>
            <a:pPr marL="800100" lvl="1"/>
            <a:r>
              <a:rPr lang="en-US" sz="2200" dirty="0"/>
              <a:t>Soren measured mV in solutions of known </a:t>
            </a:r>
            <a:r>
              <a:rPr lang="en-US" sz="2200" dirty="0" err="1"/>
              <a:t>HCl</a:t>
            </a:r>
            <a:r>
              <a:rPr lang="en-US" sz="2200" dirty="0"/>
              <a:t>  concentration</a:t>
            </a:r>
          </a:p>
          <a:p>
            <a:pPr marL="571500" indent="-51435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09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b="0" dirty="0"/>
              <a:t>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A measurement of</a:t>
            </a:r>
          </a:p>
          <a:p>
            <a:pPr lvl="1"/>
            <a:r>
              <a:rPr lang="en-US" sz="2400" dirty="0"/>
              <a:t>the hydrogen ion concentration [H</a:t>
            </a:r>
            <a:r>
              <a:rPr lang="en-US" sz="2400" baseline="30000" dirty="0"/>
              <a:t>+</a:t>
            </a:r>
            <a:r>
              <a:rPr lang="en-US" sz="2400" dirty="0"/>
              <a:t>]</a:t>
            </a:r>
          </a:p>
          <a:p>
            <a:pPr lvl="1"/>
            <a:r>
              <a:rPr lang="en-US" sz="2400" dirty="0"/>
              <a:t>the relative acidity of an aqueous solution</a:t>
            </a:r>
          </a:p>
          <a:p>
            <a:r>
              <a:rPr lang="en-US" sz="2400" dirty="0"/>
              <a:t>A negative logarithmic function     pH = -log [H</a:t>
            </a:r>
            <a:r>
              <a:rPr lang="en-US" sz="2400" baseline="30000" dirty="0"/>
              <a:t>+</a:t>
            </a:r>
            <a:r>
              <a:rPr lang="en-US" sz="2400" dirty="0"/>
              <a:t>]</a:t>
            </a:r>
          </a:p>
          <a:p>
            <a:r>
              <a:rPr lang="en-US" sz="2400" dirty="0"/>
              <a:t>Each one-unit decrease in pH = 10x increase in acidity:  for example, a pH 6 solution 10 times more acidic than a pH 7 solution</a:t>
            </a:r>
          </a:p>
          <a:p>
            <a:pPr>
              <a:buNone/>
            </a:pPr>
            <a:endParaRPr lang="en-US" dirty="0"/>
          </a:p>
          <a:p>
            <a:r>
              <a:rPr lang="en-US" sz="2400" dirty="0"/>
              <a:t>What does the ‘</a:t>
            </a:r>
            <a:r>
              <a:rPr lang="en-US" sz="2400" dirty="0" err="1"/>
              <a:t>p</a:t>
            </a:r>
            <a:r>
              <a:rPr lang="en-US" sz="2400" dirty="0"/>
              <a:t>’ in pH stand for?</a:t>
            </a:r>
          </a:p>
          <a:p>
            <a:pPr lvl="1"/>
            <a:r>
              <a:rPr lang="en-US" sz="2200" dirty="0"/>
              <a:t>Derived from </a:t>
            </a:r>
            <a:r>
              <a:rPr lang="en-US" sz="2200" dirty="0" err="1"/>
              <a:t>Potenz</a:t>
            </a:r>
            <a:r>
              <a:rPr lang="en-US" sz="2200" dirty="0"/>
              <a:t> – </a:t>
            </a:r>
            <a:r>
              <a:rPr lang="en-US" sz="2200" dirty="0" err="1"/>
              <a:t>german</a:t>
            </a:r>
            <a:r>
              <a:rPr lang="en-US" sz="2200" dirty="0"/>
              <a:t> for power or exponent – “power or potential of hydrogen”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0" y="533400"/>
            <a:ext cx="2057400" cy="16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7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Chlorine Effectiveness and pH</a:t>
            </a:r>
          </a:p>
        </p:txBody>
      </p:sp>
      <p:pic>
        <p:nvPicPr>
          <p:cNvPr id="1026" name="Picture 2" descr="S:\EPH\DW\Field Operations\Northwest\PROGRAMS\SWTR\Data Integrity General\pHversuschlorine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021" y="2699544"/>
            <a:ext cx="5384199" cy="332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514583"/>
            <a:ext cx="259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Hypochlorous</a:t>
            </a:r>
            <a:r>
              <a:rPr lang="en-US" sz="2400" dirty="0"/>
              <a:t> acid:  a stronger disinfectant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600" y="1524000"/>
            <a:ext cx="24384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Hypochlorite ion:    A weaker  disinfectant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6096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http://www.hach.com/DisinfectionSeries02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2158425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HOCl</a:t>
            </a:r>
            <a:r>
              <a:rPr lang="en-US" sz="3200" dirty="0"/>
              <a:t> </a:t>
            </a:r>
            <a:r>
              <a:rPr lang="en-US" sz="3200" dirty="0">
                <a:sym typeface="Symbol"/>
              </a:rPr>
              <a:t> H</a:t>
            </a:r>
            <a:r>
              <a:rPr lang="en-US" sz="3200" baseline="30000" dirty="0">
                <a:sym typeface="Symbol"/>
              </a:rPr>
              <a:t>+</a:t>
            </a:r>
            <a:r>
              <a:rPr lang="en-US" sz="3200" dirty="0">
                <a:sym typeface="Symbol"/>
              </a:rPr>
              <a:t> + </a:t>
            </a:r>
            <a:r>
              <a:rPr lang="en-US" sz="3200" dirty="0" err="1">
                <a:sym typeface="Symbol"/>
              </a:rPr>
              <a:t>OCl</a:t>
            </a:r>
            <a:r>
              <a:rPr lang="en-US" sz="3200" baseline="30000" dirty="0">
                <a:sym typeface="Symbol"/>
              </a:rPr>
              <a:t>-</a:t>
            </a:r>
            <a:endParaRPr lang="en-US" sz="32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3276600"/>
            <a:ext cx="1066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At 20</a:t>
            </a:r>
            <a:r>
              <a:rPr lang="en-US" sz="2000" dirty="0">
                <a:sym typeface="Symbol"/>
              </a:rPr>
              <a:t></a:t>
            </a:r>
            <a:r>
              <a:rPr lang="en-US" sz="2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95164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/>
              <a:t>Giardia Inactivation by Cl</a:t>
            </a:r>
            <a:r>
              <a:rPr lang="en-US" sz="3600" b="0" baseline="-25000" dirty="0"/>
              <a:t>2</a:t>
            </a:r>
            <a:br>
              <a:rPr lang="en-US" sz="3600" b="0" dirty="0"/>
            </a:br>
            <a:r>
              <a:rPr lang="en-US" sz="3600" b="0" dirty="0"/>
              <a:t>sensitivity to pH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39543" y="1676400"/>
            <a:ext cx="2667000" cy="2308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Example:</a:t>
            </a:r>
          </a:p>
          <a:p>
            <a:r>
              <a:rPr lang="en-US" dirty="0"/>
              <a:t>Direct filtration plant</a:t>
            </a:r>
          </a:p>
          <a:p>
            <a:r>
              <a:rPr lang="en-US" dirty="0"/>
              <a:t>1 log Giardia Inactivation</a:t>
            </a:r>
          </a:p>
          <a:p>
            <a:r>
              <a:rPr lang="en-US" dirty="0"/>
              <a:t>Temp = 7</a:t>
            </a:r>
            <a:r>
              <a:rPr lang="en-US" dirty="0">
                <a:latin typeface="Times New Roman"/>
                <a:cs typeface="Times New Roman"/>
              </a:rPr>
              <a:t>°</a:t>
            </a:r>
            <a:r>
              <a:rPr lang="en-US" dirty="0"/>
              <a:t> C</a:t>
            </a:r>
          </a:p>
          <a:p>
            <a:r>
              <a:rPr lang="en-US" dirty="0"/>
              <a:t>Cl2 = 1.1 mg/L</a:t>
            </a:r>
          </a:p>
          <a:p>
            <a:r>
              <a:rPr lang="en-US" dirty="0"/>
              <a:t>pH = 7.6</a:t>
            </a:r>
          </a:p>
          <a:p>
            <a:endParaRPr lang="en-US" dirty="0"/>
          </a:p>
          <a:p>
            <a:r>
              <a:rPr lang="en-US" dirty="0"/>
              <a:t>Need 58 minutes</a:t>
            </a: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519778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7400" y="5638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3637" y="4443113"/>
            <a:ext cx="297180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If your pH measurement is low, you will under-estimate how much time you need.  </a:t>
            </a:r>
          </a:p>
          <a:p>
            <a:pPr algn="ctr"/>
            <a:r>
              <a:rPr lang="en-US" i="1" dirty="0">
                <a:solidFill>
                  <a:srgbClr val="00B050"/>
                </a:solidFill>
              </a:rPr>
              <a:t>0.5 pH units = 17% error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9879" y="3028042"/>
            <a:ext cx="2857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406092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true value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3733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372002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b="0" dirty="0">
                <a:ea typeface="ＭＳ Ｐゴシック" pitchFamily="34" charset="-128"/>
              </a:rPr>
              <a:t>pH Meter Quiz:  </a:t>
            </a:r>
            <a:br>
              <a:rPr lang="en-US" altLang="en-US" sz="3600" dirty="0">
                <a:ea typeface="ＭＳ Ｐゴシック" pitchFamily="34" charset="-128"/>
              </a:rPr>
            </a:br>
            <a:r>
              <a:rPr lang="en-US" altLang="en-US" sz="2400" b="0" dirty="0">
                <a:ea typeface="ＭＳ Ｐゴシック" pitchFamily="34" charset="-128"/>
              </a:rPr>
              <a:t>According to Standard Methods, when should you calibrate a bench top pH meter?</a:t>
            </a:r>
          </a:p>
        </p:txBody>
      </p:sp>
      <p:sp>
        <p:nvSpPr>
          <p:cNvPr id="14339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A.  Before every measurement</a:t>
            </a:r>
          </a:p>
          <a:p>
            <a:pPr eaLnBrk="1" hangingPunct="1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B.  Once a day</a:t>
            </a:r>
          </a:p>
          <a:p>
            <a:pPr eaLnBrk="1" hangingPunct="1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C.  Once a month</a:t>
            </a:r>
          </a:p>
          <a:p>
            <a:pPr eaLnBrk="1" hangingPunct="1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D.  Not needed</a:t>
            </a:r>
          </a:p>
        </p:txBody>
      </p:sp>
      <p:pic>
        <p:nvPicPr>
          <p:cNvPr id="1026" name="Picture 2" descr="C:\Users\nxf0303\AppData\Local\Microsoft\Windows\Temporary Internet Files\Content.IE5\CCADREB3\Checkmark_green.svg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70246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0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Analytical Methods:  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/>
          <a:lstStyle/>
          <a:p>
            <a:r>
              <a:rPr lang="en-US" dirty="0"/>
              <a:t>Standard Methods 4500 H+ </a:t>
            </a:r>
          </a:p>
          <a:p>
            <a:r>
              <a:rPr lang="en-US" dirty="0"/>
              <a:t>EPA Method 150.1 and 150.2 (online)</a:t>
            </a:r>
          </a:p>
          <a:p>
            <a:r>
              <a:rPr lang="en-US" b="1" dirty="0"/>
              <a:t>New!</a:t>
            </a:r>
            <a:r>
              <a:rPr lang="en-US" dirty="0"/>
              <a:t> EPA Method 150.3</a:t>
            </a:r>
          </a:p>
          <a:p>
            <a:r>
              <a:rPr lang="en-US" dirty="0"/>
              <a:t>ASTM D1293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828800"/>
            <a:ext cx="18573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57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rmAutofit/>
          </a:bodyPr>
          <a:lstStyle/>
          <a:p>
            <a:r>
              <a:rPr lang="en-US" sz="3600" b="0" dirty="0"/>
              <a:t>Project Findings:  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724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Unapproved equipment (pool style)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Lack of daily calibration:  5/32 </a:t>
            </a:r>
            <a:r>
              <a:rPr lang="en-US" i="1" dirty="0"/>
              <a:t>never</a:t>
            </a:r>
            <a:r>
              <a:rPr lang="en-US" dirty="0"/>
              <a:t> calibrate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5/27 only use one buffer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No SOPs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Aerated sample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Low ionic strength water (&lt;100 µS/cm) needs special probe, hard to consistently measure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Continuous:  outdated 1982 method &amp; lack of calibration guidance from manufacturer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EPA updated method (82 FR 34861, published 7-27-2017)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274638"/>
            <a:ext cx="2895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81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Trouble with 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8673"/>
            <a:ext cx="8229600" cy="3352800"/>
          </a:xfrm>
        </p:spPr>
        <p:txBody>
          <a:bodyPr/>
          <a:lstStyle/>
          <a:p>
            <a:r>
              <a:rPr lang="en-US" sz="2800" dirty="0"/>
              <a:t>Most difficult to measure</a:t>
            </a:r>
          </a:p>
          <a:p>
            <a:r>
              <a:rPr lang="en-US" sz="2800" dirty="0"/>
              <a:t>Sensitive to time, temperature, sample collection (aeration), probe care and maintenance, calibration, verification … </a:t>
            </a:r>
          </a:p>
          <a:p>
            <a:r>
              <a:rPr lang="en-US" sz="2800" dirty="0"/>
              <a:t>Differences in accepted practice (transporting the sample, swirl, stirred, quiescent, calibrate, verify, one buffer, two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21" y="4997714"/>
            <a:ext cx="951058" cy="9510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500" y="4761473"/>
            <a:ext cx="571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in the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consistent procedures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probe to stabilize on both temp and 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Calibrate minimum 2 buffers (bracket)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Verify with a different buffer</a:t>
            </a:r>
          </a:p>
        </p:txBody>
      </p:sp>
    </p:spTree>
    <p:extLst>
      <p:ext uri="{BB962C8B-B14F-4D97-AF65-F5344CB8AC3E}">
        <p14:creationId xmlns:p14="http://schemas.microsoft.com/office/powerpoint/2010/main" val="37185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S:\EPH\DW\Field Operations\Northwest\PROGRAMS\SWTR\Disinfection Data Integrity\0_Photos\SPU Cedar\IMG_2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3700" y="1054100"/>
            <a:ext cx="6197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:\EPH\DW\Field Operations\Northwest\PROGRAMS\SWTR\Disinfection Data Integrity\0_Photos\SPU Cedar\IMG_27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018500" y="2161000"/>
            <a:ext cx="4375759" cy="31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800" y="361167"/>
            <a:ext cx="2962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3288F"/>
                </a:solidFill>
              </a:rPr>
              <a:t>Setup for Easy Maintenance (design by Shane King)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46450"/>
            <a:ext cx="955648" cy="94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9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Office of Drinking Water’s Mission</a:t>
            </a:r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905668" y="1752600"/>
            <a:ext cx="3810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S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800" b="0" dirty="0">
                <a:solidFill>
                  <a:srgbClr val="13288F"/>
                </a:solidFill>
              </a:rPr>
              <a:t>We work with others to protect the health </a:t>
            </a:r>
            <a:br>
              <a:rPr lang="en-US" sz="2800" b="0" dirty="0">
                <a:solidFill>
                  <a:srgbClr val="13288F"/>
                </a:solidFill>
              </a:rPr>
            </a:br>
            <a:r>
              <a:rPr lang="en-US" sz="2800" b="0" dirty="0">
                <a:solidFill>
                  <a:srgbClr val="13288F"/>
                </a:solidFill>
              </a:rPr>
              <a:t>of the people of Washington State</a:t>
            </a:r>
            <a:br>
              <a:rPr lang="en-US" sz="2800" b="0" dirty="0">
                <a:solidFill>
                  <a:srgbClr val="13288F"/>
                </a:solidFill>
              </a:rPr>
            </a:br>
            <a:r>
              <a:rPr lang="en-US" sz="2800" b="0" dirty="0">
                <a:solidFill>
                  <a:srgbClr val="13288F"/>
                </a:solidFill>
              </a:rPr>
              <a:t>by ensuring safe</a:t>
            </a:r>
            <a:br>
              <a:rPr lang="en-US" sz="2800" b="0" dirty="0">
                <a:solidFill>
                  <a:srgbClr val="13288F"/>
                </a:solidFill>
              </a:rPr>
            </a:br>
            <a:r>
              <a:rPr lang="en-US" sz="2800" b="0" dirty="0">
                <a:solidFill>
                  <a:srgbClr val="13288F"/>
                </a:solidFill>
              </a:rPr>
              <a:t>and reliable</a:t>
            </a:r>
            <a:br>
              <a:rPr lang="en-US" sz="2800" b="0" dirty="0">
                <a:solidFill>
                  <a:srgbClr val="13288F"/>
                </a:solidFill>
              </a:rPr>
            </a:br>
            <a:r>
              <a:rPr lang="en-US" sz="2800" b="0" dirty="0">
                <a:solidFill>
                  <a:srgbClr val="13288F"/>
                </a:solidFill>
              </a:rPr>
              <a:t>drinking water.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14"/>
          <a:stretch>
            <a:fillRect/>
          </a:stretch>
        </p:blipFill>
        <p:spPr bwMode="auto">
          <a:xfrm>
            <a:off x="5096668" y="1600200"/>
            <a:ext cx="3141663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545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/>
              <a:t>Giardia Inactivation by Cl</a:t>
            </a:r>
            <a:r>
              <a:rPr lang="en-US" sz="3600" b="0" baseline="-25000" dirty="0"/>
              <a:t>2</a:t>
            </a:r>
            <a:br>
              <a:rPr lang="en-US" sz="3600" b="0" dirty="0"/>
            </a:br>
            <a:r>
              <a:rPr lang="en-US" sz="3600" b="0" dirty="0"/>
              <a:t>sensitivity to temperature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2200" y="1752600"/>
            <a:ext cx="2667000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Same example:</a:t>
            </a:r>
          </a:p>
          <a:p>
            <a:r>
              <a:rPr lang="en-US" dirty="0"/>
              <a:t>Direct filtration plant</a:t>
            </a:r>
          </a:p>
          <a:p>
            <a:r>
              <a:rPr lang="en-US" dirty="0"/>
              <a:t>1 log Giardia Inactivation</a:t>
            </a:r>
          </a:p>
          <a:p>
            <a:r>
              <a:rPr lang="en-US" dirty="0"/>
              <a:t>Temp = 7</a:t>
            </a:r>
            <a:r>
              <a:rPr lang="en-US" dirty="0">
                <a:latin typeface="Times New Roman"/>
                <a:cs typeface="Times New Roman"/>
              </a:rPr>
              <a:t>°</a:t>
            </a:r>
            <a:r>
              <a:rPr lang="en-US" dirty="0"/>
              <a:t> C</a:t>
            </a:r>
          </a:p>
          <a:p>
            <a:r>
              <a:rPr lang="en-US" dirty="0"/>
              <a:t>Cl2 = 1.1 mg/L</a:t>
            </a:r>
          </a:p>
          <a:p>
            <a:r>
              <a:rPr lang="en-US" dirty="0"/>
              <a:t>pH = 7.6</a:t>
            </a:r>
          </a:p>
          <a:p>
            <a:endParaRPr lang="en-US" dirty="0"/>
          </a:p>
          <a:p>
            <a:r>
              <a:rPr lang="en-US" dirty="0"/>
              <a:t>Need 58 minutes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3600" y="4343400"/>
            <a:ext cx="2895600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If your temperature measurement is high, you will under-estimate how much time you need. </a:t>
            </a:r>
          </a:p>
          <a:p>
            <a:pPr algn="ctr"/>
            <a:r>
              <a:rPr lang="en-US" i="1" dirty="0">
                <a:solidFill>
                  <a:srgbClr val="00B050"/>
                </a:solidFill>
              </a:rPr>
              <a:t>2˚C = 14% error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041630"/>
            <a:ext cx="4584589" cy="274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600" y="51054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 (C)</a:t>
            </a:r>
          </a:p>
        </p:txBody>
      </p:sp>
      <p:sp>
        <p:nvSpPr>
          <p:cNvPr id="5" name="Down Arrow 4"/>
          <p:cNvSpPr/>
          <p:nvPr/>
        </p:nvSpPr>
        <p:spPr>
          <a:xfrm>
            <a:off x="4082142" y="2912793"/>
            <a:ext cx="228600" cy="41823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3733800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true 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2743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350179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r>
              <a:rPr lang="en-US" altLang="en-US" sz="3600" b="0" dirty="0">
                <a:ea typeface="ＭＳ Ｐゴシック" pitchFamily="34" charset="-128"/>
              </a:rPr>
              <a:t>Temperature Quiz:  </a:t>
            </a:r>
            <a:br>
              <a:rPr lang="en-US" altLang="en-US" sz="3600" b="0" dirty="0">
                <a:ea typeface="ＭＳ Ｐゴシック" pitchFamily="34" charset="-128"/>
              </a:rPr>
            </a:br>
            <a:r>
              <a:rPr lang="en-US" altLang="en-US" sz="2400" b="0" dirty="0">
                <a:ea typeface="ＭＳ Ｐゴシック" pitchFamily="34" charset="-128"/>
              </a:rPr>
              <a:t>How accurate should your thermometer be?</a:t>
            </a:r>
          </a:p>
        </p:txBody>
      </p:sp>
      <p:sp>
        <p:nvSpPr>
          <p:cNvPr id="14339" name="Content Placeholder 7"/>
          <p:cNvSpPr>
            <a:spLocks noGrp="1"/>
          </p:cNvSpPr>
          <p:nvPr>
            <p:ph idx="1"/>
          </p:nvPr>
        </p:nvSpPr>
        <p:spPr>
          <a:xfrm>
            <a:off x="1163637" y="1828800"/>
            <a:ext cx="5694363" cy="3429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A.  +/- 0.2</a:t>
            </a:r>
            <a:r>
              <a:rPr lang="en-US" altLang="en-US" sz="2800" baseline="30000" dirty="0">
                <a:ea typeface="ＭＳ Ｐゴシック" pitchFamily="34" charset="-128"/>
              </a:rPr>
              <a:t>0</a:t>
            </a:r>
            <a:r>
              <a:rPr lang="en-US" altLang="en-US" sz="2800" dirty="0">
                <a:ea typeface="ＭＳ Ｐゴシック" pitchFamily="34" charset="-128"/>
              </a:rPr>
              <a:t> C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B.  +/- 0.4</a:t>
            </a:r>
            <a:r>
              <a:rPr lang="en-US" altLang="en-US" sz="2800" baseline="30000" dirty="0">
                <a:ea typeface="ＭＳ Ｐゴシック" pitchFamily="34" charset="-128"/>
              </a:rPr>
              <a:t>0</a:t>
            </a:r>
            <a:r>
              <a:rPr lang="en-US" altLang="en-US" sz="2800" dirty="0">
                <a:ea typeface="ＭＳ Ｐゴシック" pitchFamily="34" charset="-128"/>
              </a:rPr>
              <a:t> C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C.  +/- 1.0</a:t>
            </a:r>
            <a:r>
              <a:rPr lang="en-US" altLang="en-US" sz="2800" baseline="30000" dirty="0">
                <a:ea typeface="ＭＳ Ｐゴシック" pitchFamily="34" charset="-128"/>
              </a:rPr>
              <a:t>0</a:t>
            </a:r>
            <a:r>
              <a:rPr lang="en-US" altLang="en-US" sz="2800" dirty="0">
                <a:ea typeface="ＭＳ Ｐゴシック" pitchFamily="34" charset="-128"/>
              </a:rPr>
              <a:t> C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D.  +/- 2.0</a:t>
            </a:r>
            <a:r>
              <a:rPr lang="en-US" altLang="en-US" sz="2800" baseline="30000" dirty="0">
                <a:ea typeface="ＭＳ Ｐゴシック" pitchFamily="34" charset="-128"/>
              </a:rPr>
              <a:t>0</a:t>
            </a:r>
            <a:r>
              <a:rPr lang="en-US" altLang="en-US" sz="2800" dirty="0">
                <a:ea typeface="ＭＳ Ｐゴシック" pitchFamily="34" charset="-128"/>
              </a:rPr>
              <a:t> C</a:t>
            </a:r>
          </a:p>
        </p:txBody>
      </p:sp>
      <p:pic>
        <p:nvPicPr>
          <p:cNvPr id="1026" name="Picture 2" descr="C:\Users\nxf0303\AppData\Local\Microsoft\Windows\Temporary Internet Files\Content.IE5\CCADREB3\Checkmark_green.svg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70246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24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Analytical Methods: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486400" cy="5181600"/>
          </a:xfrm>
        </p:spPr>
        <p:txBody>
          <a:bodyPr>
            <a:normAutofit/>
          </a:bodyPr>
          <a:lstStyle/>
          <a:p>
            <a:r>
              <a:rPr lang="en-US" dirty="0"/>
              <a:t>Standard Methods 2550 (22</a:t>
            </a:r>
            <a:r>
              <a:rPr lang="en-US" baseline="30000" dirty="0"/>
              <a:t>nd</a:t>
            </a:r>
            <a:r>
              <a:rPr lang="en-US" dirty="0"/>
              <a:t> Ed)</a:t>
            </a:r>
          </a:p>
          <a:p>
            <a:pPr lvl="1"/>
            <a:r>
              <a:rPr lang="en-US" dirty="0"/>
              <a:t>Any standard liquid-in-glass or electronic thermometer</a:t>
            </a:r>
          </a:p>
          <a:p>
            <a:pPr lvl="1"/>
            <a:r>
              <a:rPr lang="en-US" dirty="0"/>
              <a:t>Able to detect temp changes of 0.1</a:t>
            </a:r>
            <a:r>
              <a:rPr lang="en-US" dirty="0">
                <a:sym typeface="Symbol"/>
              </a:rPr>
              <a:t> </a:t>
            </a:r>
            <a:r>
              <a:rPr lang="en-US" dirty="0"/>
              <a:t>C or less</a:t>
            </a:r>
          </a:p>
          <a:p>
            <a:pPr lvl="1"/>
            <a:r>
              <a:rPr lang="en-US" dirty="0"/>
              <a:t>+/- 0.4</a:t>
            </a:r>
            <a:r>
              <a:rPr lang="en-US" dirty="0">
                <a:sym typeface="Symbol"/>
              </a:rPr>
              <a:t> </a:t>
            </a:r>
            <a:r>
              <a:rPr lang="en-US" dirty="0"/>
              <a:t>C accuracy</a:t>
            </a:r>
          </a:p>
          <a:p>
            <a:pPr lvl="1"/>
            <a:r>
              <a:rPr lang="en-US" dirty="0"/>
              <a:t>Periodically check against NIST-certified precision thermometer (e.g. 1-2 x/year)</a:t>
            </a:r>
          </a:p>
          <a:p>
            <a:pPr lvl="1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20383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57305"/>
            <a:ext cx="27527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803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Project Findings: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Questionable equipment: 28/33</a:t>
            </a:r>
          </a:p>
          <a:p>
            <a:r>
              <a:rPr lang="en-US" dirty="0"/>
              <a:t>No verification:  28/33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0"/>
            <a:ext cx="288925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4476929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Plant thermometer: Only marked in 1</a:t>
            </a:r>
            <a:r>
              <a:rPr lang="en-US" sz="2400" dirty="0">
                <a:sym typeface="Symbol"/>
              </a:rPr>
              <a:t></a:t>
            </a:r>
            <a:r>
              <a:rPr lang="en-US" sz="2400" dirty="0"/>
              <a:t>F increments… reading six degrees low!</a:t>
            </a:r>
          </a:p>
        </p:txBody>
      </p:sp>
    </p:spTree>
    <p:extLst>
      <p:ext uri="{BB962C8B-B14F-4D97-AF65-F5344CB8AC3E}">
        <p14:creationId xmlns:p14="http://schemas.microsoft.com/office/powerpoint/2010/main" val="1290932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Analytical Methods:  chlorine residual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Methods 4500 series!</a:t>
            </a:r>
            <a:endParaRPr lang="en-US" sz="2400" dirty="0"/>
          </a:p>
          <a:p>
            <a:pPr lvl="1"/>
            <a:r>
              <a:rPr lang="en-US" sz="2400" dirty="0" err="1"/>
              <a:t>Cl</a:t>
            </a:r>
            <a:r>
              <a:rPr lang="en-US" sz="2400" dirty="0"/>
              <a:t> D  </a:t>
            </a:r>
            <a:r>
              <a:rPr lang="en-US" sz="2400" dirty="0" err="1"/>
              <a:t>Amperometric</a:t>
            </a:r>
            <a:r>
              <a:rPr lang="en-US" sz="2400" dirty="0"/>
              <a:t> Titration </a:t>
            </a:r>
          </a:p>
          <a:p>
            <a:pPr lvl="1"/>
            <a:r>
              <a:rPr lang="en-US" sz="2400" dirty="0" err="1"/>
              <a:t>Cl</a:t>
            </a:r>
            <a:r>
              <a:rPr lang="en-US" sz="2400" dirty="0"/>
              <a:t> F  Ferrous </a:t>
            </a:r>
            <a:r>
              <a:rPr lang="en-US" sz="2400" dirty="0" err="1"/>
              <a:t>Titrimetric</a:t>
            </a:r>
            <a:r>
              <a:rPr lang="en-US" sz="2400" dirty="0"/>
              <a:t> Method</a:t>
            </a:r>
          </a:p>
          <a:p>
            <a:pPr lvl="1"/>
            <a:r>
              <a:rPr lang="en-US" sz="2400" dirty="0" err="1"/>
              <a:t>Cl</a:t>
            </a:r>
            <a:r>
              <a:rPr lang="en-US" sz="2400" dirty="0"/>
              <a:t> G  DPD Colorimetric   (N,N-diethyl-</a:t>
            </a:r>
            <a:r>
              <a:rPr lang="en-US" sz="2400" dirty="0" err="1"/>
              <a:t>p-phenylenediamine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Cl H  </a:t>
            </a:r>
            <a:r>
              <a:rPr lang="en-US" sz="2400" dirty="0" err="1"/>
              <a:t>Syringaldazine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507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Project Findings:  Cl2 residual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6324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Grab sampling:</a:t>
            </a:r>
          </a:p>
          <a:p>
            <a:pPr marL="457200" indent="-228600"/>
            <a:r>
              <a:rPr lang="en-US" sz="2800" dirty="0"/>
              <a:t>Unapproved equipment or method:  color wheel, pool test kit  (11/33)</a:t>
            </a:r>
          </a:p>
          <a:p>
            <a:pPr marL="857250" lvl="1" indent="-228600"/>
            <a:r>
              <a:rPr lang="en-US" dirty="0"/>
              <a:t>No verification (9/11)</a:t>
            </a:r>
          </a:p>
          <a:p>
            <a:pPr marL="457200" indent="-228600"/>
            <a:r>
              <a:rPr lang="en-US" sz="2800" dirty="0"/>
              <a:t>Expired reagents  (2/33)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86" t="17216" r="-2393" b="23490"/>
          <a:stretch/>
        </p:blipFill>
        <p:spPr bwMode="auto">
          <a:xfrm>
            <a:off x="6599110" y="1143000"/>
            <a:ext cx="2420472" cy="169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527" y="3657599"/>
            <a:ext cx="1431638" cy="181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40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8515554" cy="61566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400" y="381000"/>
            <a:ext cx="7162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3288F"/>
                </a:solidFill>
              </a:rPr>
              <a:t>Drinking Water Staff Cl</a:t>
            </a:r>
            <a:r>
              <a:rPr lang="en-US" sz="2800" baseline="-25000" dirty="0">
                <a:solidFill>
                  <a:srgbClr val="13288F"/>
                </a:solidFill>
              </a:rPr>
              <a:t>2</a:t>
            </a:r>
            <a:r>
              <a:rPr lang="en-US" sz="2800" dirty="0">
                <a:solidFill>
                  <a:srgbClr val="13288F"/>
                </a:solidFill>
              </a:rPr>
              <a:t> Test Method Challenge</a:t>
            </a:r>
          </a:p>
        </p:txBody>
      </p:sp>
    </p:spTree>
    <p:extLst>
      <p:ext uri="{BB962C8B-B14F-4D97-AF65-F5344CB8AC3E}">
        <p14:creationId xmlns:p14="http://schemas.microsoft.com/office/powerpoint/2010/main" val="3206978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b="0" dirty="0"/>
              <a:t>Troubles with Measuring Cl</a:t>
            </a:r>
            <a:r>
              <a:rPr lang="en-US" sz="3200" b="0" baseline="-25000" dirty="0"/>
              <a:t>2</a:t>
            </a:r>
            <a:r>
              <a:rPr lang="en-US" sz="3200" b="0" dirty="0"/>
              <a:t> Residual Grab Samples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Wrong vial (high range)</a:t>
            </a:r>
          </a:p>
          <a:p>
            <a:r>
              <a:rPr lang="en-US" dirty="0"/>
              <a:t>Cap off</a:t>
            </a:r>
          </a:p>
          <a:p>
            <a:r>
              <a:rPr lang="en-US" dirty="0"/>
              <a:t>Low/high range setting</a:t>
            </a:r>
          </a:p>
          <a:p>
            <a:r>
              <a:rPr lang="en-US" dirty="0"/>
              <a:t>Time</a:t>
            </a:r>
          </a:p>
          <a:p>
            <a:r>
              <a:rPr lang="en-US" dirty="0"/>
              <a:t>Mixing:  Swirl versus shake</a:t>
            </a:r>
          </a:p>
          <a:p>
            <a:r>
              <a:rPr lang="en-US" dirty="0"/>
              <a:t>Wet vial</a:t>
            </a:r>
          </a:p>
          <a:p>
            <a:r>
              <a:rPr lang="en-US" dirty="0"/>
              <a:t>Condensation</a:t>
            </a:r>
          </a:p>
          <a:p>
            <a:r>
              <a:rPr lang="en-US" dirty="0"/>
              <a:t>Stained vial</a:t>
            </a:r>
          </a:p>
          <a:p>
            <a:r>
              <a:rPr lang="en-US" dirty="0"/>
              <a:t>Scratched vial</a:t>
            </a:r>
          </a:p>
          <a:p>
            <a:r>
              <a:rPr lang="en-US" dirty="0"/>
              <a:t>No free chlorine (ammonia?)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018191"/>
            <a:ext cx="2298391" cy="3273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650" y="4421408"/>
            <a:ext cx="2334970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39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0" dirty="0"/>
              <a:t>Online Chlorine Analyzers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990600"/>
          <a:ext cx="8686800" cy="530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Colorimetric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Amperometric</a:t>
                      </a:r>
                      <a:r>
                        <a:rPr lang="en-US" dirty="0"/>
                        <a:t> (electrochemical)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Intensity of color from reaction of chlorine with DPD indicator.  The deeper the color, the higher the chlorine</a:t>
                      </a:r>
                      <a:r>
                        <a:rPr lang="en-US" baseline="0" dirty="0"/>
                        <a:t> concentration.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Electrical current generated</a:t>
                      </a:r>
                      <a:r>
                        <a:rPr lang="en-US" baseline="0" dirty="0"/>
                        <a:t> by reaction of chlorine with electrodes.  The larger the current, the higher the chlorine concentration.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Factory calibrated</a:t>
                      </a:r>
                      <a:r>
                        <a:rPr lang="en-US" baseline="0" dirty="0"/>
                        <a:t> (verification only)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Independent of changes in sample pH, temperature, chlorine concentration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Only EPA-approved online method </a:t>
                      </a:r>
                      <a:r>
                        <a:rPr lang="en-US" baseline="0"/>
                        <a:t>(without </a:t>
                      </a:r>
                      <a:r>
                        <a:rPr lang="en-US" baseline="0" dirty="0"/>
                        <a:t>method 334.0)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Fast response (continuous)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Reagentless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 waste stream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Low maintenance</a:t>
                      </a:r>
                      <a:r>
                        <a:rPr lang="en-US" baseline="0" dirty="0"/>
                        <a:t>:  membrane/electrolyte every 3-6 </a:t>
                      </a:r>
                      <a:r>
                        <a:rPr lang="en-US" baseline="0" dirty="0" err="1"/>
                        <a:t>mo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Slower response (batch process)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Reagents (monthly</a:t>
                      </a:r>
                      <a:r>
                        <a:rPr lang="en-US" baseline="0" dirty="0"/>
                        <a:t> change)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waste stream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Tubing replacement every 6 months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Greater sensitivity to changes in</a:t>
                      </a:r>
                      <a:r>
                        <a:rPr lang="en-US" baseline="0" dirty="0"/>
                        <a:t> sample pH, temperature, </a:t>
                      </a:r>
                      <a:r>
                        <a:rPr lang="en-US" u="none" baseline="0" dirty="0"/>
                        <a:t>flow</a:t>
                      </a:r>
                      <a:r>
                        <a:rPr lang="en-US" baseline="0" dirty="0"/>
                        <a:t>, pressure, chlorine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Fouling by Fe/</a:t>
                      </a:r>
                      <a:r>
                        <a:rPr lang="en-US" baseline="0" dirty="0" err="1"/>
                        <a:t>Mn</a:t>
                      </a:r>
                      <a:r>
                        <a:rPr lang="en-US" baseline="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Must calibrate by comparison with  portable or lab instrument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Must follow method 334.0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279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83715"/>
            <a:ext cx="7848600" cy="984885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 err="1"/>
              <a:t>Amperometric</a:t>
            </a:r>
            <a:r>
              <a:rPr lang="en-US" sz="3200" b="0" dirty="0"/>
              <a:t> Analyzers</a:t>
            </a:r>
            <a:br>
              <a:rPr lang="en-US" sz="3200" b="0" dirty="0"/>
            </a:br>
            <a:r>
              <a:rPr lang="en-US" sz="3200" b="0" dirty="0"/>
              <a:t>EPA Method 334.0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7767319" cy="489364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performance-based 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Allows any on-line chlorine analyzer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Requires a grab sample reference 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Requires proof of performance and routine QC for: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rgbClr val="13288F"/>
                </a:solidFill>
              </a:rPr>
              <a:t>Grab sample method 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rgbClr val="13288F"/>
                </a:solidFill>
              </a:rPr>
              <a:t>Sample collector 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rgbClr val="13288F"/>
                </a:solidFill>
              </a:rPr>
              <a:t>Online analyzer</a:t>
            </a:r>
          </a:p>
          <a:p>
            <a:endParaRPr lang="en-US" sz="1000" dirty="0"/>
          </a:p>
          <a:p>
            <a:r>
              <a:rPr lang="en-US" dirty="0"/>
              <a:t>IDC - </a:t>
            </a:r>
            <a:r>
              <a:rPr lang="en-US" b="1" dirty="0"/>
              <a:t>Initial Demonstration of Capability</a:t>
            </a:r>
            <a:r>
              <a:rPr lang="en-US" dirty="0"/>
              <a:t>. Initial verification of accuracy &amp; precision of a grab sample method, sample collector and/or online analyzer.</a:t>
            </a:r>
          </a:p>
        </p:txBody>
      </p:sp>
    </p:spTree>
    <p:extLst>
      <p:ext uri="{BB962C8B-B14F-4D97-AF65-F5344CB8AC3E}">
        <p14:creationId xmlns:p14="http://schemas.microsoft.com/office/powerpoint/2010/main" val="1143861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748" y="2743200"/>
            <a:ext cx="4883319" cy="3572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114800"/>
            <a:ext cx="1521331" cy="2030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65" y="1266091"/>
            <a:ext cx="1626418" cy="2162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539" y="159533"/>
            <a:ext cx="3223305" cy="2419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0260" y="565195"/>
            <a:ext cx="2465197" cy="1848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798" y="2655962"/>
            <a:ext cx="1841152" cy="17801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2858" y="4800600"/>
            <a:ext cx="1694002" cy="11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68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Project Findings:  Cl2 residual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79248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Continuous/On-line Analyzers: 15 Systems</a:t>
            </a:r>
          </a:p>
          <a:p>
            <a:pPr marL="0" indent="0">
              <a:buNone/>
            </a:pPr>
            <a:endParaRPr lang="en-US" sz="2800" dirty="0"/>
          </a:p>
          <a:p>
            <a:pPr marL="457200" indent="-228600">
              <a:tabLst>
                <a:tab pos="457200" algn="l"/>
              </a:tabLst>
            </a:pPr>
            <a:r>
              <a:rPr lang="en-US" sz="2800" dirty="0"/>
              <a:t>Inadequate maintenance/setup </a:t>
            </a:r>
            <a:r>
              <a:rPr lang="en-US" sz="2000" dirty="0"/>
              <a:t>(Cl-17)  </a:t>
            </a:r>
            <a:r>
              <a:rPr lang="en-US" sz="2400" dirty="0"/>
              <a:t>6/11 (55%)</a:t>
            </a:r>
          </a:p>
          <a:p>
            <a:pPr marL="457200" indent="-228600">
              <a:tabLst>
                <a:tab pos="625475" algn="l"/>
              </a:tabLst>
            </a:pPr>
            <a:r>
              <a:rPr lang="en-US" sz="2800" dirty="0"/>
              <a:t>Not verifying every 5 days -   </a:t>
            </a:r>
            <a:r>
              <a:rPr lang="en-US" sz="2800" i="1" dirty="0"/>
              <a:t>11 / 15 (73%)</a:t>
            </a:r>
            <a:r>
              <a:rPr lang="en-US" sz="2800" dirty="0"/>
              <a:t> </a:t>
            </a:r>
          </a:p>
          <a:p>
            <a:pPr marL="450850" indent="-222250">
              <a:tabLst>
                <a:tab pos="457200" algn="l"/>
              </a:tabLst>
            </a:pPr>
            <a:r>
              <a:rPr lang="en-US" sz="2800" dirty="0"/>
              <a:t>Inadequate sample flow </a:t>
            </a:r>
            <a:r>
              <a:rPr lang="en-US" sz="2000" dirty="0"/>
              <a:t>(Cl-17) -  </a:t>
            </a:r>
            <a:r>
              <a:rPr lang="en-US" sz="2800" i="1" dirty="0"/>
              <a:t>8/11 (73%)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60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71596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HACH Cl-17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6324600" cy="5105400"/>
          </a:xfrm>
        </p:spPr>
        <p:txBody>
          <a:bodyPr>
            <a:normAutofit/>
          </a:bodyPr>
          <a:lstStyle/>
          <a:p>
            <a:r>
              <a:rPr lang="en-US" sz="2800" dirty="0"/>
              <a:t>Colorimetric-intensity of light passing through a colored sample</a:t>
            </a:r>
          </a:p>
          <a:p>
            <a:r>
              <a:rPr lang="en-US" sz="2800" dirty="0"/>
              <a:t>Factory-programmed calibration converts absorbance into mg/L chlorine residual </a:t>
            </a:r>
          </a:p>
          <a:p>
            <a:r>
              <a:rPr lang="en-US" sz="2800" dirty="0"/>
              <a:t>Batch mode (2.5 minute cycle)</a:t>
            </a:r>
          </a:p>
          <a:p>
            <a:r>
              <a:rPr lang="en-US" sz="2800" dirty="0"/>
              <a:t>A two-step process: ZERO then READ</a:t>
            </a:r>
          </a:p>
          <a:p>
            <a:r>
              <a:rPr lang="en-US" sz="2800" dirty="0"/>
              <a:t>Range 0-5 mg/L</a:t>
            </a:r>
          </a:p>
          <a:p>
            <a:r>
              <a:rPr lang="en-US" sz="2800" dirty="0"/>
              <a:t>Signal averaging:  four options</a:t>
            </a:r>
          </a:p>
          <a:p>
            <a:pPr lvl="1"/>
            <a:r>
              <a:rPr lang="en-US" dirty="0"/>
              <a:t>Option 4: highest of last 2 readings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54409" y="319865"/>
            <a:ext cx="2667000" cy="217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11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HACH Cl-17</a:t>
            </a:r>
            <a:br>
              <a:rPr lang="en-US" dirty="0"/>
            </a:br>
            <a:r>
              <a:rPr lang="en-US" b="0" dirty="0"/>
              <a:t>sample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Specifications:  200-500 mL/min</a:t>
            </a:r>
          </a:p>
          <a:p>
            <a:r>
              <a:rPr lang="en-US" dirty="0"/>
              <a:t>“Ideal” = 300 mL/min</a:t>
            </a:r>
          </a:p>
          <a:p>
            <a:r>
              <a:rPr lang="en-US" dirty="0"/>
              <a:t>Low flow causes low readings due to incomplete cell flushing</a:t>
            </a:r>
          </a:p>
          <a:p>
            <a:r>
              <a:rPr lang="en-US" dirty="0"/>
              <a:t>High flow causes low readings due to constant flushing </a:t>
            </a:r>
          </a:p>
          <a:p>
            <a:r>
              <a:rPr lang="en-US" dirty="0"/>
              <a:t>How to measure:</a:t>
            </a:r>
          </a:p>
          <a:p>
            <a:pPr lvl="1"/>
            <a:r>
              <a:rPr lang="en-US" dirty="0"/>
              <a:t>From the drain during the 30 second flush (pink color)</a:t>
            </a:r>
          </a:p>
          <a:p>
            <a:pPr lvl="1"/>
            <a:r>
              <a:rPr lang="en-US" dirty="0"/>
              <a:t>Multiply by 2 to get mL/min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576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Hach Cl-17</a:t>
            </a:r>
            <a:br>
              <a:rPr lang="en-US" b="0" dirty="0"/>
            </a:br>
            <a:r>
              <a:rPr lang="en-US" b="0" dirty="0"/>
              <a:t>setup &amp; maintenance in the manual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606803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200" y="1905000"/>
            <a:ext cx="266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Needs constant head 24 inches above the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buffer/reagents monthly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Replace internal tubing every 6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Replace external tubing every 12 months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49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47653"/>
            <a:ext cx="7012812" cy="492443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Don’t Forget Maintenance!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524001" y="5315079"/>
            <a:ext cx="5334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>
                <a:solidFill>
                  <a:srgbClr val="00B050"/>
                </a:solidFill>
              </a:rPr>
              <a:t>Post maintenance tasks &amp; instructions on the instrument</a:t>
            </a:r>
          </a:p>
        </p:txBody>
      </p:sp>
      <p:pic>
        <p:nvPicPr>
          <p:cNvPr id="4" name="Picture 2" descr="C:\Users\nxf0303\AppData\Local\Microsoft\Windows\INetCache\IE\NSNU9ED3\tip[1]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5257800"/>
            <a:ext cx="122762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rystal CL17 Maint 009.jpg"/>
          <p:cNvPicPr>
            <a:picLocks noChangeAspect="1"/>
          </p:cNvPicPr>
          <p:nvPr/>
        </p:nvPicPr>
        <p:blipFill rotWithShape="1">
          <a:blip r:embed="rId4"/>
          <a:srcRect l="7437" t="7384" r="13834" b="9615"/>
          <a:stretch/>
        </p:blipFill>
        <p:spPr>
          <a:xfrm>
            <a:off x="5715000" y="1024243"/>
            <a:ext cx="3126932" cy="4258938"/>
          </a:xfrm>
          <a:prstGeom prst="rect">
            <a:avLst/>
          </a:prstGeom>
          <a:ln>
            <a:solidFill>
              <a:srgbClr val="13288F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6450"/>
          <a:stretch/>
        </p:blipFill>
        <p:spPr bwMode="auto">
          <a:xfrm>
            <a:off x="1828800" y="1057646"/>
            <a:ext cx="3294347" cy="329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3581400"/>
            <a:ext cx="31242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Tubing Replacement Interval:</a:t>
            </a:r>
          </a:p>
          <a:p>
            <a:pPr algn="ctr"/>
            <a:r>
              <a:rPr lang="en-US" sz="2000" dirty="0"/>
              <a:t>Four years</a:t>
            </a:r>
          </a:p>
        </p:txBody>
      </p:sp>
    </p:spTree>
    <p:extLst>
      <p:ext uri="{BB962C8B-B14F-4D97-AF65-F5344CB8AC3E}">
        <p14:creationId xmlns:p14="http://schemas.microsoft.com/office/powerpoint/2010/main" val="28809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r>
              <a:rPr lang="en-US" altLang="en-US" sz="3600" b="0" dirty="0">
                <a:ea typeface="ＭＳ Ｐゴシック" pitchFamily="34" charset="-128"/>
              </a:rPr>
              <a:t>Online Analyzer Quiz:  </a:t>
            </a:r>
            <a:br>
              <a:rPr lang="en-US" altLang="en-US" sz="3600" dirty="0">
                <a:ea typeface="ＭＳ Ｐゴシック" pitchFamily="34" charset="-128"/>
              </a:rPr>
            </a:br>
            <a:r>
              <a:rPr lang="en-US" altLang="en-US" sz="2400" b="0" dirty="0">
                <a:ea typeface="ＭＳ Ｐゴシック" pitchFamily="34" charset="-128"/>
              </a:rPr>
              <a:t>How often should you verify the online instrument to a </a:t>
            </a:r>
            <a:r>
              <a:rPr lang="en-US" altLang="en-US" sz="2400" b="0" dirty="0" err="1">
                <a:ea typeface="ＭＳ Ｐゴシック" pitchFamily="34" charset="-128"/>
              </a:rPr>
              <a:t>benchtop</a:t>
            </a:r>
            <a:r>
              <a:rPr lang="en-US" altLang="en-US" sz="2400" b="0" dirty="0">
                <a:ea typeface="ＭＳ Ｐゴシック" pitchFamily="34" charset="-128"/>
              </a:rPr>
              <a:t> chlorine test unit?</a:t>
            </a:r>
          </a:p>
        </p:txBody>
      </p:sp>
      <p:sp>
        <p:nvSpPr>
          <p:cNvPr id="14339" name="Content Placeholder 7"/>
          <p:cNvSpPr>
            <a:spLocks noGrp="1"/>
          </p:cNvSpPr>
          <p:nvPr>
            <p:ph idx="1"/>
          </p:nvPr>
        </p:nvSpPr>
        <p:spPr>
          <a:xfrm>
            <a:off x="1163637" y="1828800"/>
            <a:ext cx="5694363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A.  Daily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B.  Twice a week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C.  Every 5 days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D.  Monthly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C.  Never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endParaRPr lang="en-US" altLang="en-US" sz="2800" dirty="0">
              <a:ea typeface="ＭＳ Ｐゴシック" pitchFamily="34" charset="-128"/>
            </a:endParaRPr>
          </a:p>
        </p:txBody>
      </p:sp>
      <p:pic>
        <p:nvPicPr>
          <p:cNvPr id="1026" name="Picture 2" descr="C:\Users\nxf0303\AppData\Local\Microsoft\Windows\Temporary Internet Files\Content.IE5\CCADREB3\Checkmark_green.svg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70246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xf0303\AppData\Local\Microsoft\Windows\Temporary Internet Files\Content.IE5\CCADREB3\Checkmark_green.svg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70246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xf0303\AppData\Local\Microsoft\Windows\Temporary Internet Files\Content.IE5\CCADREB3\Checkmark_green.svg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581400"/>
            <a:ext cx="70246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8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>
            <a:normAutofit/>
          </a:bodyPr>
          <a:lstStyle/>
          <a:p>
            <a:r>
              <a:rPr lang="en-US" sz="3600" b="0" dirty="0"/>
              <a:t>Peak Hourly Flow (PHF)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312419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Measured directly (flow meter) (14/33)</a:t>
            </a:r>
          </a:p>
          <a:p>
            <a:r>
              <a:rPr lang="en-US" sz="2800" dirty="0"/>
              <a:t>Estimated using daily plant production (7/33)</a:t>
            </a:r>
          </a:p>
          <a:p>
            <a:r>
              <a:rPr lang="en-US" sz="2800" dirty="0"/>
              <a:t>Estimated from historical meter readings </a:t>
            </a:r>
          </a:p>
          <a:p>
            <a:r>
              <a:rPr lang="en-US" sz="2800" dirty="0"/>
              <a:t>Assumed constant using engineering calculations</a:t>
            </a:r>
          </a:p>
          <a:p>
            <a:r>
              <a:rPr lang="en-US" sz="2800" dirty="0"/>
              <a:t>We’ve always done it that way (no idea why)</a:t>
            </a:r>
          </a:p>
          <a:p>
            <a:pPr lvl="1"/>
            <a:r>
              <a:rPr lang="en-US" sz="2600" dirty="0"/>
              <a:t>12/33 use assumed values</a:t>
            </a:r>
          </a:p>
          <a:p>
            <a:r>
              <a:rPr lang="en-US" sz="2800" dirty="0"/>
              <a:t>No routine WTP or PHF meter verification (28/33)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164" y="152400"/>
            <a:ext cx="1649135" cy="1828800"/>
          </a:xfrm>
          <a:prstGeom prst="rect">
            <a:avLst/>
          </a:prstGeom>
        </p:spPr>
      </p:pic>
      <p:pic>
        <p:nvPicPr>
          <p:cNvPr id="5" name="Picture 2" descr="C:\Users\nxf0303\AppData\Local\Microsoft\Windows\INetCache\IE\NSNU9ED3\tip[1]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5013560"/>
            <a:ext cx="952215" cy="94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9400" y="3377920"/>
            <a:ext cx="1746785" cy="127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44964" y="5105400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Direct measurement of peak hourly flow with a calibrated flowmeter is best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86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Project Findings-Contact Volume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1676400"/>
            <a:ext cx="4419600" cy="40934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Physical Dimensions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18/33 (54%) not verify dimensions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5/11 don’t match calculations </a:t>
            </a:r>
          </a:p>
          <a:p>
            <a:pPr lvl="1"/>
            <a:endParaRPr lang="en-US" dirty="0"/>
          </a:p>
          <a:p>
            <a:r>
              <a:rPr lang="en-US" sz="2400" dirty="0">
                <a:solidFill>
                  <a:schemeClr val="tx2"/>
                </a:solidFill>
              </a:rPr>
              <a:t>Volume/Water Level</a:t>
            </a:r>
          </a:p>
          <a:p>
            <a:r>
              <a:rPr lang="en-US" sz="1600" dirty="0">
                <a:solidFill>
                  <a:schemeClr val="tx2"/>
                </a:solidFill>
              </a:rPr>
              <a:t>27 Systems use storage tanks / </a:t>
            </a:r>
            <a:r>
              <a:rPr lang="en-US" sz="1600" dirty="0" err="1">
                <a:solidFill>
                  <a:schemeClr val="tx2"/>
                </a:solidFill>
              </a:rPr>
              <a:t>clearwells</a:t>
            </a:r>
            <a:r>
              <a:rPr lang="en-US" sz="1600" dirty="0">
                <a:solidFill>
                  <a:schemeClr val="tx2"/>
                </a:solidFill>
              </a:rPr>
              <a:t> for CT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Don’t record water level – 13/27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Can’t (easily) measure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Five systems had no level measuring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Operator unaware of minimum depth assumption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2" descr="S:\EPH\DW\Field Operations\Northwest\PROGRAMS\SWTR\Disinfection Data Integrity\0_Photos\Mt Rainier\East Entrance\DSC0104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600200"/>
            <a:ext cx="3954484" cy="404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139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Project Findings-Contact Volume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682303" cy="376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676400"/>
            <a:ext cx="4419600" cy="40626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Physical Dimensions:</a:t>
            </a:r>
          </a:p>
          <a:p>
            <a:r>
              <a:rPr lang="en-US" dirty="0"/>
              <a:t>Calculations assume 50,000 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Volume: 44,600 gal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11% error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Assumed Minimum Water Level:</a:t>
            </a:r>
          </a:p>
          <a:p>
            <a:r>
              <a:rPr lang="en-US" dirty="0"/>
              <a:t>Calculations assume tank is full (15 </a:t>
            </a:r>
            <a:r>
              <a:rPr lang="en-US" dirty="0" err="1"/>
              <a:t>ft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Actual water depth=11 feet: 32,700 gal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35 % less total volume than we thought!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37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0" dirty="0"/>
              <a:t>Baffling Efficiency (BE) aka T</a:t>
            </a:r>
            <a:r>
              <a:rPr lang="en-US" sz="4000" b="0" baseline="-25000" dirty="0"/>
              <a:t>10</a:t>
            </a:r>
            <a:r>
              <a:rPr lang="en-US" sz="4000" b="0" dirty="0"/>
              <a:t>/T</a:t>
            </a:r>
            <a:br>
              <a:rPr lang="en-US" sz="4000" b="0" dirty="0"/>
            </a:br>
            <a:r>
              <a:rPr lang="en-US" sz="3100" b="0" dirty="0"/>
              <a:t>higher BE means less short circuiting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5953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0" y="5029200"/>
            <a:ext cx="4057096" cy="130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05200" y="1524000"/>
            <a:ext cx="1524000" cy="235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226376" y="2706843"/>
            <a:ext cx="1524000" cy="235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19600" y="3886200"/>
            <a:ext cx="1524000" cy="235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5162490"/>
            <a:ext cx="16431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3288F"/>
                </a:solidFill>
              </a:rPr>
              <a:t>None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791105"/>
            <a:ext cx="4323809" cy="123809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39" y="2514600"/>
            <a:ext cx="2657475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55516"/>
            <a:ext cx="46212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06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0" y="381000"/>
            <a:ext cx="5029200" cy="3001962"/>
          </a:xfrm>
        </p:spPr>
        <p:txBody>
          <a:bodyPr>
            <a:noAutofit/>
          </a:bodyPr>
          <a:lstStyle/>
          <a:p>
            <a:r>
              <a:rPr lang="en-US" altLang="en-US" sz="3000" b="0" dirty="0">
                <a:ea typeface="ＭＳ Ｐゴシック" pitchFamily="34" charset="-128"/>
              </a:rPr>
              <a:t>Enhance public health protection by optimizing the performance and operations of </a:t>
            </a:r>
            <a:r>
              <a:rPr lang="en-US" altLang="en-US" sz="3000" b="0" i="1" dirty="0">
                <a:ea typeface="ＭＳ Ｐゴシック" pitchFamily="34" charset="-128"/>
              </a:rPr>
              <a:t>existing</a:t>
            </a:r>
            <a:r>
              <a:rPr lang="en-US" altLang="en-US" sz="3000" b="0" dirty="0">
                <a:ea typeface="ＭＳ Ｐゴシック" pitchFamily="34" charset="-128"/>
              </a:rPr>
              <a:t> facilities</a:t>
            </a:r>
            <a:endParaRPr lang="en-US" sz="30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8000"/>
            <a:ext cx="2438400" cy="25569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1600" y="3505200"/>
            <a:ext cx="64008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3288F"/>
                </a:solidFill>
              </a:rPr>
              <a:t>EPA Data Integrity Workshops 2012-2015 </a:t>
            </a:r>
          </a:p>
          <a:p>
            <a:pPr lvl="1"/>
            <a:endParaRPr lang="en-US" sz="2400" dirty="0">
              <a:solidFill>
                <a:srgbClr val="13288F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13288F"/>
                </a:solidFill>
              </a:rPr>
              <a:t>Turbidity Data Integrity Project</a:t>
            </a:r>
            <a:r>
              <a:rPr lang="en-US" sz="2400" dirty="0">
                <a:solidFill>
                  <a:srgbClr val="13288F"/>
                </a:solidFill>
              </a:rPr>
              <a:t> </a:t>
            </a:r>
            <a:r>
              <a:rPr lang="en-US" sz="2400" b="1" dirty="0">
                <a:solidFill>
                  <a:srgbClr val="13288F"/>
                </a:solidFill>
              </a:rPr>
              <a:t>(2012-2013)</a:t>
            </a:r>
          </a:p>
          <a:p>
            <a:pPr lvl="1"/>
            <a:r>
              <a:rPr lang="en-US" dirty="0">
                <a:solidFill>
                  <a:srgbClr val="13288F"/>
                </a:solidFill>
              </a:rPr>
              <a:t>25 systems NW Region</a:t>
            </a:r>
          </a:p>
          <a:p>
            <a:pPr lvl="1"/>
            <a:r>
              <a:rPr lang="en-US" dirty="0">
                <a:solidFill>
                  <a:srgbClr val="13288F"/>
                </a:solidFill>
              </a:rPr>
              <a:t>Continuing follow-up across the state</a:t>
            </a:r>
          </a:p>
        </p:txBody>
      </p:sp>
    </p:spTree>
    <p:extLst>
      <p:ext uri="{BB962C8B-B14F-4D97-AF65-F5344CB8AC3E}">
        <p14:creationId xmlns:p14="http://schemas.microsoft.com/office/powerpoint/2010/main" val="2759810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 b="0" dirty="0"/>
              <a:t>Findings-Baffling Efficiency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10180" y="1945911"/>
            <a:ext cx="4594490" cy="3445868"/>
          </a:xfrm>
        </p:spPr>
      </p:pic>
      <p:sp>
        <p:nvSpPr>
          <p:cNvPr id="6" name="TextBox 5"/>
          <p:cNvSpPr txBox="1"/>
          <p:nvPr/>
        </p:nvSpPr>
        <p:spPr>
          <a:xfrm>
            <a:off x="228600" y="6019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Unbaffled tank  (Assigned BE = 0.3)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58790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Baffled tank?  (Assigned BE = 0.7)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962"/>
          <a:stretch/>
        </p:blipFill>
        <p:spPr bwMode="auto">
          <a:xfrm>
            <a:off x="4968373" y="2847774"/>
            <a:ext cx="2956428" cy="301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6278732" y="2983045"/>
            <a:ext cx="1066800" cy="6858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1143000"/>
            <a:ext cx="41148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9/27 contact tank BE &gt; 0.1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8/9 not verified by tracer study – assumed values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5/7 w/ internal baffles not Inspected</a:t>
            </a:r>
          </a:p>
        </p:txBody>
      </p:sp>
    </p:spTree>
    <p:extLst>
      <p:ext uri="{BB962C8B-B14F-4D97-AF65-F5344CB8AC3E}">
        <p14:creationId xmlns:p14="http://schemas.microsoft.com/office/powerpoint/2010/main" val="1084146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3400" y="387888"/>
            <a:ext cx="8001000" cy="984885"/>
          </a:xfrm>
        </p:spPr>
        <p:txBody>
          <a:bodyPr/>
          <a:lstStyle/>
          <a:p>
            <a:r>
              <a:rPr lang="en-US" b="0" dirty="0"/>
              <a:t>Other Findings: Inappropriate sample locations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239000" y="2590800"/>
            <a:ext cx="106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239000" y="2133600"/>
            <a:ext cx="1447800" cy="1752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239000" y="3429000"/>
            <a:ext cx="106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20000" y="2971800"/>
            <a:ext cx="106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 Arrow 9"/>
          <p:cNvSpPr/>
          <p:nvPr/>
        </p:nvSpPr>
        <p:spPr>
          <a:xfrm rot="10800000">
            <a:off x="6172200" y="2240280"/>
            <a:ext cx="457200" cy="274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Left Arrow 14"/>
          <p:cNvSpPr/>
          <p:nvPr/>
        </p:nvSpPr>
        <p:spPr>
          <a:xfrm>
            <a:off x="6248400" y="3505200"/>
            <a:ext cx="457200" cy="274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467600" y="1676400"/>
            <a:ext cx="0" cy="60960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67600" y="3733800"/>
            <a:ext cx="0" cy="68580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0400" y="1447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5829" y="41910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3" name="Can 22"/>
          <p:cNvSpPr/>
          <p:nvPr/>
        </p:nvSpPr>
        <p:spPr>
          <a:xfrm rot="5400000">
            <a:off x="3799115" y="4049485"/>
            <a:ext cx="304800" cy="3788229"/>
          </a:xfrm>
          <a:prstGeom prst="ca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486400" y="5105400"/>
            <a:ext cx="0" cy="68580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895600" y="5181599"/>
            <a:ext cx="0" cy="60960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953000" y="5181600"/>
            <a:ext cx="0" cy="60960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eft Arrow 27"/>
          <p:cNvSpPr/>
          <p:nvPr/>
        </p:nvSpPr>
        <p:spPr>
          <a:xfrm rot="10800000">
            <a:off x="1523999" y="5821680"/>
            <a:ext cx="457200" cy="274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Left Arrow 28"/>
          <p:cNvSpPr/>
          <p:nvPr/>
        </p:nvSpPr>
        <p:spPr>
          <a:xfrm rot="10800000">
            <a:off x="5943600" y="5821680"/>
            <a:ext cx="457200" cy="274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95600" y="5029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3" name="Can 32"/>
          <p:cNvSpPr/>
          <p:nvPr/>
        </p:nvSpPr>
        <p:spPr>
          <a:xfrm rot="5400000">
            <a:off x="6949440" y="2103120"/>
            <a:ext cx="182880" cy="548640"/>
          </a:xfrm>
          <a:prstGeom prst="ca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3000" y="50247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1715" y="4959420"/>
            <a:ext cx="58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Cl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988629" y="1600200"/>
            <a:ext cx="0" cy="68580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22571" y="1447800"/>
            <a:ext cx="58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Cl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6" name="Can 35"/>
          <p:cNvSpPr/>
          <p:nvPr/>
        </p:nvSpPr>
        <p:spPr>
          <a:xfrm rot="5400000">
            <a:off x="7012715" y="3407587"/>
            <a:ext cx="182880" cy="548640"/>
          </a:xfrm>
          <a:prstGeom prst="ca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499067" y="2195146"/>
            <a:ext cx="4114800" cy="13716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2800" b="0" i="0">
                <a:solidFill>
                  <a:srgbClr val="233076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2"/>
                </a:solidFill>
              </a:rPr>
              <a:t>pH/temp:  12/33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2"/>
                </a:solidFill>
              </a:rPr>
              <a:t>chlorine residual:  3/32</a:t>
            </a:r>
          </a:p>
          <a:p>
            <a:pPr lvl="1"/>
            <a:endParaRPr lang="en-US" kern="0" dirty="0">
              <a:solidFill>
                <a:sysClr val="windowText" lastClr="000000"/>
              </a:solidFill>
            </a:endParaRPr>
          </a:p>
          <a:p>
            <a:pPr lvl="1"/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58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228600"/>
            <a:ext cx="8839199" cy="5410200"/>
            <a:chOff x="2286001" y="3276600"/>
            <a:chExt cx="6655474" cy="285793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86001" y="3276600"/>
              <a:ext cx="6655474" cy="2857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195604" y="4242662"/>
              <a:ext cx="457200" cy="19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4686" y="5149334"/>
              <a:ext cx="304800" cy="19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05138" y="5149334"/>
              <a:ext cx="457200" cy="19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06957" y="4503825"/>
              <a:ext cx="457200" cy="19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29001" y="3635829"/>
              <a:ext cx="4648200" cy="2024742"/>
            </a:xfrm>
            <a:custGeom>
              <a:avLst/>
              <a:gdLst>
                <a:gd name="connsiteX0" fmla="*/ 2634420 w 2928334"/>
                <a:gd name="connsiteY0" fmla="*/ 0 h 2024742"/>
                <a:gd name="connsiteX1" fmla="*/ 2645306 w 2928334"/>
                <a:gd name="connsiteY1" fmla="*/ 87085 h 2024742"/>
                <a:gd name="connsiteX2" fmla="*/ 2656192 w 2928334"/>
                <a:gd name="connsiteY2" fmla="*/ 228600 h 2024742"/>
                <a:gd name="connsiteX3" fmla="*/ 2667077 w 2928334"/>
                <a:gd name="connsiteY3" fmla="*/ 261257 h 2024742"/>
                <a:gd name="connsiteX4" fmla="*/ 2688849 w 2928334"/>
                <a:gd name="connsiteY4" fmla="*/ 359228 h 2024742"/>
                <a:gd name="connsiteX5" fmla="*/ 2721506 w 2928334"/>
                <a:gd name="connsiteY5" fmla="*/ 457200 h 2024742"/>
                <a:gd name="connsiteX6" fmla="*/ 2743277 w 2928334"/>
                <a:gd name="connsiteY6" fmla="*/ 489857 h 2024742"/>
                <a:gd name="connsiteX7" fmla="*/ 2765049 w 2928334"/>
                <a:gd name="connsiteY7" fmla="*/ 555171 h 2024742"/>
                <a:gd name="connsiteX8" fmla="*/ 2786820 w 2928334"/>
                <a:gd name="connsiteY8" fmla="*/ 587828 h 2024742"/>
                <a:gd name="connsiteX9" fmla="*/ 2808592 w 2928334"/>
                <a:gd name="connsiteY9" fmla="*/ 653142 h 2024742"/>
                <a:gd name="connsiteX10" fmla="*/ 2830363 w 2928334"/>
                <a:gd name="connsiteY10" fmla="*/ 696685 h 2024742"/>
                <a:gd name="connsiteX11" fmla="*/ 2852134 w 2928334"/>
                <a:gd name="connsiteY11" fmla="*/ 783771 h 2024742"/>
                <a:gd name="connsiteX12" fmla="*/ 2863020 w 2928334"/>
                <a:gd name="connsiteY12" fmla="*/ 816428 h 2024742"/>
                <a:gd name="connsiteX13" fmla="*/ 2884792 w 2928334"/>
                <a:gd name="connsiteY13" fmla="*/ 968828 h 2024742"/>
                <a:gd name="connsiteX14" fmla="*/ 2895677 w 2928334"/>
                <a:gd name="connsiteY14" fmla="*/ 1034142 h 2024742"/>
                <a:gd name="connsiteX15" fmla="*/ 2906563 w 2928334"/>
                <a:gd name="connsiteY15" fmla="*/ 1208314 h 2024742"/>
                <a:gd name="connsiteX16" fmla="*/ 2917449 w 2928334"/>
                <a:gd name="connsiteY16" fmla="*/ 1273628 h 2024742"/>
                <a:gd name="connsiteX17" fmla="*/ 2928334 w 2928334"/>
                <a:gd name="connsiteY17" fmla="*/ 1393371 h 2024742"/>
                <a:gd name="connsiteX18" fmla="*/ 2895677 w 2928334"/>
                <a:gd name="connsiteY18" fmla="*/ 1719942 h 2024742"/>
                <a:gd name="connsiteX19" fmla="*/ 2884792 w 2928334"/>
                <a:gd name="connsiteY19" fmla="*/ 1752600 h 2024742"/>
                <a:gd name="connsiteX20" fmla="*/ 2863020 w 2928334"/>
                <a:gd name="connsiteY20" fmla="*/ 1774371 h 2024742"/>
                <a:gd name="connsiteX21" fmla="*/ 2797706 w 2928334"/>
                <a:gd name="connsiteY21" fmla="*/ 1807028 h 2024742"/>
                <a:gd name="connsiteX22" fmla="*/ 2775934 w 2928334"/>
                <a:gd name="connsiteY22" fmla="*/ 1828800 h 2024742"/>
                <a:gd name="connsiteX23" fmla="*/ 2710620 w 2928334"/>
                <a:gd name="connsiteY23" fmla="*/ 1850571 h 2024742"/>
                <a:gd name="connsiteX24" fmla="*/ 2449363 w 2928334"/>
                <a:gd name="connsiteY24" fmla="*/ 1839685 h 2024742"/>
                <a:gd name="connsiteX25" fmla="*/ 2384049 w 2928334"/>
                <a:gd name="connsiteY25" fmla="*/ 1796142 h 2024742"/>
                <a:gd name="connsiteX26" fmla="*/ 2351392 w 2928334"/>
                <a:gd name="connsiteY26" fmla="*/ 1730828 h 2024742"/>
                <a:gd name="connsiteX27" fmla="*/ 2307849 w 2928334"/>
                <a:gd name="connsiteY27" fmla="*/ 1687285 h 2024742"/>
                <a:gd name="connsiteX28" fmla="*/ 2275192 w 2928334"/>
                <a:gd name="connsiteY28" fmla="*/ 1589314 h 2024742"/>
                <a:gd name="connsiteX29" fmla="*/ 2264306 w 2928334"/>
                <a:gd name="connsiteY29" fmla="*/ 1556657 h 2024742"/>
                <a:gd name="connsiteX30" fmla="*/ 2253420 w 2928334"/>
                <a:gd name="connsiteY30" fmla="*/ 1491342 h 2024742"/>
                <a:gd name="connsiteX31" fmla="*/ 2242534 w 2928334"/>
                <a:gd name="connsiteY31" fmla="*/ 1338942 h 2024742"/>
                <a:gd name="connsiteX32" fmla="*/ 2231649 w 2928334"/>
                <a:gd name="connsiteY32" fmla="*/ 1219200 h 2024742"/>
                <a:gd name="connsiteX33" fmla="*/ 2231649 w 2928334"/>
                <a:gd name="connsiteY33" fmla="*/ 685800 h 2024742"/>
                <a:gd name="connsiteX34" fmla="*/ 2220763 w 2928334"/>
                <a:gd name="connsiteY34" fmla="*/ 446314 h 2024742"/>
                <a:gd name="connsiteX35" fmla="*/ 2198992 w 2928334"/>
                <a:gd name="connsiteY35" fmla="*/ 337457 h 2024742"/>
                <a:gd name="connsiteX36" fmla="*/ 2177220 w 2928334"/>
                <a:gd name="connsiteY36" fmla="*/ 304800 h 2024742"/>
                <a:gd name="connsiteX37" fmla="*/ 2144563 w 2928334"/>
                <a:gd name="connsiteY37" fmla="*/ 195942 h 2024742"/>
                <a:gd name="connsiteX38" fmla="*/ 2111906 w 2928334"/>
                <a:gd name="connsiteY38" fmla="*/ 174171 h 2024742"/>
                <a:gd name="connsiteX39" fmla="*/ 2068363 w 2928334"/>
                <a:gd name="connsiteY39" fmla="*/ 119742 h 2024742"/>
                <a:gd name="connsiteX40" fmla="*/ 2035706 w 2928334"/>
                <a:gd name="connsiteY40" fmla="*/ 97971 h 2024742"/>
                <a:gd name="connsiteX41" fmla="*/ 2013934 w 2928334"/>
                <a:gd name="connsiteY41" fmla="*/ 76200 h 2024742"/>
                <a:gd name="connsiteX42" fmla="*/ 1948620 w 2928334"/>
                <a:gd name="connsiteY42" fmla="*/ 65314 h 2024742"/>
                <a:gd name="connsiteX43" fmla="*/ 1828877 w 2928334"/>
                <a:gd name="connsiteY43" fmla="*/ 76200 h 2024742"/>
                <a:gd name="connsiteX44" fmla="*/ 1774449 w 2928334"/>
                <a:gd name="connsiteY44" fmla="*/ 108857 h 2024742"/>
                <a:gd name="connsiteX45" fmla="*/ 1720020 w 2928334"/>
                <a:gd name="connsiteY45" fmla="*/ 152400 h 2024742"/>
                <a:gd name="connsiteX46" fmla="*/ 1687363 w 2928334"/>
                <a:gd name="connsiteY46" fmla="*/ 250371 h 2024742"/>
                <a:gd name="connsiteX47" fmla="*/ 1676477 w 2928334"/>
                <a:gd name="connsiteY47" fmla="*/ 293914 h 2024742"/>
                <a:gd name="connsiteX48" fmla="*/ 1665592 w 2928334"/>
                <a:gd name="connsiteY48" fmla="*/ 326571 h 2024742"/>
                <a:gd name="connsiteX49" fmla="*/ 1676477 w 2928334"/>
                <a:gd name="connsiteY49" fmla="*/ 849085 h 2024742"/>
                <a:gd name="connsiteX50" fmla="*/ 1709134 w 2928334"/>
                <a:gd name="connsiteY50" fmla="*/ 1143000 h 2024742"/>
                <a:gd name="connsiteX51" fmla="*/ 1720020 w 2928334"/>
                <a:gd name="connsiteY51" fmla="*/ 1284514 h 2024742"/>
                <a:gd name="connsiteX52" fmla="*/ 1730906 w 2928334"/>
                <a:gd name="connsiteY52" fmla="*/ 1338942 h 2024742"/>
                <a:gd name="connsiteX53" fmla="*/ 1741792 w 2928334"/>
                <a:gd name="connsiteY53" fmla="*/ 1404257 h 2024742"/>
                <a:gd name="connsiteX54" fmla="*/ 1730906 w 2928334"/>
                <a:gd name="connsiteY54" fmla="*/ 1621971 h 2024742"/>
                <a:gd name="connsiteX55" fmla="*/ 1720020 w 2928334"/>
                <a:gd name="connsiteY55" fmla="*/ 1654628 h 2024742"/>
                <a:gd name="connsiteX56" fmla="*/ 1709134 w 2928334"/>
                <a:gd name="connsiteY56" fmla="*/ 1698171 h 2024742"/>
                <a:gd name="connsiteX57" fmla="*/ 1687363 w 2928334"/>
                <a:gd name="connsiteY57" fmla="*/ 1730828 h 2024742"/>
                <a:gd name="connsiteX58" fmla="*/ 1676477 w 2928334"/>
                <a:gd name="connsiteY58" fmla="*/ 1763485 h 2024742"/>
                <a:gd name="connsiteX59" fmla="*/ 1632934 w 2928334"/>
                <a:gd name="connsiteY59" fmla="*/ 1807028 h 2024742"/>
                <a:gd name="connsiteX60" fmla="*/ 1611163 w 2928334"/>
                <a:gd name="connsiteY60" fmla="*/ 1839685 h 2024742"/>
                <a:gd name="connsiteX61" fmla="*/ 1578506 w 2928334"/>
                <a:gd name="connsiteY61" fmla="*/ 1861457 h 2024742"/>
                <a:gd name="connsiteX62" fmla="*/ 1556734 w 2928334"/>
                <a:gd name="connsiteY62" fmla="*/ 1883228 h 2024742"/>
                <a:gd name="connsiteX63" fmla="*/ 1524077 w 2928334"/>
                <a:gd name="connsiteY63" fmla="*/ 1894114 h 2024742"/>
                <a:gd name="connsiteX64" fmla="*/ 1491420 w 2928334"/>
                <a:gd name="connsiteY64" fmla="*/ 1915885 h 2024742"/>
                <a:gd name="connsiteX65" fmla="*/ 1382563 w 2928334"/>
                <a:gd name="connsiteY65" fmla="*/ 1948542 h 2024742"/>
                <a:gd name="connsiteX66" fmla="*/ 1230163 w 2928334"/>
                <a:gd name="connsiteY66" fmla="*/ 1937657 h 2024742"/>
                <a:gd name="connsiteX67" fmla="*/ 1197506 w 2928334"/>
                <a:gd name="connsiteY67" fmla="*/ 1926771 h 2024742"/>
                <a:gd name="connsiteX68" fmla="*/ 1121306 w 2928334"/>
                <a:gd name="connsiteY68" fmla="*/ 1861457 h 2024742"/>
                <a:gd name="connsiteX69" fmla="*/ 1088649 w 2928334"/>
                <a:gd name="connsiteY69" fmla="*/ 1807028 h 2024742"/>
                <a:gd name="connsiteX70" fmla="*/ 1077763 w 2928334"/>
                <a:gd name="connsiteY70" fmla="*/ 1774371 h 2024742"/>
                <a:gd name="connsiteX71" fmla="*/ 1034220 w 2928334"/>
                <a:gd name="connsiteY71" fmla="*/ 1709057 h 2024742"/>
                <a:gd name="connsiteX72" fmla="*/ 1012449 w 2928334"/>
                <a:gd name="connsiteY72" fmla="*/ 1621971 h 2024742"/>
                <a:gd name="connsiteX73" fmla="*/ 1012449 w 2928334"/>
                <a:gd name="connsiteY73" fmla="*/ 1132114 h 2024742"/>
                <a:gd name="connsiteX74" fmla="*/ 1023334 w 2928334"/>
                <a:gd name="connsiteY74" fmla="*/ 1066800 h 2024742"/>
                <a:gd name="connsiteX75" fmla="*/ 1034220 w 2928334"/>
                <a:gd name="connsiteY75" fmla="*/ 947057 h 2024742"/>
                <a:gd name="connsiteX76" fmla="*/ 1045106 w 2928334"/>
                <a:gd name="connsiteY76" fmla="*/ 881742 h 2024742"/>
                <a:gd name="connsiteX77" fmla="*/ 1066877 w 2928334"/>
                <a:gd name="connsiteY77" fmla="*/ 631371 h 2024742"/>
                <a:gd name="connsiteX78" fmla="*/ 1034220 w 2928334"/>
                <a:gd name="connsiteY78" fmla="*/ 348342 h 2024742"/>
                <a:gd name="connsiteX79" fmla="*/ 1023334 w 2928334"/>
                <a:gd name="connsiteY79" fmla="*/ 315685 h 2024742"/>
                <a:gd name="connsiteX80" fmla="*/ 1012449 w 2928334"/>
                <a:gd name="connsiteY80" fmla="*/ 283028 h 2024742"/>
                <a:gd name="connsiteX81" fmla="*/ 979792 w 2928334"/>
                <a:gd name="connsiteY81" fmla="*/ 272142 h 2024742"/>
                <a:gd name="connsiteX82" fmla="*/ 968906 w 2928334"/>
                <a:gd name="connsiteY82" fmla="*/ 239485 h 2024742"/>
                <a:gd name="connsiteX83" fmla="*/ 914477 w 2928334"/>
                <a:gd name="connsiteY83" fmla="*/ 195942 h 2024742"/>
                <a:gd name="connsiteX84" fmla="*/ 849163 w 2928334"/>
                <a:gd name="connsiteY84" fmla="*/ 174171 h 2024742"/>
                <a:gd name="connsiteX85" fmla="*/ 816506 w 2928334"/>
                <a:gd name="connsiteY85" fmla="*/ 152400 h 2024742"/>
                <a:gd name="connsiteX86" fmla="*/ 555249 w 2928334"/>
                <a:gd name="connsiteY86" fmla="*/ 174171 h 2024742"/>
                <a:gd name="connsiteX87" fmla="*/ 489934 w 2928334"/>
                <a:gd name="connsiteY87" fmla="*/ 195942 h 2024742"/>
                <a:gd name="connsiteX88" fmla="*/ 457277 w 2928334"/>
                <a:gd name="connsiteY88" fmla="*/ 206828 h 2024742"/>
                <a:gd name="connsiteX89" fmla="*/ 413734 w 2928334"/>
                <a:gd name="connsiteY89" fmla="*/ 250371 h 2024742"/>
                <a:gd name="connsiteX90" fmla="*/ 402849 w 2928334"/>
                <a:gd name="connsiteY90" fmla="*/ 283028 h 2024742"/>
                <a:gd name="connsiteX91" fmla="*/ 381077 w 2928334"/>
                <a:gd name="connsiteY91" fmla="*/ 304800 h 2024742"/>
                <a:gd name="connsiteX92" fmla="*/ 359306 w 2928334"/>
                <a:gd name="connsiteY92" fmla="*/ 370114 h 2024742"/>
                <a:gd name="connsiteX93" fmla="*/ 337534 w 2928334"/>
                <a:gd name="connsiteY93" fmla="*/ 446314 h 2024742"/>
                <a:gd name="connsiteX94" fmla="*/ 326649 w 2928334"/>
                <a:gd name="connsiteY94" fmla="*/ 522514 h 2024742"/>
                <a:gd name="connsiteX95" fmla="*/ 315763 w 2928334"/>
                <a:gd name="connsiteY95" fmla="*/ 555171 h 2024742"/>
                <a:gd name="connsiteX96" fmla="*/ 293992 w 2928334"/>
                <a:gd name="connsiteY96" fmla="*/ 674914 h 2024742"/>
                <a:gd name="connsiteX97" fmla="*/ 283106 w 2928334"/>
                <a:gd name="connsiteY97" fmla="*/ 805542 h 2024742"/>
                <a:gd name="connsiteX98" fmla="*/ 272220 w 2928334"/>
                <a:gd name="connsiteY98" fmla="*/ 849085 h 2024742"/>
                <a:gd name="connsiteX99" fmla="*/ 261334 w 2928334"/>
                <a:gd name="connsiteY99" fmla="*/ 1099457 h 2024742"/>
                <a:gd name="connsiteX100" fmla="*/ 250449 w 2928334"/>
                <a:gd name="connsiteY100" fmla="*/ 1164771 h 2024742"/>
                <a:gd name="connsiteX101" fmla="*/ 239563 w 2928334"/>
                <a:gd name="connsiteY101" fmla="*/ 1251857 h 2024742"/>
                <a:gd name="connsiteX102" fmla="*/ 206906 w 2928334"/>
                <a:gd name="connsiteY102" fmla="*/ 1382485 h 2024742"/>
                <a:gd name="connsiteX103" fmla="*/ 174249 w 2928334"/>
                <a:gd name="connsiteY103" fmla="*/ 1524000 h 2024742"/>
                <a:gd name="connsiteX104" fmla="*/ 163363 w 2928334"/>
                <a:gd name="connsiteY104" fmla="*/ 1589314 h 2024742"/>
                <a:gd name="connsiteX105" fmla="*/ 141592 w 2928334"/>
                <a:gd name="connsiteY105" fmla="*/ 1654628 h 2024742"/>
                <a:gd name="connsiteX106" fmla="*/ 98049 w 2928334"/>
                <a:gd name="connsiteY106" fmla="*/ 1785257 h 2024742"/>
                <a:gd name="connsiteX107" fmla="*/ 65392 w 2928334"/>
                <a:gd name="connsiteY107" fmla="*/ 1883228 h 2024742"/>
                <a:gd name="connsiteX108" fmla="*/ 54506 w 2928334"/>
                <a:gd name="connsiteY108" fmla="*/ 1915885 h 2024742"/>
                <a:gd name="connsiteX109" fmla="*/ 32734 w 2928334"/>
                <a:gd name="connsiteY109" fmla="*/ 1948542 h 2024742"/>
                <a:gd name="connsiteX110" fmla="*/ 21849 w 2928334"/>
                <a:gd name="connsiteY110" fmla="*/ 1992085 h 2024742"/>
                <a:gd name="connsiteX111" fmla="*/ 77 w 2928334"/>
                <a:gd name="connsiteY111" fmla="*/ 2024742 h 202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928334" h="2024742">
                  <a:moveTo>
                    <a:pt x="2634420" y="0"/>
                  </a:moveTo>
                  <a:cubicBezTo>
                    <a:pt x="2638049" y="29028"/>
                    <a:pt x="2642532" y="57963"/>
                    <a:pt x="2645306" y="87085"/>
                  </a:cubicBezTo>
                  <a:cubicBezTo>
                    <a:pt x="2649792" y="134183"/>
                    <a:pt x="2650324" y="181654"/>
                    <a:pt x="2656192" y="228600"/>
                  </a:cubicBezTo>
                  <a:cubicBezTo>
                    <a:pt x="2657615" y="239986"/>
                    <a:pt x="2664294" y="250125"/>
                    <a:pt x="2667077" y="261257"/>
                  </a:cubicBezTo>
                  <a:cubicBezTo>
                    <a:pt x="2682614" y="323404"/>
                    <a:pt x="2672088" y="303357"/>
                    <a:pt x="2688849" y="359228"/>
                  </a:cubicBezTo>
                  <a:cubicBezTo>
                    <a:pt x="2688852" y="359240"/>
                    <a:pt x="2716061" y="440866"/>
                    <a:pt x="2721506" y="457200"/>
                  </a:cubicBezTo>
                  <a:cubicBezTo>
                    <a:pt x="2725643" y="469612"/>
                    <a:pt x="2737964" y="477902"/>
                    <a:pt x="2743277" y="489857"/>
                  </a:cubicBezTo>
                  <a:cubicBezTo>
                    <a:pt x="2752598" y="510828"/>
                    <a:pt x="2752319" y="536076"/>
                    <a:pt x="2765049" y="555171"/>
                  </a:cubicBezTo>
                  <a:cubicBezTo>
                    <a:pt x="2772306" y="566057"/>
                    <a:pt x="2781507" y="575873"/>
                    <a:pt x="2786820" y="587828"/>
                  </a:cubicBezTo>
                  <a:cubicBezTo>
                    <a:pt x="2796141" y="608799"/>
                    <a:pt x="2798329" y="632616"/>
                    <a:pt x="2808592" y="653142"/>
                  </a:cubicBezTo>
                  <a:cubicBezTo>
                    <a:pt x="2815849" y="667656"/>
                    <a:pt x="2825232" y="681290"/>
                    <a:pt x="2830363" y="696685"/>
                  </a:cubicBezTo>
                  <a:cubicBezTo>
                    <a:pt x="2839825" y="725072"/>
                    <a:pt x="2842672" y="755385"/>
                    <a:pt x="2852134" y="783771"/>
                  </a:cubicBezTo>
                  <a:cubicBezTo>
                    <a:pt x="2855763" y="794657"/>
                    <a:pt x="2860531" y="805227"/>
                    <a:pt x="2863020" y="816428"/>
                  </a:cubicBezTo>
                  <a:cubicBezTo>
                    <a:pt x="2873409" y="863178"/>
                    <a:pt x="2878201" y="922693"/>
                    <a:pt x="2884792" y="968828"/>
                  </a:cubicBezTo>
                  <a:cubicBezTo>
                    <a:pt x="2887913" y="990678"/>
                    <a:pt x="2892049" y="1012371"/>
                    <a:pt x="2895677" y="1034142"/>
                  </a:cubicBezTo>
                  <a:cubicBezTo>
                    <a:pt x="2899306" y="1092199"/>
                    <a:pt x="2901296" y="1150382"/>
                    <a:pt x="2906563" y="1208314"/>
                  </a:cubicBezTo>
                  <a:cubicBezTo>
                    <a:pt x="2908561" y="1230295"/>
                    <a:pt x="2914870" y="1251708"/>
                    <a:pt x="2917449" y="1273628"/>
                  </a:cubicBezTo>
                  <a:cubicBezTo>
                    <a:pt x="2922132" y="1313432"/>
                    <a:pt x="2924706" y="1353457"/>
                    <a:pt x="2928334" y="1393371"/>
                  </a:cubicBezTo>
                  <a:cubicBezTo>
                    <a:pt x="2916090" y="1662748"/>
                    <a:pt x="2936831" y="1555332"/>
                    <a:pt x="2895677" y="1719942"/>
                  </a:cubicBezTo>
                  <a:cubicBezTo>
                    <a:pt x="2892894" y="1731074"/>
                    <a:pt x="2890696" y="1742760"/>
                    <a:pt x="2884792" y="1752600"/>
                  </a:cubicBezTo>
                  <a:cubicBezTo>
                    <a:pt x="2879512" y="1761401"/>
                    <a:pt x="2871034" y="1767960"/>
                    <a:pt x="2863020" y="1774371"/>
                  </a:cubicBezTo>
                  <a:cubicBezTo>
                    <a:pt x="2832874" y="1798487"/>
                    <a:pt x="2832199" y="1795530"/>
                    <a:pt x="2797706" y="1807028"/>
                  </a:cubicBezTo>
                  <a:cubicBezTo>
                    <a:pt x="2790449" y="1814285"/>
                    <a:pt x="2785114" y="1824210"/>
                    <a:pt x="2775934" y="1828800"/>
                  </a:cubicBezTo>
                  <a:cubicBezTo>
                    <a:pt x="2755408" y="1839063"/>
                    <a:pt x="2710620" y="1850571"/>
                    <a:pt x="2710620" y="1850571"/>
                  </a:cubicBezTo>
                  <a:cubicBezTo>
                    <a:pt x="2623534" y="1846942"/>
                    <a:pt x="2535338" y="1854014"/>
                    <a:pt x="2449363" y="1839685"/>
                  </a:cubicBezTo>
                  <a:cubicBezTo>
                    <a:pt x="2423553" y="1835383"/>
                    <a:pt x="2384049" y="1796142"/>
                    <a:pt x="2384049" y="1796142"/>
                  </a:cubicBezTo>
                  <a:cubicBezTo>
                    <a:pt x="2373513" y="1764535"/>
                    <a:pt x="2374412" y="1757684"/>
                    <a:pt x="2351392" y="1730828"/>
                  </a:cubicBezTo>
                  <a:cubicBezTo>
                    <a:pt x="2338034" y="1715243"/>
                    <a:pt x="2307849" y="1687285"/>
                    <a:pt x="2307849" y="1687285"/>
                  </a:cubicBezTo>
                  <a:lnTo>
                    <a:pt x="2275192" y="1589314"/>
                  </a:lnTo>
                  <a:lnTo>
                    <a:pt x="2264306" y="1556657"/>
                  </a:lnTo>
                  <a:cubicBezTo>
                    <a:pt x="2260677" y="1534885"/>
                    <a:pt x="2255616" y="1513304"/>
                    <a:pt x="2253420" y="1491342"/>
                  </a:cubicBezTo>
                  <a:cubicBezTo>
                    <a:pt x="2248352" y="1440665"/>
                    <a:pt x="2246595" y="1389709"/>
                    <a:pt x="2242534" y="1338942"/>
                  </a:cubicBezTo>
                  <a:cubicBezTo>
                    <a:pt x="2239338" y="1298991"/>
                    <a:pt x="2235277" y="1259114"/>
                    <a:pt x="2231649" y="1219200"/>
                  </a:cubicBezTo>
                  <a:cubicBezTo>
                    <a:pt x="2255980" y="975876"/>
                    <a:pt x="2245950" y="1121984"/>
                    <a:pt x="2231649" y="685800"/>
                  </a:cubicBezTo>
                  <a:cubicBezTo>
                    <a:pt x="2229030" y="605932"/>
                    <a:pt x="2226261" y="526036"/>
                    <a:pt x="2220763" y="446314"/>
                  </a:cubicBezTo>
                  <a:cubicBezTo>
                    <a:pt x="2219159" y="423054"/>
                    <a:pt x="2213114" y="365700"/>
                    <a:pt x="2198992" y="337457"/>
                  </a:cubicBezTo>
                  <a:cubicBezTo>
                    <a:pt x="2193141" y="325755"/>
                    <a:pt x="2184477" y="315686"/>
                    <a:pt x="2177220" y="304800"/>
                  </a:cubicBezTo>
                  <a:cubicBezTo>
                    <a:pt x="2172863" y="287371"/>
                    <a:pt x="2152512" y="201241"/>
                    <a:pt x="2144563" y="195942"/>
                  </a:cubicBezTo>
                  <a:lnTo>
                    <a:pt x="2111906" y="174171"/>
                  </a:lnTo>
                  <a:cubicBezTo>
                    <a:pt x="2095742" y="149926"/>
                    <a:pt x="2090519" y="137467"/>
                    <a:pt x="2068363" y="119742"/>
                  </a:cubicBezTo>
                  <a:cubicBezTo>
                    <a:pt x="2058147" y="111569"/>
                    <a:pt x="2045922" y="106144"/>
                    <a:pt x="2035706" y="97971"/>
                  </a:cubicBezTo>
                  <a:cubicBezTo>
                    <a:pt x="2027692" y="91560"/>
                    <a:pt x="2023544" y="79804"/>
                    <a:pt x="2013934" y="76200"/>
                  </a:cubicBezTo>
                  <a:cubicBezTo>
                    <a:pt x="1993268" y="68450"/>
                    <a:pt x="1970391" y="68943"/>
                    <a:pt x="1948620" y="65314"/>
                  </a:cubicBezTo>
                  <a:cubicBezTo>
                    <a:pt x="1908706" y="68943"/>
                    <a:pt x="1868553" y="70532"/>
                    <a:pt x="1828877" y="76200"/>
                  </a:cubicBezTo>
                  <a:cubicBezTo>
                    <a:pt x="1788600" y="81954"/>
                    <a:pt x="1802441" y="86463"/>
                    <a:pt x="1774449" y="108857"/>
                  </a:cubicBezTo>
                  <a:cubicBezTo>
                    <a:pt x="1705782" y="163791"/>
                    <a:pt x="1772593" y="99827"/>
                    <a:pt x="1720020" y="152400"/>
                  </a:cubicBezTo>
                  <a:lnTo>
                    <a:pt x="1687363" y="250371"/>
                  </a:lnTo>
                  <a:cubicBezTo>
                    <a:pt x="1682632" y="264564"/>
                    <a:pt x="1680587" y="279529"/>
                    <a:pt x="1676477" y="293914"/>
                  </a:cubicBezTo>
                  <a:cubicBezTo>
                    <a:pt x="1673325" y="304947"/>
                    <a:pt x="1669220" y="315685"/>
                    <a:pt x="1665592" y="326571"/>
                  </a:cubicBezTo>
                  <a:cubicBezTo>
                    <a:pt x="1669220" y="500742"/>
                    <a:pt x="1670768" y="674969"/>
                    <a:pt x="1676477" y="849085"/>
                  </a:cubicBezTo>
                  <a:cubicBezTo>
                    <a:pt x="1685473" y="1123455"/>
                    <a:pt x="1686992" y="855159"/>
                    <a:pt x="1709134" y="1143000"/>
                  </a:cubicBezTo>
                  <a:cubicBezTo>
                    <a:pt x="1712763" y="1190171"/>
                    <a:pt x="1714795" y="1237493"/>
                    <a:pt x="1720020" y="1284514"/>
                  </a:cubicBezTo>
                  <a:cubicBezTo>
                    <a:pt x="1722063" y="1302903"/>
                    <a:pt x="1727596" y="1320738"/>
                    <a:pt x="1730906" y="1338942"/>
                  </a:cubicBezTo>
                  <a:cubicBezTo>
                    <a:pt x="1734854" y="1360658"/>
                    <a:pt x="1738163" y="1382485"/>
                    <a:pt x="1741792" y="1404257"/>
                  </a:cubicBezTo>
                  <a:cubicBezTo>
                    <a:pt x="1738163" y="1476828"/>
                    <a:pt x="1737201" y="1549582"/>
                    <a:pt x="1730906" y="1621971"/>
                  </a:cubicBezTo>
                  <a:cubicBezTo>
                    <a:pt x="1729912" y="1633402"/>
                    <a:pt x="1723172" y="1643595"/>
                    <a:pt x="1720020" y="1654628"/>
                  </a:cubicBezTo>
                  <a:cubicBezTo>
                    <a:pt x="1715910" y="1669013"/>
                    <a:pt x="1715027" y="1684420"/>
                    <a:pt x="1709134" y="1698171"/>
                  </a:cubicBezTo>
                  <a:cubicBezTo>
                    <a:pt x="1703980" y="1710196"/>
                    <a:pt x="1693214" y="1719126"/>
                    <a:pt x="1687363" y="1730828"/>
                  </a:cubicBezTo>
                  <a:cubicBezTo>
                    <a:pt x="1682231" y="1741091"/>
                    <a:pt x="1683146" y="1754148"/>
                    <a:pt x="1676477" y="1763485"/>
                  </a:cubicBezTo>
                  <a:cubicBezTo>
                    <a:pt x="1664546" y="1780188"/>
                    <a:pt x="1647448" y="1792514"/>
                    <a:pt x="1632934" y="1807028"/>
                  </a:cubicBezTo>
                  <a:cubicBezTo>
                    <a:pt x="1623683" y="1816279"/>
                    <a:pt x="1620414" y="1830434"/>
                    <a:pt x="1611163" y="1839685"/>
                  </a:cubicBezTo>
                  <a:cubicBezTo>
                    <a:pt x="1601912" y="1848936"/>
                    <a:pt x="1588722" y="1853284"/>
                    <a:pt x="1578506" y="1861457"/>
                  </a:cubicBezTo>
                  <a:cubicBezTo>
                    <a:pt x="1570492" y="1867868"/>
                    <a:pt x="1565535" y="1877948"/>
                    <a:pt x="1556734" y="1883228"/>
                  </a:cubicBezTo>
                  <a:cubicBezTo>
                    <a:pt x="1546895" y="1889132"/>
                    <a:pt x="1534340" y="1888982"/>
                    <a:pt x="1524077" y="1894114"/>
                  </a:cubicBezTo>
                  <a:cubicBezTo>
                    <a:pt x="1512375" y="1899965"/>
                    <a:pt x="1503375" y="1910572"/>
                    <a:pt x="1491420" y="1915885"/>
                  </a:cubicBezTo>
                  <a:cubicBezTo>
                    <a:pt x="1457338" y="1931033"/>
                    <a:pt x="1418756" y="1939494"/>
                    <a:pt x="1382563" y="1948542"/>
                  </a:cubicBezTo>
                  <a:cubicBezTo>
                    <a:pt x="1331763" y="1944914"/>
                    <a:pt x="1280744" y="1943608"/>
                    <a:pt x="1230163" y="1937657"/>
                  </a:cubicBezTo>
                  <a:cubicBezTo>
                    <a:pt x="1218767" y="1936316"/>
                    <a:pt x="1206906" y="1933351"/>
                    <a:pt x="1197506" y="1926771"/>
                  </a:cubicBezTo>
                  <a:cubicBezTo>
                    <a:pt x="1170100" y="1907587"/>
                    <a:pt x="1146706" y="1883228"/>
                    <a:pt x="1121306" y="1861457"/>
                  </a:cubicBezTo>
                  <a:cubicBezTo>
                    <a:pt x="1090468" y="1768945"/>
                    <a:pt x="1133476" y="1881741"/>
                    <a:pt x="1088649" y="1807028"/>
                  </a:cubicBezTo>
                  <a:cubicBezTo>
                    <a:pt x="1082745" y="1797189"/>
                    <a:pt x="1083336" y="1784402"/>
                    <a:pt x="1077763" y="1774371"/>
                  </a:cubicBezTo>
                  <a:cubicBezTo>
                    <a:pt x="1065056" y="1751498"/>
                    <a:pt x="1048734" y="1730828"/>
                    <a:pt x="1034220" y="1709057"/>
                  </a:cubicBezTo>
                  <a:cubicBezTo>
                    <a:pt x="1024655" y="1694709"/>
                    <a:pt x="1014020" y="1629826"/>
                    <a:pt x="1012449" y="1621971"/>
                  </a:cubicBezTo>
                  <a:cubicBezTo>
                    <a:pt x="994698" y="1391217"/>
                    <a:pt x="995063" y="1462456"/>
                    <a:pt x="1012449" y="1132114"/>
                  </a:cubicBezTo>
                  <a:cubicBezTo>
                    <a:pt x="1013609" y="1110073"/>
                    <a:pt x="1020755" y="1088720"/>
                    <a:pt x="1023334" y="1066800"/>
                  </a:cubicBezTo>
                  <a:cubicBezTo>
                    <a:pt x="1028017" y="1026996"/>
                    <a:pt x="1029537" y="986861"/>
                    <a:pt x="1034220" y="947057"/>
                  </a:cubicBezTo>
                  <a:cubicBezTo>
                    <a:pt x="1036799" y="925136"/>
                    <a:pt x="1042189" y="903620"/>
                    <a:pt x="1045106" y="881742"/>
                  </a:cubicBezTo>
                  <a:cubicBezTo>
                    <a:pt x="1057807" y="786486"/>
                    <a:pt x="1059555" y="733881"/>
                    <a:pt x="1066877" y="631371"/>
                  </a:cubicBezTo>
                  <a:cubicBezTo>
                    <a:pt x="1054846" y="390739"/>
                    <a:pt x="1078970" y="482589"/>
                    <a:pt x="1034220" y="348342"/>
                  </a:cubicBezTo>
                  <a:lnTo>
                    <a:pt x="1023334" y="315685"/>
                  </a:lnTo>
                  <a:cubicBezTo>
                    <a:pt x="1019706" y="304799"/>
                    <a:pt x="1023335" y="286657"/>
                    <a:pt x="1012449" y="283028"/>
                  </a:cubicBezTo>
                  <a:lnTo>
                    <a:pt x="979792" y="272142"/>
                  </a:lnTo>
                  <a:cubicBezTo>
                    <a:pt x="976163" y="261256"/>
                    <a:pt x="974810" y="249324"/>
                    <a:pt x="968906" y="239485"/>
                  </a:cubicBezTo>
                  <a:cubicBezTo>
                    <a:pt x="960682" y="225778"/>
                    <a:pt x="926610" y="201335"/>
                    <a:pt x="914477" y="195942"/>
                  </a:cubicBezTo>
                  <a:cubicBezTo>
                    <a:pt x="893506" y="186621"/>
                    <a:pt x="868258" y="186901"/>
                    <a:pt x="849163" y="174171"/>
                  </a:cubicBezTo>
                  <a:lnTo>
                    <a:pt x="816506" y="152400"/>
                  </a:lnTo>
                  <a:cubicBezTo>
                    <a:pt x="774970" y="154843"/>
                    <a:pt x="622391" y="158677"/>
                    <a:pt x="555249" y="174171"/>
                  </a:cubicBezTo>
                  <a:cubicBezTo>
                    <a:pt x="532887" y="179331"/>
                    <a:pt x="511706" y="188685"/>
                    <a:pt x="489934" y="195942"/>
                  </a:cubicBezTo>
                  <a:lnTo>
                    <a:pt x="457277" y="206828"/>
                  </a:lnTo>
                  <a:lnTo>
                    <a:pt x="413734" y="250371"/>
                  </a:lnTo>
                  <a:cubicBezTo>
                    <a:pt x="405620" y="258485"/>
                    <a:pt x="408752" y="273189"/>
                    <a:pt x="402849" y="283028"/>
                  </a:cubicBezTo>
                  <a:cubicBezTo>
                    <a:pt x="397569" y="291829"/>
                    <a:pt x="388334" y="297543"/>
                    <a:pt x="381077" y="304800"/>
                  </a:cubicBezTo>
                  <a:cubicBezTo>
                    <a:pt x="373820" y="326571"/>
                    <a:pt x="364872" y="347850"/>
                    <a:pt x="359306" y="370114"/>
                  </a:cubicBezTo>
                  <a:cubicBezTo>
                    <a:pt x="345637" y="424789"/>
                    <a:pt x="353151" y="399464"/>
                    <a:pt x="337534" y="446314"/>
                  </a:cubicBezTo>
                  <a:cubicBezTo>
                    <a:pt x="333906" y="471714"/>
                    <a:pt x="331681" y="497354"/>
                    <a:pt x="326649" y="522514"/>
                  </a:cubicBezTo>
                  <a:cubicBezTo>
                    <a:pt x="324399" y="533766"/>
                    <a:pt x="317816" y="543882"/>
                    <a:pt x="315763" y="555171"/>
                  </a:cubicBezTo>
                  <a:cubicBezTo>
                    <a:pt x="291143" y="690577"/>
                    <a:pt x="318956" y="600017"/>
                    <a:pt x="293992" y="674914"/>
                  </a:cubicBezTo>
                  <a:cubicBezTo>
                    <a:pt x="290363" y="718457"/>
                    <a:pt x="288526" y="762186"/>
                    <a:pt x="283106" y="805542"/>
                  </a:cubicBezTo>
                  <a:cubicBezTo>
                    <a:pt x="281250" y="820388"/>
                    <a:pt x="273325" y="834165"/>
                    <a:pt x="272220" y="849085"/>
                  </a:cubicBezTo>
                  <a:cubicBezTo>
                    <a:pt x="266049" y="932393"/>
                    <a:pt x="267081" y="1016119"/>
                    <a:pt x="261334" y="1099457"/>
                  </a:cubicBezTo>
                  <a:cubicBezTo>
                    <a:pt x="259815" y="1121476"/>
                    <a:pt x="253570" y="1142921"/>
                    <a:pt x="250449" y="1164771"/>
                  </a:cubicBezTo>
                  <a:cubicBezTo>
                    <a:pt x="246312" y="1193732"/>
                    <a:pt x="243700" y="1222896"/>
                    <a:pt x="239563" y="1251857"/>
                  </a:cubicBezTo>
                  <a:cubicBezTo>
                    <a:pt x="220574" y="1384774"/>
                    <a:pt x="240158" y="1249478"/>
                    <a:pt x="206906" y="1382485"/>
                  </a:cubicBezTo>
                  <a:cubicBezTo>
                    <a:pt x="189672" y="1451421"/>
                    <a:pt x="185421" y="1462552"/>
                    <a:pt x="174249" y="1524000"/>
                  </a:cubicBezTo>
                  <a:cubicBezTo>
                    <a:pt x="170301" y="1545716"/>
                    <a:pt x="168716" y="1567901"/>
                    <a:pt x="163363" y="1589314"/>
                  </a:cubicBezTo>
                  <a:cubicBezTo>
                    <a:pt x="157797" y="1611578"/>
                    <a:pt x="148849" y="1632857"/>
                    <a:pt x="141592" y="1654628"/>
                  </a:cubicBezTo>
                  <a:lnTo>
                    <a:pt x="98049" y="1785257"/>
                  </a:lnTo>
                  <a:lnTo>
                    <a:pt x="65392" y="1883228"/>
                  </a:lnTo>
                  <a:cubicBezTo>
                    <a:pt x="61763" y="1894114"/>
                    <a:pt x="60871" y="1906338"/>
                    <a:pt x="54506" y="1915885"/>
                  </a:cubicBezTo>
                  <a:lnTo>
                    <a:pt x="32734" y="1948542"/>
                  </a:lnTo>
                  <a:cubicBezTo>
                    <a:pt x="29106" y="1963056"/>
                    <a:pt x="28540" y="1978703"/>
                    <a:pt x="21849" y="1992085"/>
                  </a:cubicBezTo>
                  <a:cubicBezTo>
                    <a:pt x="-2489" y="2040761"/>
                    <a:pt x="77" y="1994989"/>
                    <a:pt x="77" y="2024742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" y="56388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  <a:r>
              <a:rPr lang="en-US" sz="2000" dirty="0"/>
              <a:t> – filtered water entering </a:t>
            </a:r>
            <a:r>
              <a:rPr lang="en-US" sz="2000" dirty="0" err="1"/>
              <a:t>clearwell</a:t>
            </a:r>
            <a:r>
              <a:rPr lang="en-US" sz="2000" dirty="0"/>
              <a:t>;  </a:t>
            </a:r>
            <a:r>
              <a:rPr lang="en-US" sz="2000" b="1" dirty="0"/>
              <a:t> B </a:t>
            </a:r>
            <a:r>
              <a:rPr lang="en-US" sz="2000" dirty="0"/>
              <a:t>– chlorine injection point;   </a:t>
            </a:r>
          </a:p>
          <a:p>
            <a:r>
              <a:rPr lang="en-US" sz="2000" b="1" dirty="0"/>
              <a:t>C</a:t>
            </a:r>
            <a:r>
              <a:rPr lang="en-US" sz="2000" dirty="0"/>
              <a:t> – pH adjustment;    </a:t>
            </a:r>
            <a:r>
              <a:rPr lang="en-US" sz="2000" b="1" dirty="0"/>
              <a:t>D</a:t>
            </a:r>
            <a:r>
              <a:rPr lang="en-US" sz="2000" dirty="0"/>
              <a:t> – pump wet well (4 finished water pumps)</a:t>
            </a:r>
          </a:p>
        </p:txBody>
      </p:sp>
    </p:spTree>
    <p:extLst>
      <p:ext uri="{BB962C8B-B14F-4D97-AF65-F5344CB8AC3E}">
        <p14:creationId xmlns:p14="http://schemas.microsoft.com/office/powerpoint/2010/main" val="2928542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19379"/>
            <a:ext cx="7315199" cy="4324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0" dirty="0"/>
              <a:t>Other Findings: Monitoring/Reporting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Not calculating inactivation ratio daily:  6/33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Standard Operating Procedures (SOPs):  30/33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56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0" dirty="0"/>
              <a:t>Standard Operating Procedures (SOPs)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tool to ensure that everyone does it the right way every time.  They need to be:</a:t>
            </a:r>
          </a:p>
          <a:p>
            <a:endParaRPr lang="en-US" dirty="0"/>
          </a:p>
          <a:p>
            <a:r>
              <a:rPr lang="en-US" dirty="0"/>
              <a:t>Written down</a:t>
            </a:r>
          </a:p>
          <a:p>
            <a:r>
              <a:rPr lang="en-US" dirty="0"/>
              <a:t>Up-to-date</a:t>
            </a:r>
          </a:p>
          <a:p>
            <a:r>
              <a:rPr lang="en-US" dirty="0"/>
              <a:t>Consistent with industry best practices</a:t>
            </a:r>
          </a:p>
          <a:p>
            <a:r>
              <a:rPr lang="en-US" dirty="0"/>
              <a:t>Aligned with regulatory requirements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183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255" y="700159"/>
            <a:ext cx="6646544" cy="369332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/>
              <a:t>Standard Operating Procedures (SOPs)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600200"/>
            <a:ext cx="4038599" cy="4495800"/>
          </a:xfrm>
        </p:spPr>
        <p:txBody>
          <a:bodyPr>
            <a:noAutofit/>
          </a:bodyPr>
          <a:lstStyle/>
          <a:p>
            <a:r>
              <a:rPr lang="en-US" sz="2400" dirty="0"/>
              <a:t>Can be as simple as you want</a:t>
            </a:r>
          </a:p>
          <a:p>
            <a:r>
              <a:rPr lang="en-US" sz="2400" dirty="0"/>
              <a:t>Make sure it works-have someone read it and perform the task (new employee?)</a:t>
            </a:r>
          </a:p>
          <a:p>
            <a:r>
              <a:rPr lang="en-US" sz="2400" dirty="0"/>
              <a:t>Keep a revision date on each SOP</a:t>
            </a:r>
          </a:p>
          <a:p>
            <a:r>
              <a:rPr lang="en-US" sz="2400" dirty="0"/>
              <a:t>Review periodically (annual preferred for critical activities &amp; processes)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866"/>
            <a:ext cx="882253" cy="87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68511"/>
            <a:ext cx="3581400" cy="462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86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err="1"/>
              <a:t>Ddip</a:t>
            </a:r>
            <a:r>
              <a:rPr lang="en-US" sz="3600" b="0" dirty="0"/>
              <a:t>- Number of Issues Observed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391400" cy="4525963"/>
          </a:xfrm>
        </p:spPr>
        <p:txBody>
          <a:bodyPr/>
          <a:lstStyle/>
          <a:p>
            <a:r>
              <a:rPr lang="en-US" sz="2800" dirty="0"/>
              <a:t>Issues that could impact data accuracy and precision were found at every plant</a:t>
            </a:r>
          </a:p>
          <a:p>
            <a:r>
              <a:rPr lang="en-US" sz="2800" dirty="0"/>
              <a:t>One system had only 2 issues, all the rest had more</a:t>
            </a:r>
          </a:p>
          <a:p>
            <a:r>
              <a:rPr lang="en-US" sz="2800" dirty="0"/>
              <a:t>Eleven systems had at least 9 separate issues</a:t>
            </a:r>
          </a:p>
          <a:p>
            <a:r>
              <a:rPr lang="en-US" sz="2800" dirty="0"/>
              <a:t>The average across all 33 plants was eight issues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5253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r>
              <a:rPr lang="en-US" altLang="en-US" sz="3600" b="0" dirty="0">
                <a:ea typeface="ＭＳ Ｐゴシック" pitchFamily="34" charset="-128"/>
              </a:rPr>
              <a:t>So What Difference Does it Make Quiz:  </a:t>
            </a:r>
            <a:br>
              <a:rPr lang="en-US" altLang="en-US" sz="3600" b="0" dirty="0">
                <a:ea typeface="ＭＳ Ｐゴシック" pitchFamily="34" charset="-128"/>
              </a:rPr>
            </a:br>
            <a:r>
              <a:rPr lang="en-US" altLang="en-US" sz="2400" b="0" dirty="0">
                <a:ea typeface="ＭＳ Ｐゴシック" pitchFamily="34" charset="-128"/>
              </a:rPr>
              <a:t>Which parameter produced the greatest percent error in the disinfection inactivation ratio (IR)?</a:t>
            </a:r>
          </a:p>
        </p:txBody>
      </p:sp>
      <p:sp>
        <p:nvSpPr>
          <p:cNvPr id="14339" name="Content Placeholder 7"/>
          <p:cNvSpPr>
            <a:spLocks noGrp="1"/>
          </p:cNvSpPr>
          <p:nvPr>
            <p:ph idx="1"/>
          </p:nvPr>
        </p:nvSpPr>
        <p:spPr>
          <a:xfrm>
            <a:off x="1163637" y="1828800"/>
            <a:ext cx="4322763" cy="43434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A.  Contact time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B.  Temperature    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C.  pH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>
                <a:ea typeface="ＭＳ Ｐゴシック" pitchFamily="34" charset="-128"/>
              </a:rPr>
              <a:t>D.  Chlorine residual</a:t>
            </a:r>
          </a:p>
          <a:p>
            <a:pPr eaLnBrk="1" hangingPunct="1">
              <a:lnSpc>
                <a:spcPct val="170000"/>
              </a:lnSpc>
              <a:buNone/>
            </a:pPr>
            <a:r>
              <a:rPr lang="en-US" altLang="en-US" sz="2800" dirty="0">
                <a:ea typeface="ＭＳ Ｐゴシック" pitchFamily="34" charset="-128"/>
              </a:rPr>
              <a:t>How great was the error?  </a:t>
            </a:r>
            <a:endParaRPr lang="en-US" altLang="en-US" sz="2800" dirty="0">
              <a:solidFill>
                <a:srgbClr val="FF0000"/>
              </a:solidFill>
              <a:latin typeface="Arial Black"/>
              <a:ea typeface="ＭＳ Ｐゴシック" pitchFamily="34" charset="-128"/>
              <a:cs typeface="Arial Black"/>
            </a:endParaRPr>
          </a:p>
        </p:txBody>
      </p:sp>
      <p:pic>
        <p:nvPicPr>
          <p:cNvPr id="1027" name="Picture 3" descr="C:\Users\nxf0303\AppData\Local\Microsoft\Windows\Temporary Internet Files\Content.IE5\ZE71FKBO\1425663956-outline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5334000"/>
            <a:ext cx="650245" cy="65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xf0303\AppData\Local\Microsoft\Windows\Temporary Internet Files\Content.IE5\CCADREB3\Checkmark_green.svg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70246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20574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00B050"/>
                </a:solidFill>
                <a:latin typeface="Arial Black"/>
                <a:ea typeface="ＭＳ Ｐゴシック" pitchFamily="34" charset="-128"/>
                <a:cs typeface="Arial Black"/>
              </a:rPr>
              <a:t>183%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28956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00B050"/>
                </a:solidFill>
                <a:latin typeface="Arial Black"/>
                <a:ea typeface="ＭＳ Ｐゴシック" pitchFamily="34" charset="-128"/>
                <a:cs typeface="Arial Black"/>
              </a:rPr>
              <a:t>39%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64755" y="3667780"/>
            <a:ext cx="110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00B050"/>
                </a:solidFill>
                <a:latin typeface="Arial Black"/>
                <a:ea typeface="ＭＳ Ｐゴシック" pitchFamily="34" charset="-128"/>
                <a:cs typeface="Arial Black"/>
              </a:rPr>
              <a:t>38%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4495800"/>
            <a:ext cx="141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00B050"/>
                </a:solidFill>
                <a:latin typeface="Arial Black"/>
                <a:ea typeface="ＭＳ Ｐゴシック" pitchFamily="34" charset="-128"/>
                <a:cs typeface="Arial Black"/>
              </a:rPr>
              <a:t>19%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6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err="1">
                <a:latin typeface="Arial" panose="020B0604020202020204" pitchFamily="34" charset="0"/>
                <a:cs typeface="Arial" panose="020B0604020202020204" pitchFamily="34" charset="0"/>
              </a:rPr>
              <a:t>dDIP</a:t>
            </a: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 Follow-up: Tracer Study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458200" cy="502920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Goal: confirm unverified baffling factors (T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/T)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Selection criteria:</a:t>
            </a:r>
          </a:p>
          <a:p>
            <a:pPr lvl="1"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Empirical baffling 0.3 or greater, OR</a:t>
            </a:r>
          </a:p>
          <a:p>
            <a:pPr lvl="1"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Previous tracer issues (tracer or flow interruptions, single flow)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39 systems identified statewide, 32 participated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Funded by SRF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setaside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April 2016 - June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115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35462" cy="809171"/>
          </a:xfrm>
        </p:spPr>
        <p:txBody>
          <a:bodyPr>
            <a:noAutofit/>
          </a:bodyPr>
          <a:lstStyle/>
          <a:p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Overall results: assumed T</a:t>
            </a:r>
            <a:r>
              <a:rPr lang="en-US" sz="36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/T values too high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4522" y="1539561"/>
            <a:ext cx="2932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were better than assumed</a:t>
            </a:r>
          </a:p>
          <a:p>
            <a:r>
              <a:rPr lang="en-US" dirty="0">
                <a:solidFill>
                  <a:schemeClr val="bg1"/>
                </a:solidFill>
              </a:rPr>
              <a:t>3 were equal to assumed</a:t>
            </a:r>
          </a:p>
          <a:p>
            <a:r>
              <a:rPr lang="en-US" dirty="0">
                <a:solidFill>
                  <a:schemeClr val="bg1"/>
                </a:solidFill>
              </a:rPr>
              <a:t>18 were worse than assumed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3047"/>
            <a:ext cx="6781800" cy="490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600200"/>
            <a:ext cx="3276600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3288F"/>
                </a:solidFill>
              </a:rPr>
              <a:t>  6 were better than assumed</a:t>
            </a:r>
          </a:p>
          <a:p>
            <a:r>
              <a:rPr lang="en-US" sz="2000" dirty="0">
                <a:solidFill>
                  <a:srgbClr val="13288F"/>
                </a:solidFill>
              </a:rPr>
              <a:t>  5 were equal to assumed</a:t>
            </a:r>
          </a:p>
          <a:p>
            <a:r>
              <a:rPr lang="en-US" sz="2000" dirty="0">
                <a:solidFill>
                  <a:srgbClr val="13288F"/>
                </a:solidFill>
              </a:rPr>
              <a:t>20 were worse than assumed</a:t>
            </a:r>
          </a:p>
        </p:txBody>
      </p:sp>
    </p:spTree>
    <p:extLst>
      <p:ext uri="{BB962C8B-B14F-4D97-AF65-F5344CB8AC3E}">
        <p14:creationId xmlns:p14="http://schemas.microsoft.com/office/powerpoint/2010/main" val="226656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reatment Plants Draft.pdf - Adobe Acrobat Pro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t="2064" r="565" b="2316"/>
          <a:stretch/>
        </p:blipFill>
        <p:spPr>
          <a:xfrm>
            <a:off x="762000" y="228600"/>
            <a:ext cx="7632700" cy="5910262"/>
          </a:xfrm>
        </p:spPr>
      </p:pic>
    </p:spTree>
    <p:extLst>
      <p:ext uri="{BB962C8B-B14F-4D97-AF65-F5344CB8AC3E}">
        <p14:creationId xmlns:p14="http://schemas.microsoft.com/office/powerpoint/2010/main" val="2713227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Surprises: unequal flow splitting</a:t>
            </a:r>
            <a:endParaRPr lang="en-US" sz="3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2325" y="2869510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95916" y="1700686"/>
            <a:ext cx="269982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Basin construction same </a:t>
            </a:r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poor flow splitting</a:t>
            </a:r>
          </a:p>
          <a:p>
            <a:endParaRPr lang="en-US" sz="2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1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values vastly different 38 minutes  versus 73 minutes</a:t>
            </a:r>
          </a:p>
          <a:p>
            <a:endParaRPr lang="en-US" sz="2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34%:66% flow splitting assuming similar BE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686"/>
            <a:ext cx="5923515" cy="430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45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Surprises: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Coiled pipe inside storage reservoir used for CT T</a:t>
            </a:r>
            <a:r>
              <a:rPr lang="en-US" sz="2000" b="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/T=1.0 in pipe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12325" y="2869510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7" y="2296306"/>
            <a:ext cx="2626558" cy="3502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3765" y="2296306"/>
            <a:ext cx="3590363" cy="3502077"/>
          </a:xfrm>
          <a:prstGeom prst="rect">
            <a:avLst/>
          </a:prstGeom>
        </p:spPr>
      </p:pic>
      <p:sp>
        <p:nvSpPr>
          <p:cNvPr id="7" name="Block Arc 6"/>
          <p:cNvSpPr/>
          <p:nvPr/>
        </p:nvSpPr>
        <p:spPr>
          <a:xfrm rot="10800000">
            <a:off x="3506932" y="3042633"/>
            <a:ext cx="2727614" cy="2490526"/>
          </a:xfrm>
          <a:prstGeom prst="blockArc">
            <a:avLst>
              <a:gd name="adj1" fmla="val 10800000"/>
              <a:gd name="adj2" fmla="val 4"/>
              <a:gd name="adj3" fmla="val 8698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46504">
            <a:off x="3011325" y="3089424"/>
            <a:ext cx="2743438" cy="1261982"/>
          </a:xfrm>
          <a:prstGeom prst="rect">
            <a:avLst/>
          </a:prstGeom>
        </p:spPr>
      </p:pic>
      <p:sp>
        <p:nvSpPr>
          <p:cNvPr id="9" name="Curved Left Arrow 8"/>
          <p:cNvSpPr/>
          <p:nvPr/>
        </p:nvSpPr>
        <p:spPr>
          <a:xfrm rot="1897247">
            <a:off x="5554411" y="3391651"/>
            <a:ext cx="466679" cy="748322"/>
          </a:xfrm>
          <a:prstGeom prst="curved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0" name="Bent-Up Arrow 9"/>
          <p:cNvSpPr/>
          <p:nvPr/>
        </p:nvSpPr>
        <p:spPr>
          <a:xfrm rot="5400000">
            <a:off x="4949279" y="3722648"/>
            <a:ext cx="637794" cy="548640"/>
          </a:xfrm>
          <a:prstGeom prst="bentUpArrow">
            <a:avLst>
              <a:gd name="adj1" fmla="val 16477"/>
              <a:gd name="adj2" fmla="val 25000"/>
              <a:gd name="adj3" fmla="val 2784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 rot="16200000">
            <a:off x="4183260" y="3520960"/>
            <a:ext cx="733806" cy="21821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3210791" y="2696441"/>
            <a:ext cx="1124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Outlet Pipe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35630" y="2466360"/>
            <a:ext cx="9525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Inlet Pipe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7711" y="4637904"/>
            <a:ext cx="2074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18” Corrugated CT Piping Inside Reservoir</a:t>
            </a:r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 flipV="1">
            <a:off x="6142369" y="4862946"/>
            <a:ext cx="645342" cy="23662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9302" y="1727252"/>
            <a:ext cx="688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Coiled pipe inside storage reservoir used for CT T</a:t>
            </a:r>
            <a:r>
              <a:rPr lang="en-US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/T=1.0 in pipe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9228" t="-356" r="-2217" b="453"/>
          <a:stretch/>
        </p:blipFill>
        <p:spPr>
          <a:xfrm>
            <a:off x="6541394" y="2289011"/>
            <a:ext cx="2703055" cy="19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912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Baffled Custom Tank – Concentric Chambers, Vertical Flow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3394472" cy="4525963"/>
          </a:xfrm>
        </p:spPr>
      </p:pic>
      <p:sp>
        <p:nvSpPr>
          <p:cNvPr id="8" name="TextBox 7"/>
          <p:cNvSpPr txBox="1"/>
          <p:nvPr/>
        </p:nvSpPr>
        <p:spPr>
          <a:xfrm>
            <a:off x="5867400" y="1866480"/>
            <a:ext cx="3053014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Assumed T</a:t>
            </a:r>
            <a:r>
              <a:rPr lang="en-US" sz="20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 = 0.7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Design Practice – Well-baffled T</a:t>
            </a:r>
            <a:r>
              <a:rPr lang="en-US" sz="20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 = 0.7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Tracer Analysis – 0.38 to 0.51 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T</a:t>
            </a:r>
            <a:r>
              <a:rPr lang="en-US" sz="20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/T=0.4</a:t>
            </a:r>
          </a:p>
          <a:p>
            <a:pPr defTabSz="342900"/>
            <a:endParaRPr lang="en-US" sz="2000" dirty="0">
              <a:solidFill>
                <a:prstClr val="black"/>
              </a:solidFill>
            </a:endParaRPr>
          </a:p>
          <a:p>
            <a:pPr defTabSz="342900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400" y="1524000"/>
            <a:ext cx="2895600" cy="473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593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err="1"/>
              <a:t>dDIP</a:t>
            </a:r>
            <a:r>
              <a:rPr lang="en-US" sz="3600" b="0" dirty="0"/>
              <a:t> Follow-up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Provide Lab skills training</a:t>
            </a:r>
          </a:p>
          <a:p>
            <a:r>
              <a:rPr lang="en-US" dirty="0"/>
              <a:t>Continue to investigate pH methods (utility, research, EPA 150.3, Vendors, water quality labs)</a:t>
            </a:r>
          </a:p>
          <a:p>
            <a:r>
              <a:rPr lang="en-US" dirty="0"/>
              <a:t>Eliminate color comparator methods (color wheel, strips)</a:t>
            </a:r>
          </a:p>
          <a:p>
            <a:r>
              <a:rPr lang="en-US" dirty="0"/>
              <a:t>Revise treatment plant report forms</a:t>
            </a:r>
          </a:p>
          <a:p>
            <a:r>
              <a:rPr lang="en-US" dirty="0"/>
              <a:t>Develop/refine monitoring guidance for systems</a:t>
            </a:r>
          </a:p>
          <a:p>
            <a:r>
              <a:rPr lang="en-US" dirty="0"/>
              <a:t>Evaluate more site visits (101!)</a:t>
            </a:r>
          </a:p>
          <a:p>
            <a:r>
              <a:rPr lang="en-US" dirty="0"/>
              <a:t>Explore impact on other programs (LCR, GW disinfection, fluoridation)</a:t>
            </a:r>
          </a:p>
        </p:txBody>
      </p:sp>
    </p:spTree>
    <p:extLst>
      <p:ext uri="{BB962C8B-B14F-4D97-AF65-F5344CB8AC3E}">
        <p14:creationId xmlns:p14="http://schemas.microsoft.com/office/powerpoint/2010/main" val="122528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/>
          <p:cNvSpPr>
            <a:spLocks noGrp="1"/>
          </p:cNvSpPr>
          <p:nvPr>
            <p:ph type="title"/>
          </p:nvPr>
        </p:nvSpPr>
        <p:spPr>
          <a:xfrm>
            <a:off x="457200" y="617537"/>
            <a:ext cx="8229600" cy="8302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0" dirty="0">
                <a:ea typeface="ＭＳ Ｐゴシック" pitchFamily="34" charset="-128"/>
              </a:rPr>
              <a:t>For More Information</a:t>
            </a:r>
          </a:p>
        </p:txBody>
      </p:sp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609600" y="1447800"/>
            <a:ext cx="4343400" cy="4525963"/>
          </a:xfrm>
        </p:spPr>
        <p:txBody>
          <a:bodyPr>
            <a:normAutofit/>
          </a:bodyPr>
          <a:lstStyle/>
          <a:p>
            <a:pPr eaLnBrk="1" hangingPunct="1"/>
            <a:endParaRPr lang="en-US" altLang="en-US" sz="2400" dirty="0">
              <a:ea typeface="ＭＳ Ｐゴシック" pitchFamily="34" charset="-128"/>
            </a:endParaRPr>
          </a:p>
          <a:p>
            <a:r>
              <a:rPr lang="en-US" altLang="en-US" sz="2000" dirty="0">
                <a:ea typeface="ＭＳ Ｐゴシック" pitchFamily="34" charset="-128"/>
              </a:rPr>
              <a:t>JAWWA (Oct 2016)</a:t>
            </a:r>
          </a:p>
          <a:p>
            <a:endParaRPr lang="en-US" altLang="en-US" sz="2000" dirty="0">
              <a:ea typeface="ＭＳ Ｐゴシック" pitchFamily="34" charset="-128"/>
            </a:endParaRPr>
          </a:p>
          <a:p>
            <a:r>
              <a:rPr lang="en-US" altLang="en-US" sz="2000" dirty="0" err="1">
                <a:ea typeface="ＭＳ Ｐゴシック" pitchFamily="34" charset="-128"/>
              </a:rPr>
              <a:t>Englehardt</a:t>
            </a:r>
            <a:r>
              <a:rPr lang="en-US" altLang="en-US" sz="2000" dirty="0">
                <a:ea typeface="ＭＳ Ｐゴシック" pitchFamily="34" charset="-128"/>
              </a:rPr>
              <a:t> &amp; Malkov, 2015, “Plumbing Sample to a Process Analyzer”, </a:t>
            </a:r>
            <a:r>
              <a:rPr lang="en-US" sz="2000" dirty="0"/>
              <a:t>Chlorination, </a:t>
            </a:r>
            <a:r>
              <a:rPr lang="en-US" sz="2000" dirty="0" err="1"/>
              <a:t>Chloramination</a:t>
            </a:r>
            <a:r>
              <a:rPr lang="en-US" sz="2000" dirty="0"/>
              <a:t> and Chlorine Measurement, Appendix C.  </a:t>
            </a:r>
            <a:r>
              <a:rPr lang="en-US" sz="2000" dirty="0" err="1"/>
              <a:t>Hach</a:t>
            </a:r>
            <a:r>
              <a:rPr lang="en-US" sz="2000" dirty="0"/>
              <a:t> Company, Loveland.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itchFamily="34" charset="-128"/>
              </a:rPr>
              <a:t> </a:t>
            </a:r>
          </a:p>
          <a:p>
            <a:pPr marL="0" indent="0">
              <a:buNone/>
            </a:pPr>
            <a:endParaRPr lang="en-US" altLang="en-US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itchFamily="34" charset="-128"/>
            </a:endParaRPr>
          </a:p>
          <a:p>
            <a:endParaRPr lang="en-US" altLang="en-US" dirty="0">
              <a:ea typeface="ＭＳ Ｐゴシック" pitchFamily="34" charset="-128"/>
            </a:endParaRPr>
          </a:p>
          <a:p>
            <a:pPr eaLnBrk="1" hangingPunct="1"/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48250" y="1385007"/>
            <a:ext cx="3581400" cy="464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jaw201610deem_npr.pdf (SECURED)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1425648"/>
            <a:ext cx="3467100" cy="457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06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/>
          <p:cNvSpPr>
            <a:spLocks noGrp="1"/>
          </p:cNvSpPr>
          <p:nvPr>
            <p:ph type="title"/>
          </p:nvPr>
        </p:nvSpPr>
        <p:spPr>
          <a:xfrm>
            <a:off x="389284" y="233809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ea typeface="ＭＳ Ｐゴシック" pitchFamily="34" charset="-128"/>
              </a:rPr>
              <a:t>THANKS!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50" y="533400"/>
            <a:ext cx="892076" cy="72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8954" y="1546771"/>
            <a:ext cx="1571624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Camp </a:t>
            </a:r>
            <a:r>
              <a:rPr lang="en-US" sz="1400" dirty="0" err="1">
                <a:solidFill>
                  <a:schemeClr val="bg1"/>
                </a:solidFill>
              </a:rPr>
              <a:t>Berachah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27576" y="2332288"/>
            <a:ext cx="172671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Doe Bay Community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36668" y="1014335"/>
            <a:ext cx="1250325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Kapowsin</a:t>
            </a:r>
            <a:r>
              <a:rPr lang="en-US" sz="1400" dirty="0">
                <a:solidFill>
                  <a:schemeClr val="bg1"/>
                </a:solidFill>
              </a:rPr>
              <a:t> Water District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42622"/>
            <a:ext cx="857250" cy="133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03" y="2653806"/>
            <a:ext cx="2122684" cy="93647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78" y="949665"/>
            <a:ext cx="1524000" cy="152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419" y="4824950"/>
            <a:ext cx="2783333" cy="1176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5" y="4581333"/>
            <a:ext cx="1905000" cy="1133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34" y="4495411"/>
            <a:ext cx="2457450" cy="90487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60279" y="4267077"/>
            <a:ext cx="3235612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Spring Point Homeowner’s Association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0578" y="242622"/>
            <a:ext cx="3505200" cy="32715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530599" y="5612030"/>
            <a:ext cx="1910499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Madrona</a:t>
            </a:r>
            <a:r>
              <a:rPr lang="en-US" sz="1400" dirty="0">
                <a:solidFill>
                  <a:schemeClr val="bg1"/>
                </a:solidFill>
              </a:rPr>
              <a:t> Community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8611" y="3430318"/>
            <a:ext cx="1527895" cy="945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7818" y="2634603"/>
            <a:ext cx="2008087" cy="13823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29" y="2634603"/>
            <a:ext cx="1238250" cy="10668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187770" y="5896812"/>
            <a:ext cx="1758559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Oyster Creek Inn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385479" y="3981303"/>
            <a:ext cx="1758559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McHaven</a:t>
            </a:r>
            <a:r>
              <a:rPr lang="en-US" sz="1400" dirty="0">
                <a:solidFill>
                  <a:schemeClr val="bg1"/>
                </a:solidFill>
              </a:rPr>
              <a:t> Inc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124" y="1822190"/>
            <a:ext cx="3550230" cy="58010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01680" y="6050700"/>
            <a:ext cx="2734861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Olga Water Users Association</a:t>
            </a:r>
          </a:p>
        </p:txBody>
      </p:sp>
    </p:spTree>
    <p:extLst>
      <p:ext uri="{BB962C8B-B14F-4D97-AF65-F5344CB8AC3E}">
        <p14:creationId xmlns:p14="http://schemas.microsoft.com/office/powerpoint/2010/main" val="42781455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dirty="0"/>
              <a:t>What is Data Integrity?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904999"/>
            <a:ext cx="8343900" cy="3896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Maintaining and ensuring </a:t>
            </a:r>
            <a:r>
              <a:rPr lang="en-US" u="sng" dirty="0"/>
              <a:t>accuracy</a:t>
            </a:r>
            <a:r>
              <a:rPr lang="en-US" dirty="0"/>
              <a:t> and </a:t>
            </a:r>
            <a:r>
              <a:rPr lang="en-US" u="sng" dirty="0"/>
              <a:t>consistency</a:t>
            </a:r>
            <a:r>
              <a:rPr lang="en-US" dirty="0"/>
              <a:t>  of data from sample collection point until the data is used.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72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VERIFY often so we can TRUST our data and so customers will TRUST us!</a:t>
            </a:r>
          </a:p>
        </p:txBody>
      </p:sp>
    </p:spTree>
    <p:extLst>
      <p:ext uri="{BB962C8B-B14F-4D97-AF65-F5344CB8AC3E}">
        <p14:creationId xmlns:p14="http://schemas.microsoft.com/office/powerpoint/2010/main" val="299327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AutoShape 6"/>
          <p:cNvSpPr>
            <a:spLocks noChangeArrowheads="1"/>
          </p:cNvSpPr>
          <p:nvPr/>
        </p:nvSpPr>
        <p:spPr bwMode="white">
          <a:xfrm>
            <a:off x="4572000" y="990600"/>
            <a:ext cx="41910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en-US" altLang="en-US" sz="2400" dirty="0">
              <a:latin typeface="Times New Roman" pitchFamily="18" charset="0"/>
            </a:endParaRPr>
          </a:p>
        </p:txBody>
      </p:sp>
      <p:sp>
        <p:nvSpPr>
          <p:cNvPr id="2355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781678" y="1636931"/>
            <a:ext cx="3543300" cy="3063546"/>
          </a:xfrm>
          <a:noFill/>
        </p:spPr>
        <p:txBody>
          <a:bodyPr anchor="b">
            <a:noAutofit/>
          </a:bodyPr>
          <a:lstStyle/>
          <a:p>
            <a:pPr marL="0" indent="4763" algn="ctr" eaLnBrk="1" hangingPunct="1">
              <a:buFont typeface="Wingdings" pitchFamily="2" charset="2"/>
              <a:buNone/>
            </a:pPr>
            <a:endParaRPr lang="en-US" altLang="en-US" sz="2400" dirty="0">
              <a:ea typeface="ＭＳ Ｐゴシック" pitchFamily="34" charset="-128"/>
            </a:endParaRPr>
          </a:p>
          <a:p>
            <a:pPr marL="0" indent="4763" algn="ctr" eaLnBrk="1" hangingPunct="1">
              <a:buFont typeface="Wingdings" pitchFamily="2" charset="2"/>
              <a:buNone/>
            </a:pPr>
            <a:endParaRPr lang="en-US" altLang="en-US" sz="2400" dirty="0">
              <a:ea typeface="ＭＳ Ｐゴシック" pitchFamily="34" charset="-128"/>
            </a:endParaRPr>
          </a:p>
          <a:p>
            <a:pPr marL="0" indent="4763" eaLnBrk="1" hangingPunct="1">
              <a:buFont typeface="Wingdings" pitchFamily="2" charset="2"/>
              <a:buNone/>
            </a:pPr>
            <a:r>
              <a:rPr lang="en-US" altLang="en-US" sz="2000" dirty="0">
                <a:ea typeface="ＭＳ Ｐゴシック" pitchFamily="34" charset="-128"/>
              </a:rPr>
              <a:t>Steve Deem, P.E.</a:t>
            </a:r>
          </a:p>
          <a:p>
            <a:pPr marL="0" indent="4763" eaLnBrk="1" hangingPunct="1">
              <a:buFont typeface="Wingdings" pitchFamily="2" charset="2"/>
              <a:buNone/>
            </a:pPr>
            <a:r>
              <a:rPr lang="en-US" altLang="en-US" sz="2000" dirty="0">
                <a:ea typeface="ＭＳ Ｐゴシック" pitchFamily="34" charset="-128"/>
              </a:rPr>
              <a:t>253.395.6767</a:t>
            </a:r>
          </a:p>
          <a:p>
            <a:pPr marL="0" indent="4763" eaLnBrk="1" hangingPunct="1">
              <a:buFont typeface="Wingdings" pitchFamily="2" charset="2"/>
              <a:buNone/>
            </a:pPr>
            <a:r>
              <a:rPr lang="en-US" altLang="en-US" sz="2000" u="sng" dirty="0">
                <a:ea typeface="ＭＳ Ｐゴシック" pitchFamily="34" charset="-128"/>
                <a:hlinkClick r:id="rId3"/>
              </a:rPr>
              <a:t>steve.deem@doh.wa.gov</a:t>
            </a:r>
            <a:endParaRPr lang="en-US" altLang="en-US" sz="2000" u="sng" dirty="0">
              <a:ea typeface="ＭＳ Ｐゴシック" pitchFamily="34" charset="-128"/>
            </a:endParaRPr>
          </a:p>
          <a:p>
            <a:pPr marL="0" indent="4763" eaLnBrk="1" hangingPunct="1">
              <a:buFont typeface="Wingdings" pitchFamily="2" charset="2"/>
              <a:buNone/>
            </a:pPr>
            <a:endParaRPr lang="en-US" altLang="en-US" sz="2000" dirty="0">
              <a:ea typeface="ＭＳ Ｐゴシック" pitchFamily="34" charset="-128"/>
            </a:endParaRPr>
          </a:p>
          <a:p>
            <a:pPr marL="0" indent="4763" eaLnBrk="1" hangingPunct="1">
              <a:buFont typeface="Wingdings" pitchFamily="2" charset="2"/>
              <a:buNone/>
            </a:pPr>
            <a:r>
              <a:rPr lang="en-US" altLang="en-US" sz="2000" dirty="0">
                <a:ea typeface="ＭＳ Ｐゴシック" pitchFamily="34" charset="-128"/>
              </a:rPr>
              <a:t>Nancy Feagin, P.E.</a:t>
            </a:r>
          </a:p>
          <a:p>
            <a:pPr marL="0" indent="4763" eaLnBrk="1" hangingPunct="1">
              <a:buFont typeface="Wingdings" pitchFamily="2" charset="2"/>
              <a:buNone/>
            </a:pPr>
            <a:r>
              <a:rPr lang="en-US" altLang="en-US" sz="2000" dirty="0">
                <a:ea typeface="ＭＳ Ｐゴシック" pitchFamily="34" charset="-128"/>
              </a:rPr>
              <a:t>253.395.6765</a:t>
            </a:r>
          </a:p>
          <a:p>
            <a:pPr marL="0" indent="4763" eaLnBrk="1" hangingPunct="1">
              <a:buFont typeface="Wingdings" pitchFamily="2" charset="2"/>
              <a:buNone/>
            </a:pPr>
            <a:r>
              <a:rPr lang="en-US" altLang="en-US" sz="2000" dirty="0">
                <a:ea typeface="ＭＳ Ｐゴシック" pitchFamily="34" charset="-128"/>
                <a:hlinkClick r:id="rId4"/>
              </a:rPr>
              <a:t>nancy.feagin@doh.wa.gov</a:t>
            </a:r>
            <a:br>
              <a:rPr lang="en-US" altLang="en-US" sz="2000" dirty="0">
                <a:ea typeface="ＭＳ Ｐゴシック" pitchFamily="34" charset="-128"/>
              </a:rPr>
            </a:br>
            <a:endParaRPr lang="en-US" altLang="en-US" sz="2000" dirty="0">
              <a:ea typeface="ＭＳ Ｐゴシック" pitchFamily="34" charset="-128"/>
            </a:endParaRPr>
          </a:p>
        </p:txBody>
      </p:sp>
      <p:pic>
        <p:nvPicPr>
          <p:cNvPr id="23558" name="Picture 2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5301343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8300" y="531363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3288F"/>
                </a:solidFill>
              </a:rPr>
              <a:t>Questions?  Comments?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91" y="1636931"/>
            <a:ext cx="3903300" cy="29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84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Disinfection Data Integrity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33 Surface Water treatment plants in NW region</a:t>
            </a:r>
          </a:p>
          <a:p>
            <a:r>
              <a:rPr lang="en-US" dirty="0"/>
              <a:t>Diverse treatment technologies</a:t>
            </a:r>
          </a:p>
          <a:p>
            <a:pPr lvl="1"/>
            <a:r>
              <a:rPr lang="en-US" dirty="0"/>
              <a:t>Unfiltered</a:t>
            </a:r>
          </a:p>
          <a:p>
            <a:pPr lvl="1"/>
            <a:r>
              <a:rPr lang="en-US" dirty="0"/>
              <a:t>Membrane, bag, slow sand</a:t>
            </a:r>
          </a:p>
          <a:p>
            <a:pPr lvl="1"/>
            <a:r>
              <a:rPr lang="en-US" dirty="0"/>
              <a:t>UV</a:t>
            </a:r>
          </a:p>
          <a:p>
            <a:pPr lvl="1"/>
            <a:r>
              <a:rPr lang="en-US" dirty="0"/>
              <a:t>Ozone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Primary disinfection: free Cl</a:t>
            </a:r>
            <a:r>
              <a:rPr lang="en-US" baseline="-25000" dirty="0"/>
              <a:t>2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Huge range in system size (1 gpm to 180 MGD)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Learn-as-you-go, adaptive approach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CT Requirements – DOH file review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Operator interview (SOPs, maintenance, reporting)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Portable testing equipment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Accuracy and Precision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 </a:t>
            </a:r>
            <a:r>
              <a:rPr lang="en-US" sz="2800" b="1" dirty="0"/>
              <a:t>Accuracy </a:t>
            </a:r>
            <a:r>
              <a:rPr lang="en-US" sz="2800" dirty="0"/>
              <a:t>is the closeness of a measured value to a standard or known value.</a:t>
            </a:r>
          </a:p>
          <a:p>
            <a:pPr marL="914400" lvl="1" indent="-514350"/>
            <a:r>
              <a:rPr lang="en-US" dirty="0"/>
              <a:t>You measure 5 kg for a 10 kg weight – not accurate.</a:t>
            </a:r>
          </a:p>
          <a:p>
            <a:pPr marL="514350" indent="-514350"/>
            <a:r>
              <a:rPr lang="en-US" sz="2800" b="1" dirty="0"/>
              <a:t>Precision</a:t>
            </a:r>
            <a:r>
              <a:rPr lang="en-US" sz="2800" dirty="0"/>
              <a:t> is the closeness of two or more measurements to each other. (Consistency)</a:t>
            </a:r>
          </a:p>
          <a:p>
            <a:pPr marL="914400" lvl="1" indent="-514350"/>
            <a:r>
              <a:rPr lang="en-US" dirty="0"/>
              <a:t>If you measure 5 kg three time in a row – you are precise (just not accurate!)</a:t>
            </a:r>
          </a:p>
          <a:p>
            <a:pPr marL="514350" indent="-514350"/>
            <a:r>
              <a:rPr lang="en-US" sz="2800" dirty="0"/>
              <a:t>Accuracy and Precision are independent of each other.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What is Data Integrity?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Maintaining and ensuring </a:t>
            </a:r>
            <a:r>
              <a:rPr lang="en-US" u="sng" dirty="0"/>
              <a:t>accuracy</a:t>
            </a:r>
            <a:r>
              <a:rPr lang="en-US" dirty="0"/>
              <a:t> and </a:t>
            </a:r>
            <a:r>
              <a:rPr lang="en-US" u="sng" dirty="0"/>
              <a:t>consistency</a:t>
            </a:r>
            <a:r>
              <a:rPr lang="en-US" dirty="0"/>
              <a:t> of data from sample collection point until the data is used.</a:t>
            </a:r>
          </a:p>
          <a:p>
            <a:r>
              <a:rPr lang="en-US" dirty="0"/>
              <a:t>Instrument selection, maintenance and calibration</a:t>
            </a:r>
          </a:p>
          <a:p>
            <a:r>
              <a:rPr lang="en-US" dirty="0"/>
              <a:t>Replaceable parts (photocells, sample lines, bulbs)</a:t>
            </a:r>
          </a:p>
          <a:p>
            <a:r>
              <a:rPr lang="en-US" dirty="0"/>
              <a:t>Human factors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0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Disinfection Barrier – Killing Microbes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Disinfection goal </a:t>
            </a:r>
            <a:r>
              <a:rPr lang="en-US" dirty="0"/>
              <a:t>– kill or prevent infectious microbes (virus, bacteria, protozoa) from replicating (inactivate).</a:t>
            </a:r>
          </a:p>
          <a:p>
            <a:r>
              <a:rPr lang="en-US" dirty="0"/>
              <a:t>More powerful the disinfectant – the less time the disinfectant needs to inactivate the bug.</a:t>
            </a:r>
          </a:p>
          <a:p>
            <a:r>
              <a:rPr lang="en-US" dirty="0"/>
              <a:t>Disinfectant may physically destroy or damage the organism – oxidize protein coat</a:t>
            </a:r>
          </a:p>
          <a:p>
            <a:r>
              <a:rPr lang="en-US" dirty="0"/>
              <a:t>Disinfectant may disrupt DNA – UV light</a:t>
            </a:r>
          </a:p>
        </p:txBody>
      </p:sp>
    </p:spTree>
    <p:extLst>
      <p:ext uri="{BB962C8B-B14F-4D97-AF65-F5344CB8AC3E}">
        <p14:creationId xmlns:p14="http://schemas.microsoft.com/office/powerpoint/2010/main" val="576423525"/>
      </p:ext>
    </p:extLst>
  </p:cSld>
  <p:clrMapOvr>
    <a:masterClrMapping/>
  </p:clrMapOvr>
</p:sld>
</file>

<file path=ppt/theme/theme1.xml><?xml version="1.0" encoding="utf-8"?>
<a:theme xmlns:a="http://schemas.openxmlformats.org/drawingml/2006/main" name="Agency PowerPoint Template - November 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gency with pip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-people.potx [Read-Only]" id="{E033810E-FA2B-4BEB-B60D-8B9079BA384F}" vid="{CD842CA3-82D5-4222-9122-AF05830CEB0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2385</Words>
  <Application>Microsoft Office PowerPoint</Application>
  <PresentationFormat>On-screen Show (4:3)</PresentationFormat>
  <Paragraphs>444</Paragraphs>
  <Slides>57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ＭＳ Ｐゴシック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Agency PowerPoint Template - November 2014</vt:lpstr>
      <vt:lpstr>Agency with pipes</vt:lpstr>
      <vt:lpstr>Office Theme</vt:lpstr>
      <vt:lpstr>Opening Pandora’s Box Evaluating the Integrity of Water System Monitoring  Nancy Feagin, P.E. and Steve Deem, P.E.  Office of Drinking Water Washington State Department of Health  ASDWA Webinar January 2017</vt:lpstr>
      <vt:lpstr>Office of Drinking Water’s Mission</vt:lpstr>
      <vt:lpstr>PowerPoint Presentation</vt:lpstr>
      <vt:lpstr>Enhance public health protection by optimizing the performance and operations of existing facilities</vt:lpstr>
      <vt:lpstr>PowerPoint Presentation</vt:lpstr>
      <vt:lpstr>Disinfection Data Integrity Project</vt:lpstr>
      <vt:lpstr>Accuracy and Precision</vt:lpstr>
      <vt:lpstr>What is Data Integrity?</vt:lpstr>
      <vt:lpstr>Disinfection Barrier – Killing Microbes </vt:lpstr>
      <vt:lpstr>Disinfection Monitoring</vt:lpstr>
      <vt:lpstr>pH</vt:lpstr>
      <vt:lpstr>pH</vt:lpstr>
      <vt:lpstr>Chlorine Effectiveness and pH</vt:lpstr>
      <vt:lpstr>Giardia Inactivation by Cl2 sensitivity to pH</vt:lpstr>
      <vt:lpstr>pH Meter Quiz:   According to Standard Methods, when should you calibrate a bench top pH meter?</vt:lpstr>
      <vt:lpstr>Analytical Methods:  pH</vt:lpstr>
      <vt:lpstr>Project Findings:  pH</vt:lpstr>
      <vt:lpstr>Trouble with pH</vt:lpstr>
      <vt:lpstr>PowerPoint Presentation</vt:lpstr>
      <vt:lpstr>Giardia Inactivation by Cl2 sensitivity to temperature</vt:lpstr>
      <vt:lpstr>Temperature Quiz:   How accurate should your thermometer be?</vt:lpstr>
      <vt:lpstr>Analytical Methods: temperature</vt:lpstr>
      <vt:lpstr>Project Findings: temperature</vt:lpstr>
      <vt:lpstr>Analytical Methods:  chlorine residual</vt:lpstr>
      <vt:lpstr>Project Findings:  Cl2 residual </vt:lpstr>
      <vt:lpstr>PowerPoint Presentation</vt:lpstr>
      <vt:lpstr>Troubles with Measuring Cl2 Residual Grab Samples</vt:lpstr>
      <vt:lpstr>Online Chlorine Analyzers</vt:lpstr>
      <vt:lpstr>Amperometric Analyzers EPA Method 334.0</vt:lpstr>
      <vt:lpstr>Project Findings:  Cl2 residual </vt:lpstr>
      <vt:lpstr>HACH Cl-17</vt:lpstr>
      <vt:lpstr>HACH Cl-17 sample flow</vt:lpstr>
      <vt:lpstr>Hach Cl-17 setup &amp; maintenance in the manual</vt:lpstr>
      <vt:lpstr>Don’t Forget Maintenance!</vt:lpstr>
      <vt:lpstr>Online Analyzer Quiz:   How often should you verify the online instrument to a benchtop chlorine test unit?</vt:lpstr>
      <vt:lpstr>Peak Hourly Flow (PHF)</vt:lpstr>
      <vt:lpstr>Project Findings-Contact Volume</vt:lpstr>
      <vt:lpstr>Project Findings-Contact Volume</vt:lpstr>
      <vt:lpstr>Baffling Efficiency (BE) aka T10/T higher BE means less short circuiting</vt:lpstr>
      <vt:lpstr>Findings-Baffling Efficiency</vt:lpstr>
      <vt:lpstr>Other Findings: Inappropriate sample locations</vt:lpstr>
      <vt:lpstr>PowerPoint Presentation</vt:lpstr>
      <vt:lpstr>Other Findings: Monitoring/Reporting</vt:lpstr>
      <vt:lpstr>Standard Operating Procedures (SOPs)</vt:lpstr>
      <vt:lpstr>Standard Operating Procedures (SOPs)</vt:lpstr>
      <vt:lpstr>Ddip- Number of Issues Observed</vt:lpstr>
      <vt:lpstr>So What Difference Does it Make Quiz:   Which parameter produced the greatest percent error in the disinfection inactivation ratio (IR)?</vt:lpstr>
      <vt:lpstr>dDIP Follow-up: Tracer Study Project</vt:lpstr>
      <vt:lpstr>Overall results: assumed T10/T values too high</vt:lpstr>
      <vt:lpstr>Surprises: unequal flow splitting</vt:lpstr>
      <vt:lpstr>Surprises:  Coiled pipe inside storage reservoir used for CT T10/T=1.0 in pipe</vt:lpstr>
      <vt:lpstr>Baffled Custom Tank – Concentric Chambers, Vertical Flow</vt:lpstr>
      <vt:lpstr>dDIP Follow-up</vt:lpstr>
      <vt:lpstr>For More Information</vt:lpstr>
      <vt:lpstr>THANKS!</vt:lpstr>
      <vt:lpstr>What is Data Integrity?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2018-01-18T20:07:34Z</dcterms:created>
  <dcterms:modified xsi:type="dcterms:W3CDTF">2018-01-22T18:37:11Z</dcterms:modified>
</cp:coreProperties>
</file>