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307" r:id="rId4"/>
    <p:sldId id="308" r:id="rId5"/>
    <p:sldId id="309" r:id="rId6"/>
    <p:sldId id="310" r:id="rId7"/>
    <p:sldId id="306" r:id="rId8"/>
    <p:sldId id="259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>
      <p:cViewPr varScale="1">
        <p:scale>
          <a:sx n="126" d="100"/>
          <a:sy n="126" d="100"/>
        </p:scale>
        <p:origin x="11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FEBDFF04-0814-450C-A823-464DB0FA0978}" type="datetimeFigureOut">
              <a:rPr lang="en-US" smtClean="0"/>
              <a:t>3/27/18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CC2F6D20-E7A9-4B0D-A7E6-E328ECB55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61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D9385AAC-A3EF-44AF-9AC8-20DE0BFBD7D3}" type="datetimeFigureOut">
              <a:rPr lang="en-US" smtClean="0"/>
              <a:t>3/27/18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788BAA2-1461-4C15-8154-C66D7ABC0E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7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DBPs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369F6-FB54-4157-975F-9643056274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5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3/27/18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3/27/18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3/27/18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4C25A-2BCE-44EC-B227-0D6E55F2EA7B}" type="datetimeFigureOut">
              <a:rPr lang="en-US" smtClean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4" Type="http://schemas.openxmlformats.org/officeDocument/2006/relationships/image" Target="../media/image22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rorberson@asdwa.org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cycledwa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9574"/>
            <a:ext cx="9144000" cy="3048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458200" cy="1755775"/>
          </a:xfrm>
        </p:spPr>
        <p:txBody>
          <a:bodyPr>
            <a:normAutofit/>
          </a:bodyPr>
          <a:lstStyle/>
          <a:p>
            <a:r>
              <a:rPr lang="en-US" sz="4800" dirty="0"/>
              <a:t>Introduction To </a:t>
            </a:r>
            <a:br>
              <a:rPr lang="en-US" sz="4800" dirty="0"/>
            </a:br>
            <a:r>
              <a:rPr lang="en-US" sz="4800" dirty="0"/>
              <a:t>Drinking Water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/>
              <a:t>J. Alan Roberson, P.E.</a:t>
            </a:r>
          </a:p>
          <a:p>
            <a:r>
              <a:rPr lang="en-US" sz="2400" dirty="0"/>
              <a:t>ASDWA Executive Director</a:t>
            </a:r>
          </a:p>
        </p:txBody>
      </p:sp>
      <p:pic>
        <p:nvPicPr>
          <p:cNvPr id="4" name="Picture 3" descr="banner 600 pixe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56082" cy="1084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0080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ZapfHumnst Dm BT" pitchFamily="34" charset="0"/>
              </a:rPr>
              <a:t>Association of State Drinking Water Administrators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ZapfHumnst Dm BT" pitchFamily="34" charset="0"/>
              </a:rPr>
              <a:t> 1401 Wilson Blvd. - Suite 1225 - Arlington, VA 22209 - (703) 812-9505 - www.ASDWA.org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442" b="5893"/>
          <a:stretch/>
        </p:blipFill>
        <p:spPr>
          <a:xfrm>
            <a:off x="304800" y="685800"/>
            <a:ext cx="4474735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351"/>
          <a:stretch/>
        </p:blipFill>
        <p:spPr>
          <a:xfrm>
            <a:off x="4191000" y="754341"/>
            <a:ext cx="4800600" cy="2849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726141"/>
            <a:ext cx="3062288" cy="2312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995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69699" y="1779718"/>
            <a:ext cx="8229600" cy="603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Aging infrastructure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8813" y="2454418"/>
            <a:ext cx="8229600" cy="603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Impaired source water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58813" y="242183"/>
            <a:ext cx="7772400" cy="8711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6CC"/>
                </a:solidFill>
              </a:rPr>
              <a:t>Emerging concerns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58813" y="3048746"/>
            <a:ext cx="8229600" cy="603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Strained finances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813" y="4575777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Lake Erie algal blooms (2008-2017)</a:t>
            </a:r>
          </a:p>
          <a:p>
            <a:r>
              <a:rPr lang="en-US" dirty="0"/>
              <a:t>Corpus Christi, petro-chemicals (2016)</a:t>
            </a:r>
          </a:p>
          <a:p>
            <a:r>
              <a:rPr lang="en-US" dirty="0"/>
              <a:t>Elk River Chemical Spill (2014, West Virginia)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386079"/>
            <a:ext cx="4375435" cy="2310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206570"/>
            <a:ext cx="3798274" cy="1661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229600" y="5868315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NOAA, 2017</a:t>
            </a:r>
          </a:p>
        </p:txBody>
      </p:sp>
    </p:spTree>
    <p:extLst>
      <p:ext uri="{BB962C8B-B14F-4D97-AF65-F5344CB8AC3E}">
        <p14:creationId xmlns:p14="http://schemas.microsoft.com/office/powerpoint/2010/main" val="176106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6CC"/>
                </a:solidFill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305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066FF"/>
                </a:solidFill>
              </a:rPr>
              <a:t>1.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widespread are violations?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3245556"/>
            <a:ext cx="83058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3.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Which types of communities are most vulnerable?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267200"/>
            <a:ext cx="2466975" cy="18478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490611"/>
            <a:ext cx="8305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2.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Spatial and temporal patterns? </a:t>
            </a:r>
          </a:p>
        </p:txBody>
      </p:sp>
    </p:spTree>
    <p:extLst>
      <p:ext uri="{BB962C8B-B14F-4D97-AF65-F5344CB8AC3E}">
        <p14:creationId xmlns:p14="http://schemas.microsoft.com/office/powerpoint/2010/main" val="166721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676"/>
            <a:ext cx="7772400" cy="838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6CC"/>
                </a:solidFill>
              </a:rPr>
              <a:t>Methods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1507" y="1192720"/>
            <a:ext cx="765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Spatial trends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Local spatial autocorrelation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Vulnerability factors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Probit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regression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: model violation occurrence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7207" y="3352800"/>
            <a:ext cx="7772400" cy="9144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0739" y="4419600"/>
            <a:ext cx="76581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Health-based violations (EPA Safe Drinking Water Information System), 1982-2015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Utility characteristics (EPA SDWIS):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source water; service population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Community characteristics (U.S. Census):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income; housing density; % nonwhite </a:t>
            </a:r>
          </a:p>
        </p:txBody>
      </p:sp>
    </p:spTree>
    <p:extLst>
      <p:ext uri="{BB962C8B-B14F-4D97-AF65-F5344CB8AC3E}">
        <p14:creationId xmlns:p14="http://schemas.microsoft.com/office/powerpoint/2010/main" val="453844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822"/>
            <a:ext cx="7772400" cy="9144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66CC"/>
                </a:solidFill>
              </a:rPr>
              <a:t>Health-Based Violations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8" y="1295400"/>
            <a:ext cx="8054184" cy="472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7500" t="75926" r="58750" b="17107"/>
          <a:stretch/>
        </p:blipFill>
        <p:spPr>
          <a:xfrm>
            <a:off x="6858000" y="5988756"/>
            <a:ext cx="187148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3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0774"/>
            <a:ext cx="77724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6CC"/>
                </a:solidFill>
              </a:rPr>
              <a:t>Violations in 2015: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357449"/>
            <a:ext cx="8305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0066FF"/>
                </a:solidFill>
              </a:rPr>
              <a:t>34,000 violations health-related violations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69774" y="2049013"/>
            <a:ext cx="7626626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9% of water systems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Perpetua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3,100 systems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95600" y="2723285"/>
            <a:ext cx="5888811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21 million people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267200"/>
            <a:ext cx="3538293" cy="2363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315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916" t="13334" r="38750" b="45184"/>
          <a:stretch/>
        </p:blipFill>
        <p:spPr>
          <a:xfrm>
            <a:off x="1143000" y="1366838"/>
            <a:ext cx="7075714" cy="495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2083" t="8519" r="43333" b="87777"/>
          <a:stretch/>
        </p:blipFill>
        <p:spPr>
          <a:xfrm>
            <a:off x="6934200" y="6319838"/>
            <a:ext cx="1866985" cy="266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4166" t="14445" r="50000" b="75632"/>
          <a:stretch/>
        </p:blipFill>
        <p:spPr>
          <a:xfrm>
            <a:off x="228600" y="159981"/>
            <a:ext cx="4038600" cy="629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66" t="42296" r="48945" b="42148"/>
          <a:stretch/>
        </p:blipFill>
        <p:spPr>
          <a:xfrm>
            <a:off x="217714" y="789055"/>
            <a:ext cx="3896360" cy="92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44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90247"/>
            <a:ext cx="7772400" cy="1143000"/>
          </a:xfrm>
        </p:spPr>
        <p:txBody>
          <a:bodyPr/>
          <a:lstStyle/>
          <a:p>
            <a:r>
              <a:rPr lang="en-US" dirty="0"/>
              <a:t>Violations across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0833" t="34815" r="9166" b="38889"/>
          <a:stretch/>
        </p:blipFill>
        <p:spPr>
          <a:xfrm>
            <a:off x="762000" y="968109"/>
            <a:ext cx="7315200" cy="270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916" t="13334" r="38750" b="45184"/>
          <a:stretch/>
        </p:blipFill>
        <p:spPr>
          <a:xfrm>
            <a:off x="2438400" y="3647809"/>
            <a:ext cx="4238626" cy="2967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7500" t="78273" r="58750" b="14613"/>
          <a:stretch/>
        </p:blipFill>
        <p:spPr>
          <a:xfrm>
            <a:off x="6989058" y="6070191"/>
            <a:ext cx="1871483" cy="5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51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65333" y="5606352"/>
            <a:ext cx="2514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Total # Systems = 17,900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7174"/>
          <a:stretch/>
        </p:blipFill>
        <p:spPr>
          <a:xfrm>
            <a:off x="577140" y="337583"/>
            <a:ext cx="7598636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55" y="1219200"/>
            <a:ext cx="8592448" cy="4446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7500" t="75926" r="58750" b="17107"/>
          <a:stretch/>
        </p:blipFill>
        <p:spPr>
          <a:xfrm>
            <a:off x="6931028" y="6082296"/>
            <a:ext cx="187148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1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9363"/>
            <a:ext cx="7772400" cy="1143000"/>
          </a:xfrm>
        </p:spPr>
        <p:txBody>
          <a:bodyPr/>
          <a:lstStyle/>
          <a:p>
            <a:r>
              <a:rPr lang="en-US" dirty="0"/>
              <a:t>Regional Trends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17" t="62593" r="38333" b="23333"/>
          <a:stretch/>
        </p:blipFill>
        <p:spPr>
          <a:xfrm>
            <a:off x="609600" y="5487909"/>
            <a:ext cx="7277100" cy="1124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4" y="1371600"/>
            <a:ext cx="4109670" cy="2463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25" y="1371600"/>
            <a:ext cx="4115156" cy="2469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4093170"/>
            <a:ext cx="510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DBPs in Southwest after early 2000s</a:t>
            </a:r>
          </a:p>
          <a:p>
            <a:r>
              <a:rPr lang="en-US" sz="1200" i="1" dirty="0">
                <a:solidFill>
                  <a:schemeClr val="accent2"/>
                </a:solidFill>
              </a:rPr>
              <a:t>(Southwest = Texas, Oklahoma, Arizona, New Mexico)</a:t>
            </a:r>
          </a:p>
        </p:txBody>
      </p:sp>
    </p:spTree>
    <p:extLst>
      <p:ext uri="{BB962C8B-B14F-4D97-AF65-F5344CB8AC3E}">
        <p14:creationId xmlns:p14="http://schemas.microsoft.com/office/powerpoint/2010/main" val="52386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cycledwater.pn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3809574"/>
            <a:ext cx="9144000" cy="304842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57400"/>
            <a:ext cx="8610600" cy="4191000"/>
          </a:xfrm>
        </p:spPr>
        <p:txBody>
          <a:bodyPr>
            <a:normAutofit/>
          </a:bodyPr>
          <a:lstStyle/>
          <a:p>
            <a:r>
              <a:rPr lang="en-US" sz="3600" dirty="0"/>
              <a:t>Why we need more drinking water policy research now</a:t>
            </a:r>
          </a:p>
          <a:p>
            <a:r>
              <a:rPr lang="en-US" sz="3600" dirty="0"/>
              <a:t>Alan’s limited policy research</a:t>
            </a:r>
          </a:p>
          <a:p>
            <a:r>
              <a:rPr lang="en-US" sz="3600" dirty="0"/>
              <a:t>Interns’ policy research</a:t>
            </a:r>
          </a:p>
          <a:p>
            <a:r>
              <a:rPr lang="en-US" sz="3600" dirty="0"/>
              <a:t>Recommendations</a:t>
            </a:r>
          </a:p>
          <a:p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3" descr="banner 600 pixe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56082" cy="1084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0080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ZapfHumnst Dm BT" pitchFamily="34" charset="0"/>
              </a:rPr>
              <a:t>Association of State Drinking Water Administrators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ZapfHumnst Dm BT" pitchFamily="34" charset="0"/>
              </a:rPr>
              <a:t> 1401 Wilson Blvd. - Suite 1225 - Arlington, VA 22209 - (703) 812-9505 - www.ASDWA.org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-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States that break from national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5638800"/>
            <a:ext cx="7772400" cy="6790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Increasing time trends (greater than national trend):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	      Nebraska, Arkansas, NM, TX, NC, 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5" y="1295400"/>
            <a:ext cx="6742289" cy="404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34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-321310"/>
            <a:ext cx="7772400" cy="1143000"/>
          </a:xfrm>
        </p:spPr>
        <p:txBody>
          <a:bodyPr/>
          <a:lstStyle/>
          <a:p>
            <a:r>
              <a:rPr lang="en-US" dirty="0"/>
              <a:t>Repeat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0200" y="1809931"/>
            <a:ext cx="3733800" cy="914400"/>
          </a:xfrm>
        </p:spPr>
        <p:txBody>
          <a:bodyPr>
            <a:normAutofit/>
          </a:bodyPr>
          <a:lstStyle/>
          <a:p>
            <a:r>
              <a:rPr lang="en-US" sz="2000" dirty="0"/>
              <a:t>Few systems have repeat violations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29615"/>
            <a:ext cx="4572635" cy="268859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3788410"/>
            <a:ext cx="6313714" cy="291719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029835" y="4191000"/>
            <a:ext cx="4146822" cy="914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Yet, some states have large proportion of systems with repeat violations</a:t>
            </a:r>
          </a:p>
        </p:txBody>
      </p:sp>
    </p:spTree>
    <p:extLst>
      <p:ext uri="{BB962C8B-B14F-4D97-AF65-F5344CB8AC3E}">
        <p14:creationId xmlns:p14="http://schemas.microsoft.com/office/powerpoint/2010/main" val="1190796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8478" y="1905000"/>
            <a:ext cx="7772400" cy="2438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Violation occurrence modeled with </a:t>
            </a:r>
            <a:r>
              <a:rPr lang="en-US" dirty="0" err="1"/>
              <a:t>probit</a:t>
            </a:r>
            <a:r>
              <a:rPr lang="en-US" dirty="0"/>
              <a:t> regressions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Factors associated with violations:</a:t>
            </a:r>
          </a:p>
          <a:p>
            <a:pPr lvl="1"/>
            <a:r>
              <a:rPr lang="en-US" dirty="0"/>
              <a:t>Utility characteristics </a:t>
            </a:r>
            <a:r>
              <a:rPr lang="en-US" sz="2200" dirty="0"/>
              <a:t>(source water, size, etc.)</a:t>
            </a:r>
          </a:p>
          <a:p>
            <a:pPr lvl="1"/>
            <a:r>
              <a:rPr lang="en-US" dirty="0"/>
              <a:t>Demographics</a:t>
            </a:r>
            <a:r>
              <a:rPr lang="en-US" sz="2200" dirty="0"/>
              <a:t> (income, population density, racial diversity, etc.) </a:t>
            </a:r>
          </a:p>
          <a:p>
            <a:pPr lvl="1"/>
            <a:r>
              <a:rPr lang="en-US" dirty="0"/>
              <a:t>Control for year &amp; state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278" y="516374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Water systems included if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-Service population &gt; 500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-Report violations 1982-2015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0234" y="795643"/>
            <a:ext cx="7772400" cy="578034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Vulnerability factors</a:t>
            </a:r>
          </a:p>
        </p:txBody>
      </p:sp>
    </p:spTree>
    <p:extLst>
      <p:ext uri="{BB962C8B-B14F-4D97-AF65-F5344CB8AC3E}">
        <p14:creationId xmlns:p14="http://schemas.microsoft.com/office/powerpoint/2010/main" val="1323038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917" t="15926" r="39167" b="30001"/>
          <a:stretch/>
        </p:blipFill>
        <p:spPr>
          <a:xfrm>
            <a:off x="457200" y="110781"/>
            <a:ext cx="6400800" cy="5914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500" t="75926" r="58750" b="14613"/>
          <a:stretch/>
        </p:blipFill>
        <p:spPr>
          <a:xfrm>
            <a:off x="762000" y="5985933"/>
            <a:ext cx="1871483" cy="724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7058" y="4965446"/>
            <a:ext cx="2743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Compliance Gap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Emerged in early 1990s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(Surface Water Treatment Rule)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Dramatic increase in 2000s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(Disinfection By-Product Rules)</a:t>
            </a:r>
          </a:p>
        </p:txBody>
      </p:sp>
    </p:spTree>
    <p:extLst>
      <p:ext uri="{BB962C8B-B14F-4D97-AF65-F5344CB8AC3E}">
        <p14:creationId xmlns:p14="http://schemas.microsoft.com/office/powerpoint/2010/main" val="1270119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56" y="193219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 Water System Characteristics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73"/>
          <a:stretch/>
        </p:blipFill>
        <p:spPr bwMode="auto">
          <a:xfrm>
            <a:off x="228600" y="1295400"/>
            <a:ext cx="3691144" cy="3276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91372" y="2286000"/>
            <a:ext cx="5295900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8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Ownership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:</a:t>
            </a:r>
          </a:p>
          <a:p>
            <a:pPr marL="568226" marR="0" lvl="1" indent="-274325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Private 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least likely to violate</a:t>
            </a:r>
          </a:p>
          <a:p>
            <a:pPr marL="293901" marR="0" lvl="1" indent="0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	</a:t>
            </a: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18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Water Source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:</a:t>
            </a:r>
          </a:p>
          <a:p>
            <a:pPr marL="568226" marR="0" lvl="1" indent="-274325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Purchased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least likely </a:t>
            </a:r>
          </a:p>
          <a:p>
            <a:pPr marL="293901" marR="0" lvl="1" indent="0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	Purchased water contracts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  <a:sym typeface="Wingdings" panose="05000000000000000000" pitchFamily="2" charset="2"/>
              </a:rPr>
              <a:t> option for compliance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044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772400" cy="1143000"/>
          </a:xfrm>
        </p:spPr>
        <p:txBody>
          <a:bodyPr/>
          <a:lstStyle/>
          <a:p>
            <a:r>
              <a:rPr lang="en-US" dirty="0"/>
              <a:t>Possible Ways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7772400" cy="2133600"/>
          </a:xfrm>
        </p:spPr>
        <p:txBody>
          <a:bodyPr/>
          <a:lstStyle/>
          <a:p>
            <a:pPr lvl="1"/>
            <a:r>
              <a:rPr lang="en-US" sz="2000" b="1" dirty="0"/>
              <a:t>Advanced reporting </a:t>
            </a:r>
            <a:r>
              <a:rPr lang="en-US" sz="2000" dirty="0"/>
              <a:t>(SDWIS Prime) &amp; Monitoring</a:t>
            </a:r>
          </a:p>
          <a:p>
            <a:pPr marL="32004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Linkages between </a:t>
            </a:r>
            <a:r>
              <a:rPr lang="en-US" sz="2000" b="1" dirty="0"/>
              <a:t>Clean Water Act </a:t>
            </a:r>
            <a:r>
              <a:rPr lang="en-US" sz="2000" dirty="0"/>
              <a:t>and SDWA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Sub-national </a:t>
            </a:r>
            <a:r>
              <a:rPr lang="en-US" sz="2000" dirty="0"/>
              <a:t>SDWA rules: regulate location-specific contaminants</a:t>
            </a:r>
          </a:p>
          <a:p>
            <a:pPr marL="320040" lvl="1" indent="0">
              <a:buNone/>
            </a:pPr>
            <a:endParaRPr lang="en-US" sz="2000" dirty="0"/>
          </a:p>
          <a:p>
            <a:pPr marL="320040" lvl="1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41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772400" cy="1143000"/>
          </a:xfrm>
        </p:spPr>
        <p:txBody>
          <a:bodyPr/>
          <a:lstStyle/>
          <a:p>
            <a:r>
              <a:rPr lang="en-US" dirty="0"/>
              <a:t>Research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1756" y="3482622"/>
            <a:ext cx="7772400" cy="2133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How can we reduce violations?</a:t>
            </a:r>
          </a:p>
          <a:p>
            <a:pPr marL="0" indent="0">
              <a:buNone/>
            </a:pPr>
            <a:r>
              <a:rPr lang="en-US" sz="2000" i="1" dirty="0"/>
              <a:t>Link between violations and:</a:t>
            </a:r>
          </a:p>
          <a:p>
            <a:pPr lvl="1"/>
            <a:r>
              <a:rPr lang="en-US" sz="2000" dirty="0"/>
              <a:t>Utility finance</a:t>
            </a:r>
          </a:p>
          <a:p>
            <a:pPr lvl="1"/>
            <a:r>
              <a:rPr lang="en-US" sz="2000" dirty="0"/>
              <a:t>Source water quality</a:t>
            </a:r>
          </a:p>
          <a:p>
            <a:pPr lvl="1"/>
            <a:r>
              <a:rPr lang="en-US" sz="2000" dirty="0"/>
              <a:t>Extreme events (heavy rainfall, drought, wildfires)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1756" y="1371600"/>
            <a:ext cx="7772400" cy="2133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b="1" dirty="0"/>
              <a:t>What is the full-scale of the problem?</a:t>
            </a:r>
          </a:p>
          <a:p>
            <a:pPr marL="0" indent="0">
              <a:buFont typeface="Wingdings 2"/>
              <a:buNone/>
            </a:pPr>
            <a:r>
              <a:rPr lang="en-US" sz="2000" i="1" dirty="0"/>
              <a:t>Detect unreported violations through:</a:t>
            </a:r>
          </a:p>
          <a:p>
            <a:pPr lvl="1"/>
            <a:r>
              <a:rPr lang="en-US" sz="2000" dirty="0"/>
              <a:t>Consumer purchasing behavior</a:t>
            </a:r>
          </a:p>
          <a:p>
            <a:pPr lvl="1"/>
            <a:r>
              <a:rPr lang="en-US" sz="2000" dirty="0"/>
              <a:t>Develop a tool to rapidly detect quality concerns</a:t>
            </a:r>
          </a:p>
        </p:txBody>
      </p:sp>
    </p:spTree>
    <p:extLst>
      <p:ext uri="{BB962C8B-B14F-4D97-AF65-F5344CB8AC3E}">
        <p14:creationId xmlns:p14="http://schemas.microsoft.com/office/powerpoint/2010/main" val="1167937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73" y="82902"/>
            <a:ext cx="7772400" cy="620939"/>
          </a:xfrm>
        </p:spPr>
        <p:txBody>
          <a:bodyPr>
            <a:normAutofit/>
          </a:bodyPr>
          <a:lstStyle/>
          <a:p>
            <a:r>
              <a:rPr lang="en-US" sz="2000" b="1" dirty="0"/>
              <a:t>Questions, Comments, &amp; Interest in Working on Drinking Water Policy: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352800"/>
            <a:ext cx="4377307" cy="2310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2822" y="2276299"/>
            <a:ext cx="8915400" cy="83381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1000"/>
              </a:spcBef>
              <a:defRPr/>
            </a:pPr>
            <a:r>
              <a:rPr lang="en-US" sz="2200" dirty="0">
                <a:solidFill>
                  <a:prstClr val="black"/>
                </a:solidFill>
                <a:latin typeface="+mn-lt"/>
              </a:rPr>
              <a:t>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aura.allaire@uci.edu</a:t>
            </a:r>
            <a:r>
              <a:rPr lang="en-US" sz="2200" dirty="0">
                <a:solidFill>
                  <a:prstClr val="black"/>
                </a:solidFill>
                <a:latin typeface="+mn-lt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+mn-lt"/>
              </a:rPr>
            </a:br>
            <a:r>
              <a:rPr lang="en-US" sz="2200" dirty="0">
                <a:solidFill>
                  <a:prstClr val="black"/>
                </a:solidFill>
                <a:latin typeface="+mn-lt"/>
              </a:rPr>
              <a:t>949-824-5797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3" y="6017650"/>
            <a:ext cx="2474771" cy="38523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20929" y="1176806"/>
            <a:ext cx="8267700" cy="6164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Maura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Allaire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5778" y="1659830"/>
            <a:ext cx="8458200" cy="6164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>
              <a:spcBef>
                <a:spcPts val="0"/>
              </a:spcBef>
              <a:buClr>
                <a:srgbClr val="A04DA3"/>
              </a:buClr>
              <a:defRPr/>
            </a:pPr>
            <a:r>
              <a:rPr lang="en-US" sz="1200" b="1" dirty="0">
                <a:solidFill>
                  <a:sysClr val="windowText" lastClr="000000"/>
                </a:solidFill>
              </a:rPr>
              <a:t>Assistant Professor of Water Economics and Policy</a:t>
            </a:r>
          </a:p>
          <a:p>
            <a:pPr marL="0" lvl="0" algn="ctr">
              <a:spcBef>
                <a:spcPts val="0"/>
              </a:spcBef>
              <a:buClr>
                <a:srgbClr val="A04DA3"/>
              </a:buClr>
              <a:defRPr/>
            </a:pPr>
            <a:r>
              <a:rPr lang="en-US" sz="1500" b="1" dirty="0">
                <a:solidFill>
                  <a:sysClr val="windowText" lastClr="000000"/>
                </a:solidFill>
              </a:rPr>
              <a:t>University of California, Irvine </a:t>
            </a: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79" b="10036"/>
          <a:stretch>
            <a:fillRect/>
          </a:stretch>
        </p:blipFill>
        <p:spPr bwMode="auto">
          <a:xfrm>
            <a:off x="6618746" y="5962519"/>
            <a:ext cx="2206625" cy="460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13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B1EB84-7D9E-4FD5-B12A-7BDBA05B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Drinking Water Policy Research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860426-717A-4591-8FA8-81257E66F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Limited research to answer critical questions</a:t>
            </a:r>
          </a:p>
          <a:p>
            <a:pPr lvl="1"/>
            <a:r>
              <a:rPr lang="en-US" dirty="0"/>
              <a:t>How effective are the regulations?</a:t>
            </a:r>
          </a:p>
          <a:p>
            <a:pPr lvl="1"/>
            <a:r>
              <a:rPr lang="en-US" dirty="0"/>
              <a:t>Are the right things being regulated?</a:t>
            </a:r>
          </a:p>
          <a:p>
            <a:pPr lvl="1"/>
            <a:r>
              <a:rPr lang="en-US" dirty="0"/>
              <a:t>How are regulatory decisions being made?</a:t>
            </a:r>
          </a:p>
          <a:p>
            <a:pPr lvl="1"/>
            <a:r>
              <a:rPr lang="en-US" dirty="0"/>
              <a:t>What might be the impacts of future regulations and/or revised regulations?</a:t>
            </a:r>
          </a:p>
          <a:p>
            <a:r>
              <a:rPr lang="en-US" dirty="0"/>
              <a:t>Current regulatory slowdown provides an opportunity to conduct policy research</a:t>
            </a:r>
          </a:p>
          <a:p>
            <a:pPr lvl="1"/>
            <a:r>
              <a:rPr lang="en-US" dirty="0"/>
              <a:t>Target opportunities for future regulations</a:t>
            </a:r>
          </a:p>
          <a:p>
            <a:pPr lvl="2"/>
            <a:r>
              <a:rPr lang="en-US" dirty="0"/>
              <a:t>Maximize future risk reduction</a:t>
            </a:r>
          </a:p>
          <a:p>
            <a:pPr lvl="3"/>
            <a:r>
              <a:rPr lang="en-US" dirty="0"/>
              <a:t>Future regulations will be reducing smaller risks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6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B57CF8-A56B-45A0-8A1B-4446EF64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Alan’s Limited Policy Research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4F3C3C09-D835-432D-8BCC-BAE4DA7EA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81600"/>
          </a:xfrm>
        </p:spPr>
        <p:txBody>
          <a:bodyPr>
            <a:normAutofit/>
          </a:bodyPr>
          <a:lstStyle/>
          <a:p>
            <a:r>
              <a:rPr lang="en-US" sz="2800" dirty="0"/>
              <a:t>First policy paper published in </a:t>
            </a:r>
            <a:r>
              <a:rPr lang="en-US" sz="2800" i="1" dirty="0"/>
              <a:t>Journal-AWWA </a:t>
            </a:r>
            <a:r>
              <a:rPr lang="en-US" sz="2800" dirty="0"/>
              <a:t>in 1995</a:t>
            </a:r>
          </a:p>
          <a:p>
            <a:pPr lvl="1"/>
            <a:r>
              <a:rPr lang="en-US" sz="2400" dirty="0"/>
              <a:t>Compilation of numbers from DBP negotiated rulemaking</a:t>
            </a:r>
          </a:p>
          <a:p>
            <a:r>
              <a:rPr lang="en-US" sz="2800" dirty="0"/>
              <a:t>Policy topics began to broaden but were used to feed into EPA’s regulatory development process</a:t>
            </a:r>
          </a:p>
          <a:p>
            <a:pPr lvl="1"/>
            <a:r>
              <a:rPr lang="en-US" sz="2400" dirty="0"/>
              <a:t>Compliance statistics</a:t>
            </a:r>
          </a:p>
          <a:p>
            <a:pPr lvl="1"/>
            <a:r>
              <a:rPr lang="en-US" sz="2400" dirty="0"/>
              <a:t>Contaminant Candidate List(s): example on next slide</a:t>
            </a:r>
          </a:p>
          <a:p>
            <a:pPr lvl="1"/>
            <a:r>
              <a:rPr lang="en-US" sz="2400" dirty="0"/>
              <a:t>Uncertainties with microbial methods and the data</a:t>
            </a:r>
          </a:p>
          <a:p>
            <a:pPr lvl="1"/>
            <a:r>
              <a:rPr lang="en-US" sz="2400" dirty="0"/>
              <a:t>Others</a:t>
            </a:r>
          </a:p>
          <a:p>
            <a:r>
              <a:rPr lang="en-US" sz="2800" dirty="0"/>
              <a:t>Brainstorm-summer interns could do the analysis</a:t>
            </a:r>
          </a:p>
          <a:p>
            <a:pPr lvl="1"/>
            <a:r>
              <a:rPr lang="en-US" sz="2400" dirty="0"/>
              <a:t>Full of ideas but didn’t have the bandwidth to collect the data &amp; conduct the analysis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215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39E6FF-AEE5-42C6-8CD7-8599F2C2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0ADFCD-6F8A-4229-A60A-8B06A2AD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5037"/>
            <a:ext cx="11963400" cy="5567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 descr="graphic example">
            <a:extLst>
              <a:ext uri="{FF2B5EF4-FFF2-40B4-BE49-F238E27FC236}">
                <a16:creationId xmlns:a16="http://schemas.microsoft.com/office/drawing/2014/main" xmlns="" id="{FD5CEA40-3248-4F5A-9206-D66748D0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" y="1523999"/>
            <a:ext cx="8887258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E3EC73-2606-4561-8614-14B41C9B80AD}"/>
              </a:ext>
            </a:extLst>
          </p:cNvPr>
          <p:cNvSpPr txBox="1"/>
          <p:nvPr/>
        </p:nvSpPr>
        <p:spPr>
          <a:xfrm>
            <a:off x="76200" y="5675293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From “Risk Indices from Draft CCL3 Chemicals”; Roberson, et al; September, 2009 </a:t>
            </a:r>
            <a:r>
              <a:rPr lang="en-US" sz="1400" i="1" dirty="0"/>
              <a:t>Journal-AWWA</a:t>
            </a:r>
          </a:p>
          <a:p>
            <a:r>
              <a:rPr lang="en-US" sz="1400" i="1" dirty="0"/>
              <a:t>Figure used with permission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44262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504DA-1901-4E6A-8361-64D4EE1E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/>
              <a:t>Interns’ Policy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3D7562-FFDE-4AC6-93CB-99980D18C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11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Goal: pick a project where the work could be done in the summer and then published</a:t>
            </a:r>
          </a:p>
          <a:p>
            <a:pPr lvl="1"/>
            <a:r>
              <a:rPr lang="en-US" dirty="0"/>
              <a:t>Asking a manageable question</a:t>
            </a:r>
          </a:p>
          <a:p>
            <a:r>
              <a:rPr lang="en-US" dirty="0"/>
              <a:t>Six published papers (publication date shown)</a:t>
            </a:r>
          </a:p>
          <a:p>
            <a:pPr lvl="1"/>
            <a:r>
              <a:rPr lang="en-US" dirty="0"/>
              <a:t>2009: </a:t>
            </a:r>
            <a:r>
              <a:rPr lang="en-US" dirty="0" err="1"/>
              <a:t>Reiling</a:t>
            </a:r>
            <a:r>
              <a:rPr lang="en-US" dirty="0"/>
              <a:t>, et al, on energy costs</a:t>
            </a:r>
          </a:p>
          <a:p>
            <a:pPr lvl="1"/>
            <a:r>
              <a:rPr lang="en-US" dirty="0"/>
              <a:t>2011: Weir, et al, on costs of revised nitrate reg.</a:t>
            </a:r>
          </a:p>
          <a:p>
            <a:pPr lvl="1"/>
            <a:r>
              <a:rPr lang="en-US" dirty="0"/>
              <a:t>2012: </a:t>
            </a:r>
            <a:r>
              <a:rPr lang="en-US" dirty="0" err="1"/>
              <a:t>Aubuchon</a:t>
            </a:r>
            <a:r>
              <a:rPr lang="en-US" dirty="0"/>
              <a:t>, et al, on rates</a:t>
            </a:r>
          </a:p>
          <a:p>
            <a:pPr lvl="1"/>
            <a:r>
              <a:rPr lang="en-US" dirty="0"/>
              <a:t>2013: </a:t>
            </a:r>
            <a:r>
              <a:rPr lang="en-US" dirty="0" err="1"/>
              <a:t>McGavisk</a:t>
            </a:r>
            <a:r>
              <a:rPr lang="en-US" dirty="0"/>
              <a:t>, et al, on arsenic compliance</a:t>
            </a:r>
          </a:p>
          <a:p>
            <a:pPr lvl="1"/>
            <a:r>
              <a:rPr lang="en-US" dirty="0"/>
              <a:t>2015: Alfredo, et al, on chlorate</a:t>
            </a:r>
          </a:p>
          <a:p>
            <a:pPr lvl="1"/>
            <a:r>
              <a:rPr lang="en-US" dirty="0"/>
              <a:t>2016 : </a:t>
            </a:r>
            <a:r>
              <a:rPr lang="en-US" dirty="0" err="1"/>
              <a:t>Ress</a:t>
            </a:r>
            <a:r>
              <a:rPr lang="en-US" dirty="0"/>
              <a:t>, et al, on water loss</a:t>
            </a:r>
          </a:p>
        </p:txBody>
      </p:sp>
    </p:spTree>
    <p:extLst>
      <p:ext uri="{BB962C8B-B14F-4D97-AF65-F5344CB8AC3E}">
        <p14:creationId xmlns:p14="http://schemas.microsoft.com/office/powerpoint/2010/main" val="9140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Time is ripe for more drinking water policy research</a:t>
            </a:r>
          </a:p>
          <a:p>
            <a:r>
              <a:rPr lang="en-US" sz="4000" dirty="0"/>
              <a:t>Funding is a big issue</a:t>
            </a:r>
          </a:p>
          <a:p>
            <a:pPr lvl="1"/>
            <a:r>
              <a:rPr lang="en-US" sz="4000" dirty="0"/>
              <a:t>Project development &amp; oversight</a:t>
            </a:r>
          </a:p>
          <a:p>
            <a:pPr lvl="2"/>
            <a:r>
              <a:rPr lang="en-US" sz="2800" dirty="0"/>
              <a:t>Collaborations with universities?</a:t>
            </a:r>
          </a:p>
          <a:p>
            <a:pPr lvl="3"/>
            <a:r>
              <a:rPr lang="en-US" sz="2400" dirty="0"/>
              <a:t>Capstone projects??</a:t>
            </a:r>
          </a:p>
        </p:txBody>
      </p:sp>
    </p:spTree>
    <p:extLst>
      <p:ext uri="{BB962C8B-B14F-4D97-AF65-F5344CB8AC3E}">
        <p14:creationId xmlns:p14="http://schemas.microsoft.com/office/powerpoint/2010/main" val="201550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cycledwater.pn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3809574"/>
            <a:ext cx="9144000" cy="304842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/>
              <a:t>Interested in Working on Drinking Water Policy?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154363"/>
          </a:xfrm>
        </p:spPr>
        <p:txBody>
          <a:bodyPr>
            <a:normAutofit/>
          </a:bodyPr>
          <a:lstStyle/>
          <a:p>
            <a:r>
              <a:rPr lang="en-US" sz="2800" dirty="0"/>
              <a:t>For more information, contact</a:t>
            </a:r>
          </a:p>
          <a:p>
            <a:pPr lvl="1"/>
            <a:r>
              <a:rPr lang="en-US" sz="2400" dirty="0">
                <a:hlinkClick r:id="rId3"/>
              </a:rPr>
              <a:t>arorberson@asdwa.org</a:t>
            </a:r>
            <a:endParaRPr lang="en-US" sz="2400" dirty="0"/>
          </a:p>
          <a:p>
            <a:pPr lvl="1"/>
            <a:r>
              <a:rPr lang="en-US" sz="2400" dirty="0"/>
              <a:t>Direct line: (703) 812-9507</a:t>
            </a:r>
          </a:p>
          <a:p>
            <a:endParaRPr lang="en-US" sz="2800" dirty="0"/>
          </a:p>
        </p:txBody>
      </p:sp>
      <p:pic>
        <p:nvPicPr>
          <p:cNvPr id="4" name="Picture 3" descr="banner 600 pixe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656082" cy="1084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0080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ZapfHumnst Dm BT" pitchFamily="34" charset="0"/>
              </a:rPr>
              <a:t>Association of State Drinking Water Administrators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ZapfHumnst Dm BT" pitchFamily="34" charset="0"/>
              </a:rPr>
              <a:t> 1401 Wilson Blvd. - Suite 1225 - Arlington, VA 22209 - (703) 812-9505 - www.ASDWA.org</a:t>
            </a:r>
          </a:p>
        </p:txBody>
      </p:sp>
    </p:spTree>
    <p:extLst>
      <p:ext uri="{BB962C8B-B14F-4D97-AF65-F5344CB8AC3E}">
        <p14:creationId xmlns:p14="http://schemas.microsoft.com/office/powerpoint/2010/main" val="304646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57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62794"/>
            <a:ext cx="9144000" cy="91440"/>
          </a:xfrm>
          <a:prstGeom prst="rect">
            <a:avLst/>
          </a:prstGeom>
          <a:solidFill>
            <a:srgbClr val="438086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54234"/>
            <a:ext cx="9144000" cy="91440"/>
          </a:xfrm>
          <a:prstGeom prst="rect">
            <a:avLst/>
          </a:prstGeom>
          <a:solidFill>
            <a:srgbClr val="438086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331802"/>
            <a:ext cx="8915400" cy="1821960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1000"/>
              </a:spcBef>
              <a:defRPr/>
            </a:pPr>
            <a:r>
              <a:rPr lang="en-US" sz="4600" b="1" dirty="0">
                <a:solidFill>
                  <a:sysClr val="window" lastClr="FFFFFF"/>
                </a:solidFill>
              </a:rPr>
              <a:t>Research Priorities </a:t>
            </a:r>
          </a:p>
          <a:p>
            <a:pPr lvl="0" algn="ctr">
              <a:spcBef>
                <a:spcPts val="1000"/>
              </a:spcBef>
              <a:defRPr/>
            </a:pPr>
            <a:r>
              <a:rPr lang="en-US" sz="4600" b="1" dirty="0">
                <a:solidFill>
                  <a:sysClr val="window" lastClr="FFFFFF"/>
                </a:solidFill>
              </a:rPr>
              <a:t>to Help Reduce Drinking Water Violations</a:t>
            </a:r>
          </a:p>
          <a:p>
            <a:pPr lvl="0" algn="ctr">
              <a:spcBef>
                <a:spcPts val="1000"/>
              </a:spcBef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23373"/>
            <a:ext cx="2474771" cy="38523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44311" y="4456223"/>
            <a:ext cx="8267700" cy="6164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Maura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Allaire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49160" y="4939247"/>
            <a:ext cx="8458200" cy="6164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>
              <a:spcBef>
                <a:spcPts val="0"/>
              </a:spcBef>
              <a:buClr>
                <a:srgbClr val="A04DA3"/>
              </a:buClr>
              <a:defRPr/>
            </a:pPr>
            <a:r>
              <a:rPr lang="en-US" sz="1200" b="1" dirty="0">
                <a:solidFill>
                  <a:sysClr val="windowText" lastClr="000000"/>
                </a:solidFill>
              </a:rPr>
              <a:t>Assistant Professor of Water Economics and Policy</a:t>
            </a:r>
          </a:p>
          <a:p>
            <a:pPr marL="0" lvl="0" algn="ctr">
              <a:spcBef>
                <a:spcPts val="0"/>
              </a:spcBef>
              <a:buClr>
                <a:srgbClr val="A04DA3"/>
              </a:buClr>
              <a:defRPr/>
            </a:pPr>
            <a:r>
              <a:rPr lang="en-US" sz="1500" b="1" dirty="0">
                <a:solidFill>
                  <a:sysClr val="windowText" lastClr="000000"/>
                </a:solidFill>
              </a:rPr>
              <a:t>University of California, Irvine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3289" y="6242661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kern="0" dirty="0">
                <a:solidFill>
                  <a:prstClr val="black"/>
                </a:solidFill>
              </a:rPr>
              <a:t>ASDWA Webinar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March 26, 2018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79" b="10036"/>
          <a:stretch>
            <a:fillRect/>
          </a:stretch>
        </p:blipFill>
        <p:spPr bwMode="auto">
          <a:xfrm>
            <a:off x="6781800" y="5823373"/>
            <a:ext cx="2206625" cy="460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742525"/>
      </p:ext>
    </p:extLst>
  </p:cSld>
  <p:clrMapOvr>
    <a:masterClrMapping/>
  </p:clrMapOvr>
</p:sld>
</file>

<file path=ppt/theme/theme1.xml><?xml version="1.0" encoding="utf-8"?>
<a:theme xmlns:a="http://schemas.openxmlformats.org/drawingml/2006/main" name="ASDWA Si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ASDWA Simple with Wave</Template>
  <TotalTime>1826</TotalTime>
  <Words>840</Words>
  <Application>Microsoft Macintosh PowerPoint</Application>
  <PresentationFormat>On-screen Show (4:3)</PresentationFormat>
  <Paragraphs>150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Courier New</vt:lpstr>
      <vt:lpstr>Franklin Gothic Book</vt:lpstr>
      <vt:lpstr>Georgia</vt:lpstr>
      <vt:lpstr>Perpetua</vt:lpstr>
      <vt:lpstr>Wingdings</vt:lpstr>
      <vt:lpstr>Wingdings 2</vt:lpstr>
      <vt:lpstr>ZapfHumnst Dm BT</vt:lpstr>
      <vt:lpstr>ASDWA Simple</vt:lpstr>
      <vt:lpstr>Introduction To  Drinking Water Policy</vt:lpstr>
      <vt:lpstr>Presentation Outline</vt:lpstr>
      <vt:lpstr>Drinking Water Policy Research Needed</vt:lpstr>
      <vt:lpstr>Alan’s Limited Policy Research</vt:lpstr>
      <vt:lpstr>Space Diagram</vt:lpstr>
      <vt:lpstr>Interns’ Policy Research</vt:lpstr>
      <vt:lpstr>Recommendations </vt:lpstr>
      <vt:lpstr>Interested in Working on Drinking Water Policy?</vt:lpstr>
      <vt:lpstr>PowerPoint Presentation</vt:lpstr>
      <vt:lpstr>PowerPoint Presentation</vt:lpstr>
      <vt:lpstr>Emerging concerns</vt:lpstr>
      <vt:lpstr>Questions</vt:lpstr>
      <vt:lpstr>Methods</vt:lpstr>
      <vt:lpstr>PowerPoint Presentation</vt:lpstr>
      <vt:lpstr>Violations in 2015:</vt:lpstr>
      <vt:lpstr>PowerPoint Presentation</vt:lpstr>
      <vt:lpstr>Violations across time</vt:lpstr>
      <vt:lpstr>PowerPoint Presentation</vt:lpstr>
      <vt:lpstr>Regional Trends</vt:lpstr>
      <vt:lpstr>States that break from national trends</vt:lpstr>
      <vt:lpstr>Repeat Violations</vt:lpstr>
      <vt:lpstr>PowerPoint Presentation</vt:lpstr>
      <vt:lpstr>PowerPoint Presentation</vt:lpstr>
      <vt:lpstr>Results:  Water System Characteristics</vt:lpstr>
      <vt:lpstr>Possible Ways Forward</vt:lpstr>
      <vt:lpstr>Research Priorities</vt:lpstr>
      <vt:lpstr>Questions, Comments, &amp; Interest in Working on Drinking Water Policy: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Roberson</dc:creator>
  <cp:lastModifiedBy>Anthony DeRosa</cp:lastModifiedBy>
  <cp:revision>79</cp:revision>
  <cp:lastPrinted>2018-03-22T17:23:30Z</cp:lastPrinted>
  <dcterms:created xsi:type="dcterms:W3CDTF">2017-01-19T18:55:24Z</dcterms:created>
  <dcterms:modified xsi:type="dcterms:W3CDTF">2018-03-27T12:44:49Z</dcterms:modified>
</cp:coreProperties>
</file>