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3"/>
  </p:sldMasterIdLst>
  <p:notesMasterIdLst>
    <p:notesMasterId r:id="rId53"/>
  </p:notesMasterIdLst>
  <p:handoutMasterIdLst>
    <p:handoutMasterId r:id="rId54"/>
  </p:handoutMasterIdLst>
  <p:sldIdLst>
    <p:sldId id="256" r:id="rId4"/>
    <p:sldId id="258" r:id="rId5"/>
    <p:sldId id="265" r:id="rId6"/>
    <p:sldId id="266" r:id="rId7"/>
    <p:sldId id="296" r:id="rId8"/>
    <p:sldId id="297" r:id="rId9"/>
    <p:sldId id="267" r:id="rId10"/>
    <p:sldId id="298" r:id="rId11"/>
    <p:sldId id="276" r:id="rId12"/>
    <p:sldId id="334" r:id="rId13"/>
    <p:sldId id="268" r:id="rId14"/>
    <p:sldId id="269" r:id="rId15"/>
    <p:sldId id="270" r:id="rId16"/>
    <p:sldId id="271"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3" r:id="rId51"/>
    <p:sldId id="332" r:id="rId5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84" charset="-128"/>
        <a:cs typeface="+mn-cs"/>
      </a:defRPr>
    </a:lvl5pPr>
    <a:lvl6pPr marL="2286000" algn="l" defTabSz="914400" rtl="0" eaLnBrk="1" latinLnBrk="0" hangingPunct="1">
      <a:defRPr sz="2400" kern="1200">
        <a:solidFill>
          <a:schemeClr val="tx1"/>
        </a:solidFill>
        <a:latin typeface="Arial" charset="0"/>
        <a:ea typeface="ＭＳ Ｐゴシック" pitchFamily="84" charset="-128"/>
        <a:cs typeface="+mn-cs"/>
      </a:defRPr>
    </a:lvl6pPr>
    <a:lvl7pPr marL="2743200" algn="l" defTabSz="914400" rtl="0" eaLnBrk="1" latinLnBrk="0" hangingPunct="1">
      <a:defRPr sz="2400" kern="1200">
        <a:solidFill>
          <a:schemeClr val="tx1"/>
        </a:solidFill>
        <a:latin typeface="Arial" charset="0"/>
        <a:ea typeface="ＭＳ Ｐゴシック" pitchFamily="84" charset="-128"/>
        <a:cs typeface="+mn-cs"/>
      </a:defRPr>
    </a:lvl7pPr>
    <a:lvl8pPr marL="3200400" algn="l" defTabSz="914400" rtl="0" eaLnBrk="1" latinLnBrk="0" hangingPunct="1">
      <a:defRPr sz="2400" kern="1200">
        <a:solidFill>
          <a:schemeClr val="tx1"/>
        </a:solidFill>
        <a:latin typeface="Arial" charset="0"/>
        <a:ea typeface="ＭＳ Ｐゴシック" pitchFamily="84" charset="-128"/>
        <a:cs typeface="+mn-cs"/>
      </a:defRPr>
    </a:lvl8pPr>
    <a:lvl9pPr marL="3657600" algn="l" defTabSz="914400" rtl="0" eaLnBrk="1" latinLnBrk="0" hangingPunct="1">
      <a:defRPr sz="2400" kern="1200">
        <a:solidFill>
          <a:schemeClr val="tx1"/>
        </a:solidFill>
        <a:latin typeface="Arial" charset="0"/>
        <a:ea typeface="ＭＳ Ｐゴシック" pitchFamily="8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4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3" autoAdjust="0"/>
    <p:restoredTop sz="89915" autoAdjust="0"/>
  </p:normalViewPr>
  <p:slideViewPr>
    <p:cSldViewPr>
      <p:cViewPr varScale="1">
        <p:scale>
          <a:sx n="65" d="100"/>
          <a:sy n="65" d="100"/>
        </p:scale>
        <p:origin x="1656" y="6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notesViewPr>
    <p:cSldViewPr>
      <p:cViewPr varScale="1">
        <p:scale>
          <a:sx n="52" d="100"/>
          <a:sy n="52" d="100"/>
        </p:scale>
        <p:origin x="28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02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02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0E3A651-CA6C-4518-910B-AD9011BD57B4}" type="slidenum">
              <a:rPr lang="en-US"/>
              <a:pPr/>
              <a:t>‹#›</a:t>
            </a:fld>
            <a:endParaRPr lang="en-US"/>
          </a:p>
        </p:txBody>
      </p:sp>
    </p:spTree>
    <p:extLst>
      <p:ext uri="{BB962C8B-B14F-4D97-AF65-F5344CB8AC3E}">
        <p14:creationId xmlns:p14="http://schemas.microsoft.com/office/powerpoint/2010/main" val="2754356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385C909-60B0-4B37-B558-A2E4866A4403}" type="slidenum">
              <a:rPr lang="en-US"/>
              <a:pPr/>
              <a:t>‹#›</a:t>
            </a:fld>
            <a:endParaRPr lang="en-US"/>
          </a:p>
        </p:txBody>
      </p:sp>
    </p:spTree>
    <p:extLst>
      <p:ext uri="{BB962C8B-B14F-4D97-AF65-F5344CB8AC3E}">
        <p14:creationId xmlns:p14="http://schemas.microsoft.com/office/powerpoint/2010/main" val="200717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8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8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8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8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E08AE9-5ACC-4258-9178-74C61300550F}"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E0DCE-0CBA-4456-B9F3-0146F341A42E}"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DE0DCE-0CBA-4456-B9F3-0146F341A42E}" type="slidenum">
              <a:rPr lang="en-US"/>
              <a:pPr/>
              <a:t>3</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1362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374" name="Picture 14"/>
          <p:cNvPicPr>
            <a:picLocks noChangeAspect="1" noChangeArrowheads="1"/>
          </p:cNvPicPr>
          <p:nvPr userDrawn="1"/>
        </p:nvPicPr>
        <p:blipFill>
          <a:blip r:embed="rId2" cstate="print"/>
          <a:srcRect b="7156"/>
          <a:stretch>
            <a:fillRect/>
          </a:stretch>
        </p:blipFill>
        <p:spPr bwMode="auto">
          <a:xfrm>
            <a:off x="0" y="0"/>
            <a:ext cx="9144000" cy="6858000"/>
          </a:xfrm>
          <a:prstGeom prst="rect">
            <a:avLst/>
          </a:prstGeom>
          <a:noFill/>
          <a:ln w="9525">
            <a:noFill/>
            <a:miter lim="800000"/>
            <a:headEnd/>
            <a:tailEnd/>
          </a:ln>
          <a:effectLst/>
        </p:spPr>
      </p:pic>
      <p:sp>
        <p:nvSpPr>
          <p:cNvPr id="15363" name="Rectangle 3"/>
          <p:cNvSpPr>
            <a:spLocks noGrp="1" noChangeArrowheads="1"/>
          </p:cNvSpPr>
          <p:nvPr>
            <p:ph type="ctrTitle"/>
          </p:nvPr>
        </p:nvSpPr>
        <p:spPr>
          <a:xfrm>
            <a:off x="685800" y="2286000"/>
            <a:ext cx="7772400" cy="1143000"/>
          </a:xfrm>
        </p:spPr>
        <p:txBody>
          <a:bodyPr/>
          <a:lstStyle>
            <a:lvl1pPr>
              <a:defRPr sz="3600" b="1">
                <a:solidFill>
                  <a:schemeClr val="bg1"/>
                </a:solidFill>
              </a:defRPr>
            </a:lvl1pPr>
          </a:lstStyle>
          <a:p>
            <a:r>
              <a:rPr lang="en-US"/>
              <a:t>Click to edit Master title style</a:t>
            </a:r>
          </a:p>
        </p:txBody>
      </p:sp>
      <p:sp>
        <p:nvSpPr>
          <p:cNvPr id="15364" name="Rectangle 4"/>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15365" name="Rectangle 5"/>
          <p:cNvSpPr>
            <a:spLocks noGrp="1" noChangeArrowheads="1"/>
          </p:cNvSpPr>
          <p:nvPr>
            <p:ph type="dt" sz="half" idx="2"/>
          </p:nvPr>
        </p:nvSpPr>
        <p:spPr/>
        <p:txBody>
          <a:bodyPr/>
          <a:lstStyle>
            <a:lvl1pPr>
              <a:defRPr/>
            </a:lvl1pPr>
          </a:lstStyle>
          <a:p>
            <a:endParaRPr lang="en-US"/>
          </a:p>
        </p:txBody>
      </p:sp>
      <p:sp>
        <p:nvSpPr>
          <p:cNvPr id="15366" name="Rectangle 6"/>
          <p:cNvSpPr>
            <a:spLocks noGrp="1" noChangeArrowheads="1"/>
          </p:cNvSpPr>
          <p:nvPr>
            <p:ph type="ftr" sz="quarter" idx="3"/>
          </p:nvPr>
        </p:nvSpPr>
        <p:spPr>
          <a:xfrm>
            <a:off x="3124200" y="6248400"/>
            <a:ext cx="2895600" cy="457200"/>
          </a:xfrm>
        </p:spPr>
        <p:txBody>
          <a:bodyPr/>
          <a:lstStyle>
            <a:lvl1pPr>
              <a:defRPr>
                <a:solidFill>
                  <a:schemeClr val="bg1"/>
                </a:solidFill>
              </a:defRPr>
            </a:lvl1pPr>
          </a:lstStyle>
          <a:p>
            <a:endParaRPr lang="en-US"/>
          </a:p>
          <a:p>
            <a:r>
              <a:rPr lang="en-US"/>
              <a:t>U.S. Environmental Protection Agency</a:t>
            </a:r>
          </a:p>
        </p:txBody>
      </p:sp>
      <p:sp>
        <p:nvSpPr>
          <p:cNvPr id="15367" name="Rectangle 7"/>
          <p:cNvSpPr>
            <a:spLocks noGrp="1" noChangeArrowheads="1"/>
          </p:cNvSpPr>
          <p:nvPr>
            <p:ph type="sldNum" sz="quarter" idx="4"/>
          </p:nvPr>
        </p:nvSpPr>
        <p:spPr/>
        <p:txBody>
          <a:bodyPr/>
          <a:lstStyle>
            <a:lvl1pPr>
              <a:defRPr/>
            </a:lvl1pPr>
          </a:lstStyle>
          <a:p>
            <a:fld id="{92DBF4F9-FBA9-4280-A748-E7896B06C34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a:p>
            <a:r>
              <a:rPr lang="en-US"/>
              <a:t>U.S. Environmental Protection Agency</a:t>
            </a:r>
          </a:p>
        </p:txBody>
      </p:sp>
      <p:sp>
        <p:nvSpPr>
          <p:cNvPr id="6" name="Slide Number Placeholder 5"/>
          <p:cNvSpPr>
            <a:spLocks noGrp="1"/>
          </p:cNvSpPr>
          <p:nvPr>
            <p:ph type="sldNum" sz="quarter" idx="12"/>
          </p:nvPr>
        </p:nvSpPr>
        <p:spPr/>
        <p:txBody>
          <a:bodyPr/>
          <a:lstStyle>
            <a:lvl1pPr>
              <a:defRPr/>
            </a:lvl1pPr>
          </a:lstStyle>
          <a:p>
            <a:fld id="{F545249D-B2E8-4047-B7F2-F7DC66539766}"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00200"/>
            <a:ext cx="1943100" cy="4495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00200"/>
            <a:ext cx="5676900" cy="4495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a:p>
            <a:r>
              <a:rPr lang="en-US"/>
              <a:t>U.S. Environmental Protection Agency</a:t>
            </a:r>
          </a:p>
        </p:txBody>
      </p:sp>
      <p:sp>
        <p:nvSpPr>
          <p:cNvPr id="6" name="Slide Number Placeholder 5"/>
          <p:cNvSpPr>
            <a:spLocks noGrp="1"/>
          </p:cNvSpPr>
          <p:nvPr>
            <p:ph type="sldNum" sz="quarter" idx="12"/>
          </p:nvPr>
        </p:nvSpPr>
        <p:spPr/>
        <p:txBody>
          <a:bodyPr/>
          <a:lstStyle>
            <a:lvl1pPr>
              <a:defRPr/>
            </a:lvl1pPr>
          </a:lstStyle>
          <a:p>
            <a:fld id="{7119AE96-67F3-4A44-A5B1-867A6086755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ClipArt Placeholder 2"/>
          <p:cNvSpPr>
            <a:spLocks noGrp="1"/>
          </p:cNvSpPr>
          <p:nvPr>
            <p:ph type="clipArt" sz="half" idx="1"/>
          </p:nvPr>
        </p:nvSpPr>
        <p:spPr>
          <a:xfrm>
            <a:off x="685800" y="2667000"/>
            <a:ext cx="3810000" cy="3429000"/>
          </a:xfrm>
        </p:spPr>
        <p:txBody>
          <a:bodyPr/>
          <a:lstStyle/>
          <a:p>
            <a:endParaRPr lang="en-US"/>
          </a:p>
        </p:txBody>
      </p:sp>
      <p:sp>
        <p:nvSpPr>
          <p:cNvPr id="4" name="Text Placeholder 3"/>
          <p:cNvSpPr>
            <a:spLocks noGrp="1"/>
          </p:cNvSpPr>
          <p:nvPr>
            <p:ph type="body"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1905000" y="6248400"/>
            <a:ext cx="5486400" cy="457200"/>
          </a:xfrm>
        </p:spPr>
        <p:txBody>
          <a:bodyPr/>
          <a:lstStyle>
            <a:lvl1pPr>
              <a:defRPr/>
            </a:lvl1pPr>
          </a:lstStyle>
          <a:p>
            <a:endParaRPr lang="en-US"/>
          </a:p>
          <a:p>
            <a:r>
              <a:rPr lang="en-US"/>
              <a:t>U.S. Environmental Protection Agency</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0EF8AB8-F5E6-44DC-B4C3-36AA01EAA3B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SmartArt Placeholder 2"/>
          <p:cNvSpPr>
            <a:spLocks noGrp="1"/>
          </p:cNvSpPr>
          <p:nvPr>
            <p:ph type="dgm" idx="1"/>
          </p:nvPr>
        </p:nvSpPr>
        <p:spPr>
          <a:xfrm>
            <a:off x="685800" y="2667000"/>
            <a:ext cx="7772400" cy="34290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1905000" y="6248400"/>
            <a:ext cx="5486400" cy="457200"/>
          </a:xfrm>
        </p:spPr>
        <p:txBody>
          <a:bodyPr/>
          <a:lstStyle>
            <a:lvl1pPr>
              <a:defRPr/>
            </a:lvl1pPr>
          </a:lstStyle>
          <a:p>
            <a:endParaRPr lang="en-US"/>
          </a:p>
          <a:p>
            <a:r>
              <a:rPr lang="en-US"/>
              <a:t>U.S. Environmental Protection Agency</a:t>
            </a:r>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CDD9A8D7-1EAD-4CA8-83A4-73E796B1A83C}"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600200"/>
            <a:ext cx="7620000" cy="990600"/>
          </a:xfrm>
        </p:spPr>
        <p:txBody>
          <a:bodyPr/>
          <a:lstStyle/>
          <a:p>
            <a:r>
              <a:rPr lang="en-US"/>
              <a:t>Click to edit Master title style</a:t>
            </a:r>
          </a:p>
        </p:txBody>
      </p:sp>
      <p:sp>
        <p:nvSpPr>
          <p:cNvPr id="3" name="Text Placeholder 2"/>
          <p:cNvSpPr>
            <a:spLocks noGrp="1"/>
          </p:cNvSpPr>
          <p:nvPr>
            <p:ph type="body" sz="half" idx="1"/>
          </p:nvPr>
        </p:nvSpPr>
        <p:spPr>
          <a:xfrm>
            <a:off x="6858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1905000" y="6248400"/>
            <a:ext cx="5486400" cy="457200"/>
          </a:xfrm>
        </p:spPr>
        <p:txBody>
          <a:bodyPr/>
          <a:lstStyle>
            <a:lvl1pPr>
              <a:defRPr/>
            </a:lvl1pPr>
          </a:lstStyle>
          <a:p>
            <a:endParaRPr lang="en-US"/>
          </a:p>
          <a:p>
            <a:r>
              <a:rPr lang="en-US"/>
              <a:t>U.S. Environmental Protection Agency</a:t>
            </a: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EFC292E5-887A-4880-8788-336B4E6CE5B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600200"/>
            <a:ext cx="77724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a:p>
        </p:txBody>
      </p:sp>
      <p:sp>
        <p:nvSpPr>
          <p:cNvPr id="4" name="Footer Placeholder 3"/>
          <p:cNvSpPr>
            <a:spLocks noGrp="1"/>
          </p:cNvSpPr>
          <p:nvPr>
            <p:ph type="ftr" sz="quarter" idx="11"/>
          </p:nvPr>
        </p:nvSpPr>
        <p:spPr>
          <a:xfrm>
            <a:off x="1905000" y="6248400"/>
            <a:ext cx="5486400" cy="457200"/>
          </a:xfrm>
        </p:spPr>
        <p:txBody>
          <a:bodyPr/>
          <a:lstStyle>
            <a:lvl1pPr>
              <a:defRPr/>
            </a:lvl1pPr>
          </a:lstStyle>
          <a:p>
            <a:endParaRPr lang="en-US"/>
          </a:p>
          <a:p>
            <a:r>
              <a:rPr lang="en-US"/>
              <a:t>U.S. Environmental Protection Agency</a:t>
            </a: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C7AE6B89-6A38-484F-AFAF-795D5979F477}"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a:p>
            <a:r>
              <a:rPr lang="en-US"/>
              <a:t>U.S. Environmental Protection Agency</a:t>
            </a:r>
          </a:p>
        </p:txBody>
      </p:sp>
      <p:sp>
        <p:nvSpPr>
          <p:cNvPr id="6" name="Slide Number Placeholder 5"/>
          <p:cNvSpPr>
            <a:spLocks noGrp="1"/>
          </p:cNvSpPr>
          <p:nvPr>
            <p:ph type="sldNum" sz="quarter" idx="12"/>
          </p:nvPr>
        </p:nvSpPr>
        <p:spPr/>
        <p:txBody>
          <a:bodyPr/>
          <a:lstStyle>
            <a:lvl1pPr>
              <a:defRPr/>
            </a:lvl1pPr>
          </a:lstStyle>
          <a:p>
            <a:fld id="{6CB65706-CD4B-4AB5-A95B-C2FE829873B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a:p>
            <a:r>
              <a:rPr lang="en-US"/>
              <a:t>U.S. Environmental Protection Agency</a:t>
            </a:r>
          </a:p>
        </p:txBody>
      </p:sp>
      <p:sp>
        <p:nvSpPr>
          <p:cNvPr id="6" name="Slide Number Placeholder 5"/>
          <p:cNvSpPr>
            <a:spLocks noGrp="1"/>
          </p:cNvSpPr>
          <p:nvPr>
            <p:ph type="sldNum" sz="quarter" idx="12"/>
          </p:nvPr>
        </p:nvSpPr>
        <p:spPr/>
        <p:txBody>
          <a:bodyPr/>
          <a:lstStyle>
            <a:lvl1pPr>
              <a:defRPr/>
            </a:lvl1pPr>
          </a:lstStyle>
          <a:p>
            <a:fld id="{89F24169-4A45-4A0A-B81C-3962E103662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67000"/>
            <a:ext cx="3810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a:p>
            <a:r>
              <a:rPr lang="en-US"/>
              <a:t>U.S. Environmental Protection Agency</a:t>
            </a:r>
          </a:p>
        </p:txBody>
      </p:sp>
      <p:sp>
        <p:nvSpPr>
          <p:cNvPr id="7" name="Slide Number Placeholder 6"/>
          <p:cNvSpPr>
            <a:spLocks noGrp="1"/>
          </p:cNvSpPr>
          <p:nvPr>
            <p:ph type="sldNum" sz="quarter" idx="12"/>
          </p:nvPr>
        </p:nvSpPr>
        <p:spPr/>
        <p:txBody>
          <a:bodyPr/>
          <a:lstStyle>
            <a:lvl1pPr>
              <a:defRPr/>
            </a:lvl1pPr>
          </a:lstStyle>
          <a:p>
            <a:fld id="{8A9B8884-9B4C-47A9-A52F-E75E73F9FE3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a:p>
            <a:r>
              <a:rPr lang="en-US"/>
              <a:t>U.S. Environmental Protection Agency</a:t>
            </a:r>
          </a:p>
        </p:txBody>
      </p:sp>
      <p:sp>
        <p:nvSpPr>
          <p:cNvPr id="9" name="Slide Number Placeholder 8"/>
          <p:cNvSpPr>
            <a:spLocks noGrp="1"/>
          </p:cNvSpPr>
          <p:nvPr>
            <p:ph type="sldNum" sz="quarter" idx="12"/>
          </p:nvPr>
        </p:nvSpPr>
        <p:spPr/>
        <p:txBody>
          <a:bodyPr/>
          <a:lstStyle>
            <a:lvl1pPr>
              <a:defRPr/>
            </a:lvl1pPr>
          </a:lstStyle>
          <a:p>
            <a:fld id="{48BAAC95-7F70-4D70-AFAC-C99701E4472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a:p>
            <a:r>
              <a:rPr lang="en-US"/>
              <a:t>U.S. Environmental Protection Agency</a:t>
            </a:r>
          </a:p>
        </p:txBody>
      </p:sp>
      <p:sp>
        <p:nvSpPr>
          <p:cNvPr id="5" name="Slide Number Placeholder 4"/>
          <p:cNvSpPr>
            <a:spLocks noGrp="1"/>
          </p:cNvSpPr>
          <p:nvPr>
            <p:ph type="sldNum" sz="quarter" idx="12"/>
          </p:nvPr>
        </p:nvSpPr>
        <p:spPr/>
        <p:txBody>
          <a:bodyPr/>
          <a:lstStyle>
            <a:lvl1pPr>
              <a:defRPr/>
            </a:lvl1pPr>
          </a:lstStyle>
          <a:p>
            <a:fld id="{57C72E49-C8C6-49F8-AF3B-64F77D66A39B}"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a:p>
            <a:r>
              <a:rPr lang="en-US"/>
              <a:t>U.S. Environmental Protection Agency</a:t>
            </a:r>
          </a:p>
        </p:txBody>
      </p:sp>
      <p:sp>
        <p:nvSpPr>
          <p:cNvPr id="4" name="Slide Number Placeholder 3"/>
          <p:cNvSpPr>
            <a:spLocks noGrp="1"/>
          </p:cNvSpPr>
          <p:nvPr>
            <p:ph type="sldNum" sz="quarter" idx="12"/>
          </p:nvPr>
        </p:nvSpPr>
        <p:spPr/>
        <p:txBody>
          <a:bodyPr/>
          <a:lstStyle>
            <a:lvl1pPr>
              <a:defRPr/>
            </a:lvl1pPr>
          </a:lstStyle>
          <a:p>
            <a:fld id="{0D225565-D336-4955-86DB-2948D76672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a:p>
            <a:r>
              <a:rPr lang="en-US"/>
              <a:t>U.S. Environmental Protection Agency</a:t>
            </a:r>
          </a:p>
        </p:txBody>
      </p:sp>
      <p:sp>
        <p:nvSpPr>
          <p:cNvPr id="7" name="Slide Number Placeholder 6"/>
          <p:cNvSpPr>
            <a:spLocks noGrp="1"/>
          </p:cNvSpPr>
          <p:nvPr>
            <p:ph type="sldNum" sz="quarter" idx="12"/>
          </p:nvPr>
        </p:nvSpPr>
        <p:spPr/>
        <p:txBody>
          <a:bodyPr/>
          <a:lstStyle>
            <a:lvl1pPr>
              <a:defRPr/>
            </a:lvl1pPr>
          </a:lstStyle>
          <a:p>
            <a:fld id="{EF25354F-3453-4809-AA38-15A42C7048E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a:p>
            <a:r>
              <a:rPr lang="en-US"/>
              <a:t>U.S. Environmental Protection Agency</a:t>
            </a:r>
          </a:p>
        </p:txBody>
      </p:sp>
      <p:sp>
        <p:nvSpPr>
          <p:cNvPr id="7" name="Slide Number Placeholder 6"/>
          <p:cNvSpPr>
            <a:spLocks noGrp="1"/>
          </p:cNvSpPr>
          <p:nvPr>
            <p:ph type="sldNum" sz="quarter" idx="12"/>
          </p:nvPr>
        </p:nvSpPr>
        <p:spPr/>
        <p:txBody>
          <a:bodyPr/>
          <a:lstStyle>
            <a:lvl1pPr>
              <a:defRPr/>
            </a:lvl1pPr>
          </a:lstStyle>
          <a:p>
            <a:fld id="{AD2C2A05-1AB8-4E7A-9C68-59F678038421}"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w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p:cNvPicPr>
            <a:picLocks noChangeAspect="1" noChangeArrowheads="1"/>
          </p:cNvPicPr>
          <p:nvPr userDrawn="1"/>
        </p:nvPicPr>
        <p:blipFill>
          <a:blip r:embed="rId17" cstate="print"/>
          <a:srcRect b="21790"/>
          <a:stretch>
            <a:fillRect/>
          </a:stretch>
        </p:blipFill>
        <p:spPr bwMode="auto">
          <a:xfrm>
            <a:off x="0" y="0"/>
            <a:ext cx="9144000" cy="6861175"/>
          </a:xfrm>
          <a:prstGeom prst="rect">
            <a:avLst/>
          </a:prstGeom>
          <a:noFill/>
          <a:ln w="9525">
            <a:noFill/>
            <a:miter lim="800000"/>
            <a:headEnd/>
            <a:tailEnd/>
          </a:ln>
          <a:effectLst/>
        </p:spPr>
      </p:pic>
      <p:sp>
        <p:nvSpPr>
          <p:cNvPr id="1026" name="Rectangle 2"/>
          <p:cNvSpPr>
            <a:spLocks noGrp="1" noChangeArrowheads="1"/>
          </p:cNvSpPr>
          <p:nvPr>
            <p:ph type="title"/>
          </p:nvPr>
        </p:nvSpPr>
        <p:spPr bwMode="auto">
          <a:xfrm>
            <a:off x="762000" y="1600200"/>
            <a:ext cx="76200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2667000"/>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1905000" y="6248400"/>
            <a:ext cx="54864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000"/>
            </a:lvl1pPr>
          </a:lstStyle>
          <a:p>
            <a:endParaRPr lang="en-US"/>
          </a:p>
          <a:p>
            <a:r>
              <a:rPr lang="en-US"/>
              <a:t>U.S. Environmental Protection Agency</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fld id="{4290F897-E82D-4318-9DB4-AEED0150CF9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nodehelpdesk@epacdx.net"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hyperlink" Target="https://vnap.cloudapp.net/vnap" TargetMode="External"/><Relationship Id="rId2" Type="http://schemas.openxmlformats.org/officeDocument/2006/relationships/hyperlink" Target="http://www.exchangenetwork.net/virtual-exchange-service/" TargetMode="Externa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438400"/>
            <a:ext cx="7772400" cy="990600"/>
          </a:xfrm>
        </p:spPr>
        <p:txBody>
          <a:bodyPr/>
          <a:lstStyle/>
          <a:p>
            <a:r>
              <a:rPr lang="en-US" dirty="0"/>
              <a:t>Data Out: Creating a Local Replication Data Repository and using Virtual Exchange Services</a:t>
            </a:r>
          </a:p>
        </p:txBody>
      </p:sp>
      <p:sp>
        <p:nvSpPr>
          <p:cNvPr id="2051" name="Rectangle 3"/>
          <p:cNvSpPr>
            <a:spLocks noGrp="1" noChangeArrowheads="1"/>
          </p:cNvSpPr>
          <p:nvPr>
            <p:ph type="subTitle" idx="1"/>
          </p:nvPr>
        </p:nvSpPr>
        <p:spPr/>
        <p:txBody>
          <a:bodyPr/>
          <a:lstStyle/>
          <a:p>
            <a:endParaRPr lang="en-US" dirty="0"/>
          </a:p>
          <a:p>
            <a:r>
              <a:rPr lang="en-US" sz="2400" dirty="0"/>
              <a:t>Justin Wright, OGWDW Infrastructure Branch</a:t>
            </a:r>
          </a:p>
          <a:p>
            <a:r>
              <a:rPr lang="en-US" sz="2400" dirty="0"/>
              <a:t> and Harold Valle, </a:t>
            </a:r>
            <a:r>
              <a:rPr lang="en-US" sz="2400" dirty="0" err="1"/>
              <a:t>Systalex</a:t>
            </a:r>
            <a:endParaRPr lang="en-US" sz="2400" dirty="0"/>
          </a:p>
          <a:p>
            <a:r>
              <a:rPr lang="en-US" sz="2400" dirty="0"/>
              <a:t>July 11, 2018</a:t>
            </a:r>
          </a:p>
          <a:p>
            <a:endParaRPr lang="en-US" dirty="0"/>
          </a:p>
        </p:txBody>
      </p:sp>
      <p:pic>
        <p:nvPicPr>
          <p:cNvPr id="6" name="Picture 4" descr="colorchange_epa_seal pantone tri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228600"/>
            <a:ext cx="1676400" cy="1676400"/>
          </a:xfrm>
          <a:prstGeom prst="rect">
            <a:avLst/>
          </a:prstGeom>
          <a:noFill/>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292100" dist="25399" dir="2700000" algn="ctr" rotWithShape="0">
                    <a:srgbClr val="1E1F1F">
                      <a:alpha val="81000"/>
                    </a:srgbClr>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using VES? (VES cont.)</a:t>
            </a:r>
            <a:br>
              <a:rPr lang="en-US" dirty="0"/>
            </a:br>
            <a:r>
              <a:rPr lang="en-US" dirty="0"/>
              <a:t>VES Partners and Dataflows</a:t>
            </a:r>
          </a:p>
        </p:txBody>
      </p:sp>
      <p:sp>
        <p:nvSpPr>
          <p:cNvPr id="4" name="Footer Placeholder 3"/>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1C9E7C8F-0967-4A21-892E-99D78F4773D7}"/>
              </a:ext>
            </a:extLst>
          </p:cNvPr>
          <p:cNvSpPr>
            <a:spLocks noGrp="1"/>
          </p:cNvSpPr>
          <p:nvPr>
            <p:ph type="sldNum" sz="quarter" idx="12"/>
          </p:nvPr>
        </p:nvSpPr>
        <p:spPr/>
        <p:txBody>
          <a:bodyPr/>
          <a:lstStyle/>
          <a:p>
            <a:fld id="{6CB65706-CD4B-4AB5-A95B-C2FE829873B0}" type="slidenum">
              <a:rPr lang="en-US" smtClean="0"/>
              <a:pPr/>
              <a:t>10</a:t>
            </a:fld>
            <a:endParaRPr lang="en-US" dirty="0"/>
          </a:p>
        </p:txBody>
      </p:sp>
      <p:sp>
        <p:nvSpPr>
          <p:cNvPr id="8" name="Content Placeholder 3">
            <a:extLst>
              <a:ext uri="{FF2B5EF4-FFF2-40B4-BE49-F238E27FC236}">
                <a16:creationId xmlns:a16="http://schemas.microsoft.com/office/drawing/2014/main" id="{4626B489-46EA-4F34-97B5-74650CA0702E}"/>
              </a:ext>
            </a:extLst>
          </p:cNvPr>
          <p:cNvSpPr>
            <a:spLocks noGrp="1"/>
          </p:cNvSpPr>
          <p:nvPr>
            <p:ph sz="half" idx="1"/>
          </p:nvPr>
        </p:nvSpPr>
        <p:spPr>
          <a:xfrm>
            <a:off x="228600" y="2590800"/>
            <a:ext cx="4267200" cy="3488266"/>
          </a:xfrm>
        </p:spPr>
        <p:txBody>
          <a:bodyPr>
            <a:noAutofit/>
          </a:bodyPr>
          <a:lstStyle/>
          <a:p>
            <a:r>
              <a:rPr lang="en-US" sz="1800" dirty="0"/>
              <a:t>Hualapai Tribe:  WQX production flow </a:t>
            </a:r>
          </a:p>
          <a:p>
            <a:r>
              <a:rPr lang="en-US" sz="1800" dirty="0"/>
              <a:t>San Joaquin Valley Air District:  ICIS AIR</a:t>
            </a:r>
          </a:p>
          <a:p>
            <a:r>
              <a:rPr lang="en-US" sz="1800" dirty="0"/>
              <a:t>Jefferson County Health Dept: ICIS Air</a:t>
            </a:r>
          </a:p>
          <a:p>
            <a:r>
              <a:rPr lang="en-US" sz="1800" dirty="0"/>
              <a:t>Klamath Tribe: WQX</a:t>
            </a:r>
          </a:p>
          <a:p>
            <a:r>
              <a:rPr lang="en-US" sz="1800" dirty="0"/>
              <a:t>Alabama: ICIS-AIR</a:t>
            </a:r>
          </a:p>
          <a:p>
            <a:r>
              <a:rPr lang="en-US" sz="1800" dirty="0"/>
              <a:t>Georgia: ICIS-AIR dataflows ,  EIS</a:t>
            </a:r>
          </a:p>
          <a:p>
            <a:r>
              <a:rPr lang="en-US" sz="1800" dirty="0"/>
              <a:t>Region 1: Storm 3 Buoy Flow, SPCC Tanks </a:t>
            </a:r>
          </a:p>
        </p:txBody>
      </p:sp>
      <p:sp>
        <p:nvSpPr>
          <p:cNvPr id="9" name="Content Placeholder 4">
            <a:extLst>
              <a:ext uri="{FF2B5EF4-FFF2-40B4-BE49-F238E27FC236}">
                <a16:creationId xmlns:a16="http://schemas.microsoft.com/office/drawing/2014/main" id="{DB677EAE-0914-4583-AE29-A666F4663923}"/>
              </a:ext>
            </a:extLst>
          </p:cNvPr>
          <p:cNvSpPr txBox="1">
            <a:spLocks/>
          </p:cNvSpPr>
          <p:nvPr/>
        </p:nvSpPr>
        <p:spPr>
          <a:xfrm>
            <a:off x="4585895" y="2606040"/>
            <a:ext cx="4328160" cy="4023360"/>
          </a:xfrm>
          <a:prstGeom prst="rect">
            <a:avLst/>
          </a:prstGeom>
        </p:spPr>
        <p:txBody>
          <a:bodyPr>
            <a:normAutofit/>
          </a:bodyPr>
          <a:lst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ea typeface="+mn-ea"/>
              </a:defRPr>
            </a:lvl2pPr>
            <a:lvl3pPr marL="1143000" indent="-228600" algn="l" rtl="0" fontAlgn="base">
              <a:spcBef>
                <a:spcPct val="20000"/>
              </a:spcBef>
              <a:spcAft>
                <a:spcPct val="0"/>
              </a:spcAft>
              <a:buChar char="•"/>
              <a:defRPr sz="2000">
                <a:solidFill>
                  <a:schemeClr val="tx1"/>
                </a:solidFill>
                <a:latin typeface="+mn-lt"/>
                <a:ea typeface="+mn-ea"/>
              </a:defRPr>
            </a:lvl3pPr>
            <a:lvl4pPr marL="1600200" indent="-228600" algn="l" rtl="0" fontAlgn="base">
              <a:spcBef>
                <a:spcPct val="20000"/>
              </a:spcBef>
              <a:spcAft>
                <a:spcPct val="0"/>
              </a:spcAft>
              <a:buChar char="–"/>
              <a:defRPr>
                <a:solidFill>
                  <a:schemeClr val="tx1"/>
                </a:solidFill>
                <a:latin typeface="+mn-lt"/>
                <a:ea typeface="+mn-ea"/>
              </a:defRPr>
            </a:lvl4pPr>
            <a:lvl5pPr marL="2057400" indent="-228600" algn="l" rtl="0" fontAlgn="base">
              <a:spcBef>
                <a:spcPct val="20000"/>
              </a:spcBef>
              <a:spcAft>
                <a:spcPct val="0"/>
              </a:spcAft>
              <a:buChar char="»"/>
              <a:defRPr sz="1600">
                <a:solidFill>
                  <a:schemeClr val="tx1"/>
                </a:solidFill>
                <a:latin typeface="+mn-lt"/>
                <a:ea typeface="+mn-ea"/>
              </a:defRPr>
            </a:lvl5pPr>
            <a:lvl6pPr marL="2514600" indent="-228600" algn="l" rtl="0" fontAlgn="base">
              <a:spcBef>
                <a:spcPct val="20000"/>
              </a:spcBef>
              <a:spcAft>
                <a:spcPct val="0"/>
              </a:spcAft>
              <a:buChar char="»"/>
              <a:defRPr sz="1600">
                <a:solidFill>
                  <a:schemeClr val="tx1"/>
                </a:solidFill>
                <a:latin typeface="+mn-lt"/>
                <a:ea typeface="+mn-ea"/>
              </a:defRPr>
            </a:lvl6pPr>
            <a:lvl7pPr marL="2971800" indent="-228600" algn="l" rtl="0" fontAlgn="base">
              <a:spcBef>
                <a:spcPct val="20000"/>
              </a:spcBef>
              <a:spcAft>
                <a:spcPct val="0"/>
              </a:spcAft>
              <a:buChar char="»"/>
              <a:defRPr sz="1600">
                <a:solidFill>
                  <a:schemeClr val="tx1"/>
                </a:solidFill>
                <a:latin typeface="+mn-lt"/>
                <a:ea typeface="+mn-ea"/>
              </a:defRPr>
            </a:lvl7pPr>
            <a:lvl8pPr marL="3429000" indent="-228600" algn="l" rtl="0" fontAlgn="base">
              <a:spcBef>
                <a:spcPct val="20000"/>
              </a:spcBef>
              <a:spcAft>
                <a:spcPct val="0"/>
              </a:spcAft>
              <a:buChar char="»"/>
              <a:defRPr sz="1600">
                <a:solidFill>
                  <a:schemeClr val="tx1"/>
                </a:solidFill>
                <a:latin typeface="+mn-lt"/>
                <a:ea typeface="+mn-ea"/>
              </a:defRPr>
            </a:lvl8pPr>
            <a:lvl9pPr marL="3886200" indent="-228600" algn="l" rtl="0" fontAlgn="base">
              <a:spcBef>
                <a:spcPct val="20000"/>
              </a:spcBef>
              <a:spcAft>
                <a:spcPct val="0"/>
              </a:spcAft>
              <a:buChar char="»"/>
              <a:defRPr sz="1600">
                <a:solidFill>
                  <a:schemeClr val="tx1"/>
                </a:solidFill>
                <a:latin typeface="+mn-lt"/>
                <a:ea typeface="+mn-ea"/>
              </a:defRPr>
            </a:lvl9pPr>
          </a:lstStyle>
          <a:p>
            <a:pPr eaLnBrk="1" hangingPunct="1"/>
            <a:r>
              <a:rPr lang="en-US" sz="1800" kern="0" dirty="0"/>
              <a:t>Tennessee: ICIS-AIR, ICIS NPDES</a:t>
            </a:r>
          </a:p>
          <a:p>
            <a:pPr eaLnBrk="1" hangingPunct="1"/>
            <a:r>
              <a:rPr lang="en-US" sz="1800" kern="0" dirty="0"/>
              <a:t>Texas: AQS,  Facility FRS</a:t>
            </a:r>
          </a:p>
          <a:p>
            <a:pPr eaLnBrk="1" hangingPunct="1"/>
            <a:r>
              <a:rPr lang="en-US" sz="1800" kern="0" dirty="0"/>
              <a:t>Maine: ICIS data access (Export)</a:t>
            </a:r>
          </a:p>
          <a:p>
            <a:pPr eaLnBrk="1" hangingPunct="1"/>
            <a:r>
              <a:rPr lang="en-US" sz="1800" kern="0" dirty="0"/>
              <a:t>Gold Systems:  WQX, ICIS-AIR,  AQWMS</a:t>
            </a:r>
          </a:p>
          <a:p>
            <a:pPr eaLnBrk="1" hangingPunct="1"/>
            <a:r>
              <a:rPr lang="en-US" sz="1800" kern="0" dirty="0"/>
              <a:t>New Hampshire:  Facility,  AQS, etc..</a:t>
            </a:r>
          </a:p>
          <a:p>
            <a:pPr eaLnBrk="1" hangingPunct="1"/>
            <a:r>
              <a:rPr lang="en-US" sz="1800" kern="0" dirty="0"/>
              <a:t>South Dakota: TRI-OUT, ICIS-AIR, EIS </a:t>
            </a:r>
          </a:p>
          <a:p>
            <a:pPr eaLnBrk="1" hangingPunct="1"/>
            <a:r>
              <a:rPr lang="en-US" sz="1800" kern="0" dirty="0"/>
              <a:t>Pacific States Marine Fisheries Commission: Fishery information publishing service</a:t>
            </a:r>
          </a:p>
        </p:txBody>
      </p:sp>
    </p:spTree>
    <p:extLst>
      <p:ext uri="{BB962C8B-B14F-4D97-AF65-F5344CB8AC3E}">
        <p14:creationId xmlns:p14="http://schemas.microsoft.com/office/powerpoint/2010/main" val="72348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838200" y="1510393"/>
            <a:ext cx="7467600" cy="4814207"/>
          </a:xfrm>
          <a:prstGeom prst="rect">
            <a:avLst/>
          </a:prstGeom>
        </p:spPr>
      </p:pic>
      <p:sp>
        <p:nvSpPr>
          <p:cNvPr id="2" name="Footer Placeholder 1">
            <a:extLst>
              <a:ext uri="{FF2B5EF4-FFF2-40B4-BE49-F238E27FC236}">
                <a16:creationId xmlns:a16="http://schemas.microsoft.com/office/drawing/2014/main" id="{031ED182-8A3C-4DE3-B6D8-9ED71B080E92}"/>
              </a:ext>
            </a:extLst>
          </p:cNvPr>
          <p:cNvSpPr>
            <a:spLocks noGrp="1"/>
          </p:cNvSpPr>
          <p:nvPr>
            <p:ph type="ftr" sz="quarter" idx="11"/>
          </p:nvPr>
        </p:nvSpPr>
        <p:spPr/>
        <p:txBody>
          <a:bodyPr/>
          <a:lstStyle/>
          <a:p>
            <a:endParaRPr lang="en-US"/>
          </a:p>
          <a:p>
            <a:r>
              <a:rPr lang="en-US"/>
              <a:t>U.S. Environmental Protection Agency</a:t>
            </a:r>
          </a:p>
        </p:txBody>
      </p:sp>
      <p:sp>
        <p:nvSpPr>
          <p:cNvPr id="3" name="Slide Number Placeholder 2">
            <a:extLst>
              <a:ext uri="{FF2B5EF4-FFF2-40B4-BE49-F238E27FC236}">
                <a16:creationId xmlns:a16="http://schemas.microsoft.com/office/drawing/2014/main" id="{B5BF280D-C4B2-4BC9-BE07-8EF3CFA7BAA1}"/>
              </a:ext>
            </a:extLst>
          </p:cNvPr>
          <p:cNvSpPr>
            <a:spLocks noGrp="1"/>
          </p:cNvSpPr>
          <p:nvPr>
            <p:ph type="sldNum" sz="quarter" idx="12"/>
          </p:nvPr>
        </p:nvSpPr>
        <p:spPr/>
        <p:txBody>
          <a:bodyPr/>
          <a:lstStyle/>
          <a:p>
            <a:fld id="{6CB65706-CD4B-4AB5-A95B-C2FE829873B0}" type="slidenum">
              <a:rPr lang="en-US" smtClean="0"/>
              <a:pPr/>
              <a:t>11</a:t>
            </a:fld>
            <a:endParaRPr lang="en-US" dirty="0"/>
          </a:p>
        </p:txBody>
      </p:sp>
    </p:spTree>
    <p:extLst>
      <p:ext uri="{BB962C8B-B14F-4D97-AF65-F5344CB8AC3E}">
        <p14:creationId xmlns:p14="http://schemas.microsoft.com/office/powerpoint/2010/main" val="451919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do Primacy Agencies need to do to use these services?</a:t>
            </a:r>
          </a:p>
        </p:txBody>
      </p:sp>
      <p:sp>
        <p:nvSpPr>
          <p:cNvPr id="3" name="Content Placeholder 2"/>
          <p:cNvSpPr>
            <a:spLocks noGrp="1"/>
          </p:cNvSpPr>
          <p:nvPr>
            <p:ph idx="1"/>
          </p:nvPr>
        </p:nvSpPr>
        <p:spPr/>
        <p:txBody>
          <a:bodyPr/>
          <a:lstStyle/>
          <a:p>
            <a:r>
              <a:rPr lang="en-US" dirty="0"/>
              <a:t>Run scripts and follow instructions provided by EPA to establish an LRDR</a:t>
            </a:r>
          </a:p>
          <a:p>
            <a:r>
              <a:rPr lang="en-US" dirty="0"/>
              <a:t>Install the VES Connector software (Windows required); on any workstation or server that can connect to the database server</a:t>
            </a:r>
          </a:p>
          <a:p>
            <a:r>
              <a:rPr lang="en-US" dirty="0"/>
              <a:t>Contact EPA personnel to establish connections &amp; accounts</a:t>
            </a:r>
          </a:p>
          <a:p>
            <a:r>
              <a:rPr lang="en-US" dirty="0"/>
              <a:t>Configure VES to replicate at regular intervals</a:t>
            </a:r>
          </a:p>
        </p:txBody>
      </p:sp>
      <p:sp>
        <p:nvSpPr>
          <p:cNvPr id="4" name="Footer Placeholder 3">
            <a:extLst>
              <a:ext uri="{FF2B5EF4-FFF2-40B4-BE49-F238E27FC236}">
                <a16:creationId xmlns:a16="http://schemas.microsoft.com/office/drawing/2014/main" id="{8089AEA4-FA70-4583-BB76-ED7990286D79}"/>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D8474962-547C-41B8-AA5D-1F593FFFA6F3}"/>
              </a:ext>
            </a:extLst>
          </p:cNvPr>
          <p:cNvSpPr>
            <a:spLocks noGrp="1"/>
          </p:cNvSpPr>
          <p:nvPr>
            <p:ph type="sldNum" sz="quarter" idx="12"/>
          </p:nvPr>
        </p:nvSpPr>
        <p:spPr/>
        <p:txBody>
          <a:bodyPr/>
          <a:lstStyle/>
          <a:p>
            <a:fld id="{6CB65706-CD4B-4AB5-A95B-C2FE829873B0}" type="slidenum">
              <a:rPr lang="en-US" smtClean="0"/>
              <a:pPr/>
              <a:t>12</a:t>
            </a:fld>
            <a:endParaRPr lang="en-US" dirty="0"/>
          </a:p>
        </p:txBody>
      </p:sp>
    </p:spTree>
    <p:extLst>
      <p:ext uri="{BB962C8B-B14F-4D97-AF65-F5344CB8AC3E}">
        <p14:creationId xmlns:p14="http://schemas.microsoft.com/office/powerpoint/2010/main" val="3478715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48A0401D-A389-4FD5-8E99-86A9D0A4FE43}" type="slidenum">
              <a:rPr lang="en-US" smtClean="0"/>
              <a:pPr>
                <a:defRPr/>
              </a:pPr>
              <a:t>13</a:t>
            </a:fld>
            <a:endParaRPr lang="en-US" dirty="0"/>
          </a:p>
        </p:txBody>
      </p:sp>
      <p:pic>
        <p:nvPicPr>
          <p:cNvPr id="11" name="Picture 10"/>
          <p:cNvPicPr>
            <a:picLocks noChangeAspect="1"/>
          </p:cNvPicPr>
          <p:nvPr/>
        </p:nvPicPr>
        <p:blipFill>
          <a:blip r:embed="rId2"/>
          <a:stretch>
            <a:fillRect/>
          </a:stretch>
        </p:blipFill>
        <p:spPr>
          <a:xfrm>
            <a:off x="457200" y="1624013"/>
            <a:ext cx="8356598" cy="4700587"/>
          </a:xfrm>
          <a:prstGeom prst="rect">
            <a:avLst/>
          </a:prstGeom>
        </p:spPr>
      </p:pic>
      <p:sp>
        <p:nvSpPr>
          <p:cNvPr id="3" name="Footer Placeholder 2">
            <a:extLst>
              <a:ext uri="{FF2B5EF4-FFF2-40B4-BE49-F238E27FC236}">
                <a16:creationId xmlns:a16="http://schemas.microsoft.com/office/drawing/2014/main" id="{D591BF61-100B-4972-84D9-2236B105794D}"/>
              </a:ext>
            </a:extLst>
          </p:cNvPr>
          <p:cNvSpPr>
            <a:spLocks noGrp="1"/>
          </p:cNvSpPr>
          <p:nvPr>
            <p:ph type="ftr" sz="quarter" idx="11"/>
          </p:nvPr>
        </p:nvSpPr>
        <p:spPr/>
        <p:txBody>
          <a:bodyPr/>
          <a:lstStyle/>
          <a:p>
            <a:endParaRPr lang="en-US"/>
          </a:p>
          <a:p>
            <a:r>
              <a:rPr lang="en-US"/>
              <a:t>U.S. Environmental Protection Agency</a:t>
            </a:r>
          </a:p>
        </p:txBody>
      </p:sp>
    </p:spTree>
    <p:extLst>
      <p:ext uri="{BB962C8B-B14F-4D97-AF65-F5344CB8AC3E}">
        <p14:creationId xmlns:p14="http://schemas.microsoft.com/office/powerpoint/2010/main" val="2225415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Where Are We? Status and Plans</a:t>
            </a:r>
          </a:p>
        </p:txBody>
      </p:sp>
      <p:sp>
        <p:nvSpPr>
          <p:cNvPr id="3" name="Content Placeholder 2"/>
          <p:cNvSpPr>
            <a:spLocks noGrp="1"/>
          </p:cNvSpPr>
          <p:nvPr>
            <p:ph idx="1"/>
          </p:nvPr>
        </p:nvSpPr>
        <p:spPr/>
        <p:txBody>
          <a:bodyPr>
            <a:normAutofit fontScale="92500" lnSpcReduction="20000"/>
          </a:bodyPr>
          <a:lstStyle/>
          <a:p>
            <a:r>
              <a:rPr lang="en-US" sz="2400" dirty="0"/>
              <a:t>All connections established in staging environment</a:t>
            </a:r>
          </a:p>
          <a:p>
            <a:r>
              <a:rPr lang="en-US" sz="2400" dirty="0"/>
              <a:t>Able to pull XML file from SDWIS Prime and move it to </a:t>
            </a:r>
            <a:r>
              <a:rPr lang="en-US" sz="2400" dirty="0" err="1"/>
              <a:t>Systalex</a:t>
            </a:r>
            <a:r>
              <a:rPr lang="en-US" sz="2400" dirty="0"/>
              <a:t> server</a:t>
            </a:r>
          </a:p>
          <a:p>
            <a:r>
              <a:rPr lang="en-US" sz="2400" dirty="0"/>
              <a:t>Working on parsing the XML into staging tables</a:t>
            </a:r>
          </a:p>
          <a:p>
            <a:r>
              <a:rPr lang="en-US" sz="2400" dirty="0"/>
              <a:t>Virginia and Utah using EN grant funding to participate in development</a:t>
            </a:r>
          </a:p>
          <a:p>
            <a:pPr lvl="1"/>
            <a:r>
              <a:rPr lang="en-US" sz="1800" dirty="0"/>
              <a:t>Working with Virginia now to set up VES Connector on their server; drafting instructions on establishing the LRDR; Utah will be next</a:t>
            </a:r>
          </a:p>
          <a:p>
            <a:r>
              <a:rPr lang="en-US" sz="2400" dirty="0"/>
              <a:t>Finalize instructions &amp; States’ LRDR: September</a:t>
            </a:r>
          </a:p>
          <a:p>
            <a:r>
              <a:rPr lang="en-US" sz="2400" dirty="0"/>
              <a:t>Primacy Agencies will then be able to follow instructions to set up their own LRDR/VES</a:t>
            </a:r>
          </a:p>
        </p:txBody>
      </p:sp>
      <p:sp>
        <p:nvSpPr>
          <p:cNvPr id="4" name="Footer Placeholder 3">
            <a:extLst>
              <a:ext uri="{FF2B5EF4-FFF2-40B4-BE49-F238E27FC236}">
                <a16:creationId xmlns:a16="http://schemas.microsoft.com/office/drawing/2014/main" id="{AD8A7134-7FAB-4C92-BE9E-3C8773F7D8E2}"/>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6184BC1-0ED1-4328-81F5-32CEFD6938CE}"/>
              </a:ext>
            </a:extLst>
          </p:cNvPr>
          <p:cNvSpPr>
            <a:spLocks noGrp="1"/>
          </p:cNvSpPr>
          <p:nvPr>
            <p:ph type="sldNum" sz="quarter" idx="12"/>
          </p:nvPr>
        </p:nvSpPr>
        <p:spPr/>
        <p:txBody>
          <a:bodyPr/>
          <a:lstStyle/>
          <a:p>
            <a:fld id="{6CB65706-CD4B-4AB5-A95B-C2FE829873B0}" type="slidenum">
              <a:rPr lang="en-US" smtClean="0"/>
              <a:pPr/>
              <a:t>14</a:t>
            </a:fld>
            <a:endParaRPr lang="en-US" dirty="0"/>
          </a:p>
        </p:txBody>
      </p:sp>
    </p:spTree>
    <p:extLst>
      <p:ext uri="{BB962C8B-B14F-4D97-AF65-F5344CB8AC3E}">
        <p14:creationId xmlns:p14="http://schemas.microsoft.com/office/powerpoint/2010/main" val="782809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idx="1"/>
          </p:nvPr>
        </p:nvSpPr>
        <p:spPr>
          <a:xfrm>
            <a:off x="685800" y="1524000"/>
            <a:ext cx="7772400" cy="4572000"/>
          </a:xfrm>
        </p:spPr>
        <p:txBody>
          <a:bodyPr>
            <a:normAutofit fontScale="70000" lnSpcReduction="20000"/>
          </a:bodyPr>
          <a:lstStyle/>
          <a:p>
            <a:r>
              <a:rPr lang="en-US" dirty="0"/>
              <a:t>LRDR database script provided creates the following database objects under a new database/schema/user.   LRDR will house tables and procedures to store and process the SDWIS Prime XML.  No external dependencies.</a:t>
            </a:r>
          </a:p>
          <a:p>
            <a:r>
              <a:rPr lang="en-US" dirty="0"/>
              <a:t>Tables</a:t>
            </a:r>
          </a:p>
          <a:p>
            <a:pPr marL="614363" lvl="1" indent="-214313">
              <a:buFont typeface="Arial" panose="020B0604020202020204" pitchFamily="34" charset="0"/>
              <a:buChar char="•"/>
            </a:pPr>
            <a:r>
              <a:rPr lang="en-US" dirty="0"/>
              <a:t>Store incoming SDWIS Prime .zip file.</a:t>
            </a:r>
          </a:p>
          <a:p>
            <a:pPr marL="614363" lvl="1" indent="-214313">
              <a:buFont typeface="Arial" panose="020B0604020202020204" pitchFamily="34" charset="0"/>
              <a:buChar char="•"/>
            </a:pPr>
            <a:r>
              <a:rPr lang="en-US" dirty="0"/>
              <a:t>SDWIS Staging tables (prefixed STG_)</a:t>
            </a:r>
          </a:p>
          <a:p>
            <a:pPr marL="614363" lvl="1" indent="-214313">
              <a:buFont typeface="Arial" panose="020B0604020202020204" pitchFamily="34" charset="0"/>
              <a:buChar char="•"/>
            </a:pPr>
            <a:r>
              <a:rPr lang="en-US" dirty="0"/>
              <a:t>Store Job information for processing the incoming .zip file .</a:t>
            </a:r>
          </a:p>
          <a:p>
            <a:pPr marL="614363" lvl="1" indent="-214313">
              <a:buFont typeface="Arial" panose="020B0604020202020204" pitchFamily="34" charset="0"/>
              <a:buChar char="•"/>
            </a:pPr>
            <a:r>
              <a:rPr lang="en-US" dirty="0"/>
              <a:t>Job error table ( records any errors during processing</a:t>
            </a:r>
          </a:p>
          <a:p>
            <a:pPr marL="614363" lvl="1" indent="-214313">
              <a:buFont typeface="Arial" panose="020B0604020202020204" pitchFamily="34" charset="0"/>
              <a:buChar char="•"/>
            </a:pPr>
            <a:r>
              <a:rPr lang="en-US" dirty="0"/>
              <a:t>Job Log ( records # of records extracted , inserted, updated, deleted during processing)</a:t>
            </a:r>
          </a:p>
          <a:p>
            <a:r>
              <a:rPr lang="en-US" dirty="0"/>
              <a:t>Data base Procedures (Oracle/SQL Server)</a:t>
            </a:r>
          </a:p>
          <a:p>
            <a:pPr marL="614363" lvl="1" indent="-214313">
              <a:buFont typeface="Arial" panose="020B0604020202020204" pitchFamily="34" charset="0"/>
              <a:buChar char="•"/>
            </a:pPr>
            <a:r>
              <a:rPr lang="en-US" dirty="0" err="1"/>
              <a:t>Uncompress</a:t>
            </a:r>
            <a:r>
              <a:rPr lang="en-US" dirty="0"/>
              <a:t> zip file</a:t>
            </a:r>
          </a:p>
          <a:p>
            <a:pPr marL="614363" lvl="1" indent="-214313">
              <a:buFont typeface="Arial" panose="020B0604020202020204" pitchFamily="34" charset="0"/>
              <a:buChar char="•"/>
            </a:pPr>
            <a:r>
              <a:rPr lang="en-US" dirty="0"/>
              <a:t>Process to parse XML file into SDWIS Staging tables (</a:t>
            </a:r>
            <a:r>
              <a:rPr lang="en-US" dirty="0" err="1"/>
              <a:t>Xquery</a:t>
            </a:r>
            <a:r>
              <a:rPr lang="en-US" dirty="0"/>
              <a:t>/</a:t>
            </a:r>
            <a:r>
              <a:rPr lang="en-US" dirty="0" err="1"/>
              <a:t>Xpath</a:t>
            </a:r>
            <a:r>
              <a:rPr lang="en-US" dirty="0"/>
              <a:t>)  </a:t>
            </a:r>
          </a:p>
          <a:p>
            <a:pPr marL="614363" lvl="1" indent="-214313">
              <a:buFont typeface="Arial" panose="020B0604020202020204" pitchFamily="34" charset="0"/>
              <a:buChar char="•"/>
            </a:pPr>
            <a:r>
              <a:rPr lang="en-US" dirty="0"/>
              <a:t>Synchronize data in Staging tables with Local SDWIS </a:t>
            </a:r>
          </a:p>
          <a:p>
            <a:pPr marL="214313" indent="-214313">
              <a:buFont typeface="Arial" panose="020B0604020202020204" pitchFamily="34" charset="0"/>
              <a:buChar char="•"/>
            </a:pPr>
            <a:r>
              <a:rPr lang="en-US" dirty="0"/>
              <a:t>Scheduler</a:t>
            </a:r>
          </a:p>
          <a:p>
            <a:pPr marL="614363" lvl="1" indent="-214313">
              <a:buFont typeface="Arial" panose="020B0604020202020204" pitchFamily="34" charset="0"/>
              <a:buChar char="•"/>
            </a:pPr>
            <a:r>
              <a:rPr lang="en-US" dirty="0"/>
              <a:t>Schedule a job to check for incoming files.</a:t>
            </a:r>
          </a:p>
          <a:p>
            <a:endParaRPr lang="en-US" dirty="0"/>
          </a:p>
        </p:txBody>
      </p:sp>
      <p:sp>
        <p:nvSpPr>
          <p:cNvPr id="3" name="Footer Placeholder 2">
            <a:extLst>
              <a:ext uri="{FF2B5EF4-FFF2-40B4-BE49-F238E27FC236}">
                <a16:creationId xmlns:a16="http://schemas.microsoft.com/office/drawing/2014/main" id="{95003E80-3F1C-4C13-B222-EEE2256A42E1}"/>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D748D72-5977-4ABF-948E-9E9E358484A5}"/>
              </a:ext>
            </a:extLst>
          </p:cNvPr>
          <p:cNvSpPr>
            <a:spLocks noGrp="1"/>
          </p:cNvSpPr>
          <p:nvPr>
            <p:ph type="sldNum" sz="quarter" idx="12"/>
          </p:nvPr>
        </p:nvSpPr>
        <p:spPr/>
        <p:txBody>
          <a:bodyPr/>
          <a:lstStyle/>
          <a:p>
            <a:fld id="{EF25354F-3453-4809-AA38-15A42C7048E2}" type="slidenum">
              <a:rPr lang="en-US" smtClean="0"/>
              <a:pPr/>
              <a:t>15</a:t>
            </a:fld>
            <a:endParaRPr lang="en-US"/>
          </a:p>
        </p:txBody>
      </p:sp>
      <p:sp>
        <p:nvSpPr>
          <p:cNvPr id="11" name="Title 1">
            <a:extLst>
              <a:ext uri="{FF2B5EF4-FFF2-40B4-BE49-F238E27FC236}">
                <a16:creationId xmlns:a16="http://schemas.microsoft.com/office/drawing/2014/main" id="{E67582DB-09C9-4A3F-93BA-A02642AC7F7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Local Replication</a:t>
            </a:r>
            <a:br>
              <a:rPr lang="en-US" sz="1500" kern="0" dirty="0">
                <a:solidFill>
                  <a:schemeClr val="accent3"/>
                </a:solidFill>
              </a:rPr>
            </a:br>
            <a:r>
              <a:rPr lang="en-US" sz="1500" kern="0" dirty="0">
                <a:solidFill>
                  <a:schemeClr val="accent3"/>
                </a:solidFill>
              </a:rPr>
              <a:t>Data Repository (LRDR) </a:t>
            </a:r>
          </a:p>
        </p:txBody>
      </p:sp>
    </p:spTree>
    <p:extLst>
      <p:ext uri="{BB962C8B-B14F-4D97-AF65-F5344CB8AC3E}">
        <p14:creationId xmlns:p14="http://schemas.microsoft.com/office/powerpoint/2010/main" val="3916350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8FD0B667-23A2-4A1C-BB8F-48E5C57C25E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762000" y="762000"/>
            <a:ext cx="7524750" cy="5331171"/>
          </a:xfrm>
        </p:spPr>
      </p:pic>
      <p:sp>
        <p:nvSpPr>
          <p:cNvPr id="3" name="Footer Placeholder 2">
            <a:extLst>
              <a:ext uri="{FF2B5EF4-FFF2-40B4-BE49-F238E27FC236}">
                <a16:creationId xmlns:a16="http://schemas.microsoft.com/office/drawing/2014/main" id="{95003E80-3F1C-4C13-B222-EEE2256A42E1}"/>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D748D72-5977-4ABF-948E-9E9E358484A5}"/>
              </a:ext>
            </a:extLst>
          </p:cNvPr>
          <p:cNvSpPr>
            <a:spLocks noGrp="1"/>
          </p:cNvSpPr>
          <p:nvPr>
            <p:ph type="sldNum" sz="quarter" idx="12"/>
          </p:nvPr>
        </p:nvSpPr>
        <p:spPr/>
        <p:txBody>
          <a:bodyPr/>
          <a:lstStyle/>
          <a:p>
            <a:fld id="{EF25354F-3453-4809-AA38-15A42C7048E2}" type="slidenum">
              <a:rPr lang="en-US" smtClean="0"/>
              <a:pPr/>
              <a:t>16</a:t>
            </a:fld>
            <a:endParaRPr lang="en-US"/>
          </a:p>
        </p:txBody>
      </p:sp>
      <p:sp>
        <p:nvSpPr>
          <p:cNvPr id="14" name="Title 1">
            <a:extLst>
              <a:ext uri="{FF2B5EF4-FFF2-40B4-BE49-F238E27FC236}">
                <a16:creationId xmlns:a16="http://schemas.microsoft.com/office/drawing/2014/main" id="{068A59CC-B5D2-46D9-AF25-76B5E8114BB1}"/>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Local Replication</a:t>
            </a:r>
            <a:br>
              <a:rPr lang="en-US" sz="1500" kern="0" dirty="0">
                <a:solidFill>
                  <a:schemeClr val="accent3"/>
                </a:solidFill>
              </a:rPr>
            </a:br>
            <a:r>
              <a:rPr lang="en-US" sz="1500" kern="0" dirty="0">
                <a:solidFill>
                  <a:schemeClr val="accent3"/>
                </a:solidFill>
              </a:rPr>
              <a:t>Data Repository (LRDR) </a:t>
            </a:r>
          </a:p>
        </p:txBody>
      </p:sp>
    </p:spTree>
    <p:extLst>
      <p:ext uri="{BB962C8B-B14F-4D97-AF65-F5344CB8AC3E}">
        <p14:creationId xmlns:p14="http://schemas.microsoft.com/office/powerpoint/2010/main" val="4135549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idx="1"/>
          </p:nvPr>
        </p:nvSpPr>
        <p:spPr>
          <a:xfrm>
            <a:off x="533400" y="1447800"/>
            <a:ext cx="7924800" cy="4648200"/>
          </a:xfrm>
        </p:spPr>
        <p:txBody>
          <a:bodyPr>
            <a:normAutofit fontScale="70000" lnSpcReduction="20000"/>
          </a:bodyPr>
          <a:lstStyle/>
          <a:p>
            <a:r>
              <a:rPr lang="en-US" dirty="0"/>
              <a:t>The virtual node connector is a component for establishing secure network connectivity between virtual node in the cloud and database server in your enterprise environment without opening firewall. It uses several layers of security to safeguard the access:</a:t>
            </a:r>
          </a:p>
          <a:p>
            <a:pPr lvl="0"/>
            <a:r>
              <a:rPr lang="en-US" dirty="0"/>
              <a:t>Token Authentication: The virtual node connector connects to the Internet Service Bus using a secure authentication token. </a:t>
            </a:r>
          </a:p>
          <a:p>
            <a:pPr lvl="0"/>
            <a:r>
              <a:rPr lang="en-US" dirty="0"/>
              <a:t>Transport Security: All communications between your node and database server are encrypted and signed through IPSec.</a:t>
            </a:r>
          </a:p>
          <a:p>
            <a:pPr lvl="0"/>
            <a:r>
              <a:rPr lang="en-US" dirty="0"/>
              <a:t>Application Authentication: Database layer authentication is enforced by the virtual node. All incoming request to database servers are authenticated.</a:t>
            </a:r>
          </a:p>
          <a:p>
            <a:pPr lvl="0"/>
            <a:r>
              <a:rPr lang="en-US" dirty="0"/>
              <a:t>Node Access: All requests to Virtual Node must be authenticated through NAAS.</a:t>
            </a:r>
          </a:p>
          <a:p>
            <a:r>
              <a:rPr lang="en-US" dirty="0"/>
              <a:t>The virtual node connector can be installed on any Windows Server as long as it has local network connectivity to the database server.</a:t>
            </a:r>
          </a:p>
        </p:txBody>
      </p:sp>
      <p:sp>
        <p:nvSpPr>
          <p:cNvPr id="3" name="Footer Placeholder 2">
            <a:extLst>
              <a:ext uri="{FF2B5EF4-FFF2-40B4-BE49-F238E27FC236}">
                <a16:creationId xmlns:a16="http://schemas.microsoft.com/office/drawing/2014/main" id="{110AB9C8-4366-4E79-B859-DAB532144C28}"/>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B37C8D32-EEFD-4FA3-93F0-359200AA8A2A}"/>
              </a:ext>
            </a:extLst>
          </p:cNvPr>
          <p:cNvSpPr>
            <a:spLocks noGrp="1"/>
          </p:cNvSpPr>
          <p:nvPr>
            <p:ph type="sldNum" sz="quarter" idx="12"/>
          </p:nvPr>
        </p:nvSpPr>
        <p:spPr/>
        <p:txBody>
          <a:bodyPr/>
          <a:lstStyle/>
          <a:p>
            <a:fld id="{EF25354F-3453-4809-AA38-15A42C7048E2}" type="slidenum">
              <a:rPr lang="en-US" smtClean="0"/>
              <a:pPr/>
              <a:t>17</a:t>
            </a:fld>
            <a:endParaRPr lang="en-US"/>
          </a:p>
        </p:txBody>
      </p:sp>
      <p:sp>
        <p:nvSpPr>
          <p:cNvPr id="8" name="Title 1">
            <a:extLst>
              <a:ext uri="{FF2B5EF4-FFF2-40B4-BE49-F238E27FC236}">
                <a16:creationId xmlns:a16="http://schemas.microsoft.com/office/drawing/2014/main" id="{87CEDE3E-8225-4497-9F4E-ADDC2E8EC83D}"/>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p:txBody>
      </p:sp>
    </p:spTree>
    <p:extLst>
      <p:ext uri="{BB962C8B-B14F-4D97-AF65-F5344CB8AC3E}">
        <p14:creationId xmlns:p14="http://schemas.microsoft.com/office/powerpoint/2010/main" val="215324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AE87F40-B484-455D-B447-731F726D5064}"/>
              </a:ext>
            </a:extLst>
          </p:cNvPr>
          <p:cNvPicPr>
            <a:picLocks noGrp="1"/>
          </p:cNvPicPr>
          <p:nvPr>
            <p:ph idx="1"/>
          </p:nvPr>
        </p:nvPicPr>
        <p:blipFill>
          <a:blip r:embed="rId2" cstate="print"/>
          <a:stretch>
            <a:fillRect/>
          </a:stretch>
        </p:blipFill>
        <p:spPr bwMode="auto">
          <a:xfrm>
            <a:off x="1772330" y="1447800"/>
            <a:ext cx="5751739" cy="4648200"/>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110AB9C8-4366-4E79-B859-DAB532144C28}"/>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B37C8D32-EEFD-4FA3-93F0-359200AA8A2A}"/>
              </a:ext>
            </a:extLst>
          </p:cNvPr>
          <p:cNvSpPr>
            <a:spLocks noGrp="1"/>
          </p:cNvSpPr>
          <p:nvPr>
            <p:ph type="sldNum" sz="quarter" idx="12"/>
          </p:nvPr>
        </p:nvSpPr>
        <p:spPr/>
        <p:txBody>
          <a:bodyPr/>
          <a:lstStyle/>
          <a:p>
            <a:fld id="{EF25354F-3453-4809-AA38-15A42C7048E2}" type="slidenum">
              <a:rPr lang="en-US" smtClean="0"/>
              <a:pPr/>
              <a:t>18</a:t>
            </a:fld>
            <a:endParaRPr lang="en-US"/>
          </a:p>
        </p:txBody>
      </p:sp>
      <p:sp>
        <p:nvSpPr>
          <p:cNvPr id="8" name="Title 1">
            <a:extLst>
              <a:ext uri="{FF2B5EF4-FFF2-40B4-BE49-F238E27FC236}">
                <a16:creationId xmlns:a16="http://schemas.microsoft.com/office/drawing/2014/main" id="{49BDE2E7-9A8C-4B99-8DEE-70C5E99CEDB7}"/>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p:txBody>
      </p:sp>
    </p:spTree>
    <p:extLst>
      <p:ext uri="{BB962C8B-B14F-4D97-AF65-F5344CB8AC3E}">
        <p14:creationId xmlns:p14="http://schemas.microsoft.com/office/powerpoint/2010/main" val="3950606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5BCDF666-5DDD-48C8-86A5-FA756AC4152D}"/>
              </a:ext>
            </a:extLst>
          </p:cNvPr>
          <p:cNvPicPr>
            <a:picLocks noGrp="1"/>
          </p:cNvPicPr>
          <p:nvPr>
            <p:ph idx="1"/>
          </p:nvPr>
        </p:nvPicPr>
        <p:blipFill>
          <a:blip r:embed="rId2" cstate="print"/>
          <a:stretch>
            <a:fillRect/>
          </a:stretch>
        </p:blipFill>
        <p:spPr bwMode="auto">
          <a:xfrm>
            <a:off x="1765268" y="1447800"/>
            <a:ext cx="5765864" cy="4640580"/>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6B8844BD-6F94-4D87-B007-64594F5E9A69}"/>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3CDD406D-3E27-48BD-9AD2-68E424B0A07A}"/>
              </a:ext>
            </a:extLst>
          </p:cNvPr>
          <p:cNvSpPr>
            <a:spLocks noGrp="1"/>
          </p:cNvSpPr>
          <p:nvPr>
            <p:ph type="sldNum" sz="quarter" idx="12"/>
          </p:nvPr>
        </p:nvSpPr>
        <p:spPr/>
        <p:txBody>
          <a:bodyPr/>
          <a:lstStyle/>
          <a:p>
            <a:fld id="{EF25354F-3453-4809-AA38-15A42C7048E2}" type="slidenum">
              <a:rPr lang="en-US" smtClean="0"/>
              <a:pPr/>
              <a:t>19</a:t>
            </a:fld>
            <a:endParaRPr lang="en-US"/>
          </a:p>
        </p:txBody>
      </p:sp>
      <p:sp>
        <p:nvSpPr>
          <p:cNvPr id="11" name="Title 1">
            <a:extLst>
              <a:ext uri="{FF2B5EF4-FFF2-40B4-BE49-F238E27FC236}">
                <a16:creationId xmlns:a16="http://schemas.microsoft.com/office/drawing/2014/main" id="{AAFF3305-F6A4-4BD1-8871-82250DB5417A}"/>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Installation Directory</a:t>
            </a:r>
          </a:p>
        </p:txBody>
      </p:sp>
    </p:spTree>
    <p:extLst>
      <p:ext uri="{BB962C8B-B14F-4D97-AF65-F5344CB8AC3E}">
        <p14:creationId xmlns:p14="http://schemas.microsoft.com/office/powerpoint/2010/main" val="1345194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a:p>
            <a:r>
              <a:rPr lang="en-US"/>
              <a:t>U.S. Environmental Protection Agency</a:t>
            </a:r>
          </a:p>
        </p:txBody>
      </p:sp>
      <p:sp>
        <p:nvSpPr>
          <p:cNvPr id="6147" name="Rectangle 3"/>
          <p:cNvSpPr>
            <a:spLocks noGrp="1" noChangeArrowheads="1"/>
          </p:cNvSpPr>
          <p:nvPr>
            <p:ph type="body" idx="1"/>
          </p:nvPr>
        </p:nvSpPr>
        <p:spPr/>
        <p:txBody>
          <a:bodyPr/>
          <a:lstStyle/>
          <a:p>
            <a:r>
              <a:rPr lang="en-US" sz="2400" dirty="0"/>
              <a:t>The Local Replication Data Repository is SDWIS State 3.3 formatted data tables, housed on a Primacy Agency’s server, containing a replication of the data in the SDWIS Prime database</a:t>
            </a:r>
          </a:p>
          <a:p>
            <a:r>
              <a:rPr lang="en-US" sz="2400" dirty="0"/>
              <a:t>Can be a new instance of S/S 3.3 or your existing S/S database</a:t>
            </a:r>
          </a:p>
          <a:p>
            <a:r>
              <a:rPr lang="en-US" sz="2400" dirty="0"/>
              <a:t>Interfacing applications then continue to connect to the LRDR like they currently do to SDWIS State</a:t>
            </a:r>
          </a:p>
          <a:p>
            <a:r>
              <a:rPr lang="en-US" sz="2400" dirty="0"/>
              <a:t>Formerly referred to as the “Data Mart”</a:t>
            </a:r>
          </a:p>
          <a:p>
            <a:endParaRPr lang="en-US" dirty="0"/>
          </a:p>
        </p:txBody>
      </p:sp>
      <p:sp>
        <p:nvSpPr>
          <p:cNvPr id="2" name="Title 1"/>
          <p:cNvSpPr>
            <a:spLocks noGrp="1"/>
          </p:cNvSpPr>
          <p:nvPr>
            <p:ph type="title"/>
          </p:nvPr>
        </p:nvSpPr>
        <p:spPr/>
        <p:txBody>
          <a:bodyPr/>
          <a:lstStyle/>
          <a:p>
            <a:r>
              <a:rPr lang="en-US" dirty="0"/>
              <a:t>What is a Local Replication Data Repository (LRDR)?</a:t>
            </a:r>
          </a:p>
        </p:txBody>
      </p:sp>
      <p:sp>
        <p:nvSpPr>
          <p:cNvPr id="3" name="Slide Number Placeholder 2">
            <a:extLst>
              <a:ext uri="{FF2B5EF4-FFF2-40B4-BE49-F238E27FC236}">
                <a16:creationId xmlns:a16="http://schemas.microsoft.com/office/drawing/2014/main" id="{82E8430E-38EB-4BD6-8219-1B3B761A0497}"/>
              </a:ext>
            </a:extLst>
          </p:cNvPr>
          <p:cNvSpPr>
            <a:spLocks noGrp="1"/>
          </p:cNvSpPr>
          <p:nvPr>
            <p:ph type="sldNum" sz="quarter" idx="12"/>
          </p:nvPr>
        </p:nvSpPr>
        <p:spPr/>
        <p:txBody>
          <a:bodyPr/>
          <a:lstStyle/>
          <a:p>
            <a:fld id="{6CB65706-CD4B-4AB5-A95B-C2FE829873B0}"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8F4E1B5-3066-4A75-80BF-FB22C981C0F9}"/>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763268" y="1447800"/>
            <a:ext cx="5769864" cy="4645152"/>
          </a:xfrm>
          <a:prstGeom prst="rect">
            <a:avLst/>
          </a:prstGeom>
          <a:noFill/>
          <a:ln>
            <a:noFill/>
          </a:ln>
        </p:spPr>
      </p:pic>
      <p:sp>
        <p:nvSpPr>
          <p:cNvPr id="3" name="Footer Placeholder 2">
            <a:extLst>
              <a:ext uri="{FF2B5EF4-FFF2-40B4-BE49-F238E27FC236}">
                <a16:creationId xmlns:a16="http://schemas.microsoft.com/office/drawing/2014/main" id="{AC9263B2-0872-43F1-9317-627D54F1995A}"/>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DC92EEAC-7778-43E7-9F80-6ECFE0B32328}"/>
              </a:ext>
            </a:extLst>
          </p:cNvPr>
          <p:cNvSpPr>
            <a:spLocks noGrp="1"/>
          </p:cNvSpPr>
          <p:nvPr>
            <p:ph type="sldNum" sz="quarter" idx="12"/>
          </p:nvPr>
        </p:nvSpPr>
        <p:spPr/>
        <p:txBody>
          <a:bodyPr/>
          <a:lstStyle/>
          <a:p>
            <a:fld id="{EF25354F-3453-4809-AA38-15A42C7048E2}" type="slidenum">
              <a:rPr lang="en-US" smtClean="0"/>
              <a:pPr/>
              <a:t>20</a:t>
            </a:fld>
            <a:endParaRPr lang="en-US"/>
          </a:p>
        </p:txBody>
      </p:sp>
      <p:sp>
        <p:nvSpPr>
          <p:cNvPr id="8" name="Title 1">
            <a:extLst>
              <a:ext uri="{FF2B5EF4-FFF2-40B4-BE49-F238E27FC236}">
                <a16:creationId xmlns:a16="http://schemas.microsoft.com/office/drawing/2014/main" id="{C444951F-0176-48DD-84A1-EF8924FEEE26}"/>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Service Bus Token</a:t>
            </a:r>
          </a:p>
        </p:txBody>
      </p:sp>
    </p:spTree>
    <p:extLst>
      <p:ext uri="{BB962C8B-B14F-4D97-AF65-F5344CB8AC3E}">
        <p14:creationId xmlns:p14="http://schemas.microsoft.com/office/powerpoint/2010/main" val="2969874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idx="1"/>
          </p:nvPr>
        </p:nvSpPr>
        <p:spPr>
          <a:xfrm>
            <a:off x="685800" y="1676400"/>
            <a:ext cx="7772400" cy="4419600"/>
          </a:xfrm>
        </p:spPr>
        <p:txBody>
          <a:bodyPr>
            <a:normAutofit/>
          </a:bodyPr>
          <a:lstStyle/>
          <a:p>
            <a:r>
              <a:rPr lang="en-US" sz="1800" dirty="0"/>
              <a:t>Enter an appropriate value for Sub namespace, [State abbreviation]-[Organization abbreviation], e.g. MD-DNR. Please make a note of the Sub-namespace; it is needed later to setup connectivity from the Virtual Node.</a:t>
            </a:r>
          </a:p>
          <a:p>
            <a:endParaRPr lang="en-US" sz="1800" dirty="0"/>
          </a:p>
          <a:p>
            <a:r>
              <a:rPr lang="en-US" sz="1800" dirty="0"/>
              <a:t>Input the internal IP address and port for your database server, e.g.  192.168.0.10:1433. You may configure more than one databases with different IP addresses separated by commas.</a:t>
            </a:r>
          </a:p>
        </p:txBody>
      </p:sp>
      <p:sp>
        <p:nvSpPr>
          <p:cNvPr id="3" name="Footer Placeholder 2">
            <a:extLst>
              <a:ext uri="{FF2B5EF4-FFF2-40B4-BE49-F238E27FC236}">
                <a16:creationId xmlns:a16="http://schemas.microsoft.com/office/drawing/2014/main" id="{B7227168-200E-4759-A69A-D7F7CA775AB6}"/>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2656D69-FEBA-4914-9442-5EF6FD45C72E}"/>
              </a:ext>
            </a:extLst>
          </p:cNvPr>
          <p:cNvSpPr>
            <a:spLocks noGrp="1"/>
          </p:cNvSpPr>
          <p:nvPr>
            <p:ph type="sldNum" sz="quarter" idx="12"/>
          </p:nvPr>
        </p:nvSpPr>
        <p:spPr/>
        <p:txBody>
          <a:bodyPr/>
          <a:lstStyle/>
          <a:p>
            <a:fld id="{EF25354F-3453-4809-AA38-15A42C7048E2}" type="slidenum">
              <a:rPr lang="en-US" smtClean="0"/>
              <a:pPr/>
              <a:t>21</a:t>
            </a:fld>
            <a:endParaRPr lang="en-US"/>
          </a:p>
        </p:txBody>
      </p:sp>
      <p:sp>
        <p:nvSpPr>
          <p:cNvPr id="12" name="Title 1">
            <a:extLst>
              <a:ext uri="{FF2B5EF4-FFF2-40B4-BE49-F238E27FC236}">
                <a16:creationId xmlns:a16="http://schemas.microsoft.com/office/drawing/2014/main" id="{EA2AB05D-72A2-4624-B342-52598FA5919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Sub Namespace &amp; Database IP</a:t>
            </a:r>
          </a:p>
        </p:txBody>
      </p:sp>
    </p:spTree>
    <p:extLst>
      <p:ext uri="{BB962C8B-B14F-4D97-AF65-F5344CB8AC3E}">
        <p14:creationId xmlns:p14="http://schemas.microsoft.com/office/powerpoint/2010/main" val="3698753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EC5782A4-6845-4BFC-BB09-B0786D4134D0}"/>
              </a:ext>
            </a:extLst>
          </p:cNvPr>
          <p:cNvPicPr>
            <a:picLocks noGrp="1"/>
          </p:cNvPicPr>
          <p:nvPr>
            <p:ph idx="1"/>
          </p:nvPr>
        </p:nvPicPr>
        <p:blipFill>
          <a:blip r:embed="rId2" cstate="print"/>
          <a:stretch>
            <a:fillRect/>
          </a:stretch>
        </p:blipFill>
        <p:spPr bwMode="auto">
          <a:xfrm>
            <a:off x="1687068" y="1576209"/>
            <a:ext cx="5769864" cy="4645152"/>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B7227168-200E-4759-A69A-D7F7CA775AB6}"/>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2656D69-FEBA-4914-9442-5EF6FD45C72E}"/>
              </a:ext>
            </a:extLst>
          </p:cNvPr>
          <p:cNvSpPr>
            <a:spLocks noGrp="1"/>
          </p:cNvSpPr>
          <p:nvPr>
            <p:ph type="sldNum" sz="quarter" idx="12"/>
          </p:nvPr>
        </p:nvSpPr>
        <p:spPr/>
        <p:txBody>
          <a:bodyPr/>
          <a:lstStyle/>
          <a:p>
            <a:fld id="{EF25354F-3453-4809-AA38-15A42C7048E2}" type="slidenum">
              <a:rPr lang="en-US" smtClean="0"/>
              <a:pPr/>
              <a:t>22</a:t>
            </a:fld>
            <a:endParaRPr lang="en-US"/>
          </a:p>
        </p:txBody>
      </p:sp>
      <p:sp>
        <p:nvSpPr>
          <p:cNvPr id="7" name="Title 1">
            <a:extLst>
              <a:ext uri="{FF2B5EF4-FFF2-40B4-BE49-F238E27FC236}">
                <a16:creationId xmlns:a16="http://schemas.microsoft.com/office/drawing/2014/main" id="{90D3B997-E2C4-4CCD-B52B-D449592F476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Sub Namespace &amp; Database IP</a:t>
            </a:r>
          </a:p>
        </p:txBody>
      </p:sp>
    </p:spTree>
    <p:extLst>
      <p:ext uri="{BB962C8B-B14F-4D97-AF65-F5344CB8AC3E}">
        <p14:creationId xmlns:p14="http://schemas.microsoft.com/office/powerpoint/2010/main" val="19772943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3A47543C-C732-404A-A640-5B5D49E578F7}"/>
              </a:ext>
            </a:extLst>
          </p:cNvPr>
          <p:cNvPicPr>
            <a:picLocks noGrp="1"/>
          </p:cNvPicPr>
          <p:nvPr>
            <p:ph idx="1"/>
          </p:nvPr>
        </p:nvPicPr>
        <p:blipFill>
          <a:blip r:embed="rId2" cstate="print"/>
          <a:stretch>
            <a:fillRect/>
          </a:stretch>
        </p:blipFill>
        <p:spPr bwMode="auto">
          <a:xfrm>
            <a:off x="1763268" y="1524000"/>
            <a:ext cx="5769864" cy="4645152"/>
          </a:xfrm>
          <a:prstGeom prst="rect">
            <a:avLst/>
          </a:prstGeom>
          <a:noFill/>
          <a:ln w="9525">
            <a:noFill/>
            <a:miter lim="800000"/>
            <a:headEnd/>
            <a:tailEnd/>
          </a:ln>
        </p:spPr>
      </p:pic>
      <p:sp>
        <p:nvSpPr>
          <p:cNvPr id="3" name="Footer Placeholder 2">
            <a:extLst>
              <a:ext uri="{FF2B5EF4-FFF2-40B4-BE49-F238E27FC236}">
                <a16:creationId xmlns:a16="http://schemas.microsoft.com/office/drawing/2014/main" id="{33066B9D-BDB7-4680-B4CA-8F7B61EE7022}"/>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F04AA27-E74D-4EBB-9FEF-D6F376C90BA7}"/>
              </a:ext>
            </a:extLst>
          </p:cNvPr>
          <p:cNvSpPr>
            <a:spLocks noGrp="1"/>
          </p:cNvSpPr>
          <p:nvPr>
            <p:ph type="sldNum" sz="quarter" idx="12"/>
          </p:nvPr>
        </p:nvSpPr>
        <p:spPr/>
        <p:txBody>
          <a:bodyPr/>
          <a:lstStyle/>
          <a:p>
            <a:fld id="{EF25354F-3453-4809-AA38-15A42C7048E2}" type="slidenum">
              <a:rPr lang="en-US" smtClean="0"/>
              <a:pPr/>
              <a:t>23</a:t>
            </a:fld>
            <a:endParaRPr lang="en-US"/>
          </a:p>
        </p:txBody>
      </p:sp>
      <p:sp>
        <p:nvSpPr>
          <p:cNvPr id="11" name="Title 1">
            <a:extLst>
              <a:ext uri="{FF2B5EF4-FFF2-40B4-BE49-F238E27FC236}">
                <a16:creationId xmlns:a16="http://schemas.microsoft.com/office/drawing/2014/main" id="{9C2EDCBD-F04D-41D1-8598-B3471A115C9F}"/>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Software Installation Complete</a:t>
            </a:r>
          </a:p>
        </p:txBody>
      </p:sp>
    </p:spTree>
    <p:extLst>
      <p:ext uri="{BB962C8B-B14F-4D97-AF65-F5344CB8AC3E}">
        <p14:creationId xmlns:p14="http://schemas.microsoft.com/office/powerpoint/2010/main" val="354391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idx="1"/>
          </p:nvPr>
        </p:nvSpPr>
        <p:spPr>
          <a:xfrm>
            <a:off x="609600" y="1524000"/>
            <a:ext cx="7848600" cy="4572000"/>
          </a:xfrm>
        </p:spPr>
        <p:txBody>
          <a:bodyPr>
            <a:normAutofit/>
          </a:bodyPr>
          <a:lstStyle/>
          <a:p>
            <a:pPr marL="0" indent="0">
              <a:buNone/>
            </a:pPr>
            <a:r>
              <a:rPr lang="en-US" sz="1800" dirty="0"/>
              <a:t>Once installation is complete:</a:t>
            </a:r>
          </a:p>
          <a:p>
            <a:pPr marL="0" indent="0">
              <a:buNone/>
            </a:pPr>
            <a:r>
              <a:rPr lang="en-US" sz="1800" dirty="0"/>
              <a:t>Confirm CDX Connector windows service is started. If the service has not started automatically, start it manually. </a:t>
            </a:r>
          </a:p>
          <a:p>
            <a:pPr marL="0" indent="0">
              <a:buNone/>
            </a:pPr>
            <a:endParaRPr lang="en-US" sz="1800" dirty="0"/>
          </a:p>
          <a:p>
            <a:pPr marL="0" indent="0">
              <a:buNone/>
            </a:pPr>
            <a:r>
              <a:rPr lang="en-US" sz="1800" dirty="0"/>
              <a:t>Once your connector is up and running, please contact the Exchange Network Helpdesk with your Sub Namespace and the database local IP address. They will provide a special port #, i.e., 1000, associated with your Sub Namespace. This port # will be used to configure your data source in the VES in a future step</a:t>
            </a:r>
          </a:p>
        </p:txBody>
      </p:sp>
      <p:sp>
        <p:nvSpPr>
          <p:cNvPr id="3" name="Footer Placeholder 2">
            <a:extLst>
              <a:ext uri="{FF2B5EF4-FFF2-40B4-BE49-F238E27FC236}">
                <a16:creationId xmlns:a16="http://schemas.microsoft.com/office/drawing/2014/main" id="{33066B9D-BDB7-4680-B4CA-8F7B61EE7022}"/>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F04AA27-E74D-4EBB-9FEF-D6F376C90BA7}"/>
              </a:ext>
            </a:extLst>
          </p:cNvPr>
          <p:cNvSpPr>
            <a:spLocks noGrp="1"/>
          </p:cNvSpPr>
          <p:nvPr>
            <p:ph type="sldNum" sz="quarter" idx="12"/>
          </p:nvPr>
        </p:nvSpPr>
        <p:spPr/>
        <p:txBody>
          <a:bodyPr/>
          <a:lstStyle/>
          <a:p>
            <a:fld id="{EF25354F-3453-4809-AA38-15A42C7048E2}" type="slidenum">
              <a:rPr lang="en-US" smtClean="0"/>
              <a:pPr/>
              <a:t>24</a:t>
            </a:fld>
            <a:endParaRPr lang="en-US"/>
          </a:p>
        </p:txBody>
      </p:sp>
      <p:sp>
        <p:nvSpPr>
          <p:cNvPr id="9" name="Title 1">
            <a:extLst>
              <a:ext uri="{FF2B5EF4-FFF2-40B4-BE49-F238E27FC236}">
                <a16:creationId xmlns:a16="http://schemas.microsoft.com/office/drawing/2014/main" id="{04817E80-EC72-4016-A561-A49CDE493A35}"/>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Install VES Connector</a:t>
            </a:r>
          </a:p>
          <a:p>
            <a:pPr eaLnBrk="1" hangingPunct="1"/>
            <a:r>
              <a:rPr lang="en-US" sz="1500" kern="0" dirty="0">
                <a:solidFill>
                  <a:schemeClr val="accent3"/>
                </a:solidFill>
              </a:rPr>
              <a:t>Software Installation Complete</a:t>
            </a:r>
          </a:p>
        </p:txBody>
      </p:sp>
    </p:spTree>
    <p:extLst>
      <p:ext uri="{BB962C8B-B14F-4D97-AF65-F5344CB8AC3E}">
        <p14:creationId xmlns:p14="http://schemas.microsoft.com/office/powerpoint/2010/main" val="3756787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pPr marL="0" indent="0">
              <a:buNone/>
            </a:pPr>
            <a:r>
              <a:rPr lang="en-US" sz="1800" dirty="0"/>
              <a:t>A CDX Network Authentication and Authorization Service (NAAS) Account is required to login to the VES cloud and call the SDWISVES service.</a:t>
            </a:r>
          </a:p>
          <a:p>
            <a:pPr marL="0" indent="0">
              <a:buNone/>
            </a:pPr>
            <a:endParaRPr lang="en-US" sz="1800" dirty="0"/>
          </a:p>
          <a:p>
            <a:pPr marL="0" indent="0">
              <a:buNone/>
            </a:pPr>
            <a:r>
              <a:rPr lang="en-US" sz="1800" dirty="0"/>
              <a:t>If you don’t have a NAAS account, email the CDX node helpdesk(</a:t>
            </a:r>
            <a:r>
              <a:rPr lang="en-US" u="sng" dirty="0">
                <a:hlinkClick r:id="rId2"/>
              </a:rPr>
              <a:t>nodehelpdesk@epacdx.net</a:t>
            </a:r>
            <a:r>
              <a:rPr lang="en-US" dirty="0"/>
              <a:t> )</a:t>
            </a:r>
            <a:r>
              <a:rPr lang="en-US" sz="1800" dirty="0"/>
              <a:t> to request a NAAS account with the VES Admin Role and access to the SDWISVES dataflow.   </a:t>
            </a:r>
          </a:p>
          <a:p>
            <a:pPr marL="342900" lvl="1" indent="0">
              <a:buNone/>
            </a:pPr>
            <a:r>
              <a:rPr lang="en-US" sz="1650" dirty="0"/>
              <a:t>An account name and password will be provided which will server as your login to VES Admin portal.</a:t>
            </a:r>
          </a:p>
          <a:p>
            <a:pPr marL="342900" lvl="1" indent="0">
              <a:buNone/>
            </a:pPr>
            <a:endParaRPr lang="en-US" sz="1650" dirty="0"/>
          </a:p>
          <a:p>
            <a:pPr marL="0" indent="0">
              <a:buNone/>
            </a:pPr>
            <a:r>
              <a:rPr lang="en-US" sz="1800" dirty="0"/>
              <a:t>If you have an existing NAAS account , email the CDX node helpdesk(</a:t>
            </a:r>
            <a:r>
              <a:rPr lang="en-US" u="sng" dirty="0">
                <a:hlinkClick r:id="rId2"/>
              </a:rPr>
              <a:t>nodehelpdesk@epacdx.net</a:t>
            </a:r>
            <a:r>
              <a:rPr lang="en-US" dirty="0"/>
              <a:t> )</a:t>
            </a:r>
            <a:r>
              <a:rPr lang="en-US" sz="1800" dirty="0"/>
              <a:t> and request the VES Admin Role and access to SDWISVES dataflow be added to your NAAS account.</a:t>
            </a:r>
          </a:p>
          <a:p>
            <a:pPr marL="342900" lvl="1" indent="0">
              <a:buNone/>
            </a:pPr>
            <a:r>
              <a:rPr lang="en-US" sz="1650" dirty="0"/>
              <a:t>Your existing NAAS credentials will be used to login to the VES Admin portal.</a:t>
            </a:r>
          </a:p>
          <a:p>
            <a:pPr marL="257175" indent="-257175">
              <a:buFont typeface="Arial" panose="020B0604020202020204" pitchFamily="34" charset="0"/>
              <a:buChar char="•"/>
            </a:pPr>
            <a:endParaRPr lang="en-US" sz="1800" dirty="0"/>
          </a:p>
          <a:p>
            <a:endParaRPr lang="en-US" sz="1800" dirty="0"/>
          </a:p>
        </p:txBody>
      </p:sp>
      <p:sp>
        <p:nvSpPr>
          <p:cNvPr id="3" name="Footer Placeholder 2">
            <a:extLst>
              <a:ext uri="{FF2B5EF4-FFF2-40B4-BE49-F238E27FC236}">
                <a16:creationId xmlns:a16="http://schemas.microsoft.com/office/drawing/2014/main" id="{49338ED6-5339-4A41-9BD9-0E601055845A}"/>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3875187E-C1F2-423C-BE15-1E6ACB4D60E3}"/>
              </a:ext>
            </a:extLst>
          </p:cNvPr>
          <p:cNvSpPr>
            <a:spLocks noGrp="1"/>
          </p:cNvSpPr>
          <p:nvPr>
            <p:ph type="sldNum" sz="quarter" idx="12"/>
          </p:nvPr>
        </p:nvSpPr>
        <p:spPr/>
        <p:txBody>
          <a:bodyPr/>
          <a:lstStyle/>
          <a:p>
            <a:fld id="{EF25354F-3453-4809-AA38-15A42C7048E2}" type="slidenum">
              <a:rPr lang="en-US" smtClean="0"/>
              <a:pPr/>
              <a:t>25</a:t>
            </a:fld>
            <a:endParaRPr lang="en-US"/>
          </a:p>
        </p:txBody>
      </p:sp>
      <p:sp>
        <p:nvSpPr>
          <p:cNvPr id="6" name="Title 1">
            <a:extLst>
              <a:ext uri="{FF2B5EF4-FFF2-40B4-BE49-F238E27FC236}">
                <a16:creationId xmlns:a16="http://schemas.microsoft.com/office/drawing/2014/main" id="{BA5ECD67-EEFA-445E-8BFF-F5AA5303106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NAAS Account</a:t>
            </a:r>
          </a:p>
        </p:txBody>
      </p:sp>
    </p:spTree>
    <p:extLst>
      <p:ext uri="{BB962C8B-B14F-4D97-AF65-F5344CB8AC3E}">
        <p14:creationId xmlns:p14="http://schemas.microsoft.com/office/powerpoint/2010/main" val="1590991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pPr marL="0" indent="0">
              <a:buNone/>
            </a:pPr>
            <a:r>
              <a:rPr lang="en-US" sz="1800" dirty="0"/>
              <a:t>The Virtual Exchange Service Admin  allows for :</a:t>
            </a:r>
          </a:p>
          <a:p>
            <a:pPr marL="257175" indent="-257175">
              <a:buFont typeface="Arial" panose="020B0604020202020204" pitchFamily="34" charset="0"/>
              <a:buChar char="•"/>
            </a:pPr>
            <a:r>
              <a:rPr lang="en-US" sz="1800" dirty="0"/>
              <a:t>Creating a Virtual Node</a:t>
            </a:r>
          </a:p>
          <a:p>
            <a:pPr marL="257175" indent="-257175">
              <a:buFont typeface="Arial" panose="020B0604020202020204" pitchFamily="34" charset="0"/>
              <a:buChar char="•"/>
            </a:pPr>
            <a:r>
              <a:rPr lang="en-US" sz="1800" dirty="0"/>
              <a:t>Create/Configuring a data source that allows VES to connect to your database and write data.</a:t>
            </a:r>
          </a:p>
          <a:p>
            <a:pPr marL="257175" indent="-257175">
              <a:buFont typeface="Arial" panose="020B0604020202020204" pitchFamily="34" charset="0"/>
              <a:buChar char="•"/>
            </a:pPr>
            <a:r>
              <a:rPr lang="en-US" sz="1800" dirty="0"/>
              <a:t>Create/configure a service which calls the SDWIS VES Dataflow and writes the data to your database</a:t>
            </a:r>
          </a:p>
          <a:p>
            <a:pPr marL="257175" indent="-257175">
              <a:buFont typeface="Arial" panose="020B0604020202020204" pitchFamily="34" charset="0"/>
              <a:buChar char="•"/>
            </a:pPr>
            <a:r>
              <a:rPr lang="en-US" sz="1800" dirty="0"/>
              <a:t>Create/Configure a task which calls the Service at specified interval(hourly, daily, </a:t>
            </a:r>
            <a:r>
              <a:rPr lang="en-US" sz="1800" dirty="0" err="1"/>
              <a:t>weekly,etc</a:t>
            </a:r>
            <a:r>
              <a:rPr lang="en-US" sz="1800" dirty="0"/>
              <a:t>)</a:t>
            </a:r>
          </a:p>
          <a:p>
            <a:pPr marL="257175" indent="-257175">
              <a:buFont typeface="Arial" panose="020B0604020202020204" pitchFamily="34" charset="0"/>
              <a:buChar char="•"/>
            </a:pPr>
            <a:r>
              <a:rPr lang="en-US" sz="1800" dirty="0"/>
              <a:t>Viewing of transaction logs to review status of service calls.</a:t>
            </a:r>
          </a:p>
          <a:p>
            <a:r>
              <a:rPr lang="en-US" sz="1800" dirty="0"/>
              <a:t>To start, log in with your Naas credentials in the upper right corner of the site.</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E346D871-4ED3-4875-949F-92A15CBAF7FF}"/>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E7C49856-13E9-40B9-98FB-345878E23A1F}"/>
              </a:ext>
            </a:extLst>
          </p:cNvPr>
          <p:cNvSpPr>
            <a:spLocks noGrp="1"/>
          </p:cNvSpPr>
          <p:nvPr>
            <p:ph type="sldNum" sz="quarter" idx="12"/>
          </p:nvPr>
        </p:nvSpPr>
        <p:spPr/>
        <p:txBody>
          <a:bodyPr/>
          <a:lstStyle/>
          <a:p>
            <a:fld id="{EF25354F-3453-4809-AA38-15A42C7048E2}" type="slidenum">
              <a:rPr lang="en-US" smtClean="0"/>
              <a:pPr/>
              <a:t>26</a:t>
            </a:fld>
            <a:endParaRPr lang="en-US"/>
          </a:p>
        </p:txBody>
      </p:sp>
      <p:sp>
        <p:nvSpPr>
          <p:cNvPr id="7" name="Title 1">
            <a:extLst>
              <a:ext uri="{FF2B5EF4-FFF2-40B4-BE49-F238E27FC236}">
                <a16:creationId xmlns:a16="http://schemas.microsoft.com/office/drawing/2014/main" id="{A17D3139-3B9C-42E1-BEC7-7C27A1FEB36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p:txBody>
      </p:sp>
    </p:spTree>
    <p:extLst>
      <p:ext uri="{BB962C8B-B14F-4D97-AF65-F5344CB8AC3E}">
        <p14:creationId xmlns:p14="http://schemas.microsoft.com/office/powerpoint/2010/main" val="2253969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DBDB97B8-3279-435C-9AAD-319578EAEFB5}"/>
              </a:ext>
            </a:extLst>
          </p:cNvPr>
          <p:cNvPicPr>
            <a:picLocks noGrp="1"/>
          </p:cNvPicPr>
          <p:nvPr>
            <p:ph/>
          </p:nvPr>
        </p:nvPicPr>
        <p:blipFill>
          <a:blip r:embed="rId2">
            <a:extLst>
              <a:ext uri="{28A0092B-C50C-407E-A947-70E740481C1C}">
                <a14:useLocalDpi xmlns:a14="http://schemas.microsoft.com/office/drawing/2010/main" val="0"/>
              </a:ext>
            </a:extLst>
          </a:blip>
          <a:stretch>
            <a:fillRect/>
          </a:stretch>
        </p:blipFill>
        <p:spPr>
          <a:xfrm>
            <a:off x="228600" y="1524000"/>
            <a:ext cx="8763000" cy="4724400"/>
          </a:xfrm>
        </p:spPr>
      </p:pic>
      <p:sp>
        <p:nvSpPr>
          <p:cNvPr id="3" name="Footer Placeholder 2">
            <a:extLst>
              <a:ext uri="{FF2B5EF4-FFF2-40B4-BE49-F238E27FC236}">
                <a16:creationId xmlns:a16="http://schemas.microsoft.com/office/drawing/2014/main" id="{729A0AFC-4436-45BF-A9F9-2D257923A822}"/>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6594368D-A413-480B-A41E-0F785D9940A4}"/>
              </a:ext>
            </a:extLst>
          </p:cNvPr>
          <p:cNvSpPr>
            <a:spLocks noGrp="1"/>
          </p:cNvSpPr>
          <p:nvPr>
            <p:ph type="sldNum" sz="quarter" idx="12"/>
          </p:nvPr>
        </p:nvSpPr>
        <p:spPr/>
        <p:txBody>
          <a:bodyPr/>
          <a:lstStyle/>
          <a:p>
            <a:fld id="{EF25354F-3453-4809-AA38-15A42C7048E2}" type="slidenum">
              <a:rPr lang="en-US" smtClean="0"/>
              <a:pPr/>
              <a:t>27</a:t>
            </a:fld>
            <a:endParaRPr lang="en-US"/>
          </a:p>
        </p:txBody>
      </p:sp>
      <p:sp>
        <p:nvSpPr>
          <p:cNvPr id="7" name="Title 1">
            <a:extLst>
              <a:ext uri="{FF2B5EF4-FFF2-40B4-BE49-F238E27FC236}">
                <a16:creationId xmlns:a16="http://schemas.microsoft.com/office/drawing/2014/main" id="{C6366553-4FA0-400C-95C9-3A1DE4789BC2}"/>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p:txBody>
      </p:sp>
    </p:spTree>
    <p:extLst>
      <p:ext uri="{BB962C8B-B14F-4D97-AF65-F5344CB8AC3E}">
        <p14:creationId xmlns:p14="http://schemas.microsoft.com/office/powerpoint/2010/main" val="3797617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pPr marL="257175" indent="-257175">
              <a:buFont typeface="Arial" panose="020B0604020202020204" pitchFamily="34" charset="0"/>
              <a:buChar char="•"/>
            </a:pPr>
            <a:r>
              <a:rPr lang="en-US" sz="1800" dirty="0"/>
              <a:t>Links to configure Virtual nodes, data sources, dataflows, services, </a:t>
            </a:r>
            <a:r>
              <a:rPr lang="en-US" sz="1800" dirty="0" err="1"/>
              <a:t>tasks,view</a:t>
            </a:r>
            <a:r>
              <a:rPr lang="en-US" sz="1800" dirty="0"/>
              <a:t> transactions ,</a:t>
            </a:r>
            <a:r>
              <a:rPr lang="en-US" sz="1800" dirty="0" err="1"/>
              <a:t>etc</a:t>
            </a:r>
            <a:endParaRPr lang="en-US" sz="1800" dirty="0"/>
          </a:p>
          <a:p>
            <a:pPr marL="257175" indent="-257175">
              <a:buFont typeface="Arial" panose="020B0604020202020204" pitchFamily="34" charset="0"/>
              <a:buChar char="•"/>
            </a:pPr>
            <a:r>
              <a:rPr lang="en-US" sz="1800" dirty="0"/>
              <a:t>Summary of registered Nodes , data sources, services, tasks, etc.</a:t>
            </a:r>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0DBB8B10-081F-4A74-B10A-F1C70BA908E3}"/>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F146F8F5-BD72-417C-BB3D-849562A10954}"/>
              </a:ext>
            </a:extLst>
          </p:cNvPr>
          <p:cNvSpPr>
            <a:spLocks noGrp="1"/>
          </p:cNvSpPr>
          <p:nvPr>
            <p:ph type="sldNum" sz="quarter" idx="12"/>
          </p:nvPr>
        </p:nvSpPr>
        <p:spPr/>
        <p:txBody>
          <a:bodyPr/>
          <a:lstStyle/>
          <a:p>
            <a:fld id="{EF25354F-3453-4809-AA38-15A42C7048E2}" type="slidenum">
              <a:rPr lang="en-US" smtClean="0"/>
              <a:pPr/>
              <a:t>28</a:t>
            </a:fld>
            <a:endParaRPr lang="en-US"/>
          </a:p>
        </p:txBody>
      </p:sp>
      <p:sp>
        <p:nvSpPr>
          <p:cNvPr id="8" name="Title 1">
            <a:extLst>
              <a:ext uri="{FF2B5EF4-FFF2-40B4-BE49-F238E27FC236}">
                <a16:creationId xmlns:a16="http://schemas.microsoft.com/office/drawing/2014/main" id="{8CA8A982-E8C4-4124-BE0F-393B08713EED}"/>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Node Dashboard</a:t>
            </a:r>
          </a:p>
        </p:txBody>
      </p:sp>
    </p:spTree>
    <p:extLst>
      <p:ext uri="{BB962C8B-B14F-4D97-AF65-F5344CB8AC3E}">
        <p14:creationId xmlns:p14="http://schemas.microsoft.com/office/powerpoint/2010/main" val="2058795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3D8561F-062E-4545-B7AD-9827AFF66022}"/>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781050" y="1448975"/>
            <a:ext cx="7734300" cy="4777302"/>
          </a:xfrm>
        </p:spPr>
      </p:pic>
      <p:sp>
        <p:nvSpPr>
          <p:cNvPr id="3" name="Footer Placeholder 2">
            <a:extLst>
              <a:ext uri="{FF2B5EF4-FFF2-40B4-BE49-F238E27FC236}">
                <a16:creationId xmlns:a16="http://schemas.microsoft.com/office/drawing/2014/main" id="{0DBB8B10-081F-4A74-B10A-F1C70BA908E3}"/>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F146F8F5-BD72-417C-BB3D-849562A10954}"/>
              </a:ext>
            </a:extLst>
          </p:cNvPr>
          <p:cNvSpPr>
            <a:spLocks noGrp="1"/>
          </p:cNvSpPr>
          <p:nvPr>
            <p:ph type="sldNum" sz="quarter" idx="12"/>
          </p:nvPr>
        </p:nvSpPr>
        <p:spPr/>
        <p:txBody>
          <a:bodyPr/>
          <a:lstStyle/>
          <a:p>
            <a:fld id="{EF25354F-3453-4809-AA38-15A42C7048E2}" type="slidenum">
              <a:rPr lang="en-US" smtClean="0"/>
              <a:pPr/>
              <a:t>29</a:t>
            </a:fld>
            <a:endParaRPr lang="en-US"/>
          </a:p>
        </p:txBody>
      </p:sp>
      <p:sp>
        <p:nvSpPr>
          <p:cNvPr id="8" name="Title 1">
            <a:extLst>
              <a:ext uri="{FF2B5EF4-FFF2-40B4-BE49-F238E27FC236}">
                <a16:creationId xmlns:a16="http://schemas.microsoft.com/office/drawing/2014/main" id="{8CA8A982-E8C4-4124-BE0F-393B08713EED}"/>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Node Dashboard</a:t>
            </a:r>
          </a:p>
        </p:txBody>
      </p:sp>
    </p:spTree>
    <p:extLst>
      <p:ext uri="{BB962C8B-B14F-4D97-AF65-F5344CB8AC3E}">
        <p14:creationId xmlns:p14="http://schemas.microsoft.com/office/powerpoint/2010/main" val="373925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p>
          <a:p>
            <a:r>
              <a:rPr lang="en-US"/>
              <a:t>U.S. Environmental Protection Agency</a:t>
            </a:r>
          </a:p>
        </p:txBody>
      </p:sp>
      <p:sp>
        <p:nvSpPr>
          <p:cNvPr id="6147" name="Rectangle 3"/>
          <p:cNvSpPr>
            <a:spLocks noGrp="1" noChangeArrowheads="1"/>
          </p:cNvSpPr>
          <p:nvPr>
            <p:ph type="body" idx="1"/>
          </p:nvPr>
        </p:nvSpPr>
        <p:spPr/>
        <p:txBody>
          <a:bodyPr/>
          <a:lstStyle/>
          <a:p>
            <a:r>
              <a:rPr lang="en-US" sz="2400" dirty="0"/>
              <a:t>Create a “data out” solution to help Primacy Agencies transition to Prime more quickly</a:t>
            </a:r>
          </a:p>
          <a:p>
            <a:endParaRPr lang="en-US" sz="2400" dirty="0"/>
          </a:p>
          <a:p>
            <a:r>
              <a:rPr lang="en-US" sz="2400" dirty="0"/>
              <a:t>Extend the life of interfacing applications while reconfiguring them to work with APIs</a:t>
            </a:r>
          </a:p>
          <a:p>
            <a:endParaRPr lang="en-US" sz="2400" dirty="0"/>
          </a:p>
          <a:p>
            <a:r>
              <a:rPr lang="en-US" sz="2400" dirty="0"/>
              <a:t>Provide platform to expand SDWIS Prime functionality</a:t>
            </a:r>
          </a:p>
          <a:p>
            <a:endParaRPr lang="en-US" sz="2400" dirty="0"/>
          </a:p>
        </p:txBody>
      </p:sp>
      <p:sp>
        <p:nvSpPr>
          <p:cNvPr id="2" name="Title 1"/>
          <p:cNvSpPr>
            <a:spLocks noGrp="1"/>
          </p:cNvSpPr>
          <p:nvPr>
            <p:ph type="title"/>
          </p:nvPr>
        </p:nvSpPr>
        <p:spPr/>
        <p:txBody>
          <a:bodyPr/>
          <a:lstStyle/>
          <a:p>
            <a:r>
              <a:rPr lang="en-US" dirty="0"/>
              <a:t>What are the goals of this effort?</a:t>
            </a:r>
          </a:p>
        </p:txBody>
      </p:sp>
      <p:sp>
        <p:nvSpPr>
          <p:cNvPr id="3" name="Slide Number Placeholder 2">
            <a:extLst>
              <a:ext uri="{FF2B5EF4-FFF2-40B4-BE49-F238E27FC236}">
                <a16:creationId xmlns:a16="http://schemas.microsoft.com/office/drawing/2014/main" id="{61DD4A4D-FAE1-4DD8-A37C-3ABA97B1CB2F}"/>
              </a:ext>
            </a:extLst>
          </p:cNvPr>
          <p:cNvSpPr>
            <a:spLocks noGrp="1"/>
          </p:cNvSpPr>
          <p:nvPr>
            <p:ph type="sldNum" sz="quarter" idx="12"/>
          </p:nvPr>
        </p:nvSpPr>
        <p:spPr/>
        <p:txBody>
          <a:bodyPr/>
          <a:lstStyle/>
          <a:p>
            <a:fld id="{6CB65706-CD4B-4AB5-A95B-C2FE829873B0}" type="slidenum">
              <a:rPr lang="en-US" smtClean="0"/>
              <a:pPr/>
              <a:t>3</a:t>
            </a:fld>
            <a:endParaRPr lang="en-US" dirty="0"/>
          </a:p>
        </p:txBody>
      </p:sp>
    </p:spTree>
    <p:extLst>
      <p:ext uri="{BB962C8B-B14F-4D97-AF65-F5344CB8AC3E}">
        <p14:creationId xmlns:p14="http://schemas.microsoft.com/office/powerpoint/2010/main" val="23586611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A virtual node must be requested and approved to start using VES.  Click the “Create a Node” link to request creation of a Virtual Node.</a:t>
            </a:r>
          </a:p>
          <a:p>
            <a:r>
              <a:rPr lang="en-US" sz="1800" dirty="0"/>
              <a:t>Node request is reviewed and approved by CDX</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C3B16B5B-EA1A-4310-BAA5-8418D86FCDDE}"/>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1FEE3CBB-9BF1-4F95-BBA2-7132DF3F29D5}"/>
              </a:ext>
            </a:extLst>
          </p:cNvPr>
          <p:cNvSpPr>
            <a:spLocks noGrp="1"/>
          </p:cNvSpPr>
          <p:nvPr>
            <p:ph type="sldNum" sz="quarter" idx="12"/>
          </p:nvPr>
        </p:nvSpPr>
        <p:spPr/>
        <p:txBody>
          <a:bodyPr/>
          <a:lstStyle/>
          <a:p>
            <a:fld id="{EF25354F-3453-4809-AA38-15A42C7048E2}" type="slidenum">
              <a:rPr lang="en-US" smtClean="0"/>
              <a:pPr/>
              <a:t>30</a:t>
            </a:fld>
            <a:endParaRPr lang="en-US"/>
          </a:p>
        </p:txBody>
      </p:sp>
      <p:sp>
        <p:nvSpPr>
          <p:cNvPr id="9" name="Title 1">
            <a:extLst>
              <a:ext uri="{FF2B5EF4-FFF2-40B4-BE49-F238E27FC236}">
                <a16:creationId xmlns:a16="http://schemas.microsoft.com/office/drawing/2014/main" id="{8D5D1F52-486D-468A-8293-079A5BD1DBCC}"/>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Virtual Node</a:t>
            </a:r>
          </a:p>
        </p:txBody>
      </p:sp>
    </p:spTree>
    <p:extLst>
      <p:ext uri="{BB962C8B-B14F-4D97-AF65-F5344CB8AC3E}">
        <p14:creationId xmlns:p14="http://schemas.microsoft.com/office/powerpoint/2010/main" val="2982373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23BF7F47-821D-4B1F-9E69-1080B1C3FD5D}"/>
              </a:ext>
            </a:extLst>
          </p:cNvPr>
          <p:cNvPicPr>
            <a:picLocks noGrp="1" noChangeAspect="1"/>
          </p:cNvPicPr>
          <p:nvPr>
            <p:ph/>
          </p:nvPr>
        </p:nvPicPr>
        <p:blipFill>
          <a:blip r:embed="rId2">
            <a:extLst>
              <a:ext uri="{28A0092B-C50C-407E-A947-70E740481C1C}">
                <a14:useLocalDpi xmlns:a14="http://schemas.microsoft.com/office/drawing/2010/main" val="0"/>
              </a:ext>
            </a:extLst>
          </a:blip>
          <a:stretch>
            <a:fillRect/>
          </a:stretch>
        </p:blipFill>
        <p:spPr>
          <a:xfrm>
            <a:off x="495300" y="1472991"/>
            <a:ext cx="8305800" cy="5004009"/>
          </a:xfrm>
        </p:spPr>
      </p:pic>
      <p:sp>
        <p:nvSpPr>
          <p:cNvPr id="3" name="Footer Placeholder 2">
            <a:extLst>
              <a:ext uri="{FF2B5EF4-FFF2-40B4-BE49-F238E27FC236}">
                <a16:creationId xmlns:a16="http://schemas.microsoft.com/office/drawing/2014/main" id="{C3B16B5B-EA1A-4310-BAA5-8418D86FCDDE}"/>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1FEE3CBB-9BF1-4F95-BBA2-7132DF3F29D5}"/>
              </a:ext>
            </a:extLst>
          </p:cNvPr>
          <p:cNvSpPr>
            <a:spLocks noGrp="1"/>
          </p:cNvSpPr>
          <p:nvPr>
            <p:ph type="sldNum" sz="quarter" idx="12"/>
          </p:nvPr>
        </p:nvSpPr>
        <p:spPr/>
        <p:txBody>
          <a:bodyPr/>
          <a:lstStyle/>
          <a:p>
            <a:fld id="{EF25354F-3453-4809-AA38-15A42C7048E2}" type="slidenum">
              <a:rPr lang="en-US" smtClean="0"/>
              <a:pPr/>
              <a:t>31</a:t>
            </a:fld>
            <a:endParaRPr lang="en-US"/>
          </a:p>
        </p:txBody>
      </p:sp>
      <p:sp>
        <p:nvSpPr>
          <p:cNvPr id="11" name="Title 1">
            <a:extLst>
              <a:ext uri="{FF2B5EF4-FFF2-40B4-BE49-F238E27FC236}">
                <a16:creationId xmlns:a16="http://schemas.microsoft.com/office/drawing/2014/main" id="{D4DCC34C-12C8-487E-9241-0B97E54C5493}"/>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Add a Virtual Node</a:t>
            </a:r>
          </a:p>
        </p:txBody>
      </p:sp>
    </p:spTree>
    <p:extLst>
      <p:ext uri="{BB962C8B-B14F-4D97-AF65-F5344CB8AC3E}">
        <p14:creationId xmlns:p14="http://schemas.microsoft.com/office/powerpoint/2010/main" val="3412093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A data source configures the connection between VES and your state database.</a:t>
            </a:r>
          </a:p>
          <a:p>
            <a:r>
              <a:rPr lang="en-US" sz="1800" dirty="0"/>
              <a:t>Note: The VES Connector Port is the port # provided from VES Connector step.</a:t>
            </a:r>
          </a:p>
          <a:p>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E46C0192-E231-4DF8-85B7-06E00F9137ED}"/>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C9E27DD7-D448-4D2E-9936-A83CA254597C}"/>
              </a:ext>
            </a:extLst>
          </p:cNvPr>
          <p:cNvSpPr>
            <a:spLocks noGrp="1"/>
          </p:cNvSpPr>
          <p:nvPr>
            <p:ph type="sldNum" sz="quarter" idx="12"/>
          </p:nvPr>
        </p:nvSpPr>
        <p:spPr/>
        <p:txBody>
          <a:bodyPr/>
          <a:lstStyle/>
          <a:p>
            <a:fld id="{EF25354F-3453-4809-AA38-15A42C7048E2}" type="slidenum">
              <a:rPr lang="en-US" smtClean="0"/>
              <a:pPr/>
              <a:t>32</a:t>
            </a:fld>
            <a:endParaRPr lang="en-US"/>
          </a:p>
        </p:txBody>
      </p:sp>
      <p:sp>
        <p:nvSpPr>
          <p:cNvPr id="7" name="Title 1">
            <a:extLst>
              <a:ext uri="{FF2B5EF4-FFF2-40B4-BE49-F238E27FC236}">
                <a16:creationId xmlns:a16="http://schemas.microsoft.com/office/drawing/2014/main" id="{BBAC4E3D-97EB-4B4F-980E-11A12C8F8AE9}"/>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Data Source</a:t>
            </a:r>
          </a:p>
        </p:txBody>
      </p:sp>
    </p:spTree>
    <p:extLst>
      <p:ext uri="{BB962C8B-B14F-4D97-AF65-F5344CB8AC3E}">
        <p14:creationId xmlns:p14="http://schemas.microsoft.com/office/powerpoint/2010/main" val="31560304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CC839833-9813-4193-8D3C-120E94F4D7B9}"/>
              </a:ext>
            </a:extLst>
          </p:cNvPr>
          <p:cNvPicPr>
            <a:picLocks noGrp="1"/>
          </p:cNvPicPr>
          <p:nvPr>
            <p:ph/>
          </p:nvPr>
        </p:nvPicPr>
        <p:blipFill>
          <a:blip r:embed="rId2"/>
          <a:stretch>
            <a:fillRect/>
          </a:stretch>
        </p:blipFill>
        <p:spPr>
          <a:xfrm>
            <a:off x="152400" y="1447801"/>
            <a:ext cx="8839200" cy="4800600"/>
          </a:xfrm>
          <a:prstGeom prst="rect">
            <a:avLst/>
          </a:prstGeom>
        </p:spPr>
      </p:pic>
      <p:sp>
        <p:nvSpPr>
          <p:cNvPr id="3" name="Footer Placeholder 2">
            <a:extLst>
              <a:ext uri="{FF2B5EF4-FFF2-40B4-BE49-F238E27FC236}">
                <a16:creationId xmlns:a16="http://schemas.microsoft.com/office/drawing/2014/main" id="{E46C0192-E231-4DF8-85B7-06E00F9137ED}"/>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C9E27DD7-D448-4D2E-9936-A83CA254597C}"/>
              </a:ext>
            </a:extLst>
          </p:cNvPr>
          <p:cNvSpPr>
            <a:spLocks noGrp="1"/>
          </p:cNvSpPr>
          <p:nvPr>
            <p:ph type="sldNum" sz="quarter" idx="12"/>
          </p:nvPr>
        </p:nvSpPr>
        <p:spPr/>
        <p:txBody>
          <a:bodyPr/>
          <a:lstStyle/>
          <a:p>
            <a:fld id="{EF25354F-3453-4809-AA38-15A42C7048E2}" type="slidenum">
              <a:rPr lang="en-US" smtClean="0"/>
              <a:pPr/>
              <a:t>33</a:t>
            </a:fld>
            <a:endParaRPr lang="en-US"/>
          </a:p>
        </p:txBody>
      </p:sp>
      <p:sp>
        <p:nvSpPr>
          <p:cNvPr id="7" name="Title 1">
            <a:extLst>
              <a:ext uri="{FF2B5EF4-FFF2-40B4-BE49-F238E27FC236}">
                <a16:creationId xmlns:a16="http://schemas.microsoft.com/office/drawing/2014/main" id="{BBAC4E3D-97EB-4B4F-980E-11A12C8F8AE9}"/>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Add a Data Source</a:t>
            </a:r>
          </a:p>
        </p:txBody>
      </p:sp>
    </p:spTree>
    <p:extLst>
      <p:ext uri="{BB962C8B-B14F-4D97-AF65-F5344CB8AC3E}">
        <p14:creationId xmlns:p14="http://schemas.microsoft.com/office/powerpoint/2010/main" val="3229153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The dataflow page specifies the CDX data flow being used for the data extract.</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8BCAAF25-89C5-41C0-A302-296FE0E51F87}"/>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5D00715-4343-4F02-8E78-10775459CA09}"/>
              </a:ext>
            </a:extLst>
          </p:cNvPr>
          <p:cNvSpPr>
            <a:spLocks noGrp="1"/>
          </p:cNvSpPr>
          <p:nvPr>
            <p:ph type="sldNum" sz="quarter" idx="12"/>
          </p:nvPr>
        </p:nvSpPr>
        <p:spPr/>
        <p:txBody>
          <a:bodyPr/>
          <a:lstStyle/>
          <a:p>
            <a:fld id="{EF25354F-3453-4809-AA38-15A42C7048E2}" type="slidenum">
              <a:rPr lang="en-US" smtClean="0"/>
              <a:pPr/>
              <a:t>34</a:t>
            </a:fld>
            <a:endParaRPr lang="en-US"/>
          </a:p>
        </p:txBody>
      </p:sp>
      <p:sp>
        <p:nvSpPr>
          <p:cNvPr id="7" name="Title 1">
            <a:extLst>
              <a:ext uri="{FF2B5EF4-FFF2-40B4-BE49-F238E27FC236}">
                <a16:creationId xmlns:a16="http://schemas.microsoft.com/office/drawing/2014/main" id="{837D2273-0236-4109-9413-804A351FEB90}"/>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Data Flow</a:t>
            </a:r>
          </a:p>
        </p:txBody>
      </p:sp>
    </p:spTree>
    <p:extLst>
      <p:ext uri="{BB962C8B-B14F-4D97-AF65-F5344CB8AC3E}">
        <p14:creationId xmlns:p14="http://schemas.microsoft.com/office/powerpoint/2010/main" val="494006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0D38C5C2-2D95-4AE6-90F5-3FF8019D4F2A}"/>
              </a:ext>
            </a:extLst>
          </p:cNvPr>
          <p:cNvPicPr>
            <a:picLocks noGrp="1"/>
          </p:cNvPicPr>
          <p:nvPr>
            <p:ph/>
          </p:nvPr>
        </p:nvPicPr>
        <p:blipFill>
          <a:blip r:embed="rId2"/>
          <a:stretch>
            <a:fillRect/>
          </a:stretch>
        </p:blipFill>
        <p:spPr>
          <a:xfrm>
            <a:off x="342900" y="1524000"/>
            <a:ext cx="8458200" cy="4724400"/>
          </a:xfrm>
          <a:prstGeom prst="rect">
            <a:avLst/>
          </a:prstGeom>
        </p:spPr>
      </p:pic>
      <p:sp>
        <p:nvSpPr>
          <p:cNvPr id="3" name="Footer Placeholder 2">
            <a:extLst>
              <a:ext uri="{FF2B5EF4-FFF2-40B4-BE49-F238E27FC236}">
                <a16:creationId xmlns:a16="http://schemas.microsoft.com/office/drawing/2014/main" id="{8BCAAF25-89C5-41C0-A302-296FE0E51F87}"/>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5D00715-4343-4F02-8E78-10775459CA09}"/>
              </a:ext>
            </a:extLst>
          </p:cNvPr>
          <p:cNvSpPr>
            <a:spLocks noGrp="1"/>
          </p:cNvSpPr>
          <p:nvPr>
            <p:ph type="sldNum" sz="quarter" idx="12"/>
          </p:nvPr>
        </p:nvSpPr>
        <p:spPr/>
        <p:txBody>
          <a:bodyPr/>
          <a:lstStyle/>
          <a:p>
            <a:fld id="{EF25354F-3453-4809-AA38-15A42C7048E2}" type="slidenum">
              <a:rPr lang="en-US" smtClean="0"/>
              <a:pPr/>
              <a:t>35</a:t>
            </a:fld>
            <a:endParaRPr lang="en-US"/>
          </a:p>
        </p:txBody>
      </p:sp>
      <p:sp>
        <p:nvSpPr>
          <p:cNvPr id="7" name="Title 1">
            <a:extLst>
              <a:ext uri="{FF2B5EF4-FFF2-40B4-BE49-F238E27FC236}">
                <a16:creationId xmlns:a16="http://schemas.microsoft.com/office/drawing/2014/main" id="{837D2273-0236-4109-9413-804A351FEB90}"/>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Add a Data Flow</a:t>
            </a:r>
          </a:p>
        </p:txBody>
      </p:sp>
    </p:spTree>
    <p:extLst>
      <p:ext uri="{BB962C8B-B14F-4D97-AF65-F5344CB8AC3E}">
        <p14:creationId xmlns:p14="http://schemas.microsoft.com/office/powerpoint/2010/main" val="18089223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The service page specifies what is done with the data extracted from the data flow, in this case we are writing it to the state database.</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6AC1D8BC-3626-48C7-BE7F-E39A464BD694}"/>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D871773-B6BD-4847-BC63-E04D96F01204}"/>
              </a:ext>
            </a:extLst>
          </p:cNvPr>
          <p:cNvSpPr>
            <a:spLocks noGrp="1"/>
          </p:cNvSpPr>
          <p:nvPr>
            <p:ph type="sldNum" sz="quarter" idx="12"/>
          </p:nvPr>
        </p:nvSpPr>
        <p:spPr/>
        <p:txBody>
          <a:bodyPr/>
          <a:lstStyle/>
          <a:p>
            <a:fld id="{EF25354F-3453-4809-AA38-15A42C7048E2}" type="slidenum">
              <a:rPr lang="en-US" smtClean="0"/>
              <a:pPr/>
              <a:t>36</a:t>
            </a:fld>
            <a:endParaRPr lang="en-US"/>
          </a:p>
        </p:txBody>
      </p:sp>
      <p:sp>
        <p:nvSpPr>
          <p:cNvPr id="8" name="Title 1">
            <a:extLst>
              <a:ext uri="{FF2B5EF4-FFF2-40B4-BE49-F238E27FC236}">
                <a16:creationId xmlns:a16="http://schemas.microsoft.com/office/drawing/2014/main" id="{7F6ECB2C-D65E-4A78-B7CD-85BCD3917F42}"/>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Service</a:t>
            </a:r>
          </a:p>
        </p:txBody>
      </p:sp>
    </p:spTree>
    <p:extLst>
      <p:ext uri="{BB962C8B-B14F-4D97-AF65-F5344CB8AC3E}">
        <p14:creationId xmlns:p14="http://schemas.microsoft.com/office/powerpoint/2010/main" val="35865810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F7BE8F0-8D74-4963-9292-91D2D3BEAAA5}"/>
              </a:ext>
            </a:extLst>
          </p:cNvPr>
          <p:cNvPicPr>
            <a:picLocks noGrp="1"/>
          </p:cNvPicPr>
          <p:nvPr>
            <p:ph idx="1"/>
          </p:nvPr>
        </p:nvPicPr>
        <p:blipFill>
          <a:blip r:embed="rId2"/>
          <a:stretch>
            <a:fillRect/>
          </a:stretch>
        </p:blipFill>
        <p:spPr>
          <a:xfrm>
            <a:off x="266700" y="1469923"/>
            <a:ext cx="8763000" cy="4800600"/>
          </a:xfrm>
          <a:prstGeom prst="rect">
            <a:avLst/>
          </a:prstGeom>
        </p:spPr>
      </p:pic>
      <p:sp>
        <p:nvSpPr>
          <p:cNvPr id="3" name="Footer Placeholder 2">
            <a:extLst>
              <a:ext uri="{FF2B5EF4-FFF2-40B4-BE49-F238E27FC236}">
                <a16:creationId xmlns:a16="http://schemas.microsoft.com/office/drawing/2014/main" id="{6AC1D8BC-3626-48C7-BE7F-E39A464BD694}"/>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D871773-B6BD-4847-BC63-E04D96F01204}"/>
              </a:ext>
            </a:extLst>
          </p:cNvPr>
          <p:cNvSpPr>
            <a:spLocks noGrp="1"/>
          </p:cNvSpPr>
          <p:nvPr>
            <p:ph type="sldNum" sz="quarter" idx="12"/>
          </p:nvPr>
        </p:nvSpPr>
        <p:spPr/>
        <p:txBody>
          <a:bodyPr/>
          <a:lstStyle/>
          <a:p>
            <a:fld id="{EF25354F-3453-4809-AA38-15A42C7048E2}" type="slidenum">
              <a:rPr lang="en-US" smtClean="0"/>
              <a:pPr/>
              <a:t>37</a:t>
            </a:fld>
            <a:endParaRPr lang="en-US"/>
          </a:p>
        </p:txBody>
      </p:sp>
      <p:sp>
        <p:nvSpPr>
          <p:cNvPr id="8" name="Title 1">
            <a:extLst>
              <a:ext uri="{FF2B5EF4-FFF2-40B4-BE49-F238E27FC236}">
                <a16:creationId xmlns:a16="http://schemas.microsoft.com/office/drawing/2014/main" id="{561F6439-7F38-4B7F-9708-6DAD10DC5270}"/>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Add a Service</a:t>
            </a:r>
          </a:p>
        </p:txBody>
      </p:sp>
    </p:spTree>
    <p:extLst>
      <p:ext uri="{BB962C8B-B14F-4D97-AF65-F5344CB8AC3E}">
        <p14:creationId xmlns:p14="http://schemas.microsoft.com/office/powerpoint/2010/main" val="3257405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The task page specifies the schedule for calling a service.</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118B970D-2D36-42C8-BD7A-CA9E850E3FD9}"/>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199C7DC-6290-44AC-B007-914833DD2511}"/>
              </a:ext>
            </a:extLst>
          </p:cNvPr>
          <p:cNvSpPr>
            <a:spLocks noGrp="1"/>
          </p:cNvSpPr>
          <p:nvPr>
            <p:ph type="sldNum" sz="quarter" idx="12"/>
          </p:nvPr>
        </p:nvSpPr>
        <p:spPr/>
        <p:txBody>
          <a:bodyPr/>
          <a:lstStyle/>
          <a:p>
            <a:fld id="{EF25354F-3453-4809-AA38-15A42C7048E2}" type="slidenum">
              <a:rPr lang="en-US" smtClean="0"/>
              <a:pPr/>
              <a:t>38</a:t>
            </a:fld>
            <a:endParaRPr lang="en-US"/>
          </a:p>
        </p:txBody>
      </p:sp>
      <p:sp>
        <p:nvSpPr>
          <p:cNvPr id="7" name="Title 1">
            <a:extLst>
              <a:ext uri="{FF2B5EF4-FFF2-40B4-BE49-F238E27FC236}">
                <a16:creationId xmlns:a16="http://schemas.microsoft.com/office/drawing/2014/main" id="{2651E104-BD95-4615-AE1C-55EF41FF5B0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Task</a:t>
            </a:r>
          </a:p>
        </p:txBody>
      </p:sp>
    </p:spTree>
    <p:extLst>
      <p:ext uri="{BB962C8B-B14F-4D97-AF65-F5344CB8AC3E}">
        <p14:creationId xmlns:p14="http://schemas.microsoft.com/office/powerpoint/2010/main" val="38126251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1623EF07-2017-4B2E-84E1-8FC4DB50704A}"/>
              </a:ext>
            </a:extLst>
          </p:cNvPr>
          <p:cNvPicPr>
            <a:picLocks noGrp="1"/>
          </p:cNvPicPr>
          <p:nvPr>
            <p:ph/>
          </p:nvPr>
        </p:nvPicPr>
        <p:blipFill>
          <a:blip r:embed="rId2"/>
          <a:stretch>
            <a:fillRect/>
          </a:stretch>
        </p:blipFill>
        <p:spPr>
          <a:xfrm>
            <a:off x="152400" y="1578077"/>
            <a:ext cx="8839200" cy="4648200"/>
          </a:xfrm>
          <a:prstGeom prst="rect">
            <a:avLst/>
          </a:prstGeom>
        </p:spPr>
      </p:pic>
      <p:sp>
        <p:nvSpPr>
          <p:cNvPr id="3" name="Footer Placeholder 2">
            <a:extLst>
              <a:ext uri="{FF2B5EF4-FFF2-40B4-BE49-F238E27FC236}">
                <a16:creationId xmlns:a16="http://schemas.microsoft.com/office/drawing/2014/main" id="{118B970D-2D36-42C8-BD7A-CA9E850E3FD9}"/>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9199C7DC-6290-44AC-B007-914833DD2511}"/>
              </a:ext>
            </a:extLst>
          </p:cNvPr>
          <p:cNvSpPr>
            <a:spLocks noGrp="1"/>
          </p:cNvSpPr>
          <p:nvPr>
            <p:ph type="sldNum" sz="quarter" idx="12"/>
          </p:nvPr>
        </p:nvSpPr>
        <p:spPr/>
        <p:txBody>
          <a:bodyPr/>
          <a:lstStyle/>
          <a:p>
            <a:fld id="{EF25354F-3453-4809-AA38-15A42C7048E2}" type="slidenum">
              <a:rPr lang="en-US" smtClean="0"/>
              <a:pPr/>
              <a:t>39</a:t>
            </a:fld>
            <a:endParaRPr lang="en-US"/>
          </a:p>
        </p:txBody>
      </p:sp>
      <p:sp>
        <p:nvSpPr>
          <p:cNvPr id="7" name="Title 1">
            <a:extLst>
              <a:ext uri="{FF2B5EF4-FFF2-40B4-BE49-F238E27FC236}">
                <a16:creationId xmlns:a16="http://schemas.microsoft.com/office/drawing/2014/main" id="{2651E104-BD95-4615-AE1C-55EF41FF5B08}"/>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Add a Task</a:t>
            </a:r>
          </a:p>
        </p:txBody>
      </p:sp>
    </p:spTree>
    <p:extLst>
      <p:ext uri="{BB962C8B-B14F-4D97-AF65-F5344CB8AC3E}">
        <p14:creationId xmlns:p14="http://schemas.microsoft.com/office/powerpoint/2010/main" val="4133019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F3CACA1-6EA8-4EC6-A630-1963656EDB14}"/>
              </a:ext>
            </a:extLst>
          </p:cNvPr>
          <p:cNvGraphicFramePr>
            <a:graphicFrameLocks noGrp="1"/>
          </p:cNvGraphicFramePr>
          <p:nvPr>
            <p:ph idx="1"/>
            <p:extLst>
              <p:ext uri="{D42A27DB-BD31-4B8C-83A1-F6EECF244321}">
                <p14:modId xmlns:p14="http://schemas.microsoft.com/office/powerpoint/2010/main" val="3116540042"/>
              </p:ext>
            </p:extLst>
          </p:nvPr>
        </p:nvGraphicFramePr>
        <p:xfrm>
          <a:off x="76200" y="152400"/>
          <a:ext cx="8966200" cy="6553201"/>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2881126291"/>
                    </a:ext>
                  </a:extLst>
                </a:gridCol>
                <a:gridCol w="7366000">
                  <a:extLst>
                    <a:ext uri="{9D8B030D-6E8A-4147-A177-3AD203B41FA5}">
                      <a16:colId xmlns:a16="http://schemas.microsoft.com/office/drawing/2014/main" val="3897006286"/>
                    </a:ext>
                  </a:extLst>
                </a:gridCol>
              </a:tblGrid>
              <a:tr h="386097">
                <a:tc>
                  <a:txBody>
                    <a:bodyPr/>
                    <a:lstStyle/>
                    <a:p>
                      <a:pPr algn="l" rtl="0" fontAlgn="ctr"/>
                      <a:r>
                        <a:rPr lang="en-US" sz="2000" u="none" strike="noStrike">
                          <a:effectLst/>
                        </a:rPr>
                        <a:t>Title</a:t>
                      </a:r>
                      <a:endParaRPr lang="en-US" sz="2000" b="1" i="0" u="none" strike="noStrike">
                        <a:solidFill>
                          <a:srgbClr val="FFFFFF"/>
                        </a:solidFill>
                        <a:effectLst/>
                        <a:latin typeface="Arial" panose="020B0604020202020204" pitchFamily="34" charset="0"/>
                      </a:endParaRPr>
                    </a:p>
                  </a:txBody>
                  <a:tcPr marL="8199" marR="8199" marT="8199" marB="0" anchor="ctr"/>
                </a:tc>
                <a:tc>
                  <a:txBody>
                    <a:bodyPr/>
                    <a:lstStyle/>
                    <a:p>
                      <a:pPr algn="ctr" rtl="0" fontAlgn="ctr"/>
                      <a:r>
                        <a:rPr lang="en-US" sz="2000" u="none" strike="noStrike" dirty="0">
                          <a:effectLst/>
                        </a:rPr>
                        <a:t>Description</a:t>
                      </a:r>
                      <a:endParaRPr lang="en-US" sz="2000" b="1" i="0" u="none" strike="noStrike" dirty="0">
                        <a:solidFill>
                          <a:srgbClr val="FFFFFF"/>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20182690"/>
                  </a:ext>
                </a:extLst>
              </a:tr>
              <a:tr h="1091479">
                <a:tc>
                  <a:txBody>
                    <a:bodyPr/>
                    <a:lstStyle/>
                    <a:p>
                      <a:pPr algn="l" rtl="0" fontAlgn="ctr"/>
                      <a:r>
                        <a:rPr lang="en-US" sz="2000" u="none" strike="noStrike" dirty="0">
                          <a:effectLst/>
                        </a:rPr>
                        <a:t>SDWIS/ State Data Model</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SDWIS Administrator, I want the Data Mart structure to include the current SDWIS/State data structure, but expanded to include new SDWIS Prime data elements as they occur.</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289513137"/>
                  </a:ext>
                </a:extLst>
              </a:tr>
              <a:tr h="1451717">
                <a:tc>
                  <a:txBody>
                    <a:bodyPr/>
                    <a:lstStyle/>
                    <a:p>
                      <a:pPr algn="l" rtl="0" fontAlgn="ctr"/>
                      <a:r>
                        <a:rPr lang="en-US" sz="2000" u="none" strike="noStrike" dirty="0">
                          <a:effectLst/>
                        </a:rPr>
                        <a:t>On Demand</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the SDWIS Admin, I want to have the sync process check the difference between the Data Mart and the SDWIS Prime data partition for my primacy agency on demand so that I can have the latest, most up to date synchronization.</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3555209402"/>
                  </a:ext>
                </a:extLst>
              </a:tr>
              <a:tr h="1451717">
                <a:tc>
                  <a:txBody>
                    <a:bodyPr/>
                    <a:lstStyle/>
                    <a:p>
                      <a:pPr algn="l" rtl="0" fontAlgn="ctr"/>
                      <a:r>
                        <a:rPr lang="en-US" sz="2000" u="none" strike="noStrike">
                          <a:effectLst/>
                        </a:rPr>
                        <a:t>Sync Data Subsets</a:t>
                      </a:r>
                      <a:endParaRPr lang="en-US" sz="2000" b="1" i="0" u="none" strike="noStrike">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SDWIS Administrator, I want to routinely sync one or more subsets of my data between SDWIS Prime and my local Data Mart because some of my datasets are more time-sensitive than other (e.g., sample results versus facilities).</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752663544"/>
                  </a:ext>
                </a:extLst>
              </a:tr>
              <a:tr h="2172191">
                <a:tc>
                  <a:txBody>
                    <a:bodyPr/>
                    <a:lstStyle/>
                    <a:p>
                      <a:pPr algn="l" rtl="0" fontAlgn="ctr"/>
                      <a:r>
                        <a:rPr lang="en-US" sz="2000" u="none" strike="noStrike" dirty="0">
                          <a:effectLst/>
                        </a:rPr>
                        <a:t>Schedule Subsets</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the SDWIS Admin, I want to apply a schedule so that the sync process checks for differences between different business objects so that I can tailor the process for my primacy agency’s workload. For example, if my primacy agency processes sample results every morning before noon, I want to have the sync process check for differences at a set time shortly after noon once per day.</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2546839534"/>
                  </a:ext>
                </a:extLst>
              </a:tr>
            </a:tbl>
          </a:graphicData>
        </a:graphic>
      </p:graphicFrame>
      <p:sp>
        <p:nvSpPr>
          <p:cNvPr id="9" name="Footer Placeholder 8">
            <a:extLst>
              <a:ext uri="{FF2B5EF4-FFF2-40B4-BE49-F238E27FC236}">
                <a16:creationId xmlns:a16="http://schemas.microsoft.com/office/drawing/2014/main" id="{53030360-DC07-4909-9BB3-0657B91B6DCE}"/>
              </a:ext>
            </a:extLst>
          </p:cNvPr>
          <p:cNvSpPr>
            <a:spLocks noGrp="1"/>
          </p:cNvSpPr>
          <p:nvPr>
            <p:ph type="ftr" sz="quarter" idx="11"/>
          </p:nvPr>
        </p:nvSpPr>
        <p:spPr/>
        <p:txBody>
          <a:bodyPr/>
          <a:lstStyle/>
          <a:p>
            <a:endParaRPr lang="en-US"/>
          </a:p>
          <a:p>
            <a:r>
              <a:rPr lang="en-US"/>
              <a:t>U.S. Environmental Protection Agency</a:t>
            </a:r>
          </a:p>
        </p:txBody>
      </p:sp>
      <p:sp>
        <p:nvSpPr>
          <p:cNvPr id="10" name="Slide Number Placeholder 9">
            <a:extLst>
              <a:ext uri="{FF2B5EF4-FFF2-40B4-BE49-F238E27FC236}">
                <a16:creationId xmlns:a16="http://schemas.microsoft.com/office/drawing/2014/main" id="{88CFEA39-3D66-4918-A00A-9C645C2CA2B9}"/>
              </a:ext>
            </a:extLst>
          </p:cNvPr>
          <p:cNvSpPr>
            <a:spLocks noGrp="1"/>
          </p:cNvSpPr>
          <p:nvPr>
            <p:ph type="sldNum" sz="quarter" idx="12"/>
          </p:nvPr>
        </p:nvSpPr>
        <p:spPr/>
        <p:txBody>
          <a:bodyPr/>
          <a:lstStyle/>
          <a:p>
            <a:fld id="{6CB65706-CD4B-4AB5-A95B-C2FE829873B0}" type="slidenum">
              <a:rPr lang="en-US" smtClean="0"/>
              <a:pPr/>
              <a:t>4</a:t>
            </a:fld>
            <a:endParaRPr lang="en-US" dirty="0"/>
          </a:p>
        </p:txBody>
      </p:sp>
    </p:spTree>
    <p:extLst>
      <p:ext uri="{BB962C8B-B14F-4D97-AF65-F5344CB8AC3E}">
        <p14:creationId xmlns:p14="http://schemas.microsoft.com/office/powerpoint/2010/main" val="22513879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The test service page allows for calling a service on </a:t>
            </a:r>
            <a:r>
              <a:rPr lang="en-US" sz="1800" dirty="0" err="1"/>
              <a:t>adhoc</a:t>
            </a:r>
            <a:r>
              <a:rPr lang="en-US" sz="1800" dirty="0"/>
              <a:t> basis</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4B6B314C-7EC5-4E78-914C-B615B410C100}"/>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593EB80B-37D6-48C3-8FDC-EC2CBBA8EAB8}"/>
              </a:ext>
            </a:extLst>
          </p:cNvPr>
          <p:cNvSpPr>
            <a:spLocks noGrp="1"/>
          </p:cNvSpPr>
          <p:nvPr>
            <p:ph type="sldNum" sz="quarter" idx="12"/>
          </p:nvPr>
        </p:nvSpPr>
        <p:spPr/>
        <p:txBody>
          <a:bodyPr/>
          <a:lstStyle/>
          <a:p>
            <a:fld id="{EF25354F-3453-4809-AA38-15A42C7048E2}" type="slidenum">
              <a:rPr lang="en-US" smtClean="0"/>
              <a:pPr/>
              <a:t>40</a:t>
            </a:fld>
            <a:endParaRPr lang="en-US"/>
          </a:p>
        </p:txBody>
      </p:sp>
      <p:sp>
        <p:nvSpPr>
          <p:cNvPr id="7" name="Title 1">
            <a:extLst>
              <a:ext uri="{FF2B5EF4-FFF2-40B4-BE49-F238E27FC236}">
                <a16:creationId xmlns:a16="http://schemas.microsoft.com/office/drawing/2014/main" id="{90385072-842B-4331-89A3-D1AA55EC4065}"/>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Test Service</a:t>
            </a:r>
          </a:p>
        </p:txBody>
      </p:sp>
    </p:spTree>
    <p:extLst>
      <p:ext uri="{BB962C8B-B14F-4D97-AF65-F5344CB8AC3E}">
        <p14:creationId xmlns:p14="http://schemas.microsoft.com/office/powerpoint/2010/main" val="3433131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BA422DA-4E2E-42D4-A131-20FD8D8F30D4}"/>
              </a:ext>
            </a:extLst>
          </p:cNvPr>
          <p:cNvPicPr>
            <a:picLocks noGrp="1" noChangeAspect="1"/>
          </p:cNvPicPr>
          <p:nvPr>
            <p:ph idx="1"/>
          </p:nvPr>
        </p:nvPicPr>
        <p:blipFill>
          <a:blip r:embed="rId2"/>
          <a:stretch>
            <a:fillRect/>
          </a:stretch>
        </p:blipFill>
        <p:spPr>
          <a:xfrm>
            <a:off x="248436" y="1445420"/>
            <a:ext cx="8799528" cy="4802980"/>
          </a:xfrm>
          <a:prstGeom prst="rect">
            <a:avLst/>
          </a:prstGeom>
        </p:spPr>
      </p:pic>
      <p:sp>
        <p:nvSpPr>
          <p:cNvPr id="3" name="Footer Placeholder 2">
            <a:extLst>
              <a:ext uri="{FF2B5EF4-FFF2-40B4-BE49-F238E27FC236}">
                <a16:creationId xmlns:a16="http://schemas.microsoft.com/office/drawing/2014/main" id="{4B6B314C-7EC5-4E78-914C-B615B410C100}"/>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593EB80B-37D6-48C3-8FDC-EC2CBBA8EAB8}"/>
              </a:ext>
            </a:extLst>
          </p:cNvPr>
          <p:cNvSpPr>
            <a:spLocks noGrp="1"/>
          </p:cNvSpPr>
          <p:nvPr>
            <p:ph type="sldNum" sz="quarter" idx="12"/>
          </p:nvPr>
        </p:nvSpPr>
        <p:spPr/>
        <p:txBody>
          <a:bodyPr/>
          <a:lstStyle/>
          <a:p>
            <a:fld id="{EF25354F-3453-4809-AA38-15A42C7048E2}" type="slidenum">
              <a:rPr lang="en-US" smtClean="0"/>
              <a:pPr/>
              <a:t>41</a:t>
            </a:fld>
            <a:endParaRPr lang="en-US"/>
          </a:p>
        </p:txBody>
      </p:sp>
      <p:sp>
        <p:nvSpPr>
          <p:cNvPr id="7" name="Title 1">
            <a:extLst>
              <a:ext uri="{FF2B5EF4-FFF2-40B4-BE49-F238E27FC236}">
                <a16:creationId xmlns:a16="http://schemas.microsoft.com/office/drawing/2014/main" id="{90385072-842B-4331-89A3-D1AA55EC4065}"/>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Test Service</a:t>
            </a:r>
          </a:p>
        </p:txBody>
      </p:sp>
    </p:spTree>
    <p:extLst>
      <p:ext uri="{BB962C8B-B14F-4D97-AF65-F5344CB8AC3E}">
        <p14:creationId xmlns:p14="http://schemas.microsoft.com/office/powerpoint/2010/main" val="3116537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The search transactions page allows for viewing transaction log</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391A1039-440C-4B06-BBB2-9E3731E91FCA}"/>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D9480A0-41DB-4349-A204-0F5E3DC1BDB8}"/>
              </a:ext>
            </a:extLst>
          </p:cNvPr>
          <p:cNvSpPr>
            <a:spLocks noGrp="1"/>
          </p:cNvSpPr>
          <p:nvPr>
            <p:ph type="sldNum" sz="quarter" idx="12"/>
          </p:nvPr>
        </p:nvSpPr>
        <p:spPr/>
        <p:txBody>
          <a:bodyPr/>
          <a:lstStyle/>
          <a:p>
            <a:fld id="{EF25354F-3453-4809-AA38-15A42C7048E2}" type="slidenum">
              <a:rPr lang="en-US" smtClean="0"/>
              <a:pPr/>
              <a:t>42</a:t>
            </a:fld>
            <a:endParaRPr lang="en-US"/>
          </a:p>
        </p:txBody>
      </p:sp>
      <p:sp>
        <p:nvSpPr>
          <p:cNvPr id="8" name="Title 1">
            <a:extLst>
              <a:ext uri="{FF2B5EF4-FFF2-40B4-BE49-F238E27FC236}">
                <a16:creationId xmlns:a16="http://schemas.microsoft.com/office/drawing/2014/main" id="{D4A10B67-ABE7-4521-B893-B9C30DFDAD2A}"/>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Search Transactions</a:t>
            </a:r>
          </a:p>
        </p:txBody>
      </p:sp>
    </p:spTree>
    <p:extLst>
      <p:ext uri="{BB962C8B-B14F-4D97-AF65-F5344CB8AC3E}">
        <p14:creationId xmlns:p14="http://schemas.microsoft.com/office/powerpoint/2010/main" val="31014426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7F1A24AA-0A17-4B2F-9C6B-41C50F749648}"/>
              </a:ext>
            </a:extLst>
          </p:cNvPr>
          <p:cNvPicPr>
            <a:picLocks noGrp="1" noChangeAspect="1"/>
          </p:cNvPicPr>
          <p:nvPr>
            <p:ph/>
          </p:nvPr>
        </p:nvPicPr>
        <p:blipFill>
          <a:blip r:embed="rId2"/>
          <a:stretch>
            <a:fillRect/>
          </a:stretch>
        </p:blipFill>
        <p:spPr>
          <a:xfrm>
            <a:off x="152400" y="1524000"/>
            <a:ext cx="8686800" cy="4724400"/>
          </a:xfrm>
          <a:prstGeom prst="rect">
            <a:avLst/>
          </a:prstGeom>
        </p:spPr>
      </p:pic>
      <p:sp>
        <p:nvSpPr>
          <p:cNvPr id="3" name="Footer Placeholder 2">
            <a:extLst>
              <a:ext uri="{FF2B5EF4-FFF2-40B4-BE49-F238E27FC236}">
                <a16:creationId xmlns:a16="http://schemas.microsoft.com/office/drawing/2014/main" id="{391A1039-440C-4B06-BBB2-9E3731E91FCA}"/>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D9480A0-41DB-4349-A204-0F5E3DC1BDB8}"/>
              </a:ext>
            </a:extLst>
          </p:cNvPr>
          <p:cNvSpPr>
            <a:spLocks noGrp="1"/>
          </p:cNvSpPr>
          <p:nvPr>
            <p:ph type="sldNum" sz="quarter" idx="12"/>
          </p:nvPr>
        </p:nvSpPr>
        <p:spPr/>
        <p:txBody>
          <a:bodyPr/>
          <a:lstStyle/>
          <a:p>
            <a:fld id="{EF25354F-3453-4809-AA38-15A42C7048E2}" type="slidenum">
              <a:rPr lang="en-US" smtClean="0"/>
              <a:pPr/>
              <a:t>43</a:t>
            </a:fld>
            <a:endParaRPr lang="en-US"/>
          </a:p>
        </p:txBody>
      </p:sp>
      <p:sp>
        <p:nvSpPr>
          <p:cNvPr id="8" name="Title 1">
            <a:extLst>
              <a:ext uri="{FF2B5EF4-FFF2-40B4-BE49-F238E27FC236}">
                <a16:creationId xmlns:a16="http://schemas.microsoft.com/office/drawing/2014/main" id="{D4A10B67-ABE7-4521-B893-B9C30DFDAD2A}"/>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Search Transactions</a:t>
            </a:r>
          </a:p>
        </p:txBody>
      </p:sp>
    </p:spTree>
    <p:extLst>
      <p:ext uri="{BB962C8B-B14F-4D97-AF65-F5344CB8AC3E}">
        <p14:creationId xmlns:p14="http://schemas.microsoft.com/office/powerpoint/2010/main" val="402248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91240E7-366F-4E53-A86B-4FCF1BE10AD2}"/>
              </a:ext>
            </a:extLst>
          </p:cNvPr>
          <p:cNvSpPr>
            <a:spLocks noGrp="1"/>
          </p:cNvSpPr>
          <p:nvPr>
            <p:ph/>
          </p:nvPr>
        </p:nvSpPr>
        <p:spPr/>
        <p:txBody>
          <a:bodyPr>
            <a:normAutofit/>
          </a:bodyPr>
          <a:lstStyle/>
          <a:p>
            <a:r>
              <a:rPr lang="en-US" sz="1800" dirty="0"/>
              <a:t>Transaction details page shows detailed account of a transaction.</a:t>
            </a:r>
          </a:p>
          <a:p>
            <a:pPr marL="257175" indent="-257175">
              <a:buFont typeface="Arial" panose="020B0604020202020204" pitchFamily="34" charset="0"/>
              <a:buChar char="•"/>
            </a:pPr>
            <a:endParaRPr lang="en-US" sz="1800" dirty="0"/>
          </a:p>
          <a:p>
            <a:pPr marL="257175" indent="-257175">
              <a:buFont typeface="Arial" panose="020B0604020202020204" pitchFamily="34" charset="0"/>
              <a:buChar char="•"/>
            </a:pPr>
            <a:endParaRPr lang="en-US" sz="1800" dirty="0"/>
          </a:p>
        </p:txBody>
      </p:sp>
      <p:sp>
        <p:nvSpPr>
          <p:cNvPr id="3" name="Footer Placeholder 2">
            <a:extLst>
              <a:ext uri="{FF2B5EF4-FFF2-40B4-BE49-F238E27FC236}">
                <a16:creationId xmlns:a16="http://schemas.microsoft.com/office/drawing/2014/main" id="{11CF472F-68CF-487C-B4F6-A49C4CE16B0F}"/>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FD7ACF2-E22D-4652-969E-10C56F782E72}"/>
              </a:ext>
            </a:extLst>
          </p:cNvPr>
          <p:cNvSpPr>
            <a:spLocks noGrp="1"/>
          </p:cNvSpPr>
          <p:nvPr>
            <p:ph type="sldNum" sz="quarter" idx="12"/>
          </p:nvPr>
        </p:nvSpPr>
        <p:spPr/>
        <p:txBody>
          <a:bodyPr/>
          <a:lstStyle/>
          <a:p>
            <a:fld id="{EF25354F-3453-4809-AA38-15A42C7048E2}" type="slidenum">
              <a:rPr lang="en-US" smtClean="0"/>
              <a:pPr/>
              <a:t>44</a:t>
            </a:fld>
            <a:endParaRPr lang="en-US"/>
          </a:p>
        </p:txBody>
      </p:sp>
      <p:sp>
        <p:nvSpPr>
          <p:cNvPr id="7" name="Title 1">
            <a:extLst>
              <a:ext uri="{FF2B5EF4-FFF2-40B4-BE49-F238E27FC236}">
                <a16:creationId xmlns:a16="http://schemas.microsoft.com/office/drawing/2014/main" id="{D264F3A9-6044-4038-999C-0CF284E2EFE3}"/>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Transaction Details</a:t>
            </a:r>
          </a:p>
        </p:txBody>
      </p:sp>
    </p:spTree>
    <p:extLst>
      <p:ext uri="{BB962C8B-B14F-4D97-AF65-F5344CB8AC3E}">
        <p14:creationId xmlns:p14="http://schemas.microsoft.com/office/powerpoint/2010/main" val="51917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98F4965-B54F-4DDF-8799-990A6341BC8C}"/>
              </a:ext>
            </a:extLst>
          </p:cNvPr>
          <p:cNvPicPr>
            <a:picLocks noGrp="1" noChangeAspect="1"/>
          </p:cNvPicPr>
          <p:nvPr>
            <p:ph/>
          </p:nvPr>
        </p:nvPicPr>
        <p:blipFill>
          <a:blip r:embed="rId2"/>
          <a:stretch>
            <a:fillRect/>
          </a:stretch>
        </p:blipFill>
        <p:spPr>
          <a:xfrm>
            <a:off x="152400" y="1524000"/>
            <a:ext cx="8839199" cy="4724400"/>
          </a:xfrm>
          <a:prstGeom prst="rect">
            <a:avLst/>
          </a:prstGeom>
        </p:spPr>
      </p:pic>
      <p:sp>
        <p:nvSpPr>
          <p:cNvPr id="3" name="Footer Placeholder 2">
            <a:extLst>
              <a:ext uri="{FF2B5EF4-FFF2-40B4-BE49-F238E27FC236}">
                <a16:creationId xmlns:a16="http://schemas.microsoft.com/office/drawing/2014/main" id="{11CF472F-68CF-487C-B4F6-A49C4CE16B0F}"/>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AFD7ACF2-E22D-4652-969E-10C56F782E72}"/>
              </a:ext>
            </a:extLst>
          </p:cNvPr>
          <p:cNvSpPr>
            <a:spLocks noGrp="1"/>
          </p:cNvSpPr>
          <p:nvPr>
            <p:ph type="sldNum" sz="quarter" idx="12"/>
          </p:nvPr>
        </p:nvSpPr>
        <p:spPr/>
        <p:txBody>
          <a:bodyPr/>
          <a:lstStyle/>
          <a:p>
            <a:fld id="{EF25354F-3453-4809-AA38-15A42C7048E2}" type="slidenum">
              <a:rPr lang="en-US" smtClean="0"/>
              <a:pPr/>
              <a:t>45</a:t>
            </a:fld>
            <a:endParaRPr lang="en-US"/>
          </a:p>
        </p:txBody>
      </p:sp>
      <p:sp>
        <p:nvSpPr>
          <p:cNvPr id="7" name="Title 1">
            <a:extLst>
              <a:ext uri="{FF2B5EF4-FFF2-40B4-BE49-F238E27FC236}">
                <a16:creationId xmlns:a16="http://schemas.microsoft.com/office/drawing/2014/main" id="{D264F3A9-6044-4038-999C-0CF284E2EFE3}"/>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Transaction Details</a:t>
            </a:r>
          </a:p>
        </p:txBody>
      </p:sp>
    </p:spTree>
    <p:extLst>
      <p:ext uri="{BB962C8B-B14F-4D97-AF65-F5344CB8AC3E}">
        <p14:creationId xmlns:p14="http://schemas.microsoft.com/office/powerpoint/2010/main" val="14761726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68640C7-83DC-498D-8B25-2C2BFE8E2835}"/>
              </a:ext>
            </a:extLst>
          </p:cNvPr>
          <p:cNvSpPr>
            <a:spLocks noGrp="1"/>
          </p:cNvSpPr>
          <p:nvPr>
            <p:ph type="ftr" sz="quarter" idx="11"/>
          </p:nvPr>
        </p:nvSpPr>
        <p:spPr/>
        <p:txBody>
          <a:bodyPr/>
          <a:lstStyle/>
          <a:p>
            <a:endParaRPr lang="en-US"/>
          </a:p>
          <a:p>
            <a:r>
              <a:rPr lang="en-US"/>
              <a:t>U.S. Environmental Protection Agency</a:t>
            </a:r>
          </a:p>
        </p:txBody>
      </p:sp>
      <p:sp>
        <p:nvSpPr>
          <p:cNvPr id="6" name="Slide Number Placeholder 5">
            <a:extLst>
              <a:ext uri="{FF2B5EF4-FFF2-40B4-BE49-F238E27FC236}">
                <a16:creationId xmlns:a16="http://schemas.microsoft.com/office/drawing/2014/main" id="{E9BC5DA2-CB89-4056-976B-D820BCC23901}"/>
              </a:ext>
            </a:extLst>
          </p:cNvPr>
          <p:cNvSpPr>
            <a:spLocks noGrp="1"/>
          </p:cNvSpPr>
          <p:nvPr>
            <p:ph type="sldNum" sz="quarter" idx="12"/>
          </p:nvPr>
        </p:nvSpPr>
        <p:spPr/>
        <p:txBody>
          <a:bodyPr/>
          <a:lstStyle/>
          <a:p>
            <a:fld id="{EF25354F-3453-4809-AA38-15A42C7048E2}" type="slidenum">
              <a:rPr lang="en-US" smtClean="0"/>
              <a:pPr/>
              <a:t>46</a:t>
            </a:fld>
            <a:endParaRPr lang="en-US"/>
          </a:p>
        </p:txBody>
      </p:sp>
      <p:pic>
        <p:nvPicPr>
          <p:cNvPr id="10" name="Content Placeholder 9">
            <a:extLst>
              <a:ext uri="{FF2B5EF4-FFF2-40B4-BE49-F238E27FC236}">
                <a16:creationId xmlns:a16="http://schemas.microsoft.com/office/drawing/2014/main" id="{5653FEA5-6AA0-48F4-86A7-7CB459E98FCF}"/>
              </a:ext>
            </a:extLst>
          </p:cNvPr>
          <p:cNvPicPr>
            <a:picLocks noGrp="1" noChangeAspect="1"/>
          </p:cNvPicPr>
          <p:nvPr>
            <p:ph idx="1"/>
          </p:nvPr>
        </p:nvPicPr>
        <p:blipFill rotWithShape="1">
          <a:blip r:embed="rId2"/>
          <a:srcRect l="27103" b="34940"/>
          <a:stretch/>
        </p:blipFill>
        <p:spPr>
          <a:xfrm>
            <a:off x="71112" y="1600200"/>
            <a:ext cx="9072888" cy="4191000"/>
          </a:xfrm>
          <a:prstGeom prst="rect">
            <a:avLst/>
          </a:prstGeom>
        </p:spPr>
      </p:pic>
      <p:sp>
        <p:nvSpPr>
          <p:cNvPr id="5" name="Title 1">
            <a:extLst>
              <a:ext uri="{FF2B5EF4-FFF2-40B4-BE49-F238E27FC236}">
                <a16:creationId xmlns:a16="http://schemas.microsoft.com/office/drawing/2014/main" id="{697D9DAE-D618-46AF-A5CA-976FEE9E147E}"/>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File written to LRDR table</a:t>
            </a:r>
          </a:p>
        </p:txBody>
      </p:sp>
    </p:spTree>
    <p:extLst>
      <p:ext uri="{BB962C8B-B14F-4D97-AF65-F5344CB8AC3E}">
        <p14:creationId xmlns:p14="http://schemas.microsoft.com/office/powerpoint/2010/main" val="4581543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B6097854-2411-4C41-99F8-6585D8FC7659}"/>
              </a:ext>
            </a:extLst>
          </p:cNvPr>
          <p:cNvPicPr>
            <a:picLocks noGrp="1" noChangeAspect="1"/>
          </p:cNvPicPr>
          <p:nvPr>
            <p:ph/>
          </p:nvPr>
        </p:nvPicPr>
        <p:blipFill>
          <a:blip r:embed="rId2"/>
          <a:stretch>
            <a:fillRect/>
          </a:stretch>
        </p:blipFill>
        <p:spPr>
          <a:xfrm>
            <a:off x="228600" y="1447800"/>
            <a:ext cx="8686800" cy="4712481"/>
          </a:xfrm>
          <a:prstGeom prst="rect">
            <a:avLst/>
          </a:prstGeom>
        </p:spPr>
      </p:pic>
      <p:sp>
        <p:nvSpPr>
          <p:cNvPr id="3" name="Footer Placeholder 2">
            <a:extLst>
              <a:ext uri="{FF2B5EF4-FFF2-40B4-BE49-F238E27FC236}">
                <a16:creationId xmlns:a16="http://schemas.microsoft.com/office/drawing/2014/main" id="{C68640C7-83DC-498D-8B25-2C2BFE8E2835}"/>
              </a:ext>
            </a:extLst>
          </p:cNvPr>
          <p:cNvSpPr>
            <a:spLocks noGrp="1"/>
          </p:cNvSpPr>
          <p:nvPr>
            <p:ph type="ftr" sz="quarter" idx="11"/>
          </p:nvPr>
        </p:nvSpPr>
        <p:spPr/>
        <p:txBody>
          <a:bodyPr/>
          <a:lstStyle/>
          <a:p>
            <a:endParaRPr lang="en-US"/>
          </a:p>
          <a:p>
            <a:r>
              <a:rPr lang="en-US"/>
              <a:t>U.S. Environmental Protection Agency</a:t>
            </a:r>
          </a:p>
        </p:txBody>
      </p:sp>
      <p:sp>
        <p:nvSpPr>
          <p:cNvPr id="6" name="Slide Number Placeholder 5">
            <a:extLst>
              <a:ext uri="{FF2B5EF4-FFF2-40B4-BE49-F238E27FC236}">
                <a16:creationId xmlns:a16="http://schemas.microsoft.com/office/drawing/2014/main" id="{E9BC5DA2-CB89-4056-976B-D820BCC23901}"/>
              </a:ext>
            </a:extLst>
          </p:cNvPr>
          <p:cNvSpPr>
            <a:spLocks noGrp="1"/>
          </p:cNvSpPr>
          <p:nvPr>
            <p:ph type="sldNum" sz="quarter" idx="12"/>
          </p:nvPr>
        </p:nvSpPr>
        <p:spPr/>
        <p:txBody>
          <a:bodyPr/>
          <a:lstStyle/>
          <a:p>
            <a:fld id="{EF25354F-3453-4809-AA38-15A42C7048E2}" type="slidenum">
              <a:rPr lang="en-US" smtClean="0"/>
              <a:pPr/>
              <a:t>47</a:t>
            </a:fld>
            <a:endParaRPr lang="en-US"/>
          </a:p>
        </p:txBody>
      </p:sp>
      <p:sp>
        <p:nvSpPr>
          <p:cNvPr id="10" name="Title 1">
            <a:extLst>
              <a:ext uri="{FF2B5EF4-FFF2-40B4-BE49-F238E27FC236}">
                <a16:creationId xmlns:a16="http://schemas.microsoft.com/office/drawing/2014/main" id="{97DF88D8-5E4B-474D-AC63-87EA79934384}"/>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 Admin</a:t>
            </a:r>
          </a:p>
          <a:p>
            <a:pPr eaLnBrk="1" hangingPunct="1"/>
            <a:r>
              <a:rPr lang="en-US" sz="1500" kern="0" dirty="0">
                <a:solidFill>
                  <a:schemeClr val="accent3"/>
                </a:solidFill>
              </a:rPr>
              <a:t>Scheduler Extract XML from ZIP</a:t>
            </a:r>
          </a:p>
        </p:txBody>
      </p:sp>
    </p:spTree>
    <p:extLst>
      <p:ext uri="{BB962C8B-B14F-4D97-AF65-F5344CB8AC3E}">
        <p14:creationId xmlns:p14="http://schemas.microsoft.com/office/powerpoint/2010/main" val="11127584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614AF-87C9-4E26-A9EA-253466C0AE2B}"/>
              </a:ext>
            </a:extLst>
          </p:cNvPr>
          <p:cNvSpPr>
            <a:spLocks noGrp="1"/>
          </p:cNvSpPr>
          <p:nvPr>
            <p:ph/>
          </p:nvPr>
        </p:nvSpPr>
        <p:spPr/>
        <p:txBody>
          <a:bodyPr/>
          <a:lstStyle/>
          <a:p>
            <a:r>
              <a:rPr lang="en-US" dirty="0"/>
              <a:t>Website</a:t>
            </a:r>
            <a:endParaRPr lang="en-US" dirty="0">
              <a:hlinkClick r:id="rId2"/>
            </a:endParaRPr>
          </a:p>
          <a:p>
            <a:pPr lvl="1"/>
            <a:r>
              <a:rPr lang="en-US" dirty="0">
                <a:hlinkClick r:id="rId2"/>
              </a:rPr>
              <a:t>http://www.exchangenetwork.net/virtual-exchange-service/</a:t>
            </a:r>
            <a:endParaRPr lang="en-US" dirty="0"/>
          </a:p>
          <a:p>
            <a:pPr lvl="2"/>
            <a:r>
              <a:rPr lang="en-US" dirty="0"/>
              <a:t>VES Connector Guide</a:t>
            </a:r>
          </a:p>
          <a:p>
            <a:pPr lvl="2"/>
            <a:r>
              <a:rPr lang="en-US" dirty="0"/>
              <a:t>VES Administrator Guide</a:t>
            </a:r>
          </a:p>
          <a:p>
            <a:pPr lvl="1"/>
            <a:r>
              <a:rPr lang="en-US" dirty="0">
                <a:hlinkClick r:id="rId3"/>
              </a:rPr>
              <a:t>https://vnap.cloudapp.net/vnap</a:t>
            </a:r>
            <a:endParaRPr lang="en-US" dirty="0"/>
          </a:p>
          <a:p>
            <a:pPr lvl="2"/>
            <a:r>
              <a:rPr lang="en-US"/>
              <a:t>VES Overview</a:t>
            </a:r>
          </a:p>
          <a:p>
            <a:pPr lvl="2"/>
            <a:r>
              <a:rPr lang="en-US"/>
              <a:t>Getting </a:t>
            </a:r>
            <a:r>
              <a:rPr lang="en-US" dirty="0"/>
              <a:t>Started Guide</a:t>
            </a:r>
          </a:p>
        </p:txBody>
      </p:sp>
      <p:sp>
        <p:nvSpPr>
          <p:cNvPr id="3" name="Footer Placeholder 2">
            <a:extLst>
              <a:ext uri="{FF2B5EF4-FFF2-40B4-BE49-F238E27FC236}">
                <a16:creationId xmlns:a16="http://schemas.microsoft.com/office/drawing/2014/main" id="{EAA4D457-693D-4DD8-B57D-AA4F423A6D11}"/>
              </a:ext>
            </a:extLst>
          </p:cNvPr>
          <p:cNvSpPr>
            <a:spLocks noGrp="1"/>
          </p:cNvSpPr>
          <p:nvPr>
            <p:ph type="ftr" sz="quarter" idx="11"/>
          </p:nvPr>
        </p:nvSpPr>
        <p:spPr/>
        <p:txBody>
          <a:bodyPr/>
          <a:lstStyle/>
          <a:p>
            <a:endParaRPr lang="en-US"/>
          </a:p>
          <a:p>
            <a:r>
              <a:rPr lang="en-US"/>
              <a:t>U.S. Environmental Protection Agency</a:t>
            </a:r>
          </a:p>
        </p:txBody>
      </p:sp>
      <p:sp>
        <p:nvSpPr>
          <p:cNvPr id="4" name="Slide Number Placeholder 3">
            <a:extLst>
              <a:ext uri="{FF2B5EF4-FFF2-40B4-BE49-F238E27FC236}">
                <a16:creationId xmlns:a16="http://schemas.microsoft.com/office/drawing/2014/main" id="{3DC52089-415F-41DC-88C9-675FF1A51CD6}"/>
              </a:ext>
            </a:extLst>
          </p:cNvPr>
          <p:cNvSpPr>
            <a:spLocks noGrp="1"/>
          </p:cNvSpPr>
          <p:nvPr>
            <p:ph type="sldNum" sz="quarter" idx="12"/>
          </p:nvPr>
        </p:nvSpPr>
        <p:spPr/>
        <p:txBody>
          <a:bodyPr/>
          <a:lstStyle/>
          <a:p>
            <a:fld id="{C7AE6B89-6A38-484F-AFAF-795D5979F477}" type="slidenum">
              <a:rPr lang="en-US" smtClean="0"/>
              <a:pPr/>
              <a:t>48</a:t>
            </a:fld>
            <a:endParaRPr lang="en-US"/>
          </a:p>
        </p:txBody>
      </p:sp>
      <p:sp>
        <p:nvSpPr>
          <p:cNvPr id="6" name="Title 1">
            <a:extLst>
              <a:ext uri="{FF2B5EF4-FFF2-40B4-BE49-F238E27FC236}">
                <a16:creationId xmlns:a16="http://schemas.microsoft.com/office/drawing/2014/main" id="{81271D45-B49A-4FE9-A146-84773B7F05D5}"/>
              </a:ext>
            </a:extLst>
          </p:cNvPr>
          <p:cNvSpPr txBox="1">
            <a:spLocks/>
          </p:cNvSpPr>
          <p:nvPr/>
        </p:nvSpPr>
        <p:spPr bwMode="auto">
          <a:xfrm>
            <a:off x="762000" y="152400"/>
            <a:ext cx="76200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algn="ctr" rtl="0" fontAlgn="base">
              <a:spcBef>
                <a:spcPct val="0"/>
              </a:spcBef>
              <a:spcAft>
                <a:spcPct val="0"/>
              </a:spcAft>
              <a:defRPr sz="3200">
                <a:solidFill>
                  <a:schemeClr val="tx1"/>
                </a:solidFill>
                <a:latin typeface="+mj-lt"/>
                <a:ea typeface="+mj-ea"/>
                <a:cs typeface="+mj-cs"/>
              </a:defRPr>
            </a:lvl1pPr>
            <a:lvl2pPr algn="ctr" rtl="0" fontAlgn="base">
              <a:spcBef>
                <a:spcPct val="0"/>
              </a:spcBef>
              <a:spcAft>
                <a:spcPct val="0"/>
              </a:spcAft>
              <a:defRPr sz="3200">
                <a:solidFill>
                  <a:schemeClr val="tx1"/>
                </a:solidFill>
                <a:latin typeface="Arial" charset="0"/>
                <a:ea typeface="ＭＳ Ｐゴシック" pitchFamily="84" charset="-128"/>
              </a:defRPr>
            </a:lvl2pPr>
            <a:lvl3pPr algn="ctr" rtl="0" fontAlgn="base">
              <a:spcBef>
                <a:spcPct val="0"/>
              </a:spcBef>
              <a:spcAft>
                <a:spcPct val="0"/>
              </a:spcAft>
              <a:defRPr sz="3200">
                <a:solidFill>
                  <a:schemeClr val="tx1"/>
                </a:solidFill>
                <a:latin typeface="Arial" charset="0"/>
                <a:ea typeface="ＭＳ Ｐゴシック" pitchFamily="84" charset="-128"/>
              </a:defRPr>
            </a:lvl3pPr>
            <a:lvl4pPr algn="ctr" rtl="0" fontAlgn="base">
              <a:spcBef>
                <a:spcPct val="0"/>
              </a:spcBef>
              <a:spcAft>
                <a:spcPct val="0"/>
              </a:spcAft>
              <a:defRPr sz="3200">
                <a:solidFill>
                  <a:schemeClr val="tx1"/>
                </a:solidFill>
                <a:latin typeface="Arial" charset="0"/>
                <a:ea typeface="ＭＳ Ｐゴシック" pitchFamily="84" charset="-128"/>
              </a:defRPr>
            </a:lvl4pPr>
            <a:lvl5pPr algn="ctr" rtl="0" fontAlgn="base">
              <a:spcBef>
                <a:spcPct val="0"/>
              </a:spcBef>
              <a:spcAft>
                <a:spcPct val="0"/>
              </a:spcAft>
              <a:defRPr sz="3200">
                <a:solidFill>
                  <a:schemeClr val="tx1"/>
                </a:solidFill>
                <a:latin typeface="Arial" charset="0"/>
                <a:ea typeface="ＭＳ Ｐゴシック" pitchFamily="84" charset="-128"/>
              </a:defRPr>
            </a:lvl5pPr>
            <a:lvl6pPr marL="457200" algn="ctr" rtl="0" fontAlgn="base">
              <a:spcBef>
                <a:spcPct val="0"/>
              </a:spcBef>
              <a:spcAft>
                <a:spcPct val="0"/>
              </a:spcAft>
              <a:defRPr sz="3200">
                <a:solidFill>
                  <a:schemeClr val="tx1"/>
                </a:solidFill>
                <a:latin typeface="Arial" charset="0"/>
                <a:ea typeface="ＭＳ Ｐゴシック" pitchFamily="84" charset="-128"/>
              </a:defRPr>
            </a:lvl6pPr>
            <a:lvl7pPr marL="914400" algn="ctr" rtl="0" fontAlgn="base">
              <a:spcBef>
                <a:spcPct val="0"/>
              </a:spcBef>
              <a:spcAft>
                <a:spcPct val="0"/>
              </a:spcAft>
              <a:defRPr sz="3200">
                <a:solidFill>
                  <a:schemeClr val="tx1"/>
                </a:solidFill>
                <a:latin typeface="Arial" charset="0"/>
                <a:ea typeface="ＭＳ Ｐゴシック" pitchFamily="84" charset="-128"/>
              </a:defRPr>
            </a:lvl7pPr>
            <a:lvl8pPr marL="1371600" algn="ctr" rtl="0" fontAlgn="base">
              <a:spcBef>
                <a:spcPct val="0"/>
              </a:spcBef>
              <a:spcAft>
                <a:spcPct val="0"/>
              </a:spcAft>
              <a:defRPr sz="3200">
                <a:solidFill>
                  <a:schemeClr val="tx1"/>
                </a:solidFill>
                <a:latin typeface="Arial" charset="0"/>
                <a:ea typeface="ＭＳ Ｐゴシック" pitchFamily="84" charset="-128"/>
              </a:defRPr>
            </a:lvl8pPr>
            <a:lvl9pPr marL="1828800" algn="ctr" rtl="0" fontAlgn="base">
              <a:spcBef>
                <a:spcPct val="0"/>
              </a:spcBef>
              <a:spcAft>
                <a:spcPct val="0"/>
              </a:spcAft>
              <a:defRPr sz="3200">
                <a:solidFill>
                  <a:schemeClr val="tx1"/>
                </a:solidFill>
                <a:latin typeface="Arial" charset="0"/>
                <a:ea typeface="ＭＳ Ｐゴシック" pitchFamily="84" charset="-128"/>
              </a:defRPr>
            </a:lvl9pPr>
          </a:lstStyle>
          <a:p>
            <a:pPr eaLnBrk="1" hangingPunct="1"/>
            <a:r>
              <a:rPr lang="en-US" sz="1500" kern="0" dirty="0">
                <a:solidFill>
                  <a:schemeClr val="accent3"/>
                </a:solidFill>
              </a:rPr>
              <a:t>Virtual Exchange Services</a:t>
            </a:r>
          </a:p>
          <a:p>
            <a:pPr eaLnBrk="1" hangingPunct="1"/>
            <a:r>
              <a:rPr lang="en-US" sz="1500" kern="0" dirty="0">
                <a:solidFill>
                  <a:schemeClr val="accent3"/>
                </a:solidFill>
              </a:rPr>
              <a:t>Resources</a:t>
            </a:r>
          </a:p>
        </p:txBody>
      </p:sp>
    </p:spTree>
    <p:extLst>
      <p:ext uri="{BB962C8B-B14F-4D97-AF65-F5344CB8AC3E}">
        <p14:creationId xmlns:p14="http://schemas.microsoft.com/office/powerpoint/2010/main" val="2398045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Comments? Questions?</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Contact:</a:t>
            </a:r>
          </a:p>
          <a:p>
            <a:pPr marL="0" indent="0">
              <a:buNone/>
            </a:pPr>
            <a:r>
              <a:rPr lang="en-US" dirty="0"/>
              <a:t>		Justin Wright, OGWDW</a:t>
            </a:r>
          </a:p>
          <a:p>
            <a:pPr marL="0" indent="0">
              <a:buNone/>
            </a:pPr>
            <a:r>
              <a:rPr lang="en-US" dirty="0"/>
              <a:t>		202-564-0678</a:t>
            </a:r>
          </a:p>
          <a:p>
            <a:pPr marL="0" indent="0">
              <a:buNone/>
            </a:pPr>
            <a:r>
              <a:rPr lang="en-US" dirty="0"/>
              <a:t>		wright.justin@epa.gov</a:t>
            </a:r>
          </a:p>
          <a:p>
            <a:endParaRPr lang="en-US" dirty="0"/>
          </a:p>
        </p:txBody>
      </p:sp>
      <p:sp>
        <p:nvSpPr>
          <p:cNvPr id="4" name="Footer Placeholder 3">
            <a:extLst>
              <a:ext uri="{FF2B5EF4-FFF2-40B4-BE49-F238E27FC236}">
                <a16:creationId xmlns:a16="http://schemas.microsoft.com/office/drawing/2014/main" id="{996A1094-E1C7-45CD-8B23-0D151E98FA52}"/>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DCE2A121-4E91-40E6-8C86-49D3EDF40635}"/>
              </a:ext>
            </a:extLst>
          </p:cNvPr>
          <p:cNvSpPr>
            <a:spLocks noGrp="1"/>
          </p:cNvSpPr>
          <p:nvPr>
            <p:ph type="sldNum" sz="quarter" idx="12"/>
          </p:nvPr>
        </p:nvSpPr>
        <p:spPr/>
        <p:txBody>
          <a:bodyPr/>
          <a:lstStyle/>
          <a:p>
            <a:fld id="{6CB65706-CD4B-4AB5-A95B-C2FE829873B0}" type="slidenum">
              <a:rPr lang="en-US" smtClean="0"/>
              <a:pPr/>
              <a:t>49</a:t>
            </a:fld>
            <a:endParaRPr lang="en-US" dirty="0"/>
          </a:p>
        </p:txBody>
      </p:sp>
    </p:spTree>
    <p:extLst>
      <p:ext uri="{BB962C8B-B14F-4D97-AF65-F5344CB8AC3E}">
        <p14:creationId xmlns:p14="http://schemas.microsoft.com/office/powerpoint/2010/main" val="2533917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B19347-B355-442A-8431-344B16FF2CBB}"/>
              </a:ext>
            </a:extLst>
          </p:cNvPr>
          <p:cNvGraphicFramePr>
            <a:graphicFrameLocks noGrp="1"/>
          </p:cNvGraphicFramePr>
          <p:nvPr>
            <p:ph idx="1"/>
            <p:extLst>
              <p:ext uri="{D42A27DB-BD31-4B8C-83A1-F6EECF244321}">
                <p14:modId xmlns:p14="http://schemas.microsoft.com/office/powerpoint/2010/main" val="1044253659"/>
              </p:ext>
            </p:extLst>
          </p:nvPr>
        </p:nvGraphicFramePr>
        <p:xfrm>
          <a:off x="76200" y="152400"/>
          <a:ext cx="8973808" cy="6578201"/>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542544009"/>
                    </a:ext>
                  </a:extLst>
                </a:gridCol>
                <a:gridCol w="7373608">
                  <a:extLst>
                    <a:ext uri="{9D8B030D-6E8A-4147-A177-3AD203B41FA5}">
                      <a16:colId xmlns:a16="http://schemas.microsoft.com/office/drawing/2014/main" val="1537633614"/>
                    </a:ext>
                  </a:extLst>
                </a:gridCol>
              </a:tblGrid>
              <a:tr h="401724">
                <a:tc>
                  <a:txBody>
                    <a:bodyPr/>
                    <a:lstStyle/>
                    <a:p>
                      <a:pPr algn="l" rtl="0" fontAlgn="ctr"/>
                      <a:r>
                        <a:rPr lang="en-US" sz="2000" b="1" i="0" u="none" strike="noStrike" dirty="0">
                          <a:solidFill>
                            <a:srgbClr val="FFFFFF"/>
                          </a:solidFill>
                          <a:effectLst/>
                          <a:latin typeface="Arial" panose="020B0604020202020204" pitchFamily="34" charset="0"/>
                        </a:rPr>
                        <a:t>Title</a:t>
                      </a:r>
                    </a:p>
                  </a:txBody>
                  <a:tcPr marL="9525" marR="9525" marT="9525" marB="0" anchor="ctr"/>
                </a:tc>
                <a:tc>
                  <a:txBody>
                    <a:bodyPr/>
                    <a:lstStyle/>
                    <a:p>
                      <a:pPr algn="ctr" rtl="0" fontAlgn="ctr"/>
                      <a:r>
                        <a:rPr lang="en-US" sz="2000" b="1" i="0" u="none" strike="noStrike" dirty="0">
                          <a:solidFill>
                            <a:srgbClr val="FFFFFF"/>
                          </a:solidFill>
                          <a:effectLst/>
                          <a:latin typeface="Arial" panose="020B0604020202020204" pitchFamily="34" charset="0"/>
                        </a:rPr>
                        <a:t>Description</a:t>
                      </a:r>
                    </a:p>
                  </a:txBody>
                  <a:tcPr marL="9525" marR="9525" marT="9525" marB="0" anchor="ctr"/>
                </a:tc>
                <a:extLst>
                  <a:ext uri="{0D108BD9-81ED-4DB2-BD59-A6C34878D82A}">
                    <a16:rowId xmlns:a16="http://schemas.microsoft.com/office/drawing/2014/main" val="2015933077"/>
                  </a:ext>
                </a:extLst>
              </a:tr>
              <a:tr h="1093341">
                <a:tc>
                  <a:txBody>
                    <a:bodyPr/>
                    <a:lstStyle/>
                    <a:p>
                      <a:pPr algn="l" rtl="0" fontAlgn="ctr"/>
                      <a:r>
                        <a:rPr lang="en-US" sz="2000" u="none" strike="noStrike" dirty="0">
                          <a:effectLst/>
                        </a:rPr>
                        <a:t>Automated Process</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a:effectLst/>
                        </a:rPr>
                        <a:t>As the SDWIS Administrator, I want the data sync process between SDWIS and my local Data Mart to be fully automated, requiring no involvement on either end of the sync process.</a:t>
                      </a:r>
                      <a:endParaRPr lang="en-US" sz="2000" b="0" i="0" u="none" strike="noStrike">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2230758496"/>
                  </a:ext>
                </a:extLst>
              </a:tr>
              <a:tr h="1431092">
                <a:tc>
                  <a:txBody>
                    <a:bodyPr/>
                    <a:lstStyle/>
                    <a:p>
                      <a:pPr algn="l" rtl="0" fontAlgn="ctr"/>
                      <a:r>
                        <a:rPr lang="en-US" sz="2000" u="none" strike="noStrike" dirty="0">
                          <a:effectLst/>
                        </a:rPr>
                        <a:t>Sync Everything</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SDWIS Administrator, I want to routinely sync all my agency's data between SDWIS Prime and my local Data Mart so that we are working with current data across all modules in the Data Mart.</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932156873"/>
                  </a:ext>
                </a:extLst>
              </a:tr>
              <a:tr h="1815045">
                <a:tc>
                  <a:txBody>
                    <a:bodyPr/>
                    <a:lstStyle/>
                    <a:p>
                      <a:pPr algn="l" rtl="0" fontAlgn="ctr"/>
                      <a:r>
                        <a:rPr lang="en-US" sz="2000" u="none" strike="noStrike" dirty="0">
                          <a:effectLst/>
                        </a:rPr>
                        <a:t>Set a Schedule</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the SDWIS Admin, I want to set the frequency of how often the sync process detects changes in the state of the SDWIS Prime database </a:t>
                      </a:r>
                      <a:r>
                        <a:rPr lang="en-US" sz="2400" u="none" strike="noStrike" dirty="0">
                          <a:effectLst/>
                        </a:rPr>
                        <a:t>partition</a:t>
                      </a:r>
                      <a:r>
                        <a:rPr lang="en-US" sz="2000" u="none" strike="noStrike" dirty="0">
                          <a:effectLst/>
                        </a:rPr>
                        <a:t> for my primacy agency so that I can control how often differences are checked so that they do not affect the performance of the Data Mart.</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900966084"/>
                  </a:ext>
                </a:extLst>
              </a:tr>
              <a:tr h="1815045">
                <a:tc>
                  <a:txBody>
                    <a:bodyPr/>
                    <a:lstStyle/>
                    <a:p>
                      <a:pPr algn="l" rtl="0" fontAlgn="ctr"/>
                      <a:r>
                        <a:rPr lang="en-US" sz="2000" u="none" strike="noStrike" dirty="0">
                          <a:effectLst/>
                        </a:rPr>
                        <a:t>Delay Sync Option</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system administrator, I need the ability to elect to delay sync of the data mart if a bulk upload transaction(s) is pending.  I need the ability for the system to notify any related administrator(s) of the pending bulk upload(s) and wait to process the sync request until it's complete.  This way the local system will have all of the changes in the local data mart.</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2438688242"/>
                  </a:ext>
                </a:extLst>
              </a:tr>
            </a:tbl>
          </a:graphicData>
        </a:graphic>
      </p:graphicFrame>
      <p:sp>
        <p:nvSpPr>
          <p:cNvPr id="9" name="Footer Placeholder 8">
            <a:extLst>
              <a:ext uri="{FF2B5EF4-FFF2-40B4-BE49-F238E27FC236}">
                <a16:creationId xmlns:a16="http://schemas.microsoft.com/office/drawing/2014/main" id="{91379CCB-E1CF-4D9E-817D-222583E68BA1}"/>
              </a:ext>
            </a:extLst>
          </p:cNvPr>
          <p:cNvSpPr>
            <a:spLocks noGrp="1"/>
          </p:cNvSpPr>
          <p:nvPr>
            <p:ph type="ftr" sz="quarter" idx="11"/>
          </p:nvPr>
        </p:nvSpPr>
        <p:spPr/>
        <p:txBody>
          <a:bodyPr/>
          <a:lstStyle/>
          <a:p>
            <a:endParaRPr lang="en-US"/>
          </a:p>
          <a:p>
            <a:r>
              <a:rPr lang="en-US"/>
              <a:t>U.S. Environmental Protection Agency</a:t>
            </a:r>
          </a:p>
        </p:txBody>
      </p:sp>
      <p:sp>
        <p:nvSpPr>
          <p:cNvPr id="10" name="Slide Number Placeholder 9">
            <a:extLst>
              <a:ext uri="{FF2B5EF4-FFF2-40B4-BE49-F238E27FC236}">
                <a16:creationId xmlns:a16="http://schemas.microsoft.com/office/drawing/2014/main" id="{E12E6706-8D9F-46F2-89BD-35870C2F2BDE}"/>
              </a:ext>
            </a:extLst>
          </p:cNvPr>
          <p:cNvSpPr>
            <a:spLocks noGrp="1"/>
          </p:cNvSpPr>
          <p:nvPr>
            <p:ph type="sldNum" sz="quarter" idx="12"/>
          </p:nvPr>
        </p:nvSpPr>
        <p:spPr/>
        <p:txBody>
          <a:bodyPr/>
          <a:lstStyle/>
          <a:p>
            <a:fld id="{6CB65706-CD4B-4AB5-A95B-C2FE829873B0}" type="slidenum">
              <a:rPr lang="en-US" smtClean="0"/>
              <a:pPr/>
              <a:t>5</a:t>
            </a:fld>
            <a:endParaRPr lang="en-US" dirty="0"/>
          </a:p>
        </p:txBody>
      </p:sp>
    </p:spTree>
    <p:extLst>
      <p:ext uri="{BB962C8B-B14F-4D97-AF65-F5344CB8AC3E}">
        <p14:creationId xmlns:p14="http://schemas.microsoft.com/office/powerpoint/2010/main" val="2069202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3B19347-B355-442A-8431-344B16FF2CBB}"/>
              </a:ext>
            </a:extLst>
          </p:cNvPr>
          <p:cNvGraphicFramePr>
            <a:graphicFrameLocks noGrp="1"/>
          </p:cNvGraphicFramePr>
          <p:nvPr>
            <p:ph idx="1"/>
            <p:extLst>
              <p:ext uri="{D42A27DB-BD31-4B8C-83A1-F6EECF244321}">
                <p14:modId xmlns:p14="http://schemas.microsoft.com/office/powerpoint/2010/main" val="4109464247"/>
              </p:ext>
            </p:extLst>
          </p:nvPr>
        </p:nvGraphicFramePr>
        <p:xfrm>
          <a:off x="76200" y="152400"/>
          <a:ext cx="8973808" cy="6609983"/>
        </p:xfrm>
        <a:graphic>
          <a:graphicData uri="http://schemas.openxmlformats.org/drawingml/2006/table">
            <a:tbl>
              <a:tblPr firstRow="1" firstCol="1" bandRow="1">
                <a:tableStyleId>{5C22544A-7EE6-4342-B048-85BDC9FD1C3A}</a:tableStyleId>
              </a:tblPr>
              <a:tblGrid>
                <a:gridCol w="1600200">
                  <a:extLst>
                    <a:ext uri="{9D8B030D-6E8A-4147-A177-3AD203B41FA5}">
                      <a16:colId xmlns:a16="http://schemas.microsoft.com/office/drawing/2014/main" val="542544009"/>
                    </a:ext>
                  </a:extLst>
                </a:gridCol>
                <a:gridCol w="7373608">
                  <a:extLst>
                    <a:ext uri="{9D8B030D-6E8A-4147-A177-3AD203B41FA5}">
                      <a16:colId xmlns:a16="http://schemas.microsoft.com/office/drawing/2014/main" val="1537633614"/>
                    </a:ext>
                  </a:extLst>
                </a:gridCol>
              </a:tblGrid>
              <a:tr h="403428">
                <a:tc>
                  <a:txBody>
                    <a:bodyPr/>
                    <a:lstStyle/>
                    <a:p>
                      <a:pPr algn="l" rtl="0" fontAlgn="ctr"/>
                      <a:r>
                        <a:rPr lang="en-US" sz="2000" b="1" i="0" u="none" strike="noStrike" dirty="0">
                          <a:solidFill>
                            <a:srgbClr val="FFFFFF"/>
                          </a:solidFill>
                          <a:effectLst/>
                          <a:latin typeface="Arial" panose="020B0604020202020204" pitchFamily="34" charset="0"/>
                        </a:rPr>
                        <a:t>Title</a:t>
                      </a:r>
                    </a:p>
                  </a:txBody>
                  <a:tcPr marL="9525" marR="9525" marT="9525" marB="0" anchor="ctr"/>
                </a:tc>
                <a:tc>
                  <a:txBody>
                    <a:bodyPr/>
                    <a:lstStyle/>
                    <a:p>
                      <a:pPr algn="ctr" rtl="0" fontAlgn="ctr"/>
                      <a:r>
                        <a:rPr lang="en-US" sz="2000" b="1" i="0" u="none" strike="noStrike" dirty="0">
                          <a:solidFill>
                            <a:srgbClr val="FFFFFF"/>
                          </a:solidFill>
                          <a:effectLst/>
                          <a:latin typeface="Arial" panose="020B0604020202020204" pitchFamily="34" charset="0"/>
                        </a:rPr>
                        <a:t>Description</a:t>
                      </a:r>
                    </a:p>
                  </a:txBody>
                  <a:tcPr marL="9525" marR="9525" marT="9525" marB="0" anchor="ctr"/>
                </a:tc>
                <a:extLst>
                  <a:ext uri="{0D108BD9-81ED-4DB2-BD59-A6C34878D82A}">
                    <a16:rowId xmlns:a16="http://schemas.microsoft.com/office/drawing/2014/main" val="2015933077"/>
                  </a:ext>
                </a:extLst>
              </a:tr>
              <a:tr h="1428730">
                <a:tc>
                  <a:txBody>
                    <a:bodyPr/>
                    <a:lstStyle/>
                    <a:p>
                      <a:pPr algn="l" rtl="0" fontAlgn="ctr"/>
                      <a:r>
                        <a:rPr lang="en-US" sz="2000" u="none" strike="noStrike" dirty="0">
                          <a:effectLst/>
                        </a:rPr>
                        <a:t>Bulk Data Upload Migration Tables</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data manager, I would like to query Bulk Data Upload information when records were rejected during bulk data upload process.  This relates to Bulk Upload user story for “feedback”.  </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703005634"/>
                  </a:ext>
                </a:extLst>
              </a:tr>
              <a:tr h="1866629">
                <a:tc>
                  <a:txBody>
                    <a:bodyPr/>
                    <a:lstStyle/>
                    <a:p>
                      <a:pPr algn="l" rtl="0" fontAlgn="ctr"/>
                      <a:r>
                        <a:rPr lang="en-US" sz="2000" u="none" strike="noStrike" dirty="0">
                          <a:effectLst/>
                        </a:rPr>
                        <a:t>Time Impact</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I'd like the sync engine to evaluate the time needed and the potential impact of every data sync before they are run and delay the sync to another time if it determines that there will be an unacceptable impact to SDWIS Prime performance during normal business hours.</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88158546"/>
                  </a:ext>
                </a:extLst>
              </a:tr>
              <a:tr h="1074197">
                <a:tc>
                  <a:txBody>
                    <a:bodyPr/>
                    <a:lstStyle/>
                    <a:p>
                      <a:pPr algn="l" rtl="0" fontAlgn="ctr"/>
                      <a:r>
                        <a:rPr lang="en-US" sz="2000" u="none" strike="noStrike">
                          <a:effectLst/>
                        </a:rPr>
                        <a:t>Sampling Migration Tables</a:t>
                      </a:r>
                      <a:endParaRPr lang="en-US" sz="2000" b="1" i="0" u="none" strike="noStrike">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a developer, I would to query sampling migration status from Sampling Migration Tables if Sampling Migration Tables is available for Prime</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2230758496"/>
                  </a:ext>
                </a:extLst>
              </a:tr>
              <a:tr h="1783264">
                <a:tc>
                  <a:txBody>
                    <a:bodyPr/>
                    <a:lstStyle/>
                    <a:p>
                      <a:pPr algn="l" rtl="0" fontAlgn="ctr"/>
                      <a:r>
                        <a:rPr lang="en-US" sz="2000" u="none" strike="noStrike" dirty="0">
                          <a:effectLst/>
                        </a:rPr>
                        <a:t>Performance Feedback</a:t>
                      </a:r>
                      <a:endParaRPr lang="en-US" sz="2000" b="1" i="0" u="none" strike="noStrike" dirty="0">
                        <a:solidFill>
                          <a:srgbClr val="FFFFFF"/>
                        </a:solidFill>
                        <a:effectLst/>
                        <a:latin typeface="Arial" panose="020B0604020202020204" pitchFamily="34" charset="0"/>
                      </a:endParaRPr>
                    </a:p>
                  </a:txBody>
                  <a:tcPr marL="8199" marR="8199" marT="8199" marB="0" anchor="ctr"/>
                </a:tc>
                <a:tc>
                  <a:txBody>
                    <a:bodyPr/>
                    <a:lstStyle/>
                    <a:p>
                      <a:pPr algn="l" rtl="0" fontAlgn="ctr"/>
                      <a:r>
                        <a:rPr lang="en-US" sz="2000" u="none" strike="noStrike" dirty="0">
                          <a:effectLst/>
                        </a:rPr>
                        <a:t>As the SDWIS Admin, I want the sync process to generate reports showing the volume of my agency's data exchanged between the Data Mart and the SDWIS Prime database and estimates of how long it will take before sync starts and completes so that I can *refine the scheduled syncs to make them more efficient*.</a:t>
                      </a:r>
                      <a:endParaRPr lang="en-US" sz="2000" b="0" i="0" u="none" strike="noStrike" dirty="0">
                        <a:solidFill>
                          <a:srgbClr val="000000"/>
                        </a:solidFill>
                        <a:effectLst/>
                        <a:latin typeface="Arial" panose="020B0604020202020204" pitchFamily="34" charset="0"/>
                      </a:endParaRPr>
                    </a:p>
                  </a:txBody>
                  <a:tcPr marL="8199" marR="8199" marT="8199" marB="0" anchor="ctr"/>
                </a:tc>
                <a:extLst>
                  <a:ext uri="{0D108BD9-81ED-4DB2-BD59-A6C34878D82A}">
                    <a16:rowId xmlns:a16="http://schemas.microsoft.com/office/drawing/2014/main" val="1932156873"/>
                  </a:ext>
                </a:extLst>
              </a:tr>
            </a:tbl>
          </a:graphicData>
        </a:graphic>
      </p:graphicFrame>
      <p:sp>
        <p:nvSpPr>
          <p:cNvPr id="2" name="Footer Placeholder 1">
            <a:extLst>
              <a:ext uri="{FF2B5EF4-FFF2-40B4-BE49-F238E27FC236}">
                <a16:creationId xmlns:a16="http://schemas.microsoft.com/office/drawing/2014/main" id="{C4310FD3-BD94-4437-ADE4-DA1D263D1B50}"/>
              </a:ext>
            </a:extLst>
          </p:cNvPr>
          <p:cNvSpPr>
            <a:spLocks noGrp="1"/>
          </p:cNvSpPr>
          <p:nvPr>
            <p:ph type="ftr" sz="quarter" idx="11"/>
          </p:nvPr>
        </p:nvSpPr>
        <p:spPr/>
        <p:txBody>
          <a:bodyPr/>
          <a:lstStyle/>
          <a:p>
            <a:endParaRPr lang="en-US"/>
          </a:p>
          <a:p>
            <a:r>
              <a:rPr lang="en-US"/>
              <a:t>U.S. Environmental Protection Agency</a:t>
            </a:r>
          </a:p>
        </p:txBody>
      </p:sp>
      <p:sp>
        <p:nvSpPr>
          <p:cNvPr id="3" name="Slide Number Placeholder 2">
            <a:extLst>
              <a:ext uri="{FF2B5EF4-FFF2-40B4-BE49-F238E27FC236}">
                <a16:creationId xmlns:a16="http://schemas.microsoft.com/office/drawing/2014/main" id="{B16EC652-E9B8-4264-8467-1B2A47BF7D4F}"/>
              </a:ext>
            </a:extLst>
          </p:cNvPr>
          <p:cNvSpPr>
            <a:spLocks noGrp="1"/>
          </p:cNvSpPr>
          <p:nvPr>
            <p:ph type="sldNum" sz="quarter" idx="12"/>
          </p:nvPr>
        </p:nvSpPr>
        <p:spPr/>
        <p:txBody>
          <a:bodyPr/>
          <a:lstStyle/>
          <a:p>
            <a:fld id="{6CB65706-CD4B-4AB5-A95B-C2FE829873B0}" type="slidenum">
              <a:rPr lang="en-US" smtClean="0"/>
              <a:pPr/>
              <a:t>6</a:t>
            </a:fld>
            <a:endParaRPr lang="en-US" dirty="0"/>
          </a:p>
        </p:txBody>
      </p:sp>
    </p:spTree>
    <p:extLst>
      <p:ext uri="{BB962C8B-B14F-4D97-AF65-F5344CB8AC3E}">
        <p14:creationId xmlns:p14="http://schemas.microsoft.com/office/powerpoint/2010/main" val="2368552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(VES)</a:t>
            </a:r>
          </a:p>
        </p:txBody>
      </p:sp>
      <p:sp>
        <p:nvSpPr>
          <p:cNvPr id="3" name="Content Placeholder 2"/>
          <p:cNvSpPr>
            <a:spLocks noGrp="1"/>
          </p:cNvSpPr>
          <p:nvPr>
            <p:ph idx="1"/>
          </p:nvPr>
        </p:nvSpPr>
        <p:spPr/>
        <p:txBody>
          <a:bodyPr>
            <a:noAutofit/>
          </a:bodyPr>
          <a:lstStyle/>
          <a:p>
            <a:r>
              <a:rPr lang="en-US" sz="2200" dirty="0"/>
              <a:t>“The Virtual Exchange Service (VES) is a cloud-based platform for creating data exchanges on the Exchange Network.  The VES eliminates the need for Partners to create and maintain a node server.  The VES supports all of the functions of a node and simplifies the creation of data exchanges.” It allows Primacy Agencies to configure replications of the SDWIS Prime database to their Local Replication Data Repository</a:t>
            </a:r>
          </a:p>
          <a:p>
            <a:r>
              <a:rPr lang="en-US" sz="2200" dirty="0"/>
              <a:t>The VES is a cloud-based platform designed to minimize the burden of building data exchanges  by using standard templates that define much of the processing</a:t>
            </a:r>
          </a:p>
        </p:txBody>
      </p:sp>
      <p:sp>
        <p:nvSpPr>
          <p:cNvPr id="4" name="Footer Placeholder 3">
            <a:extLst>
              <a:ext uri="{FF2B5EF4-FFF2-40B4-BE49-F238E27FC236}">
                <a16:creationId xmlns:a16="http://schemas.microsoft.com/office/drawing/2014/main" id="{A8A55E3C-5392-4B2C-AF14-D8C1A0CEEE4E}"/>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3BDE1202-520E-423F-8319-9B195C739EEC}"/>
              </a:ext>
            </a:extLst>
          </p:cNvPr>
          <p:cNvSpPr>
            <a:spLocks noGrp="1"/>
          </p:cNvSpPr>
          <p:nvPr>
            <p:ph type="sldNum" sz="quarter" idx="12"/>
          </p:nvPr>
        </p:nvSpPr>
        <p:spPr/>
        <p:txBody>
          <a:bodyPr/>
          <a:lstStyle/>
          <a:p>
            <a:fld id="{6CB65706-CD4B-4AB5-A95B-C2FE829873B0}" type="slidenum">
              <a:rPr lang="en-US" smtClean="0"/>
              <a:pPr/>
              <a:t>7</a:t>
            </a:fld>
            <a:endParaRPr lang="en-US" dirty="0"/>
          </a:p>
        </p:txBody>
      </p:sp>
    </p:spTree>
    <p:extLst>
      <p:ext uri="{BB962C8B-B14F-4D97-AF65-F5344CB8AC3E}">
        <p14:creationId xmlns:p14="http://schemas.microsoft.com/office/powerpoint/2010/main" val="2739882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(VES cont.)</a:t>
            </a:r>
          </a:p>
        </p:txBody>
      </p:sp>
      <p:sp>
        <p:nvSpPr>
          <p:cNvPr id="3" name="Content Placeholder 2"/>
          <p:cNvSpPr>
            <a:spLocks noGrp="1"/>
          </p:cNvSpPr>
          <p:nvPr>
            <p:ph idx="1"/>
          </p:nvPr>
        </p:nvSpPr>
        <p:spPr/>
        <p:txBody>
          <a:bodyPr>
            <a:normAutofit/>
          </a:bodyPr>
          <a:lstStyle/>
          <a:p>
            <a:r>
              <a:rPr lang="en-US" sz="2200" dirty="0"/>
              <a:t>If you have a node, agencies can use VES to supplement their existing node or to replace their node </a:t>
            </a:r>
          </a:p>
          <a:p>
            <a:r>
              <a:rPr lang="en-US" sz="2200" dirty="0"/>
              <a:t>The exchanges (e.g. SDWIS) are configured not installed</a:t>
            </a:r>
          </a:p>
          <a:p>
            <a:r>
              <a:rPr lang="en-US" sz="2200" dirty="0"/>
              <a:t>Agencies can get started quickly using the VES web </a:t>
            </a:r>
            <a:r>
              <a:rPr lang="en-US" sz="2200"/>
              <a:t>application wizards</a:t>
            </a:r>
            <a:endParaRPr lang="en-US" sz="2200" dirty="0"/>
          </a:p>
          <a:p>
            <a:r>
              <a:rPr lang="en-US" sz="2200" dirty="0"/>
              <a:t>All new components and features such as dataflow definitions and services are shareable (from VES or between partners)</a:t>
            </a:r>
          </a:p>
        </p:txBody>
      </p:sp>
      <p:sp>
        <p:nvSpPr>
          <p:cNvPr id="4" name="Footer Placeholder 3">
            <a:extLst>
              <a:ext uri="{FF2B5EF4-FFF2-40B4-BE49-F238E27FC236}">
                <a16:creationId xmlns:a16="http://schemas.microsoft.com/office/drawing/2014/main" id="{6DEB8E67-FDF9-4AFF-A0D0-F48B046B076F}"/>
              </a:ext>
            </a:extLst>
          </p:cNvPr>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46CC62AF-DF07-42A8-8DEF-8AA54317A52F}"/>
              </a:ext>
            </a:extLst>
          </p:cNvPr>
          <p:cNvSpPr>
            <a:spLocks noGrp="1"/>
          </p:cNvSpPr>
          <p:nvPr>
            <p:ph type="sldNum" sz="quarter" idx="12"/>
          </p:nvPr>
        </p:nvSpPr>
        <p:spPr/>
        <p:txBody>
          <a:bodyPr/>
          <a:lstStyle/>
          <a:p>
            <a:fld id="{6CB65706-CD4B-4AB5-A95B-C2FE829873B0}" type="slidenum">
              <a:rPr lang="en-US" smtClean="0"/>
              <a:pPr/>
              <a:t>8</a:t>
            </a:fld>
            <a:endParaRPr lang="en-US" dirty="0"/>
          </a:p>
        </p:txBody>
      </p:sp>
    </p:spTree>
    <p:extLst>
      <p:ext uri="{BB962C8B-B14F-4D97-AF65-F5344CB8AC3E}">
        <p14:creationId xmlns:p14="http://schemas.microsoft.com/office/powerpoint/2010/main" val="9434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it Work? (VES cont.)</a:t>
            </a:r>
          </a:p>
        </p:txBody>
      </p:sp>
      <p:sp>
        <p:nvSpPr>
          <p:cNvPr id="3" name="Content Placeholder 2"/>
          <p:cNvSpPr>
            <a:spLocks noGrp="1"/>
          </p:cNvSpPr>
          <p:nvPr>
            <p:ph idx="1"/>
          </p:nvPr>
        </p:nvSpPr>
        <p:spPr/>
        <p:txBody>
          <a:bodyPr/>
          <a:lstStyle/>
          <a:p>
            <a:r>
              <a:rPr lang="en-US" sz="2400" dirty="0"/>
              <a:t>After initial run, only updated content pulled from Prime into LRDR to expedite transfers</a:t>
            </a:r>
          </a:p>
          <a:p>
            <a:endParaRPr lang="en-US" sz="2400" dirty="0"/>
          </a:p>
          <a:p>
            <a:r>
              <a:rPr lang="en-US" sz="2400" dirty="0"/>
              <a:t>Replication schedule will be customizable (weekly, daily, hourly)</a:t>
            </a:r>
          </a:p>
          <a:p>
            <a:endParaRPr lang="en-US" sz="2400" dirty="0"/>
          </a:p>
          <a:p>
            <a:r>
              <a:rPr lang="en-US" sz="2400" dirty="0"/>
              <a:t>On demand runs to update data as needed</a:t>
            </a:r>
          </a:p>
          <a:p>
            <a:endParaRPr lang="en-US" dirty="0"/>
          </a:p>
        </p:txBody>
      </p:sp>
      <p:sp>
        <p:nvSpPr>
          <p:cNvPr id="4" name="Footer Placeholder 3"/>
          <p:cNvSpPr>
            <a:spLocks noGrp="1"/>
          </p:cNvSpPr>
          <p:nvPr>
            <p:ph type="ftr" sz="quarter" idx="11"/>
          </p:nvPr>
        </p:nvSpPr>
        <p:spPr/>
        <p:txBody>
          <a:bodyPr/>
          <a:lstStyle/>
          <a:p>
            <a:endParaRPr lang="en-US"/>
          </a:p>
          <a:p>
            <a:r>
              <a:rPr lang="en-US"/>
              <a:t>U.S. Environmental Protection Agency</a:t>
            </a:r>
          </a:p>
        </p:txBody>
      </p:sp>
      <p:sp>
        <p:nvSpPr>
          <p:cNvPr id="5" name="Slide Number Placeholder 4">
            <a:extLst>
              <a:ext uri="{FF2B5EF4-FFF2-40B4-BE49-F238E27FC236}">
                <a16:creationId xmlns:a16="http://schemas.microsoft.com/office/drawing/2014/main" id="{1C9E7C8F-0967-4A21-892E-99D78F4773D7}"/>
              </a:ext>
            </a:extLst>
          </p:cNvPr>
          <p:cNvSpPr>
            <a:spLocks noGrp="1"/>
          </p:cNvSpPr>
          <p:nvPr>
            <p:ph type="sldNum" sz="quarter" idx="12"/>
          </p:nvPr>
        </p:nvSpPr>
        <p:spPr/>
        <p:txBody>
          <a:bodyPr/>
          <a:lstStyle/>
          <a:p>
            <a:fld id="{6CB65706-CD4B-4AB5-A95B-C2FE829873B0}" type="slidenum">
              <a:rPr lang="en-US" smtClean="0"/>
              <a:pPr/>
              <a:t>9</a:t>
            </a:fld>
            <a:endParaRPr lang="en-US" dirty="0"/>
          </a:p>
        </p:txBody>
      </p:sp>
    </p:spTree>
    <p:extLst>
      <p:ext uri="{BB962C8B-B14F-4D97-AF65-F5344CB8AC3E}">
        <p14:creationId xmlns:p14="http://schemas.microsoft.com/office/powerpoint/2010/main" val="3696818999"/>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8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121D5FF-0B16-4EA9-9E37-3AFDEBD8828A}">
  <ds:schemaRefs>
    <ds:schemaRef ds:uri="ESRI.ArcGIS.Mapping.OfficeIntegration.PowerPointInfo"/>
  </ds:schemaRefs>
</ds:datastoreItem>
</file>

<file path=customXml/itemProps2.xml><?xml version="1.0" encoding="utf-8"?>
<ds:datastoreItem xmlns:ds="http://schemas.openxmlformats.org/officeDocument/2006/customXml" ds:itemID="{5D7DF76F-2918-47B6-973B-DE068F80501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283</TotalTime>
  <Words>2560</Words>
  <Application>Microsoft Office PowerPoint</Application>
  <PresentationFormat>On-screen Show (4:3)</PresentationFormat>
  <Paragraphs>368</Paragraphs>
  <Slides>49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49</vt:i4>
      </vt:variant>
    </vt:vector>
  </HeadingPairs>
  <TitlesOfParts>
    <vt:vector size="52" baseType="lpstr">
      <vt:lpstr>ＭＳ Ｐゴシック</vt:lpstr>
      <vt:lpstr>Arial</vt:lpstr>
      <vt:lpstr>Blank Presentation</vt:lpstr>
      <vt:lpstr>Data Out: Creating a Local Replication Data Repository and using Virtual Exchange Services</vt:lpstr>
      <vt:lpstr>What is a Local Replication Data Repository (LRDR)?</vt:lpstr>
      <vt:lpstr>What are the goals of this effort?</vt:lpstr>
      <vt:lpstr>PowerPoint Presentation</vt:lpstr>
      <vt:lpstr>PowerPoint Presentation</vt:lpstr>
      <vt:lpstr>PowerPoint Presentation</vt:lpstr>
      <vt:lpstr>How Does it Work? (VES)</vt:lpstr>
      <vt:lpstr>How Does it Work? (VES cont.)</vt:lpstr>
      <vt:lpstr>How Does it Work? (VES cont.)</vt:lpstr>
      <vt:lpstr>Who is using VES? (VES cont.) VES Partners and Dataflows</vt:lpstr>
      <vt:lpstr>PowerPoint Presentation</vt:lpstr>
      <vt:lpstr>What do Primacy Agencies need to do to use these services?</vt:lpstr>
      <vt:lpstr>PowerPoint Presentation</vt:lpstr>
      <vt:lpstr>Where Are We? Status and Plans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Comments? Questions?</vt:lpstr>
    </vt:vector>
  </TitlesOfParts>
  <Company>Office 2004 Test Drive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VALLE, HAROLD</cp:lastModifiedBy>
  <cp:revision>31</cp:revision>
  <dcterms:created xsi:type="dcterms:W3CDTF">2011-02-09T16:00:48Z</dcterms:created>
  <dcterms:modified xsi:type="dcterms:W3CDTF">2018-07-11T14:42:39Z</dcterms:modified>
</cp:coreProperties>
</file>