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9"/>
  </p:sldMasterIdLst>
  <p:notesMasterIdLst>
    <p:notesMasterId r:id="rId39"/>
  </p:notesMasterIdLst>
  <p:handoutMasterIdLst>
    <p:handoutMasterId r:id="rId40"/>
  </p:handoutMasterIdLst>
  <p:sldIdLst>
    <p:sldId id="256" r:id="rId20"/>
    <p:sldId id="283" r:id="rId21"/>
    <p:sldId id="265" r:id="rId22"/>
    <p:sldId id="258" r:id="rId23"/>
    <p:sldId id="280" r:id="rId24"/>
    <p:sldId id="290" r:id="rId25"/>
    <p:sldId id="279" r:id="rId26"/>
    <p:sldId id="267" r:id="rId27"/>
    <p:sldId id="268" r:id="rId28"/>
    <p:sldId id="285" r:id="rId29"/>
    <p:sldId id="273" r:id="rId30"/>
    <p:sldId id="286" r:id="rId31"/>
    <p:sldId id="287" r:id="rId32"/>
    <p:sldId id="275" r:id="rId33"/>
    <p:sldId id="291" r:id="rId34"/>
    <p:sldId id="289" r:id="rId35"/>
    <p:sldId id="266" r:id="rId36"/>
    <p:sldId id="284" r:id="rId37"/>
    <p:sldId id="281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64" autoAdjust="0"/>
    <p:restoredTop sz="89915" autoAdjust="0"/>
  </p:normalViewPr>
  <p:slideViewPr>
    <p:cSldViewPr>
      <p:cViewPr varScale="1">
        <p:scale>
          <a:sx n="95" d="100"/>
          <a:sy n="95" d="100"/>
        </p:scale>
        <p:origin x="1944" y="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slide" Target="slides/slide12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5ABBC-CC17-48D1-BFE8-8D10200F7F9D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9B6C19E-37B5-425E-AC95-E6212A98B46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SDWIS State 3.3</a:t>
          </a:r>
        </a:p>
      </dgm:t>
    </dgm:pt>
    <dgm:pt modelId="{1C6B4C66-1D35-4F33-B673-7CBEDC4E6E1D}" type="parTrans" cxnId="{5266F5C3-5554-45F2-A942-A525F2ED1243}">
      <dgm:prSet/>
      <dgm:spPr/>
      <dgm:t>
        <a:bodyPr/>
        <a:lstStyle/>
        <a:p>
          <a:endParaRPr lang="en-US"/>
        </a:p>
      </dgm:t>
    </dgm:pt>
    <dgm:pt modelId="{82373AE7-7783-4170-97BB-BA717A489967}" type="sibTrans" cxnId="{5266F5C3-5554-45F2-A942-A525F2ED1243}">
      <dgm:prSet/>
      <dgm:spPr/>
      <dgm:t>
        <a:bodyPr/>
        <a:lstStyle/>
        <a:p>
          <a:endParaRPr lang="en-US"/>
        </a:p>
      </dgm:t>
    </dgm:pt>
    <dgm:pt modelId="{9557D10D-56E3-4946-BB26-774833548E2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</a:rPr>
            <a:t>Utah</a:t>
          </a:r>
        </a:p>
      </dgm:t>
    </dgm:pt>
    <dgm:pt modelId="{E7BFBF39-2635-4DDB-B938-65B89DD55F75}" type="parTrans" cxnId="{D44B4505-F83D-495A-AE9D-A92197D36937}">
      <dgm:prSet/>
      <dgm:spPr/>
      <dgm:t>
        <a:bodyPr/>
        <a:lstStyle/>
        <a:p>
          <a:endParaRPr lang="en-US"/>
        </a:p>
      </dgm:t>
    </dgm:pt>
    <dgm:pt modelId="{63F4BDBB-B5F6-40B9-ACBA-86A663E1F80F}" type="sibTrans" cxnId="{D44B4505-F83D-495A-AE9D-A92197D36937}">
      <dgm:prSet/>
      <dgm:spPr/>
      <dgm:t>
        <a:bodyPr/>
        <a:lstStyle/>
        <a:p>
          <a:endParaRPr lang="en-US"/>
        </a:p>
      </dgm:t>
    </dgm:pt>
    <dgm:pt modelId="{F28B7C87-D055-4C84-9CF0-1EA521312E6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bg1"/>
              </a:solidFill>
            </a:rPr>
            <a:t>SDWIS State (other versions)</a:t>
          </a:r>
        </a:p>
      </dgm:t>
    </dgm:pt>
    <dgm:pt modelId="{C87FAC97-47F4-416D-A6E0-D05FCD99A168}" type="parTrans" cxnId="{81D2EB6A-C299-4372-9820-A9C3C8A925BD}">
      <dgm:prSet/>
      <dgm:spPr/>
      <dgm:t>
        <a:bodyPr/>
        <a:lstStyle/>
        <a:p>
          <a:endParaRPr lang="en-US"/>
        </a:p>
      </dgm:t>
    </dgm:pt>
    <dgm:pt modelId="{0B43D6AD-5036-444A-B796-DBC737BF689C}" type="sibTrans" cxnId="{81D2EB6A-C299-4372-9820-A9C3C8A925BD}">
      <dgm:prSet/>
      <dgm:spPr/>
      <dgm:t>
        <a:bodyPr/>
        <a:lstStyle/>
        <a:p>
          <a:endParaRPr lang="en-US"/>
        </a:p>
      </dgm:t>
    </dgm:pt>
    <dgm:pt modelId="{F0FAF947-F3A2-45A6-8EC3-2918247821B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bg1"/>
              </a:solidFill>
            </a:rPr>
            <a:t>New York</a:t>
          </a:r>
        </a:p>
      </dgm:t>
    </dgm:pt>
    <dgm:pt modelId="{5CD3D88A-6942-416E-AE97-632756DE1AEF}" type="parTrans" cxnId="{6F90DB85-B461-45E8-BD3E-5AD7FF1F9DB0}">
      <dgm:prSet/>
      <dgm:spPr/>
      <dgm:t>
        <a:bodyPr/>
        <a:lstStyle/>
        <a:p>
          <a:endParaRPr lang="en-US"/>
        </a:p>
      </dgm:t>
    </dgm:pt>
    <dgm:pt modelId="{1F3BD6AB-C555-4E38-8621-359C5ED67E91}" type="sibTrans" cxnId="{6F90DB85-B461-45E8-BD3E-5AD7FF1F9DB0}">
      <dgm:prSet/>
      <dgm:spPr/>
      <dgm:t>
        <a:bodyPr/>
        <a:lstStyle/>
        <a:p>
          <a:endParaRPr lang="en-US"/>
        </a:p>
      </dgm:t>
    </dgm:pt>
    <dgm:pt modelId="{758B8918-ABAA-4DB2-B77F-DA0B2B11AEE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/>
            <a:t>SDWIS Free State</a:t>
          </a:r>
        </a:p>
      </dgm:t>
    </dgm:pt>
    <dgm:pt modelId="{43BD6926-FE32-491A-99AF-96B31EF86E38}" type="parTrans" cxnId="{C52A8141-03B1-4562-94EE-E40FBF83FC5F}">
      <dgm:prSet/>
      <dgm:spPr/>
      <dgm:t>
        <a:bodyPr/>
        <a:lstStyle/>
        <a:p>
          <a:endParaRPr lang="en-US"/>
        </a:p>
      </dgm:t>
    </dgm:pt>
    <dgm:pt modelId="{5424F566-6132-4698-BBF7-E07126F7DE0C}" type="sibTrans" cxnId="{C52A8141-03B1-4562-94EE-E40FBF83FC5F}">
      <dgm:prSet/>
      <dgm:spPr/>
      <dgm:t>
        <a:bodyPr/>
        <a:lstStyle/>
        <a:p>
          <a:endParaRPr lang="en-US"/>
        </a:p>
      </dgm:t>
    </dgm:pt>
    <dgm:pt modelId="{02A30E97-FFE8-4F9F-A3AC-CB66C241076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100" b="1" dirty="0"/>
            <a:t>New Hampshire</a:t>
          </a:r>
        </a:p>
      </dgm:t>
    </dgm:pt>
    <dgm:pt modelId="{7B3BBC86-35D3-44DF-A2EA-A2CD5D5F8E2A}" type="parTrans" cxnId="{CC5E50B6-F4F8-47E7-B679-E5C3DB9C8C01}">
      <dgm:prSet/>
      <dgm:spPr/>
      <dgm:t>
        <a:bodyPr/>
        <a:lstStyle/>
        <a:p>
          <a:endParaRPr lang="en-US"/>
        </a:p>
      </dgm:t>
    </dgm:pt>
    <dgm:pt modelId="{6A69B510-4C13-4640-8054-3D2C3351B6BC}" type="sibTrans" cxnId="{CC5E50B6-F4F8-47E7-B679-E5C3DB9C8C01}">
      <dgm:prSet/>
      <dgm:spPr/>
      <dgm:t>
        <a:bodyPr/>
        <a:lstStyle/>
        <a:p>
          <a:endParaRPr lang="en-US"/>
        </a:p>
      </dgm:t>
    </dgm:pt>
    <dgm:pt modelId="{FBF5714E-3E9F-42C4-BCB6-9256CB12482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</a:rPr>
            <a:t>Region 7</a:t>
          </a:r>
        </a:p>
      </dgm:t>
    </dgm:pt>
    <dgm:pt modelId="{A9B7A55E-7AA0-4B2A-BA1E-283B10FFD0C3}" type="parTrans" cxnId="{86E711E6-A58F-4793-B4F0-5614D6F2F22B}">
      <dgm:prSet/>
      <dgm:spPr/>
      <dgm:t>
        <a:bodyPr/>
        <a:lstStyle/>
        <a:p>
          <a:endParaRPr lang="en-US"/>
        </a:p>
      </dgm:t>
    </dgm:pt>
    <dgm:pt modelId="{3DF071EB-EBED-4A53-8955-91CEA301C804}" type="sibTrans" cxnId="{86E711E6-A58F-4793-B4F0-5614D6F2F22B}">
      <dgm:prSet/>
      <dgm:spPr/>
      <dgm:t>
        <a:bodyPr/>
        <a:lstStyle/>
        <a:p>
          <a:endParaRPr lang="en-US"/>
        </a:p>
      </dgm:t>
    </dgm:pt>
    <dgm:pt modelId="{E18A4FD5-BF8E-4496-8872-3591267E1509}" type="pres">
      <dgm:prSet presAssocID="{24A5ABBC-CC17-48D1-BFE8-8D10200F7F9D}" presName="linear" presStyleCnt="0">
        <dgm:presLayoutVars>
          <dgm:dir/>
          <dgm:resizeHandles val="exact"/>
        </dgm:presLayoutVars>
      </dgm:prSet>
      <dgm:spPr/>
    </dgm:pt>
    <dgm:pt modelId="{0B808811-CA20-4AB4-A96A-8B813B90B6BE}" type="pres">
      <dgm:prSet presAssocID="{39B6C19E-37B5-425E-AC95-E6212A98B46E}" presName="comp" presStyleCnt="0"/>
      <dgm:spPr/>
    </dgm:pt>
    <dgm:pt modelId="{140C9B41-1950-45FB-9888-AD9A51CF4933}" type="pres">
      <dgm:prSet presAssocID="{39B6C19E-37B5-425E-AC95-E6212A98B46E}" presName="box" presStyleLbl="node1" presStyleIdx="0" presStyleCnt="3"/>
      <dgm:spPr/>
    </dgm:pt>
    <dgm:pt modelId="{ED0F0A81-2126-4D46-B0DC-3F3CFB63F20E}" type="pres">
      <dgm:prSet presAssocID="{39B6C19E-37B5-425E-AC95-E6212A98B46E}" presName="img" presStyleLbl="fgImgPlace1" presStyleIdx="0" presStyleCnt="3" custScaleX="71068" custScaleY="91875"/>
      <dgm:spPr>
        <a:prstGeom prst="flowChartMagneticDisk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38ABB816-D398-4CDC-A91F-104F055307AC}" type="pres">
      <dgm:prSet presAssocID="{39B6C19E-37B5-425E-AC95-E6212A98B46E}" presName="text" presStyleLbl="node1" presStyleIdx="0" presStyleCnt="3">
        <dgm:presLayoutVars>
          <dgm:bulletEnabled val="1"/>
        </dgm:presLayoutVars>
      </dgm:prSet>
      <dgm:spPr/>
    </dgm:pt>
    <dgm:pt modelId="{2CC17F79-1632-4443-835C-A78FBCBBAB36}" type="pres">
      <dgm:prSet presAssocID="{82373AE7-7783-4170-97BB-BA717A489967}" presName="spacer" presStyleCnt="0"/>
      <dgm:spPr/>
    </dgm:pt>
    <dgm:pt modelId="{27E21794-16DC-4987-BB7A-EDDC1097E738}" type="pres">
      <dgm:prSet presAssocID="{F28B7C87-D055-4C84-9CF0-1EA521312E64}" presName="comp" presStyleCnt="0"/>
      <dgm:spPr/>
    </dgm:pt>
    <dgm:pt modelId="{01DA5FB0-F7B3-4DD4-B3E7-88164ADB5829}" type="pres">
      <dgm:prSet presAssocID="{F28B7C87-D055-4C84-9CF0-1EA521312E64}" presName="box" presStyleLbl="node1" presStyleIdx="1" presStyleCnt="3"/>
      <dgm:spPr/>
    </dgm:pt>
    <dgm:pt modelId="{6FB450DF-6F10-4C9B-9BB7-CD60ECAA7332}" type="pres">
      <dgm:prSet presAssocID="{F28B7C87-D055-4C84-9CF0-1EA521312E64}" presName="img" presStyleLbl="fgImgPlace1" presStyleIdx="1" presStyleCnt="3"/>
      <dgm:spPr>
        <a:prstGeom prst="flowChartMagneticDisk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C5A23CAF-8F95-4E48-9565-B9AA8337B5B0}" type="pres">
      <dgm:prSet presAssocID="{F28B7C87-D055-4C84-9CF0-1EA521312E64}" presName="text" presStyleLbl="node1" presStyleIdx="1" presStyleCnt="3">
        <dgm:presLayoutVars>
          <dgm:bulletEnabled val="1"/>
        </dgm:presLayoutVars>
      </dgm:prSet>
      <dgm:spPr/>
    </dgm:pt>
    <dgm:pt modelId="{3E56222F-7FA7-4CD8-BEE2-FBCCEE0766B6}" type="pres">
      <dgm:prSet presAssocID="{0B43D6AD-5036-444A-B796-DBC737BF689C}" presName="spacer" presStyleCnt="0"/>
      <dgm:spPr/>
    </dgm:pt>
    <dgm:pt modelId="{D7F099F1-F480-4356-84B4-49DDC4BA1FDA}" type="pres">
      <dgm:prSet presAssocID="{758B8918-ABAA-4DB2-B77F-DA0B2B11AEE3}" presName="comp" presStyleCnt="0"/>
      <dgm:spPr/>
    </dgm:pt>
    <dgm:pt modelId="{539A7C96-D96C-4CCC-97BF-232DDF839E4C}" type="pres">
      <dgm:prSet presAssocID="{758B8918-ABAA-4DB2-B77F-DA0B2B11AEE3}" presName="box" presStyleLbl="node1" presStyleIdx="2" presStyleCnt="3"/>
      <dgm:spPr/>
    </dgm:pt>
    <dgm:pt modelId="{F43D78AD-8C3F-4C5D-94A3-B725BE4691D7}" type="pres">
      <dgm:prSet presAssocID="{758B8918-ABAA-4DB2-B77F-DA0B2B11AEE3}" presName="img" presStyleLbl="fgImgPlace1" presStyleIdx="2" presStyleCnt="3" custScaleX="95144" custScaleY="92913"/>
      <dgm:spPr>
        <a:prstGeom prst="flowChartMagneticDisk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A7BB8778-87FB-43CB-BE0D-31858E7C481B}" type="pres">
      <dgm:prSet presAssocID="{758B8918-ABAA-4DB2-B77F-DA0B2B11AEE3}" presName="text" presStyleLbl="node1" presStyleIdx="2" presStyleCnt="3">
        <dgm:presLayoutVars>
          <dgm:bulletEnabled val="1"/>
        </dgm:presLayoutVars>
      </dgm:prSet>
      <dgm:spPr/>
    </dgm:pt>
  </dgm:ptLst>
  <dgm:cxnLst>
    <dgm:cxn modelId="{D44B4505-F83D-495A-AE9D-A92197D36937}" srcId="{39B6C19E-37B5-425E-AC95-E6212A98B46E}" destId="{9557D10D-56E3-4946-BB26-774833548E2E}" srcOrd="0" destOrd="0" parTransId="{E7BFBF39-2635-4DDB-B938-65B89DD55F75}" sibTransId="{63F4BDBB-B5F6-40B9-ACBA-86A663E1F80F}"/>
    <dgm:cxn modelId="{5A78CC05-F8EE-4CF9-B6FF-C64D37D4D57D}" type="presOf" srcId="{39B6C19E-37B5-425E-AC95-E6212A98B46E}" destId="{38ABB816-D398-4CDC-A91F-104F055307AC}" srcOrd="1" destOrd="0" presId="urn:microsoft.com/office/officeart/2005/8/layout/vList4"/>
    <dgm:cxn modelId="{345A6B0F-F76D-4AEE-BDA6-231B865BA62B}" type="presOf" srcId="{02A30E97-FFE8-4F9F-A3AC-CB66C241076E}" destId="{539A7C96-D96C-4CCC-97BF-232DDF839E4C}" srcOrd="0" destOrd="1" presId="urn:microsoft.com/office/officeart/2005/8/layout/vList4"/>
    <dgm:cxn modelId="{9644B412-8285-4AA5-BDCC-8ABA727F7703}" type="presOf" srcId="{02A30E97-FFE8-4F9F-A3AC-CB66C241076E}" destId="{A7BB8778-87FB-43CB-BE0D-31858E7C481B}" srcOrd="1" destOrd="1" presId="urn:microsoft.com/office/officeart/2005/8/layout/vList4"/>
    <dgm:cxn modelId="{4F9EF212-0F87-466A-8A54-EFE2CBA64A92}" type="presOf" srcId="{F0FAF947-F3A2-45A6-8EC3-2918247821B4}" destId="{C5A23CAF-8F95-4E48-9565-B9AA8337B5B0}" srcOrd="1" destOrd="1" presId="urn:microsoft.com/office/officeart/2005/8/layout/vList4"/>
    <dgm:cxn modelId="{7D40B119-3CB0-475E-9C70-729184A557B3}" type="presOf" srcId="{9557D10D-56E3-4946-BB26-774833548E2E}" destId="{38ABB816-D398-4CDC-A91F-104F055307AC}" srcOrd="1" destOrd="1" presId="urn:microsoft.com/office/officeart/2005/8/layout/vList4"/>
    <dgm:cxn modelId="{28E52340-6FE5-4C7C-86A8-5580DA4AB4CA}" type="presOf" srcId="{FBF5714E-3E9F-42C4-BCB6-9256CB124827}" destId="{38ABB816-D398-4CDC-A91F-104F055307AC}" srcOrd="1" destOrd="2" presId="urn:microsoft.com/office/officeart/2005/8/layout/vList4"/>
    <dgm:cxn modelId="{CD12D75B-42C8-49D6-A580-FE2784F6D47B}" type="presOf" srcId="{9557D10D-56E3-4946-BB26-774833548E2E}" destId="{140C9B41-1950-45FB-9888-AD9A51CF4933}" srcOrd="0" destOrd="1" presId="urn:microsoft.com/office/officeart/2005/8/layout/vList4"/>
    <dgm:cxn modelId="{6761885C-3D88-4589-BA8C-1CA124612CAF}" type="presOf" srcId="{FBF5714E-3E9F-42C4-BCB6-9256CB124827}" destId="{140C9B41-1950-45FB-9888-AD9A51CF4933}" srcOrd="0" destOrd="2" presId="urn:microsoft.com/office/officeart/2005/8/layout/vList4"/>
    <dgm:cxn modelId="{10B38A5E-D662-404E-9D2C-1A5A1CE49E32}" type="presOf" srcId="{24A5ABBC-CC17-48D1-BFE8-8D10200F7F9D}" destId="{E18A4FD5-BF8E-4496-8872-3591267E1509}" srcOrd="0" destOrd="0" presId="urn:microsoft.com/office/officeart/2005/8/layout/vList4"/>
    <dgm:cxn modelId="{C52A8141-03B1-4562-94EE-E40FBF83FC5F}" srcId="{24A5ABBC-CC17-48D1-BFE8-8D10200F7F9D}" destId="{758B8918-ABAA-4DB2-B77F-DA0B2B11AEE3}" srcOrd="2" destOrd="0" parTransId="{43BD6926-FE32-491A-99AF-96B31EF86E38}" sibTransId="{5424F566-6132-4698-BBF7-E07126F7DE0C}"/>
    <dgm:cxn modelId="{CCE2DC67-F1E0-4209-9527-F83274A45CF5}" type="presOf" srcId="{758B8918-ABAA-4DB2-B77F-DA0B2B11AEE3}" destId="{A7BB8778-87FB-43CB-BE0D-31858E7C481B}" srcOrd="1" destOrd="0" presId="urn:microsoft.com/office/officeart/2005/8/layout/vList4"/>
    <dgm:cxn modelId="{81D2EB6A-C299-4372-9820-A9C3C8A925BD}" srcId="{24A5ABBC-CC17-48D1-BFE8-8D10200F7F9D}" destId="{F28B7C87-D055-4C84-9CF0-1EA521312E64}" srcOrd="1" destOrd="0" parTransId="{C87FAC97-47F4-416D-A6E0-D05FCD99A168}" sibTransId="{0B43D6AD-5036-444A-B796-DBC737BF689C}"/>
    <dgm:cxn modelId="{C2816451-4C94-41DF-BBE7-16906A47469A}" type="presOf" srcId="{F0FAF947-F3A2-45A6-8EC3-2918247821B4}" destId="{01DA5FB0-F7B3-4DD4-B3E7-88164ADB5829}" srcOrd="0" destOrd="1" presId="urn:microsoft.com/office/officeart/2005/8/layout/vList4"/>
    <dgm:cxn modelId="{B6658976-5A26-49B0-ADF1-61B99217B53F}" type="presOf" srcId="{F28B7C87-D055-4C84-9CF0-1EA521312E64}" destId="{C5A23CAF-8F95-4E48-9565-B9AA8337B5B0}" srcOrd="1" destOrd="0" presId="urn:microsoft.com/office/officeart/2005/8/layout/vList4"/>
    <dgm:cxn modelId="{DA5CBF7E-E05D-4F36-8BC4-6CD02BF6CEEB}" type="presOf" srcId="{F28B7C87-D055-4C84-9CF0-1EA521312E64}" destId="{01DA5FB0-F7B3-4DD4-B3E7-88164ADB5829}" srcOrd="0" destOrd="0" presId="urn:microsoft.com/office/officeart/2005/8/layout/vList4"/>
    <dgm:cxn modelId="{6F90DB85-B461-45E8-BD3E-5AD7FF1F9DB0}" srcId="{F28B7C87-D055-4C84-9CF0-1EA521312E64}" destId="{F0FAF947-F3A2-45A6-8EC3-2918247821B4}" srcOrd="0" destOrd="0" parTransId="{5CD3D88A-6942-416E-AE97-632756DE1AEF}" sibTransId="{1F3BD6AB-C555-4E38-8621-359C5ED67E91}"/>
    <dgm:cxn modelId="{CC5E50B6-F4F8-47E7-B679-E5C3DB9C8C01}" srcId="{758B8918-ABAA-4DB2-B77F-DA0B2B11AEE3}" destId="{02A30E97-FFE8-4F9F-A3AC-CB66C241076E}" srcOrd="0" destOrd="0" parTransId="{7B3BBC86-35D3-44DF-A2EA-A2CD5D5F8E2A}" sibTransId="{6A69B510-4C13-4640-8054-3D2C3351B6BC}"/>
    <dgm:cxn modelId="{5266F5C3-5554-45F2-A942-A525F2ED1243}" srcId="{24A5ABBC-CC17-48D1-BFE8-8D10200F7F9D}" destId="{39B6C19E-37B5-425E-AC95-E6212A98B46E}" srcOrd="0" destOrd="0" parTransId="{1C6B4C66-1D35-4F33-B673-7CBEDC4E6E1D}" sibTransId="{82373AE7-7783-4170-97BB-BA717A489967}"/>
    <dgm:cxn modelId="{F26C49CB-4F38-4CB5-A5DF-5A47D96DCE1F}" type="presOf" srcId="{39B6C19E-37B5-425E-AC95-E6212A98B46E}" destId="{140C9B41-1950-45FB-9888-AD9A51CF4933}" srcOrd="0" destOrd="0" presId="urn:microsoft.com/office/officeart/2005/8/layout/vList4"/>
    <dgm:cxn modelId="{86E711E6-A58F-4793-B4F0-5614D6F2F22B}" srcId="{39B6C19E-37B5-425E-AC95-E6212A98B46E}" destId="{FBF5714E-3E9F-42C4-BCB6-9256CB124827}" srcOrd="1" destOrd="0" parTransId="{A9B7A55E-7AA0-4B2A-BA1E-283B10FFD0C3}" sibTransId="{3DF071EB-EBED-4A53-8955-91CEA301C804}"/>
    <dgm:cxn modelId="{2BACF0F4-69A5-4802-9BCF-F2FF42FD5933}" type="presOf" srcId="{758B8918-ABAA-4DB2-B77F-DA0B2B11AEE3}" destId="{539A7C96-D96C-4CCC-97BF-232DDF839E4C}" srcOrd="0" destOrd="0" presId="urn:microsoft.com/office/officeart/2005/8/layout/vList4"/>
    <dgm:cxn modelId="{62C38C4A-5BBA-4E91-B364-6DF42B4185E0}" type="presParOf" srcId="{E18A4FD5-BF8E-4496-8872-3591267E1509}" destId="{0B808811-CA20-4AB4-A96A-8B813B90B6BE}" srcOrd="0" destOrd="0" presId="urn:microsoft.com/office/officeart/2005/8/layout/vList4"/>
    <dgm:cxn modelId="{4C63F848-6794-47A0-8F86-D2DA7C5797D8}" type="presParOf" srcId="{0B808811-CA20-4AB4-A96A-8B813B90B6BE}" destId="{140C9B41-1950-45FB-9888-AD9A51CF4933}" srcOrd="0" destOrd="0" presId="urn:microsoft.com/office/officeart/2005/8/layout/vList4"/>
    <dgm:cxn modelId="{B7F23A55-75D7-44E3-A3EB-1F0B08917B41}" type="presParOf" srcId="{0B808811-CA20-4AB4-A96A-8B813B90B6BE}" destId="{ED0F0A81-2126-4D46-B0DC-3F3CFB63F20E}" srcOrd="1" destOrd="0" presId="urn:microsoft.com/office/officeart/2005/8/layout/vList4"/>
    <dgm:cxn modelId="{170C6457-36C4-45DA-AE15-D7A6A632FDC5}" type="presParOf" srcId="{0B808811-CA20-4AB4-A96A-8B813B90B6BE}" destId="{38ABB816-D398-4CDC-A91F-104F055307AC}" srcOrd="2" destOrd="0" presId="urn:microsoft.com/office/officeart/2005/8/layout/vList4"/>
    <dgm:cxn modelId="{2F1A4A1C-F181-402F-B57B-7A62E45ADA7C}" type="presParOf" srcId="{E18A4FD5-BF8E-4496-8872-3591267E1509}" destId="{2CC17F79-1632-4443-835C-A78FBCBBAB36}" srcOrd="1" destOrd="0" presId="urn:microsoft.com/office/officeart/2005/8/layout/vList4"/>
    <dgm:cxn modelId="{A56728FA-17F6-4064-8EB4-3A6358EF6783}" type="presParOf" srcId="{E18A4FD5-BF8E-4496-8872-3591267E1509}" destId="{27E21794-16DC-4987-BB7A-EDDC1097E738}" srcOrd="2" destOrd="0" presId="urn:microsoft.com/office/officeart/2005/8/layout/vList4"/>
    <dgm:cxn modelId="{CA16C0BD-799E-4321-9E0E-46D96A1B1EAA}" type="presParOf" srcId="{27E21794-16DC-4987-BB7A-EDDC1097E738}" destId="{01DA5FB0-F7B3-4DD4-B3E7-88164ADB5829}" srcOrd="0" destOrd="0" presId="urn:microsoft.com/office/officeart/2005/8/layout/vList4"/>
    <dgm:cxn modelId="{A996596E-0484-4B0C-932C-C8AEF2CC7FF0}" type="presParOf" srcId="{27E21794-16DC-4987-BB7A-EDDC1097E738}" destId="{6FB450DF-6F10-4C9B-9BB7-CD60ECAA7332}" srcOrd="1" destOrd="0" presId="urn:microsoft.com/office/officeart/2005/8/layout/vList4"/>
    <dgm:cxn modelId="{B0A344CA-014C-4F97-BFC0-5519B8E1E676}" type="presParOf" srcId="{27E21794-16DC-4987-BB7A-EDDC1097E738}" destId="{C5A23CAF-8F95-4E48-9565-B9AA8337B5B0}" srcOrd="2" destOrd="0" presId="urn:microsoft.com/office/officeart/2005/8/layout/vList4"/>
    <dgm:cxn modelId="{9FFFF808-EE36-4B9F-B336-DB37D92DD42B}" type="presParOf" srcId="{E18A4FD5-BF8E-4496-8872-3591267E1509}" destId="{3E56222F-7FA7-4CD8-BEE2-FBCCEE0766B6}" srcOrd="3" destOrd="0" presId="urn:microsoft.com/office/officeart/2005/8/layout/vList4"/>
    <dgm:cxn modelId="{D15FFB81-F3AB-4F63-88B2-1543ECABDA9B}" type="presParOf" srcId="{E18A4FD5-BF8E-4496-8872-3591267E1509}" destId="{D7F099F1-F480-4356-84B4-49DDC4BA1FDA}" srcOrd="4" destOrd="0" presId="urn:microsoft.com/office/officeart/2005/8/layout/vList4"/>
    <dgm:cxn modelId="{C32D5DC3-D996-4733-9EA4-6082E0CDE98D}" type="presParOf" srcId="{D7F099F1-F480-4356-84B4-49DDC4BA1FDA}" destId="{539A7C96-D96C-4CCC-97BF-232DDF839E4C}" srcOrd="0" destOrd="0" presId="urn:microsoft.com/office/officeart/2005/8/layout/vList4"/>
    <dgm:cxn modelId="{1E935929-9D4A-4F24-8709-059B35863FAA}" type="presParOf" srcId="{D7F099F1-F480-4356-84B4-49DDC4BA1FDA}" destId="{F43D78AD-8C3F-4C5D-94A3-B725BE4691D7}" srcOrd="1" destOrd="0" presId="urn:microsoft.com/office/officeart/2005/8/layout/vList4"/>
    <dgm:cxn modelId="{60B27C60-2F91-4BF9-8C91-97B59CA1F84E}" type="presParOf" srcId="{D7F099F1-F480-4356-84B4-49DDC4BA1FDA}" destId="{A7BB8778-87FB-43CB-BE0D-31858E7C48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5ABBC-CC17-48D1-BFE8-8D10200F7F9D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9B6C19E-37B5-425E-AC95-E6212A98B46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SDWIS State 3.3</a:t>
          </a:r>
        </a:p>
      </dgm:t>
    </dgm:pt>
    <dgm:pt modelId="{1C6B4C66-1D35-4F33-B673-7CBEDC4E6E1D}" type="parTrans" cxnId="{5266F5C3-5554-45F2-A942-A525F2ED1243}">
      <dgm:prSet/>
      <dgm:spPr/>
      <dgm:t>
        <a:bodyPr/>
        <a:lstStyle/>
        <a:p>
          <a:endParaRPr lang="en-US"/>
        </a:p>
      </dgm:t>
    </dgm:pt>
    <dgm:pt modelId="{82373AE7-7783-4170-97BB-BA717A489967}" type="sibTrans" cxnId="{5266F5C3-5554-45F2-A942-A525F2ED1243}">
      <dgm:prSet/>
      <dgm:spPr/>
      <dgm:t>
        <a:bodyPr/>
        <a:lstStyle/>
        <a:p>
          <a:endParaRPr lang="en-US"/>
        </a:p>
      </dgm:t>
    </dgm:pt>
    <dgm:pt modelId="{9557D10D-56E3-4946-BB26-774833548E2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</a:rPr>
            <a:t>Utah</a:t>
          </a:r>
        </a:p>
      </dgm:t>
    </dgm:pt>
    <dgm:pt modelId="{E7BFBF39-2635-4DDB-B938-65B89DD55F75}" type="parTrans" cxnId="{D44B4505-F83D-495A-AE9D-A92197D36937}">
      <dgm:prSet/>
      <dgm:spPr/>
      <dgm:t>
        <a:bodyPr/>
        <a:lstStyle/>
        <a:p>
          <a:endParaRPr lang="en-US"/>
        </a:p>
      </dgm:t>
    </dgm:pt>
    <dgm:pt modelId="{63F4BDBB-B5F6-40B9-ACBA-86A663E1F80F}" type="sibTrans" cxnId="{D44B4505-F83D-495A-AE9D-A92197D36937}">
      <dgm:prSet/>
      <dgm:spPr/>
      <dgm:t>
        <a:bodyPr/>
        <a:lstStyle/>
        <a:p>
          <a:endParaRPr lang="en-US"/>
        </a:p>
      </dgm:t>
    </dgm:pt>
    <dgm:pt modelId="{F28B7C87-D055-4C84-9CF0-1EA521312E6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>
              <a:solidFill>
                <a:schemeClr val="bg1"/>
              </a:solidFill>
            </a:rPr>
            <a:t>SDWIS State (other versions)</a:t>
          </a:r>
        </a:p>
      </dgm:t>
    </dgm:pt>
    <dgm:pt modelId="{C87FAC97-47F4-416D-A6E0-D05FCD99A168}" type="parTrans" cxnId="{81D2EB6A-C299-4372-9820-A9C3C8A925BD}">
      <dgm:prSet/>
      <dgm:spPr/>
      <dgm:t>
        <a:bodyPr/>
        <a:lstStyle/>
        <a:p>
          <a:endParaRPr lang="en-US"/>
        </a:p>
      </dgm:t>
    </dgm:pt>
    <dgm:pt modelId="{0B43D6AD-5036-444A-B796-DBC737BF689C}" type="sibTrans" cxnId="{81D2EB6A-C299-4372-9820-A9C3C8A925BD}">
      <dgm:prSet/>
      <dgm:spPr/>
      <dgm:t>
        <a:bodyPr/>
        <a:lstStyle/>
        <a:p>
          <a:endParaRPr lang="en-US"/>
        </a:p>
      </dgm:t>
    </dgm:pt>
    <dgm:pt modelId="{F0FAF947-F3A2-45A6-8EC3-2918247821B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bg1"/>
              </a:solidFill>
            </a:rPr>
            <a:t>New York</a:t>
          </a:r>
        </a:p>
      </dgm:t>
    </dgm:pt>
    <dgm:pt modelId="{5CD3D88A-6942-416E-AE97-632756DE1AEF}" type="parTrans" cxnId="{6F90DB85-B461-45E8-BD3E-5AD7FF1F9DB0}">
      <dgm:prSet/>
      <dgm:spPr/>
      <dgm:t>
        <a:bodyPr/>
        <a:lstStyle/>
        <a:p>
          <a:endParaRPr lang="en-US"/>
        </a:p>
      </dgm:t>
    </dgm:pt>
    <dgm:pt modelId="{1F3BD6AB-C555-4E38-8621-359C5ED67E91}" type="sibTrans" cxnId="{6F90DB85-B461-45E8-BD3E-5AD7FF1F9DB0}">
      <dgm:prSet/>
      <dgm:spPr/>
      <dgm:t>
        <a:bodyPr/>
        <a:lstStyle/>
        <a:p>
          <a:endParaRPr lang="en-US"/>
        </a:p>
      </dgm:t>
    </dgm:pt>
    <dgm:pt modelId="{758B8918-ABAA-4DB2-B77F-DA0B2B11AEE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/>
            <a:t>SDWIS Free State</a:t>
          </a:r>
        </a:p>
      </dgm:t>
    </dgm:pt>
    <dgm:pt modelId="{43BD6926-FE32-491A-99AF-96B31EF86E38}" type="parTrans" cxnId="{C52A8141-03B1-4562-94EE-E40FBF83FC5F}">
      <dgm:prSet/>
      <dgm:spPr/>
      <dgm:t>
        <a:bodyPr/>
        <a:lstStyle/>
        <a:p>
          <a:endParaRPr lang="en-US"/>
        </a:p>
      </dgm:t>
    </dgm:pt>
    <dgm:pt modelId="{5424F566-6132-4698-BBF7-E07126F7DE0C}" type="sibTrans" cxnId="{C52A8141-03B1-4562-94EE-E40FBF83FC5F}">
      <dgm:prSet/>
      <dgm:spPr/>
      <dgm:t>
        <a:bodyPr/>
        <a:lstStyle/>
        <a:p>
          <a:endParaRPr lang="en-US"/>
        </a:p>
      </dgm:t>
    </dgm:pt>
    <dgm:pt modelId="{02A30E97-FFE8-4F9F-A3AC-CB66C241076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100" b="1" dirty="0"/>
            <a:t>New Hampshire</a:t>
          </a:r>
        </a:p>
      </dgm:t>
    </dgm:pt>
    <dgm:pt modelId="{7B3BBC86-35D3-44DF-A2EA-A2CD5D5F8E2A}" type="parTrans" cxnId="{CC5E50B6-F4F8-47E7-B679-E5C3DB9C8C01}">
      <dgm:prSet/>
      <dgm:spPr/>
      <dgm:t>
        <a:bodyPr/>
        <a:lstStyle/>
        <a:p>
          <a:endParaRPr lang="en-US"/>
        </a:p>
      </dgm:t>
    </dgm:pt>
    <dgm:pt modelId="{6A69B510-4C13-4640-8054-3D2C3351B6BC}" type="sibTrans" cxnId="{CC5E50B6-F4F8-47E7-B679-E5C3DB9C8C01}">
      <dgm:prSet/>
      <dgm:spPr/>
      <dgm:t>
        <a:bodyPr/>
        <a:lstStyle/>
        <a:p>
          <a:endParaRPr lang="en-US"/>
        </a:p>
      </dgm:t>
    </dgm:pt>
    <dgm:pt modelId="{FBF5714E-3E9F-42C4-BCB6-9256CB124827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100" b="1" dirty="0">
              <a:solidFill>
                <a:schemeClr val="tx1"/>
              </a:solidFill>
            </a:rPr>
            <a:t>Region 7</a:t>
          </a:r>
        </a:p>
      </dgm:t>
    </dgm:pt>
    <dgm:pt modelId="{A9B7A55E-7AA0-4B2A-BA1E-283B10FFD0C3}" type="parTrans" cxnId="{86E711E6-A58F-4793-B4F0-5614D6F2F22B}">
      <dgm:prSet/>
      <dgm:spPr/>
      <dgm:t>
        <a:bodyPr/>
        <a:lstStyle/>
        <a:p>
          <a:endParaRPr lang="en-US"/>
        </a:p>
      </dgm:t>
    </dgm:pt>
    <dgm:pt modelId="{3DF071EB-EBED-4A53-8955-91CEA301C804}" type="sibTrans" cxnId="{86E711E6-A58F-4793-B4F0-5614D6F2F22B}">
      <dgm:prSet/>
      <dgm:spPr/>
      <dgm:t>
        <a:bodyPr/>
        <a:lstStyle/>
        <a:p>
          <a:endParaRPr lang="en-US"/>
        </a:p>
      </dgm:t>
    </dgm:pt>
    <dgm:pt modelId="{E18A4FD5-BF8E-4496-8872-3591267E1509}" type="pres">
      <dgm:prSet presAssocID="{24A5ABBC-CC17-48D1-BFE8-8D10200F7F9D}" presName="linear" presStyleCnt="0">
        <dgm:presLayoutVars>
          <dgm:dir/>
          <dgm:resizeHandles val="exact"/>
        </dgm:presLayoutVars>
      </dgm:prSet>
      <dgm:spPr/>
    </dgm:pt>
    <dgm:pt modelId="{0B808811-CA20-4AB4-A96A-8B813B90B6BE}" type="pres">
      <dgm:prSet presAssocID="{39B6C19E-37B5-425E-AC95-E6212A98B46E}" presName="comp" presStyleCnt="0"/>
      <dgm:spPr/>
    </dgm:pt>
    <dgm:pt modelId="{140C9B41-1950-45FB-9888-AD9A51CF4933}" type="pres">
      <dgm:prSet presAssocID="{39B6C19E-37B5-425E-AC95-E6212A98B46E}" presName="box" presStyleLbl="node1" presStyleIdx="0" presStyleCnt="3"/>
      <dgm:spPr/>
    </dgm:pt>
    <dgm:pt modelId="{ED0F0A81-2126-4D46-B0DC-3F3CFB63F20E}" type="pres">
      <dgm:prSet presAssocID="{39B6C19E-37B5-425E-AC95-E6212A98B46E}" presName="img" presStyleLbl="fgImgPlace1" presStyleIdx="0" presStyleCnt="3" custScaleX="71068" custScaleY="91875"/>
      <dgm:spPr>
        <a:prstGeom prst="flowChartMagneticDisk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38ABB816-D398-4CDC-A91F-104F055307AC}" type="pres">
      <dgm:prSet presAssocID="{39B6C19E-37B5-425E-AC95-E6212A98B46E}" presName="text" presStyleLbl="node1" presStyleIdx="0" presStyleCnt="3">
        <dgm:presLayoutVars>
          <dgm:bulletEnabled val="1"/>
        </dgm:presLayoutVars>
      </dgm:prSet>
      <dgm:spPr/>
    </dgm:pt>
    <dgm:pt modelId="{2CC17F79-1632-4443-835C-A78FBCBBAB36}" type="pres">
      <dgm:prSet presAssocID="{82373AE7-7783-4170-97BB-BA717A489967}" presName="spacer" presStyleCnt="0"/>
      <dgm:spPr/>
    </dgm:pt>
    <dgm:pt modelId="{27E21794-16DC-4987-BB7A-EDDC1097E738}" type="pres">
      <dgm:prSet presAssocID="{F28B7C87-D055-4C84-9CF0-1EA521312E64}" presName="comp" presStyleCnt="0"/>
      <dgm:spPr/>
    </dgm:pt>
    <dgm:pt modelId="{01DA5FB0-F7B3-4DD4-B3E7-88164ADB5829}" type="pres">
      <dgm:prSet presAssocID="{F28B7C87-D055-4C84-9CF0-1EA521312E64}" presName="box" presStyleLbl="node1" presStyleIdx="1" presStyleCnt="3"/>
      <dgm:spPr/>
    </dgm:pt>
    <dgm:pt modelId="{6FB450DF-6F10-4C9B-9BB7-CD60ECAA7332}" type="pres">
      <dgm:prSet presAssocID="{F28B7C87-D055-4C84-9CF0-1EA521312E64}" presName="img" presStyleLbl="fgImgPlace1" presStyleIdx="1" presStyleCnt="3"/>
      <dgm:spPr>
        <a:prstGeom prst="flowChartMagneticDisk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C5A23CAF-8F95-4E48-9565-B9AA8337B5B0}" type="pres">
      <dgm:prSet presAssocID="{F28B7C87-D055-4C84-9CF0-1EA521312E64}" presName="text" presStyleLbl="node1" presStyleIdx="1" presStyleCnt="3">
        <dgm:presLayoutVars>
          <dgm:bulletEnabled val="1"/>
        </dgm:presLayoutVars>
      </dgm:prSet>
      <dgm:spPr/>
    </dgm:pt>
    <dgm:pt modelId="{3E56222F-7FA7-4CD8-BEE2-FBCCEE0766B6}" type="pres">
      <dgm:prSet presAssocID="{0B43D6AD-5036-444A-B796-DBC737BF689C}" presName="spacer" presStyleCnt="0"/>
      <dgm:spPr/>
    </dgm:pt>
    <dgm:pt modelId="{D7F099F1-F480-4356-84B4-49DDC4BA1FDA}" type="pres">
      <dgm:prSet presAssocID="{758B8918-ABAA-4DB2-B77F-DA0B2B11AEE3}" presName="comp" presStyleCnt="0"/>
      <dgm:spPr/>
    </dgm:pt>
    <dgm:pt modelId="{539A7C96-D96C-4CCC-97BF-232DDF839E4C}" type="pres">
      <dgm:prSet presAssocID="{758B8918-ABAA-4DB2-B77F-DA0B2B11AEE3}" presName="box" presStyleLbl="node1" presStyleIdx="2" presStyleCnt="3"/>
      <dgm:spPr/>
    </dgm:pt>
    <dgm:pt modelId="{F43D78AD-8C3F-4C5D-94A3-B725BE4691D7}" type="pres">
      <dgm:prSet presAssocID="{758B8918-ABAA-4DB2-B77F-DA0B2B11AEE3}" presName="img" presStyleLbl="fgImgPlace1" presStyleIdx="2" presStyleCnt="3" custScaleX="95144" custScaleY="92913"/>
      <dgm:spPr>
        <a:prstGeom prst="flowChartMagneticDisk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A7BB8778-87FB-43CB-BE0D-31858E7C481B}" type="pres">
      <dgm:prSet presAssocID="{758B8918-ABAA-4DB2-B77F-DA0B2B11AEE3}" presName="text" presStyleLbl="node1" presStyleIdx="2" presStyleCnt="3">
        <dgm:presLayoutVars>
          <dgm:bulletEnabled val="1"/>
        </dgm:presLayoutVars>
      </dgm:prSet>
      <dgm:spPr/>
    </dgm:pt>
  </dgm:ptLst>
  <dgm:cxnLst>
    <dgm:cxn modelId="{D44B4505-F83D-495A-AE9D-A92197D36937}" srcId="{39B6C19E-37B5-425E-AC95-E6212A98B46E}" destId="{9557D10D-56E3-4946-BB26-774833548E2E}" srcOrd="0" destOrd="0" parTransId="{E7BFBF39-2635-4DDB-B938-65B89DD55F75}" sibTransId="{63F4BDBB-B5F6-40B9-ACBA-86A663E1F80F}"/>
    <dgm:cxn modelId="{5A78CC05-F8EE-4CF9-B6FF-C64D37D4D57D}" type="presOf" srcId="{39B6C19E-37B5-425E-AC95-E6212A98B46E}" destId="{38ABB816-D398-4CDC-A91F-104F055307AC}" srcOrd="1" destOrd="0" presId="urn:microsoft.com/office/officeart/2005/8/layout/vList4"/>
    <dgm:cxn modelId="{345A6B0F-F76D-4AEE-BDA6-231B865BA62B}" type="presOf" srcId="{02A30E97-FFE8-4F9F-A3AC-CB66C241076E}" destId="{539A7C96-D96C-4CCC-97BF-232DDF839E4C}" srcOrd="0" destOrd="1" presId="urn:microsoft.com/office/officeart/2005/8/layout/vList4"/>
    <dgm:cxn modelId="{9644B412-8285-4AA5-BDCC-8ABA727F7703}" type="presOf" srcId="{02A30E97-FFE8-4F9F-A3AC-CB66C241076E}" destId="{A7BB8778-87FB-43CB-BE0D-31858E7C481B}" srcOrd="1" destOrd="1" presId="urn:microsoft.com/office/officeart/2005/8/layout/vList4"/>
    <dgm:cxn modelId="{4F9EF212-0F87-466A-8A54-EFE2CBA64A92}" type="presOf" srcId="{F0FAF947-F3A2-45A6-8EC3-2918247821B4}" destId="{C5A23CAF-8F95-4E48-9565-B9AA8337B5B0}" srcOrd="1" destOrd="1" presId="urn:microsoft.com/office/officeart/2005/8/layout/vList4"/>
    <dgm:cxn modelId="{7D40B119-3CB0-475E-9C70-729184A557B3}" type="presOf" srcId="{9557D10D-56E3-4946-BB26-774833548E2E}" destId="{38ABB816-D398-4CDC-A91F-104F055307AC}" srcOrd="1" destOrd="1" presId="urn:microsoft.com/office/officeart/2005/8/layout/vList4"/>
    <dgm:cxn modelId="{28E52340-6FE5-4C7C-86A8-5580DA4AB4CA}" type="presOf" srcId="{FBF5714E-3E9F-42C4-BCB6-9256CB124827}" destId="{38ABB816-D398-4CDC-A91F-104F055307AC}" srcOrd="1" destOrd="2" presId="urn:microsoft.com/office/officeart/2005/8/layout/vList4"/>
    <dgm:cxn modelId="{CD12D75B-42C8-49D6-A580-FE2784F6D47B}" type="presOf" srcId="{9557D10D-56E3-4946-BB26-774833548E2E}" destId="{140C9B41-1950-45FB-9888-AD9A51CF4933}" srcOrd="0" destOrd="1" presId="urn:microsoft.com/office/officeart/2005/8/layout/vList4"/>
    <dgm:cxn modelId="{6761885C-3D88-4589-BA8C-1CA124612CAF}" type="presOf" srcId="{FBF5714E-3E9F-42C4-BCB6-9256CB124827}" destId="{140C9B41-1950-45FB-9888-AD9A51CF4933}" srcOrd="0" destOrd="2" presId="urn:microsoft.com/office/officeart/2005/8/layout/vList4"/>
    <dgm:cxn modelId="{10B38A5E-D662-404E-9D2C-1A5A1CE49E32}" type="presOf" srcId="{24A5ABBC-CC17-48D1-BFE8-8D10200F7F9D}" destId="{E18A4FD5-BF8E-4496-8872-3591267E1509}" srcOrd="0" destOrd="0" presId="urn:microsoft.com/office/officeart/2005/8/layout/vList4"/>
    <dgm:cxn modelId="{C52A8141-03B1-4562-94EE-E40FBF83FC5F}" srcId="{24A5ABBC-CC17-48D1-BFE8-8D10200F7F9D}" destId="{758B8918-ABAA-4DB2-B77F-DA0B2B11AEE3}" srcOrd="2" destOrd="0" parTransId="{43BD6926-FE32-491A-99AF-96B31EF86E38}" sibTransId="{5424F566-6132-4698-BBF7-E07126F7DE0C}"/>
    <dgm:cxn modelId="{CCE2DC67-F1E0-4209-9527-F83274A45CF5}" type="presOf" srcId="{758B8918-ABAA-4DB2-B77F-DA0B2B11AEE3}" destId="{A7BB8778-87FB-43CB-BE0D-31858E7C481B}" srcOrd="1" destOrd="0" presId="urn:microsoft.com/office/officeart/2005/8/layout/vList4"/>
    <dgm:cxn modelId="{81D2EB6A-C299-4372-9820-A9C3C8A925BD}" srcId="{24A5ABBC-CC17-48D1-BFE8-8D10200F7F9D}" destId="{F28B7C87-D055-4C84-9CF0-1EA521312E64}" srcOrd="1" destOrd="0" parTransId="{C87FAC97-47F4-416D-A6E0-D05FCD99A168}" sibTransId="{0B43D6AD-5036-444A-B796-DBC737BF689C}"/>
    <dgm:cxn modelId="{C2816451-4C94-41DF-BBE7-16906A47469A}" type="presOf" srcId="{F0FAF947-F3A2-45A6-8EC3-2918247821B4}" destId="{01DA5FB0-F7B3-4DD4-B3E7-88164ADB5829}" srcOrd="0" destOrd="1" presId="urn:microsoft.com/office/officeart/2005/8/layout/vList4"/>
    <dgm:cxn modelId="{B6658976-5A26-49B0-ADF1-61B99217B53F}" type="presOf" srcId="{F28B7C87-D055-4C84-9CF0-1EA521312E64}" destId="{C5A23CAF-8F95-4E48-9565-B9AA8337B5B0}" srcOrd="1" destOrd="0" presId="urn:microsoft.com/office/officeart/2005/8/layout/vList4"/>
    <dgm:cxn modelId="{DA5CBF7E-E05D-4F36-8BC4-6CD02BF6CEEB}" type="presOf" srcId="{F28B7C87-D055-4C84-9CF0-1EA521312E64}" destId="{01DA5FB0-F7B3-4DD4-B3E7-88164ADB5829}" srcOrd="0" destOrd="0" presId="urn:microsoft.com/office/officeart/2005/8/layout/vList4"/>
    <dgm:cxn modelId="{6F90DB85-B461-45E8-BD3E-5AD7FF1F9DB0}" srcId="{F28B7C87-D055-4C84-9CF0-1EA521312E64}" destId="{F0FAF947-F3A2-45A6-8EC3-2918247821B4}" srcOrd="0" destOrd="0" parTransId="{5CD3D88A-6942-416E-AE97-632756DE1AEF}" sibTransId="{1F3BD6AB-C555-4E38-8621-359C5ED67E91}"/>
    <dgm:cxn modelId="{CC5E50B6-F4F8-47E7-B679-E5C3DB9C8C01}" srcId="{758B8918-ABAA-4DB2-B77F-DA0B2B11AEE3}" destId="{02A30E97-FFE8-4F9F-A3AC-CB66C241076E}" srcOrd="0" destOrd="0" parTransId="{7B3BBC86-35D3-44DF-A2EA-A2CD5D5F8E2A}" sibTransId="{6A69B510-4C13-4640-8054-3D2C3351B6BC}"/>
    <dgm:cxn modelId="{5266F5C3-5554-45F2-A942-A525F2ED1243}" srcId="{24A5ABBC-CC17-48D1-BFE8-8D10200F7F9D}" destId="{39B6C19E-37B5-425E-AC95-E6212A98B46E}" srcOrd="0" destOrd="0" parTransId="{1C6B4C66-1D35-4F33-B673-7CBEDC4E6E1D}" sibTransId="{82373AE7-7783-4170-97BB-BA717A489967}"/>
    <dgm:cxn modelId="{F26C49CB-4F38-4CB5-A5DF-5A47D96DCE1F}" type="presOf" srcId="{39B6C19E-37B5-425E-AC95-E6212A98B46E}" destId="{140C9B41-1950-45FB-9888-AD9A51CF4933}" srcOrd="0" destOrd="0" presId="urn:microsoft.com/office/officeart/2005/8/layout/vList4"/>
    <dgm:cxn modelId="{86E711E6-A58F-4793-B4F0-5614D6F2F22B}" srcId="{39B6C19E-37B5-425E-AC95-E6212A98B46E}" destId="{FBF5714E-3E9F-42C4-BCB6-9256CB124827}" srcOrd="1" destOrd="0" parTransId="{A9B7A55E-7AA0-4B2A-BA1E-283B10FFD0C3}" sibTransId="{3DF071EB-EBED-4A53-8955-91CEA301C804}"/>
    <dgm:cxn modelId="{2BACF0F4-69A5-4802-9BCF-F2FF42FD5933}" type="presOf" srcId="{758B8918-ABAA-4DB2-B77F-DA0B2B11AEE3}" destId="{539A7C96-D96C-4CCC-97BF-232DDF839E4C}" srcOrd="0" destOrd="0" presId="urn:microsoft.com/office/officeart/2005/8/layout/vList4"/>
    <dgm:cxn modelId="{62C38C4A-5BBA-4E91-B364-6DF42B4185E0}" type="presParOf" srcId="{E18A4FD5-BF8E-4496-8872-3591267E1509}" destId="{0B808811-CA20-4AB4-A96A-8B813B90B6BE}" srcOrd="0" destOrd="0" presId="urn:microsoft.com/office/officeart/2005/8/layout/vList4"/>
    <dgm:cxn modelId="{4C63F848-6794-47A0-8F86-D2DA7C5797D8}" type="presParOf" srcId="{0B808811-CA20-4AB4-A96A-8B813B90B6BE}" destId="{140C9B41-1950-45FB-9888-AD9A51CF4933}" srcOrd="0" destOrd="0" presId="urn:microsoft.com/office/officeart/2005/8/layout/vList4"/>
    <dgm:cxn modelId="{B7F23A55-75D7-44E3-A3EB-1F0B08917B41}" type="presParOf" srcId="{0B808811-CA20-4AB4-A96A-8B813B90B6BE}" destId="{ED0F0A81-2126-4D46-B0DC-3F3CFB63F20E}" srcOrd="1" destOrd="0" presId="urn:microsoft.com/office/officeart/2005/8/layout/vList4"/>
    <dgm:cxn modelId="{170C6457-36C4-45DA-AE15-D7A6A632FDC5}" type="presParOf" srcId="{0B808811-CA20-4AB4-A96A-8B813B90B6BE}" destId="{38ABB816-D398-4CDC-A91F-104F055307AC}" srcOrd="2" destOrd="0" presId="urn:microsoft.com/office/officeart/2005/8/layout/vList4"/>
    <dgm:cxn modelId="{2F1A4A1C-F181-402F-B57B-7A62E45ADA7C}" type="presParOf" srcId="{E18A4FD5-BF8E-4496-8872-3591267E1509}" destId="{2CC17F79-1632-4443-835C-A78FBCBBAB36}" srcOrd="1" destOrd="0" presId="urn:microsoft.com/office/officeart/2005/8/layout/vList4"/>
    <dgm:cxn modelId="{A56728FA-17F6-4064-8EB4-3A6358EF6783}" type="presParOf" srcId="{E18A4FD5-BF8E-4496-8872-3591267E1509}" destId="{27E21794-16DC-4987-BB7A-EDDC1097E738}" srcOrd="2" destOrd="0" presId="urn:microsoft.com/office/officeart/2005/8/layout/vList4"/>
    <dgm:cxn modelId="{CA16C0BD-799E-4321-9E0E-46D96A1B1EAA}" type="presParOf" srcId="{27E21794-16DC-4987-BB7A-EDDC1097E738}" destId="{01DA5FB0-F7B3-4DD4-B3E7-88164ADB5829}" srcOrd="0" destOrd="0" presId="urn:microsoft.com/office/officeart/2005/8/layout/vList4"/>
    <dgm:cxn modelId="{A996596E-0484-4B0C-932C-C8AEF2CC7FF0}" type="presParOf" srcId="{27E21794-16DC-4987-BB7A-EDDC1097E738}" destId="{6FB450DF-6F10-4C9B-9BB7-CD60ECAA7332}" srcOrd="1" destOrd="0" presId="urn:microsoft.com/office/officeart/2005/8/layout/vList4"/>
    <dgm:cxn modelId="{B0A344CA-014C-4F97-BFC0-5519B8E1E676}" type="presParOf" srcId="{27E21794-16DC-4987-BB7A-EDDC1097E738}" destId="{C5A23CAF-8F95-4E48-9565-B9AA8337B5B0}" srcOrd="2" destOrd="0" presId="urn:microsoft.com/office/officeart/2005/8/layout/vList4"/>
    <dgm:cxn modelId="{9FFFF808-EE36-4B9F-B336-DB37D92DD42B}" type="presParOf" srcId="{E18A4FD5-BF8E-4496-8872-3591267E1509}" destId="{3E56222F-7FA7-4CD8-BEE2-FBCCEE0766B6}" srcOrd="3" destOrd="0" presId="urn:microsoft.com/office/officeart/2005/8/layout/vList4"/>
    <dgm:cxn modelId="{D15FFB81-F3AB-4F63-88B2-1543ECABDA9B}" type="presParOf" srcId="{E18A4FD5-BF8E-4496-8872-3591267E1509}" destId="{D7F099F1-F480-4356-84B4-49DDC4BA1FDA}" srcOrd="4" destOrd="0" presId="urn:microsoft.com/office/officeart/2005/8/layout/vList4"/>
    <dgm:cxn modelId="{C32D5DC3-D996-4733-9EA4-6082E0CDE98D}" type="presParOf" srcId="{D7F099F1-F480-4356-84B4-49DDC4BA1FDA}" destId="{539A7C96-D96C-4CCC-97BF-232DDF839E4C}" srcOrd="0" destOrd="0" presId="urn:microsoft.com/office/officeart/2005/8/layout/vList4"/>
    <dgm:cxn modelId="{1E935929-9D4A-4F24-8709-059B35863FAA}" type="presParOf" srcId="{D7F099F1-F480-4356-84B4-49DDC4BA1FDA}" destId="{F43D78AD-8C3F-4C5D-94A3-B725BE4691D7}" srcOrd="1" destOrd="0" presId="urn:microsoft.com/office/officeart/2005/8/layout/vList4"/>
    <dgm:cxn modelId="{60B27C60-2F91-4BF9-8C91-97B59CA1F84E}" type="presParOf" srcId="{D7F099F1-F480-4356-84B4-49DDC4BA1FDA}" destId="{A7BB8778-87FB-43CB-BE0D-31858E7C481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C9B41-1950-45FB-9888-AD9A51CF4933}">
      <dsp:nvSpPr>
        <dsp:cNvPr id="0" name=""/>
        <dsp:cNvSpPr/>
      </dsp:nvSpPr>
      <dsp:spPr>
        <a:xfrm>
          <a:off x="0" y="0"/>
          <a:ext cx="3419923" cy="71564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SDWIS State 3.3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tx1"/>
              </a:solidFill>
            </a:rPr>
            <a:t>Utah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tx1"/>
              </a:solidFill>
            </a:rPr>
            <a:t>Region 7</a:t>
          </a:r>
        </a:p>
      </dsp:txBody>
      <dsp:txXfrm>
        <a:off x="755549" y="0"/>
        <a:ext cx="2664373" cy="715645"/>
      </dsp:txXfrm>
    </dsp:sp>
    <dsp:sp modelId="{ED0F0A81-2126-4D46-B0DC-3F3CFB63F20E}">
      <dsp:nvSpPr>
        <dsp:cNvPr id="0" name=""/>
        <dsp:cNvSpPr/>
      </dsp:nvSpPr>
      <dsp:spPr>
        <a:xfrm>
          <a:off x="170509" y="94823"/>
          <a:ext cx="486094" cy="525999"/>
        </a:xfrm>
        <a:prstGeom prst="flowChartMagneticDisk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A5FB0-F7B3-4DD4-B3E7-88164ADB5829}">
      <dsp:nvSpPr>
        <dsp:cNvPr id="0" name=""/>
        <dsp:cNvSpPr/>
      </dsp:nvSpPr>
      <dsp:spPr>
        <a:xfrm>
          <a:off x="0" y="787210"/>
          <a:ext cx="3419923" cy="71564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</a:rPr>
            <a:t>SDWIS State (other versions)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bg1"/>
              </a:solidFill>
            </a:rPr>
            <a:t>New York</a:t>
          </a:r>
        </a:p>
      </dsp:txBody>
      <dsp:txXfrm>
        <a:off x="755549" y="787210"/>
        <a:ext cx="2664373" cy="715645"/>
      </dsp:txXfrm>
    </dsp:sp>
    <dsp:sp modelId="{6FB450DF-6F10-4C9B-9BB7-CD60ECAA7332}">
      <dsp:nvSpPr>
        <dsp:cNvPr id="0" name=""/>
        <dsp:cNvSpPr/>
      </dsp:nvSpPr>
      <dsp:spPr>
        <a:xfrm>
          <a:off x="71564" y="858775"/>
          <a:ext cx="683984" cy="572516"/>
        </a:xfrm>
        <a:prstGeom prst="flowChartMagneticDisk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A7C96-D96C-4CCC-97BF-232DDF839E4C}">
      <dsp:nvSpPr>
        <dsp:cNvPr id="0" name=""/>
        <dsp:cNvSpPr/>
      </dsp:nvSpPr>
      <dsp:spPr>
        <a:xfrm>
          <a:off x="0" y="1574421"/>
          <a:ext cx="3419923" cy="71564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SDWIS Free State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New Hampshire</a:t>
          </a:r>
        </a:p>
      </dsp:txBody>
      <dsp:txXfrm>
        <a:off x="755549" y="1574421"/>
        <a:ext cx="2664373" cy="715645"/>
      </dsp:txXfrm>
    </dsp:sp>
    <dsp:sp modelId="{F43D78AD-8C3F-4C5D-94A3-B725BE4691D7}">
      <dsp:nvSpPr>
        <dsp:cNvPr id="0" name=""/>
        <dsp:cNvSpPr/>
      </dsp:nvSpPr>
      <dsp:spPr>
        <a:xfrm>
          <a:off x="88171" y="1666272"/>
          <a:ext cx="650770" cy="531942"/>
        </a:xfrm>
        <a:prstGeom prst="flowChartMagneticDisk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C9B41-1950-45FB-9888-AD9A51CF4933}">
      <dsp:nvSpPr>
        <dsp:cNvPr id="0" name=""/>
        <dsp:cNvSpPr/>
      </dsp:nvSpPr>
      <dsp:spPr>
        <a:xfrm>
          <a:off x="0" y="0"/>
          <a:ext cx="3160392" cy="68676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SDWIS State 3.3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tx1"/>
              </a:solidFill>
            </a:rPr>
            <a:t>Utah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tx1"/>
              </a:solidFill>
            </a:rPr>
            <a:t>Region 7</a:t>
          </a:r>
        </a:p>
      </dsp:txBody>
      <dsp:txXfrm>
        <a:off x="700754" y="0"/>
        <a:ext cx="2459637" cy="686762"/>
      </dsp:txXfrm>
    </dsp:sp>
    <dsp:sp modelId="{ED0F0A81-2126-4D46-B0DC-3F3CFB63F20E}">
      <dsp:nvSpPr>
        <dsp:cNvPr id="0" name=""/>
        <dsp:cNvSpPr/>
      </dsp:nvSpPr>
      <dsp:spPr>
        <a:xfrm>
          <a:off x="160112" y="90996"/>
          <a:ext cx="449205" cy="504770"/>
        </a:xfrm>
        <a:prstGeom prst="flowChartMagneticDisk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A5FB0-F7B3-4DD4-B3E7-88164ADB5829}">
      <dsp:nvSpPr>
        <dsp:cNvPr id="0" name=""/>
        <dsp:cNvSpPr/>
      </dsp:nvSpPr>
      <dsp:spPr>
        <a:xfrm>
          <a:off x="0" y="755438"/>
          <a:ext cx="3160392" cy="68676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bg1"/>
              </a:solidFill>
            </a:rPr>
            <a:t>SDWIS State (other versions)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>
              <a:solidFill>
                <a:schemeClr val="bg1"/>
              </a:solidFill>
            </a:rPr>
            <a:t>New York</a:t>
          </a:r>
        </a:p>
      </dsp:txBody>
      <dsp:txXfrm>
        <a:off x="700754" y="755438"/>
        <a:ext cx="2459637" cy="686762"/>
      </dsp:txXfrm>
    </dsp:sp>
    <dsp:sp modelId="{6FB450DF-6F10-4C9B-9BB7-CD60ECAA7332}">
      <dsp:nvSpPr>
        <dsp:cNvPr id="0" name=""/>
        <dsp:cNvSpPr/>
      </dsp:nvSpPr>
      <dsp:spPr>
        <a:xfrm>
          <a:off x="68676" y="824114"/>
          <a:ext cx="632078" cy="549410"/>
        </a:xfrm>
        <a:prstGeom prst="flowChartMagneticDisk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A7C96-D96C-4CCC-97BF-232DDF839E4C}">
      <dsp:nvSpPr>
        <dsp:cNvPr id="0" name=""/>
        <dsp:cNvSpPr/>
      </dsp:nvSpPr>
      <dsp:spPr>
        <a:xfrm>
          <a:off x="0" y="1510877"/>
          <a:ext cx="3160392" cy="68676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SDWIS Free State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New Hampshire</a:t>
          </a:r>
        </a:p>
      </dsp:txBody>
      <dsp:txXfrm>
        <a:off x="700754" y="1510877"/>
        <a:ext cx="2459637" cy="686762"/>
      </dsp:txXfrm>
    </dsp:sp>
    <dsp:sp modelId="{F43D78AD-8C3F-4C5D-94A3-B725BE4691D7}">
      <dsp:nvSpPr>
        <dsp:cNvPr id="0" name=""/>
        <dsp:cNvSpPr/>
      </dsp:nvSpPr>
      <dsp:spPr>
        <a:xfrm>
          <a:off x="84023" y="1599022"/>
          <a:ext cx="601384" cy="510473"/>
        </a:xfrm>
        <a:prstGeom prst="flowChartMagneticDisk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E3A651-CA6C-4518-910B-AD9011BD5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6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85C909-60B0-4B37-B558-A2E4866A44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7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08AE9-5ACC-4258-9178-74C61300550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logic allows us to add decision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C909-60B0-4B37-B558-A2E4866A440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9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88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16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55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C909-60B0-4B37-B558-A2E4866A440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47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19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C909-60B0-4B37-B558-A2E4866A44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54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C909-60B0-4B37-B558-A2E4866A44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7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46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1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Informatica reuse for every states </a:t>
            </a:r>
          </a:p>
          <a:p>
            <a:r>
              <a:rPr lang="en-US" dirty="0"/>
              <a:t>Tweak for differences </a:t>
            </a:r>
          </a:p>
          <a:p>
            <a:r>
              <a:rPr lang="en-US" dirty="0"/>
              <a:t>Single common format to Prime Format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C909-60B0-4B37-B558-A2E4866A44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4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E0DCE-0CBA-4456-B9F3-0146F341A42E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2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 b="71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DBF4F9-FBA9-4280-A748-E7896B06C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5249D-B2E8-4047-B7F2-F7DC66539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9AE96-67F3-4A44-A5B1-867A60867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EF8AB8-F5E6-44DC-B4C3-36AA01EAA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D9A8D7-1EAD-4CA8-83A4-73E796B1A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292E5-887A-4880-8788-336B4E6CE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05000" y="62484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AE6B89-6A38-484F-AFAF-795D5979F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7064F-3563-4837-BB42-DDAD550BC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24169-4A45-4A0A-B81C-3962E1036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B8884-9B4C-47A9-A52F-E75E73F9F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AAC95-7F70-4D70-AFAC-C99701E44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72E49-C8C6-49F8-AF3B-64F77D66A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25565-D336-4955-86DB-2948D7667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5354F-3453-4809-AA38-15A42C704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C2A05-1AB8-4E7A-9C68-59F678038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7" cstate="print"/>
          <a:srcRect b="21790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90F897-E82D-4318-9DB4-AEED0150CF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orteous.alex@epa.gov" TargetMode="External"/><Relationship Id="rId2" Type="http://schemas.openxmlformats.org/officeDocument/2006/relationships/hyperlink" Target="mailto:Morris.Renee@epa.g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 Migration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Renee Morris, EPA</a:t>
            </a:r>
          </a:p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pic>
        <p:nvPicPr>
          <p:cNvPr id="6" name="Picture 4" descr="colorchange_epa_seal pantone tr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676400" cy="1676400"/>
          </a:xfrm>
          <a:prstGeom prst="rect">
            <a:avLst/>
          </a:prstGeom>
          <a:noFill/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292100" dist="25399" dir="2700000" algn="ctr" rotWithShape="0">
                    <a:srgbClr val="1E1F1F">
                      <a:alpha val="81000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028"/>
            <a:ext cx="9144000" cy="56199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U.S. Environmental Protection Agency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FC5EFC-11E1-431A-8486-1D8679ED2EB4}"/>
              </a:ext>
            </a:extLst>
          </p:cNvPr>
          <p:cNvSpPr/>
          <p:nvPr/>
        </p:nvSpPr>
        <p:spPr>
          <a:xfrm>
            <a:off x="0" y="14377"/>
            <a:ext cx="57926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Source to Common Informatica Mapping </a:t>
            </a:r>
            <a:endParaRPr lang="en-US" sz="3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343C-BB44-432D-9FD2-D2B50F25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205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1694"/>
            <a:ext cx="6324600" cy="1143000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Process data from Common to Prime Format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3555"/>
            <a:ext cx="9144000" cy="5053445"/>
          </a:xfrm>
        </p:spPr>
        <p:txBody>
          <a:bodyPr/>
          <a:lstStyle/>
          <a:p>
            <a:r>
              <a:rPr lang="en-US" sz="2600" dirty="0"/>
              <a:t>Use Informatica to move data from Common to Prime Format database</a:t>
            </a:r>
          </a:p>
          <a:p>
            <a:r>
              <a:rPr lang="en-US" sz="2600" dirty="0"/>
              <a:t>Additional DQ checks are run specific to this format</a:t>
            </a:r>
          </a:p>
          <a:p>
            <a:r>
              <a:rPr lang="en-US" sz="2600" dirty="0"/>
              <a:t>System will send email to State with any issues or errors</a:t>
            </a:r>
          </a:p>
          <a:p>
            <a:r>
              <a:rPr lang="en-US" sz="2600" dirty="0"/>
              <a:t>State will need to correct errors in the state system and resubmit a new file through </a:t>
            </a:r>
            <a:r>
              <a:rPr lang="en-US" sz="2600" dirty="0" err="1"/>
              <a:t>GoAnywhere</a:t>
            </a:r>
            <a:r>
              <a:rPr lang="en-US" sz="2600" dirty="0"/>
              <a:t>.  </a:t>
            </a:r>
          </a:p>
          <a:p>
            <a:r>
              <a:rPr lang="en-US" sz="2600" dirty="0"/>
              <a:t>The new file starts at the back beginning of the process</a:t>
            </a:r>
          </a:p>
          <a:p>
            <a:r>
              <a:rPr lang="en-US" sz="2600" dirty="0"/>
              <a:t>Since the State system is active new issues may arise when the new file is run from the beginning</a:t>
            </a:r>
          </a:p>
          <a:p>
            <a:r>
              <a:rPr lang="en-US" sz="2600" dirty="0"/>
              <a:t>Once the file is issue and error free it is ready for Prime Developers to move data into Prime Databases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A5358E-39FE-41B4-A560-19D92AD1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48845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105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653" y="21566"/>
            <a:ext cx="6248400" cy="990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Common to Prime Informatica Mapping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53" y="1524000"/>
            <a:ext cx="9144000" cy="5334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U.S. Environmental Protection Agency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B6364A-12BB-46A1-B113-51A51656A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42347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607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6324600" cy="9144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Informatica Mapping Workflow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7800"/>
            <a:ext cx="9197340" cy="5410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1C4298-DC34-4496-924F-ADACD6AF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3289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394938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Prime Format Database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648200"/>
          </a:xfrm>
        </p:spPr>
        <p:txBody>
          <a:bodyPr/>
          <a:lstStyle/>
          <a:p>
            <a:r>
              <a:rPr lang="en-US" dirty="0"/>
              <a:t>The Prime Database is in development and updates may cause new issues with data previously issue and error free Prime Format</a:t>
            </a:r>
          </a:p>
          <a:p>
            <a:r>
              <a:rPr lang="en-US" dirty="0"/>
              <a:t>Process has not been developed yet for the transfer of the data from the Prime format database into the Prime Database</a:t>
            </a:r>
          </a:p>
          <a:p>
            <a:r>
              <a:rPr lang="en-US" dirty="0"/>
              <a:t>Since the State  is active new issues may arise when a new file is run from the beginning of the process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1CC24F-AB25-4591-8334-0D4C3B3F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4222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AFBB30-7F56-4310-B402-76F6922542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175255"/>
              </p:ext>
            </p:extLst>
          </p:nvPr>
        </p:nvGraphicFramePr>
        <p:xfrm>
          <a:off x="152400" y="1752600"/>
          <a:ext cx="8839201" cy="3809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697">
                  <a:extLst>
                    <a:ext uri="{9D8B030D-6E8A-4147-A177-3AD203B41FA5}">
                      <a16:colId xmlns:a16="http://schemas.microsoft.com/office/drawing/2014/main" val="3290824871"/>
                    </a:ext>
                  </a:extLst>
                </a:gridCol>
                <a:gridCol w="1249988">
                  <a:extLst>
                    <a:ext uri="{9D8B030D-6E8A-4147-A177-3AD203B41FA5}">
                      <a16:colId xmlns:a16="http://schemas.microsoft.com/office/drawing/2014/main" val="3339473234"/>
                    </a:ext>
                  </a:extLst>
                </a:gridCol>
                <a:gridCol w="1344099">
                  <a:extLst>
                    <a:ext uri="{9D8B030D-6E8A-4147-A177-3AD203B41FA5}">
                      <a16:colId xmlns:a16="http://schemas.microsoft.com/office/drawing/2014/main" val="1651690004"/>
                    </a:ext>
                  </a:extLst>
                </a:gridCol>
                <a:gridCol w="1423731">
                  <a:extLst>
                    <a:ext uri="{9D8B030D-6E8A-4147-A177-3AD203B41FA5}">
                      <a16:colId xmlns:a16="http://schemas.microsoft.com/office/drawing/2014/main" val="916186407"/>
                    </a:ext>
                  </a:extLst>
                </a:gridCol>
                <a:gridCol w="1517843">
                  <a:extLst>
                    <a:ext uri="{9D8B030D-6E8A-4147-A177-3AD203B41FA5}">
                      <a16:colId xmlns:a16="http://schemas.microsoft.com/office/drawing/2014/main" val="432016922"/>
                    </a:ext>
                  </a:extLst>
                </a:gridCol>
                <a:gridCol w="1517843">
                  <a:extLst>
                    <a:ext uri="{9D8B030D-6E8A-4147-A177-3AD203B41FA5}">
                      <a16:colId xmlns:a16="http://schemas.microsoft.com/office/drawing/2014/main" val="3279722644"/>
                    </a:ext>
                  </a:extLst>
                </a:gridCol>
              </a:tblGrid>
              <a:tr h="6801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JOB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PRIMACY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DATABASE IMPORT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COMMON</a:t>
                      </a:r>
                    </a:p>
                    <a:p>
                      <a:pPr algn="ctr"/>
                      <a:r>
                        <a:rPr lang="en-US" sz="1200" dirty="0"/>
                        <a:t>FORMAT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PRIME 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72373"/>
                  </a:ext>
                </a:extLst>
              </a:tr>
              <a:tr h="6259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Issues/Errors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706728"/>
                  </a:ext>
                </a:extLst>
              </a:tr>
              <a:tr h="6259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Issues/Errors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408959"/>
                  </a:ext>
                </a:extLst>
              </a:tr>
              <a:tr h="6259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Issues/Errors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615319"/>
                  </a:ext>
                </a:extLst>
              </a:tr>
              <a:tr h="6259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Issues/Errors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411599"/>
                  </a:ext>
                </a:extLst>
              </a:tr>
              <a:tr h="6259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Segoe UI Symbol" panose="020B0502040204020203" pitchFamily="34" charset="0"/>
                          <a:ea typeface="Segoe UI Symbol" panose="020B0502040204020203" pitchFamily="34" charset="0"/>
                        </a:rPr>
                        <a:t>✔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07588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C24AF-486A-4F3F-B4CF-991112D4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9D488-11CD-417E-85CC-8A2DA473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15</a:t>
            </a:fld>
            <a:endParaRPr lang="en-US" sz="12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818D8DC-C929-42D5-B71E-5CDE327D7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sz="3600" b="1" kern="0" dirty="0">
                <a:solidFill>
                  <a:schemeClr val="bg1"/>
                </a:solidFill>
              </a:rPr>
              <a:t>Data Migration File Submittal Example</a:t>
            </a:r>
          </a:p>
        </p:txBody>
      </p:sp>
    </p:spTree>
    <p:extLst>
      <p:ext uri="{BB962C8B-B14F-4D97-AF65-F5344CB8AC3E}">
        <p14:creationId xmlns:p14="http://schemas.microsoft.com/office/powerpoint/2010/main" val="67888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5257800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Data Migration Pilot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09" y="1461655"/>
            <a:ext cx="9116291" cy="5257800"/>
          </a:xfrm>
        </p:spPr>
        <p:txBody>
          <a:bodyPr/>
          <a:lstStyle/>
          <a:p>
            <a:r>
              <a:rPr lang="en-US" dirty="0"/>
              <a:t>Indiana used </a:t>
            </a:r>
            <a:r>
              <a:rPr lang="en-US" dirty="0" err="1"/>
              <a:t>GoAnywhere</a:t>
            </a:r>
            <a:r>
              <a:rPr lang="en-US" dirty="0"/>
              <a:t> to upload a file</a:t>
            </a:r>
          </a:p>
          <a:p>
            <a:r>
              <a:rPr lang="en-US" dirty="0"/>
              <a:t>File then uploaded to the Source database</a:t>
            </a:r>
          </a:p>
          <a:p>
            <a:pPr lvl="1"/>
            <a:r>
              <a:rPr lang="en-US" dirty="0"/>
              <a:t>Identified number of tables included that would not be used in the migration</a:t>
            </a:r>
          </a:p>
          <a:p>
            <a:pPr lvl="1"/>
            <a:r>
              <a:rPr lang="en-US" dirty="0"/>
              <a:t>Identified a difference in a field name for one of the tables</a:t>
            </a:r>
          </a:p>
          <a:p>
            <a:r>
              <a:rPr lang="en-US" dirty="0"/>
              <a:t>Data was moved to Common database with no issues (only have a couple data quality checks at this point)</a:t>
            </a:r>
          </a:p>
          <a:p>
            <a:r>
              <a:rPr lang="en-US" dirty="0"/>
              <a:t>Data for the water system table was moved to Prime Format database with no issues</a:t>
            </a:r>
          </a:p>
          <a:p>
            <a:r>
              <a:rPr lang="en-US" dirty="0"/>
              <a:t>Pilot will continue with additional tables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1CC24F-AB25-4591-8334-0D4C3B3F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3383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Elbow Connector 29"/>
          <p:cNvCxnSpPr>
            <a:cxnSpLocks/>
            <a:endCxn id="23" idx="2"/>
          </p:cNvCxnSpPr>
          <p:nvPr/>
        </p:nvCxnSpPr>
        <p:spPr>
          <a:xfrm rot="10800000" flipV="1">
            <a:off x="1761977" y="4155102"/>
            <a:ext cx="5228671" cy="264392"/>
          </a:xfrm>
          <a:prstGeom prst="bentConnector4">
            <a:avLst>
              <a:gd name="adj1" fmla="val 7564"/>
              <a:gd name="adj2" fmla="val 525108"/>
            </a:avLst>
          </a:prstGeom>
          <a:ln cmpd="sng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lowchart: Magnetic Disk 75"/>
          <p:cNvSpPr/>
          <p:nvPr/>
        </p:nvSpPr>
        <p:spPr>
          <a:xfrm>
            <a:off x="6639430" y="3301624"/>
            <a:ext cx="1063267" cy="83492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Prime Format DB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2312" y="2198983"/>
            <a:ext cx="4104958" cy="2126584"/>
          </a:xfrm>
          <a:prstGeom prst="rect">
            <a:avLst/>
          </a:prstGeom>
          <a:noFill/>
          <a:ln w="15875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200" b="1" i="1" dirty="0">
                <a:solidFill>
                  <a:srgbClr val="0070C0"/>
                </a:solidFill>
              </a:rPr>
              <a:t>Data Checking Process</a:t>
            </a:r>
          </a:p>
        </p:txBody>
      </p:sp>
      <p:sp>
        <p:nvSpPr>
          <p:cNvPr id="74" name="Flowchart: Magnetic Disk 73"/>
          <p:cNvSpPr/>
          <p:nvPr/>
        </p:nvSpPr>
        <p:spPr>
          <a:xfrm>
            <a:off x="3976992" y="3302116"/>
            <a:ext cx="1071998" cy="834918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Source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 DB</a:t>
            </a:r>
          </a:p>
        </p:txBody>
      </p:sp>
      <p:graphicFrame>
        <p:nvGraphicFramePr>
          <p:cNvPr id="23" name="Diagram 22"/>
          <p:cNvGraphicFramePr/>
          <p:nvPr>
            <p:extLst/>
          </p:nvPr>
        </p:nvGraphicFramePr>
        <p:xfrm>
          <a:off x="181780" y="2221854"/>
          <a:ext cx="3160392" cy="2197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04262" y="2631976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Open Sans"/>
                <a:cs typeface="Open Sans"/>
              </a:rPr>
              <a:t>Informatica ETL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929321" y="2609545"/>
            <a:ext cx="1269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Open Sans"/>
                <a:cs typeface="Open Sans"/>
              </a:rPr>
              <a:t>Informatica ETL</a:t>
            </a:r>
          </a:p>
        </p:txBody>
      </p:sp>
      <p:cxnSp>
        <p:nvCxnSpPr>
          <p:cNvPr id="48" name="Elbow Connector 47"/>
          <p:cNvCxnSpPr>
            <a:cxnSpLocks/>
            <a:stCxn id="83" idx="3"/>
            <a:endCxn id="23" idx="2"/>
          </p:cNvCxnSpPr>
          <p:nvPr/>
        </p:nvCxnSpPr>
        <p:spPr>
          <a:xfrm rot="5400000">
            <a:off x="3673160" y="2225851"/>
            <a:ext cx="282460" cy="4104827"/>
          </a:xfrm>
          <a:prstGeom prst="bentConnector3">
            <a:avLst>
              <a:gd name="adj1" fmla="val 405638"/>
            </a:avLst>
          </a:prstGeom>
          <a:ln cmpd="sng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749111" y="4778574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Open Sans"/>
                <a:cs typeface="Open Sans"/>
              </a:rPr>
              <a:t>Data Integrity/Quality Issues</a:t>
            </a:r>
          </a:p>
        </p:txBody>
      </p:sp>
      <p:cxnSp>
        <p:nvCxnSpPr>
          <p:cNvPr id="58" name="Straight Arrow Connector 57"/>
          <p:cNvCxnSpPr>
            <a:cxnSpLocks/>
            <a:stCxn id="23" idx="3"/>
            <a:endCxn id="74" idx="2"/>
          </p:cNvCxnSpPr>
          <p:nvPr/>
        </p:nvCxnSpPr>
        <p:spPr>
          <a:xfrm>
            <a:off x="3342172" y="3320674"/>
            <a:ext cx="634820" cy="39890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7045128" y="5118000"/>
            <a:ext cx="2123303" cy="825743"/>
            <a:chOff x="6299183" y="5102419"/>
            <a:chExt cx="2123303" cy="825743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183" y="5102419"/>
              <a:ext cx="786232" cy="82574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7309681" y="5318031"/>
              <a:ext cx="11128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>
                  <a:solidFill>
                    <a:srgbClr val="FF0000"/>
                  </a:solidFill>
                  <a:latin typeface="Open Sans"/>
                  <a:cs typeface="Open Sans"/>
                </a:rPr>
                <a:t>ProdMirror</a:t>
              </a:r>
              <a:endParaRPr lang="en-US" sz="1400" b="1" dirty="0">
                <a:solidFill>
                  <a:srgbClr val="FF0000"/>
                </a:solidFill>
                <a:latin typeface="Open Sans"/>
                <a:cs typeface="Open Sans"/>
              </a:endParaRPr>
            </a:p>
          </p:txBody>
        </p:sp>
      </p:grpSp>
      <p:cxnSp>
        <p:nvCxnSpPr>
          <p:cNvPr id="64" name="Elbow Connector 63"/>
          <p:cNvCxnSpPr>
            <a:cxnSpLocks/>
            <a:stCxn id="76" idx="3"/>
            <a:endCxn id="77" idx="1"/>
          </p:cNvCxnSpPr>
          <p:nvPr/>
        </p:nvCxnSpPr>
        <p:spPr>
          <a:xfrm rot="5400000">
            <a:off x="6410932" y="4770740"/>
            <a:ext cx="1394328" cy="125936"/>
          </a:xfrm>
          <a:prstGeom prst="bentConnector4">
            <a:avLst>
              <a:gd name="adj1" fmla="val 35195"/>
              <a:gd name="adj2" fmla="val 281521"/>
            </a:avLst>
          </a:prstGeom>
          <a:ln w="19050">
            <a:solidFill>
              <a:srgbClr val="E21D3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7988711" y="2271941"/>
            <a:ext cx="1128835" cy="3079172"/>
            <a:chOff x="7270080" y="2848989"/>
            <a:chExt cx="1128835" cy="3079172"/>
          </a:xfrm>
        </p:grpSpPr>
        <p:pic>
          <p:nvPicPr>
            <p:cNvPr id="124" name="Picture 123"/>
            <p:cNvPicPr>
              <a:picLocks noChangeAspect="1"/>
            </p:cNvPicPr>
            <p:nvPr/>
          </p:nvPicPr>
          <p:blipFill>
            <a:blip r:embed="rId8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658" y="5102418"/>
              <a:ext cx="786232" cy="825743"/>
            </a:xfrm>
            <a:prstGeom prst="rect">
              <a:avLst/>
            </a:prstGeom>
          </p:spPr>
        </p:pic>
        <p:sp>
          <p:nvSpPr>
            <p:cNvPr id="125" name="TextBox 124"/>
            <p:cNvSpPr txBox="1"/>
            <p:nvPr/>
          </p:nvSpPr>
          <p:spPr>
            <a:xfrm>
              <a:off x="7270080" y="2848989"/>
              <a:ext cx="1128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  <a:latin typeface="Open Sans"/>
                  <a:cs typeface="Open Sans"/>
                </a:rPr>
                <a:t>Production</a:t>
              </a:r>
            </a:p>
          </p:txBody>
        </p:sp>
      </p:grpSp>
      <p:cxnSp>
        <p:nvCxnSpPr>
          <p:cNvPr id="78" name="Elbow Connector 77"/>
          <p:cNvCxnSpPr>
            <a:cxnSpLocks/>
          </p:cNvCxnSpPr>
          <p:nvPr/>
        </p:nvCxnSpPr>
        <p:spPr>
          <a:xfrm>
            <a:off x="7322666" y="4131955"/>
            <a:ext cx="846306" cy="658422"/>
          </a:xfrm>
          <a:prstGeom prst="bentConnector3">
            <a:avLst>
              <a:gd name="adj1" fmla="val 50000"/>
            </a:avLst>
          </a:prstGeom>
          <a:ln w="19050">
            <a:solidFill>
              <a:srgbClr val="E21D3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7" name="Picture 126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189" y="2639582"/>
            <a:ext cx="786232" cy="825743"/>
          </a:xfrm>
          <a:prstGeom prst="rect">
            <a:avLst/>
          </a:prstGeom>
        </p:spPr>
      </p:pic>
      <p:sp>
        <p:nvSpPr>
          <p:cNvPr id="130" name="TextBox 129"/>
          <p:cNvSpPr txBox="1"/>
          <p:nvPr/>
        </p:nvSpPr>
        <p:spPr>
          <a:xfrm>
            <a:off x="7030809" y="5943743"/>
            <a:ext cx="840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Open Sans"/>
                <a:cs typeface="Open Sans"/>
              </a:rPr>
              <a:t>Staging</a:t>
            </a:r>
          </a:p>
        </p:txBody>
      </p:sp>
      <p:cxnSp>
        <p:nvCxnSpPr>
          <p:cNvPr id="132" name="Elbow Connector 131"/>
          <p:cNvCxnSpPr>
            <a:cxnSpLocks/>
            <a:stCxn id="76" idx="4"/>
            <a:endCxn id="127" idx="2"/>
          </p:cNvCxnSpPr>
          <p:nvPr/>
        </p:nvCxnSpPr>
        <p:spPr>
          <a:xfrm flipV="1">
            <a:off x="7702697" y="3465325"/>
            <a:ext cx="841608" cy="253759"/>
          </a:xfrm>
          <a:prstGeom prst="bentConnector2">
            <a:avLst/>
          </a:prstGeom>
          <a:ln w="19050">
            <a:solidFill>
              <a:srgbClr val="E21D38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Flowchart: Magnetic Disk 82"/>
          <p:cNvSpPr/>
          <p:nvPr/>
        </p:nvSpPr>
        <p:spPr>
          <a:xfrm>
            <a:off x="5330804" y="3302115"/>
            <a:ext cx="1071998" cy="834919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Common Format DB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969407" y="3847841"/>
            <a:ext cx="11320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ETL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&amp;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Data Validator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838486" y="1857300"/>
            <a:ext cx="1436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Open Sans"/>
                <a:cs typeface="Open Sans"/>
              </a:rPr>
              <a:t>Database Files</a:t>
            </a:r>
          </a:p>
        </p:txBody>
      </p:sp>
      <p:sp>
        <p:nvSpPr>
          <p:cNvPr id="57" name="Curved Down Arrow 40">
            <a:extLst>
              <a:ext uri="{FF2B5EF4-FFF2-40B4-BE49-F238E27FC236}">
                <a16:creationId xmlns:a16="http://schemas.microsoft.com/office/drawing/2014/main" id="{D4E9CF5B-3237-4A8A-9D16-3EB12DF5F82F}"/>
              </a:ext>
            </a:extLst>
          </p:cNvPr>
          <p:cNvSpPr/>
          <p:nvPr/>
        </p:nvSpPr>
        <p:spPr>
          <a:xfrm>
            <a:off x="4434455" y="2927143"/>
            <a:ext cx="1385959" cy="374972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  <p:sp>
        <p:nvSpPr>
          <p:cNvPr id="59" name="Curved Down Arrow 40">
            <a:extLst>
              <a:ext uri="{FF2B5EF4-FFF2-40B4-BE49-F238E27FC236}">
                <a16:creationId xmlns:a16="http://schemas.microsoft.com/office/drawing/2014/main" id="{74BEB232-271A-4C13-9BA9-6C9CC705C74C}"/>
              </a:ext>
            </a:extLst>
          </p:cNvPr>
          <p:cNvSpPr/>
          <p:nvPr/>
        </p:nvSpPr>
        <p:spPr>
          <a:xfrm>
            <a:off x="5956194" y="2934952"/>
            <a:ext cx="1216152" cy="367164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2BC40C0A-BCC1-4F96-BBC6-493D5607081B}"/>
              </a:ext>
            </a:extLst>
          </p:cNvPr>
          <p:cNvSpPr txBox="1">
            <a:spLocks/>
          </p:cNvSpPr>
          <p:nvPr/>
        </p:nvSpPr>
        <p:spPr>
          <a:xfrm>
            <a:off x="-430275" y="20694"/>
            <a:ext cx="5879931" cy="981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Open San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Next Step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9119" y="4495526"/>
            <a:ext cx="113204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ETL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&amp;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  <a:latin typeface="Open Sans"/>
                <a:cs typeface="Open Sans"/>
              </a:rPr>
              <a:t>Data Validator</a:t>
            </a:r>
          </a:p>
        </p:txBody>
      </p:sp>
      <p:cxnSp>
        <p:nvCxnSpPr>
          <p:cNvPr id="31" name="Elbow Connector 30"/>
          <p:cNvCxnSpPr>
            <a:cxnSpLocks/>
            <a:stCxn id="74" idx="3"/>
            <a:endCxn id="23" idx="2"/>
          </p:cNvCxnSpPr>
          <p:nvPr/>
        </p:nvCxnSpPr>
        <p:spPr>
          <a:xfrm rot="5400000">
            <a:off x="2996254" y="2902757"/>
            <a:ext cx="282460" cy="2751015"/>
          </a:xfrm>
          <a:prstGeom prst="bentConnector3">
            <a:avLst>
              <a:gd name="adj1" fmla="val 180932"/>
            </a:avLst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endCxn id="74" idx="2"/>
          </p:cNvCxnSpPr>
          <p:nvPr/>
        </p:nvCxnSpPr>
        <p:spPr>
          <a:xfrm>
            <a:off x="3332742" y="2581093"/>
            <a:ext cx="644250" cy="1138482"/>
          </a:xfrm>
          <a:prstGeom prst="straightConnector1">
            <a:avLst/>
          </a:prstGeom>
          <a:ln>
            <a:solidFill>
              <a:schemeClr val="accent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cxnSpLocks/>
            <a:endCxn id="74" idx="2"/>
          </p:cNvCxnSpPr>
          <p:nvPr/>
        </p:nvCxnSpPr>
        <p:spPr>
          <a:xfrm flipV="1">
            <a:off x="3321855" y="3719575"/>
            <a:ext cx="655137" cy="340680"/>
          </a:xfrm>
          <a:prstGeom prst="straightConnector1">
            <a:avLst/>
          </a:prstGeom>
          <a:ln>
            <a:solidFill>
              <a:schemeClr val="accent6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A705FD-B6E9-4732-9C49-21B7661E7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F12CF2-22DD-4202-A6D2-6D09CA40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0197" y="6404264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557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3657600" cy="9906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2895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Renee Morris – Data Migration Support</a:t>
            </a:r>
          </a:p>
          <a:p>
            <a:pPr marL="0" lvl="1">
              <a:spcBef>
                <a:spcPts val="600"/>
              </a:spcBef>
              <a:spcAft>
                <a:spcPts val="0"/>
              </a:spcAft>
            </a:pPr>
            <a:r>
              <a:rPr lang="en-US" sz="1500" dirty="0">
                <a:hlinkClick r:id="rId2"/>
              </a:rPr>
              <a:t>Morris.Renee@epa.gov</a:t>
            </a:r>
            <a:r>
              <a:rPr lang="en-US" sz="1500" dirty="0"/>
              <a:t> (202-564-8037)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Alex Porteous – Data Migration Support</a:t>
            </a:r>
          </a:p>
          <a:p>
            <a:pPr marL="0" lvl="1">
              <a:spcBef>
                <a:spcPts val="600"/>
              </a:spcBef>
              <a:spcAft>
                <a:spcPts val="0"/>
              </a:spcAft>
            </a:pPr>
            <a:r>
              <a:rPr lang="en-US" sz="1500" dirty="0">
                <a:hlinkClick r:id="rId3"/>
              </a:rPr>
              <a:t>porteous.alex@epa.gov</a:t>
            </a:r>
            <a:r>
              <a:rPr lang="en-US" sz="1500" dirty="0"/>
              <a:t> (202-564-3142)</a:t>
            </a:r>
          </a:p>
          <a:p>
            <a:pPr marL="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U.S. Environmental Protection Agency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2575-7181-4002-B530-11CE8031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785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4343400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4400" b="1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648200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6600" dirty="0"/>
              <a:t>????????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D218D2-E5DA-4680-87B2-1BC7DFE0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19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42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">
            <a:extLst>
              <a:ext uri="{FF2B5EF4-FFF2-40B4-BE49-F238E27FC236}">
                <a16:creationId xmlns:a16="http://schemas.microsoft.com/office/drawing/2014/main" id="{2BC40C0A-BCC1-4F96-BBC6-493D5607081B}"/>
              </a:ext>
            </a:extLst>
          </p:cNvPr>
          <p:cNvSpPr txBox="1">
            <a:spLocks/>
          </p:cNvSpPr>
          <p:nvPr/>
        </p:nvSpPr>
        <p:spPr>
          <a:xfrm>
            <a:off x="3464" y="0"/>
            <a:ext cx="3809999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Open Sans"/>
              </a:defRPr>
            </a:lvl1pPr>
          </a:lstStyle>
          <a:p>
            <a:pPr algn="ctr"/>
            <a:r>
              <a:rPr lang="en-US" sz="40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724400"/>
          </a:xfrm>
        </p:spPr>
        <p:txBody>
          <a:bodyPr/>
          <a:lstStyle/>
          <a:p>
            <a:r>
              <a:rPr lang="en-US" dirty="0"/>
              <a:t>Data Migration is split in two major steps.  The first part is moving data from the Primacy Agency system to a common format of SDWIS State 3.3 then to a Prime Format.  The Prime format is similar to the format of Prime Database</a:t>
            </a:r>
          </a:p>
          <a:p>
            <a:r>
              <a:rPr lang="en-US" dirty="0"/>
              <a:t>The process for the second part of Data Migration (moving the data into the Prime Database) is still being developed and will be determined by October 2018. </a:t>
            </a:r>
            <a:endParaRPr lang="en-US" sz="4000" dirty="0"/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5D4B8F-9358-4EAB-9327-C677369D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FB14D-C4A0-4B90-887A-33DAA50C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378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">
            <a:extLst>
              <a:ext uri="{FF2B5EF4-FFF2-40B4-BE49-F238E27FC236}">
                <a16:creationId xmlns:a16="http://schemas.microsoft.com/office/drawing/2014/main" id="{2BC40C0A-BCC1-4F96-BBC6-493D5607081B}"/>
              </a:ext>
            </a:extLst>
          </p:cNvPr>
          <p:cNvSpPr txBox="1">
            <a:spLocks/>
          </p:cNvSpPr>
          <p:nvPr/>
        </p:nvSpPr>
        <p:spPr>
          <a:xfrm>
            <a:off x="-430275" y="20694"/>
            <a:ext cx="5879931" cy="981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Open Sans"/>
              </a:defRPr>
            </a:lvl1pPr>
          </a:lstStyle>
          <a:p>
            <a:pPr algn="ctr"/>
            <a:r>
              <a:rPr lang="en-US" sz="3400" dirty="0">
                <a:solidFill>
                  <a:schemeClr val="bg1"/>
                </a:solidFill>
              </a:rPr>
              <a:t>Data Migration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</a:rPr>
              <a:t>High-Level Architecture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27764D-56F7-4B46-8599-B8BFAD9C1E79}"/>
              </a:ext>
            </a:extLst>
          </p:cNvPr>
          <p:cNvGrpSpPr/>
          <p:nvPr/>
        </p:nvGrpSpPr>
        <p:grpSpPr>
          <a:xfrm>
            <a:off x="457200" y="1828800"/>
            <a:ext cx="8305800" cy="3429000"/>
            <a:chOff x="181780" y="1857300"/>
            <a:chExt cx="7675490" cy="3290606"/>
          </a:xfrm>
        </p:grpSpPr>
        <p:cxnSp>
          <p:nvCxnSpPr>
            <p:cNvPr id="30" name="Elbow Connector 29"/>
            <p:cNvCxnSpPr>
              <a:cxnSpLocks/>
              <a:endCxn id="23" idx="2"/>
            </p:cNvCxnSpPr>
            <p:nvPr/>
          </p:nvCxnSpPr>
          <p:spPr>
            <a:xfrm rot="10800000" flipV="1">
              <a:off x="1761977" y="4155102"/>
              <a:ext cx="5228671" cy="264392"/>
            </a:xfrm>
            <a:prstGeom prst="bentConnector4">
              <a:avLst>
                <a:gd name="adj1" fmla="val -517"/>
                <a:gd name="adj2" fmla="val 525108"/>
              </a:avLst>
            </a:prstGeom>
            <a:ln cmpd="sng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Flowchart: Magnetic Disk 75"/>
            <p:cNvSpPr/>
            <p:nvPr/>
          </p:nvSpPr>
          <p:spPr>
            <a:xfrm>
              <a:off x="6639430" y="3301624"/>
              <a:ext cx="1063267" cy="834920"/>
            </a:xfrm>
            <a:prstGeom prst="flowChartMagneticDisk">
              <a:avLst/>
            </a:prstGeom>
            <a:solidFill>
              <a:schemeClr val="accent6">
                <a:lumMod val="75000"/>
              </a:schemeClr>
            </a:solidFill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Prime Format DB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52312" y="2198983"/>
              <a:ext cx="4104958" cy="2126584"/>
            </a:xfrm>
            <a:prstGeom prst="rect">
              <a:avLst/>
            </a:prstGeom>
            <a:noFill/>
            <a:ln w="15875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200" b="1" i="1" dirty="0">
                  <a:solidFill>
                    <a:srgbClr val="0070C0"/>
                  </a:solidFill>
                </a:rPr>
                <a:t>Data Checking Process</a:t>
              </a:r>
            </a:p>
          </p:txBody>
        </p:sp>
        <p:sp>
          <p:nvSpPr>
            <p:cNvPr id="74" name="Flowchart: Magnetic Disk 73"/>
            <p:cNvSpPr/>
            <p:nvPr/>
          </p:nvSpPr>
          <p:spPr>
            <a:xfrm>
              <a:off x="3976992" y="3302116"/>
              <a:ext cx="1071998" cy="834918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Source</a:t>
              </a: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 DB</a:t>
              </a:r>
            </a:p>
          </p:txBody>
        </p:sp>
        <p:graphicFrame>
          <p:nvGraphicFramePr>
            <p:cNvPr id="23" name="Diagram 22"/>
            <p:cNvGraphicFramePr/>
            <p:nvPr>
              <p:extLst>
                <p:ext uri="{D42A27DB-BD31-4B8C-83A1-F6EECF244321}">
                  <p14:modId xmlns:p14="http://schemas.microsoft.com/office/powerpoint/2010/main" val="1915840811"/>
                </p:ext>
              </p:extLst>
            </p:nvPr>
          </p:nvGraphicFramePr>
          <p:xfrm>
            <a:off x="181780" y="2221854"/>
            <a:ext cx="3160392" cy="21976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3" name="TextBox 42"/>
            <p:cNvSpPr txBox="1"/>
            <p:nvPr/>
          </p:nvSpPr>
          <p:spPr>
            <a:xfrm>
              <a:off x="4604262" y="2631976"/>
              <a:ext cx="12266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Open Sans"/>
                  <a:cs typeface="Open Sans"/>
                </a:rPr>
                <a:t>Informatica ETL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929321" y="2609545"/>
              <a:ext cx="12698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Open Sans"/>
                  <a:cs typeface="Open Sans"/>
                </a:rPr>
                <a:t>Informatica ETL</a:t>
              </a:r>
            </a:p>
          </p:txBody>
        </p:sp>
        <p:cxnSp>
          <p:nvCxnSpPr>
            <p:cNvPr id="48" name="Elbow Connector 47"/>
            <p:cNvCxnSpPr>
              <a:cxnSpLocks/>
              <a:stCxn id="83" idx="3"/>
              <a:endCxn id="23" idx="2"/>
            </p:cNvCxnSpPr>
            <p:nvPr/>
          </p:nvCxnSpPr>
          <p:spPr>
            <a:xfrm rot="5400000">
              <a:off x="3673160" y="2225851"/>
              <a:ext cx="282460" cy="4104827"/>
            </a:xfrm>
            <a:prstGeom prst="bentConnector3">
              <a:avLst>
                <a:gd name="adj1" fmla="val 405638"/>
              </a:avLst>
            </a:prstGeom>
            <a:ln cmpd="sng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749111" y="4778574"/>
              <a:ext cx="30700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Open Sans"/>
                  <a:cs typeface="Open Sans"/>
                </a:rPr>
                <a:t>Data Integrity/Quality Issues</a:t>
              </a:r>
            </a:p>
          </p:txBody>
        </p:sp>
        <p:cxnSp>
          <p:nvCxnSpPr>
            <p:cNvPr id="58" name="Straight Arrow Connector 57"/>
            <p:cNvCxnSpPr>
              <a:cxnSpLocks/>
              <a:stCxn id="23" idx="3"/>
              <a:endCxn id="74" idx="2"/>
            </p:cNvCxnSpPr>
            <p:nvPr/>
          </p:nvCxnSpPr>
          <p:spPr>
            <a:xfrm>
              <a:off x="3342172" y="3320674"/>
              <a:ext cx="634820" cy="398901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lowchart: Magnetic Disk 82"/>
            <p:cNvSpPr/>
            <p:nvPr/>
          </p:nvSpPr>
          <p:spPr>
            <a:xfrm>
              <a:off x="5330804" y="3302115"/>
              <a:ext cx="1071998" cy="834919"/>
            </a:xfrm>
            <a:prstGeom prst="flowChartMagneticDisk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Common Format DB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838486" y="1857300"/>
              <a:ext cx="14366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latin typeface="Open Sans"/>
                  <a:cs typeface="Open Sans"/>
                </a:rPr>
                <a:t>Database Files</a:t>
              </a:r>
            </a:p>
          </p:txBody>
        </p:sp>
        <p:sp>
          <p:nvSpPr>
            <p:cNvPr id="57" name="Curved Down Arrow 40">
              <a:extLst>
                <a:ext uri="{FF2B5EF4-FFF2-40B4-BE49-F238E27FC236}">
                  <a16:creationId xmlns:a16="http://schemas.microsoft.com/office/drawing/2014/main" id="{D4E9CF5B-3237-4A8A-9D16-3EB12DF5F82F}"/>
                </a:ext>
              </a:extLst>
            </p:cNvPr>
            <p:cNvSpPr/>
            <p:nvPr/>
          </p:nvSpPr>
          <p:spPr>
            <a:xfrm>
              <a:off x="4434455" y="2927143"/>
              <a:ext cx="1385959" cy="374972"/>
            </a:xfrm>
            <a:prstGeom prst="curvedDownArrow">
              <a:avLst/>
            </a:prstGeom>
            <a:solidFill>
              <a:schemeClr val="tx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  <a:highlight>
                  <a:srgbClr val="00FF00"/>
                </a:highlight>
              </a:endParaRPr>
            </a:p>
          </p:txBody>
        </p:sp>
        <p:sp>
          <p:nvSpPr>
            <p:cNvPr id="59" name="Curved Down Arrow 40">
              <a:extLst>
                <a:ext uri="{FF2B5EF4-FFF2-40B4-BE49-F238E27FC236}">
                  <a16:creationId xmlns:a16="http://schemas.microsoft.com/office/drawing/2014/main" id="{74BEB232-271A-4C13-9BA9-6C9CC705C74C}"/>
                </a:ext>
              </a:extLst>
            </p:cNvPr>
            <p:cNvSpPr/>
            <p:nvPr/>
          </p:nvSpPr>
          <p:spPr>
            <a:xfrm>
              <a:off x="5956194" y="2934952"/>
              <a:ext cx="1216152" cy="367164"/>
            </a:xfrm>
            <a:prstGeom prst="curvedDownArrow">
              <a:avLst/>
            </a:prstGeom>
            <a:solidFill>
              <a:schemeClr val="tx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31" name="Elbow Connector 30"/>
            <p:cNvCxnSpPr>
              <a:cxnSpLocks/>
              <a:stCxn id="74" idx="3"/>
              <a:endCxn id="23" idx="2"/>
            </p:cNvCxnSpPr>
            <p:nvPr/>
          </p:nvCxnSpPr>
          <p:spPr>
            <a:xfrm rot="5400000">
              <a:off x="2996254" y="2902757"/>
              <a:ext cx="282460" cy="2751015"/>
            </a:xfrm>
            <a:prstGeom prst="bentConnector3">
              <a:avLst>
                <a:gd name="adj1" fmla="val 180932"/>
              </a:avLst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cxnSpLocks/>
              <a:endCxn id="74" idx="2"/>
            </p:cNvCxnSpPr>
            <p:nvPr/>
          </p:nvCxnSpPr>
          <p:spPr>
            <a:xfrm>
              <a:off x="3332742" y="2581093"/>
              <a:ext cx="644250" cy="113848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cxnSpLocks/>
              <a:endCxn id="74" idx="2"/>
            </p:cNvCxnSpPr>
            <p:nvPr/>
          </p:nvCxnSpPr>
          <p:spPr>
            <a:xfrm flipV="1">
              <a:off x="3321855" y="3719575"/>
              <a:ext cx="655137" cy="340680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9894B6-9029-4CE2-B070-F02977EE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C706AB-03D7-4F4E-A5AB-26AB36FC2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878" y="6414655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827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394938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State Uploads Database File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5029200"/>
          </a:xfrm>
        </p:spPr>
        <p:txBody>
          <a:bodyPr/>
          <a:lstStyle/>
          <a:p>
            <a:r>
              <a:rPr lang="en-US" sz="2400" dirty="0"/>
              <a:t>Notify State that we are requesting a file with a </a:t>
            </a:r>
            <a:r>
              <a:rPr lang="en-US" sz="2400" dirty="0" err="1"/>
              <a:t>GoAnywhere</a:t>
            </a:r>
            <a:r>
              <a:rPr lang="en-US" sz="2400" dirty="0"/>
              <a:t> email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GoAnywhere</a:t>
            </a:r>
            <a:r>
              <a:rPr lang="en-US" sz="2400" dirty="0"/>
              <a:t> system provides a secure link for States to upload a large file </a:t>
            </a:r>
          </a:p>
          <a:p>
            <a:r>
              <a:rPr lang="en-US" sz="2400" dirty="0"/>
              <a:t>States use the list of required tables to help pull the data needed for data migration</a:t>
            </a:r>
          </a:p>
          <a:p>
            <a:r>
              <a:rPr lang="en-US" sz="2400" dirty="0"/>
              <a:t>States uses the link to upload their file(s)</a:t>
            </a:r>
          </a:p>
          <a:p>
            <a:r>
              <a:rPr lang="en-US" sz="2400" dirty="0"/>
              <a:t>Once the file is received EPA and Systalex will get an email that it is available</a:t>
            </a:r>
          </a:p>
          <a:p>
            <a:r>
              <a:rPr lang="en-US" sz="2400" dirty="0"/>
              <a:t>The file is then logged and removed from the </a:t>
            </a:r>
            <a:r>
              <a:rPr lang="en-US" sz="2400" dirty="0" err="1"/>
              <a:t>GoAnywhere</a:t>
            </a:r>
            <a:r>
              <a:rPr lang="en-US" sz="2400" dirty="0"/>
              <a:t> file system and moved to EPA secure internal staging server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36422D-C275-4C5F-B3D6-E0D65B8A6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393873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4</a:t>
            </a:fld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76200"/>
            <a:ext cx="670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sz="3600" b="1" kern="0" dirty="0" err="1">
                <a:solidFill>
                  <a:schemeClr val="bg1"/>
                </a:solidFill>
              </a:rPr>
              <a:t>GoAnywhere</a:t>
            </a:r>
            <a:r>
              <a:rPr lang="en-US" sz="3600" b="1" kern="0" dirty="0">
                <a:solidFill>
                  <a:schemeClr val="bg1"/>
                </a:solidFill>
              </a:rPr>
              <a:t> Communication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135F0-0DCE-42F8-95A4-E33F7374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5</a:t>
            </a:fld>
            <a:endParaRPr lang="en-US" sz="1200" dirty="0"/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0156EE26-77D9-4E55-9E86-495ED9329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11969"/>
            <a:ext cx="8839200" cy="48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4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76200"/>
            <a:ext cx="670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eaLnBrk="1" hangingPunct="1"/>
            <a:r>
              <a:rPr lang="en-US" sz="3600" b="1" kern="0" dirty="0" err="1">
                <a:solidFill>
                  <a:schemeClr val="bg1"/>
                </a:solidFill>
              </a:rPr>
              <a:t>GoAnywhere</a:t>
            </a:r>
            <a:r>
              <a:rPr lang="en-US" sz="3600" b="1" kern="0" dirty="0">
                <a:solidFill>
                  <a:schemeClr val="bg1"/>
                </a:solidFill>
              </a:rPr>
              <a:t> Communication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9135F0-0DCE-42F8-95A4-E33F7374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6</a:t>
            </a:fld>
            <a:endParaRPr lang="en-US" sz="12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22DDB69-589B-421B-ABFD-875335CB8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6" y="1524000"/>
            <a:ext cx="8964574" cy="4724400"/>
          </a:xfrm>
        </p:spPr>
      </p:pic>
    </p:spTree>
    <p:extLst>
      <p:ext uri="{BB962C8B-B14F-4D97-AF65-F5344CB8AC3E}">
        <p14:creationId xmlns:p14="http://schemas.microsoft.com/office/powerpoint/2010/main" val="33077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5715000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First Review of File from Primacy Agency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343400"/>
          </a:xfrm>
        </p:spPr>
        <p:txBody>
          <a:bodyPr/>
          <a:lstStyle/>
          <a:p>
            <a:r>
              <a:rPr lang="en-US" dirty="0"/>
              <a:t>Any major issues with file from primacy agency it will be rejected and primacy agency will be contacted by email</a:t>
            </a:r>
          </a:p>
          <a:p>
            <a:r>
              <a:rPr lang="en-US" dirty="0"/>
              <a:t>If initial file is acceptable the primacy agency will be notified that the file was received and processing will start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C5E466-03DE-4BB9-8B76-027904A7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4404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394938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Upload Database File to Source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39200" cy="5029200"/>
          </a:xfrm>
        </p:spPr>
        <p:txBody>
          <a:bodyPr/>
          <a:lstStyle/>
          <a:p>
            <a:r>
              <a:rPr lang="en-US" dirty="0"/>
              <a:t>Use import utility to load to Primacy Agency file to  Source Database with Primacy Agency identified for each table</a:t>
            </a:r>
          </a:p>
          <a:p>
            <a:r>
              <a:rPr lang="en-US" dirty="0"/>
              <a:t>Transform state file to Oracle format if in SQL Server format</a:t>
            </a:r>
          </a:p>
          <a:p>
            <a:r>
              <a:rPr lang="en-US" dirty="0"/>
              <a:t>Identify any issues with conversion to Oracle or load to source</a:t>
            </a:r>
          </a:p>
          <a:p>
            <a:pPr lvl="1"/>
            <a:r>
              <a:rPr lang="en-US" dirty="0"/>
              <a:t>Unexpected tables</a:t>
            </a:r>
          </a:p>
          <a:p>
            <a:pPr lvl="1"/>
            <a:r>
              <a:rPr lang="en-US" dirty="0"/>
              <a:t>Unexpected fields</a:t>
            </a:r>
          </a:p>
          <a:p>
            <a:pPr lvl="1"/>
            <a:r>
              <a:rPr lang="en-US" dirty="0"/>
              <a:t>Any error in formats</a:t>
            </a:r>
          </a:p>
          <a:p>
            <a:pPr lvl="1"/>
            <a:r>
              <a:rPr lang="en-US" dirty="0"/>
              <a:t>others?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490B5-BDE8-40B1-86F4-6FFC1066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627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4377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U.S. Environmental Protection Agency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6394938" cy="579437"/>
          </a:xfrm>
          <a:noFill/>
          <a:ln>
            <a:noFill/>
          </a:ln>
        </p:spPr>
        <p:txBody>
          <a:bodyPr anchor="t"/>
          <a:lstStyle/>
          <a:p>
            <a:r>
              <a:rPr lang="en-US" sz="3600" b="1" dirty="0">
                <a:solidFill>
                  <a:schemeClr val="bg1"/>
                </a:solidFill>
              </a:rPr>
              <a:t>Process data from Source to Common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4724400"/>
          </a:xfrm>
        </p:spPr>
        <p:txBody>
          <a:bodyPr/>
          <a:lstStyle/>
          <a:p>
            <a:r>
              <a:rPr lang="en-US" sz="2700" dirty="0"/>
              <a:t>Use Informatica to move data from Source to Common databases</a:t>
            </a:r>
          </a:p>
          <a:p>
            <a:r>
              <a:rPr lang="en-US" sz="2700" dirty="0"/>
              <a:t>System will send email to State with any issues or errors</a:t>
            </a:r>
          </a:p>
          <a:p>
            <a:r>
              <a:rPr lang="en-US" sz="2700" dirty="0"/>
              <a:t>State will need to correct errors in the state system and resubmit a new file through </a:t>
            </a:r>
            <a:r>
              <a:rPr lang="en-US" sz="2700" dirty="0" err="1"/>
              <a:t>GoAnywhere</a:t>
            </a:r>
            <a:r>
              <a:rPr lang="en-US" sz="2700" dirty="0"/>
              <a:t>.  </a:t>
            </a:r>
          </a:p>
          <a:p>
            <a:r>
              <a:rPr lang="en-US" sz="2700" dirty="0"/>
              <a:t>The file starts at the back beginning of the process</a:t>
            </a:r>
          </a:p>
          <a:p>
            <a:r>
              <a:rPr lang="en-US" sz="2700" dirty="0"/>
              <a:t>Since the State system is active new issues may arise when the new file is run from the beginning</a:t>
            </a:r>
          </a:p>
          <a:p>
            <a:r>
              <a:rPr lang="en-US" sz="2700" dirty="0"/>
              <a:t>Once the file is issue and error free it moves to the next step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FF8C8-D78C-41EB-96ED-39890BF4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E2C7064F-3563-4837-BB42-DDAD550BC076}" type="slidenum">
              <a:rPr lang="en-US" sz="1200" smtClean="0"/>
              <a:pPr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64429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AD11707-2657-4E31-99EB-A9EC041E8DC2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745FB67-486C-4E5C-B573-C7CD9703C752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AB29488-F0E5-43D6-B3AE-531BD8696F7C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2C3C7054-6408-4B81-8521-E65B833AE575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5A4396CE-2436-4030-A100-45C3876AFBC2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F0320C2D-5CEB-43D6-9B9A-4B9CABC99BA8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EAFE348F-CE7D-4BE4-B506-27D0E8E7D98D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74235716-0EEA-4155-B8E2-803C9EC67B21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DB9E1D82-127E-4A4C-BF5F-4B9C9E76D304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8D322AF5-E0C3-425A-B5EA-3CF03D6D3B0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D9F33A9-2DF7-4028-9630-BD0093D977A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ED7A311-E16B-47EE-878D-15E2A5489502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15191F2-9078-4B4A-A81C-54A87B63552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3AD22D6-DEEA-459F-BFA9-702CF4C3098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0D7AE97-0628-47DB-A8BF-C337ECD618E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B8F5E4D-C1CB-4C25-A81C-D5298EE6298B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21E78B1-1128-4CE8-99D6-B5F663638F5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E4FB4026-EBF5-44B0-B077-93C610E92D3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1020</Words>
  <Application>Microsoft Office PowerPoint</Application>
  <PresentationFormat>On-screen Show (4:3)</PresentationFormat>
  <Paragraphs>221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Open Sans</vt:lpstr>
      <vt:lpstr>Segoe UI</vt:lpstr>
      <vt:lpstr>Segoe UI Semibold</vt:lpstr>
      <vt:lpstr>Segoe UI Symbol</vt:lpstr>
      <vt:lpstr>Blank Presentation</vt:lpstr>
      <vt:lpstr>Data Migration </vt:lpstr>
      <vt:lpstr>PowerPoint Presentation</vt:lpstr>
      <vt:lpstr>PowerPoint Presentation</vt:lpstr>
      <vt:lpstr>State Uploads Database File</vt:lpstr>
      <vt:lpstr>PowerPoint Presentation</vt:lpstr>
      <vt:lpstr>PowerPoint Presentation</vt:lpstr>
      <vt:lpstr>First Review of File from Primacy Agency</vt:lpstr>
      <vt:lpstr>Upload Database File to Source </vt:lpstr>
      <vt:lpstr>Process data from Source to Common</vt:lpstr>
      <vt:lpstr>PowerPoint Presentation</vt:lpstr>
      <vt:lpstr>Process data from Common to Prime Format</vt:lpstr>
      <vt:lpstr>Common to Prime Informatica Mapping </vt:lpstr>
      <vt:lpstr>Informatica Mapping Workflow  </vt:lpstr>
      <vt:lpstr>Prime Format Database</vt:lpstr>
      <vt:lpstr>PowerPoint Presentation</vt:lpstr>
      <vt:lpstr>Data Migration Pilot</vt:lpstr>
      <vt:lpstr>PowerPoint Presentation</vt:lpstr>
      <vt:lpstr>Contacts</vt:lpstr>
      <vt:lpstr>Questions</vt:lpstr>
    </vt:vector>
  </TitlesOfParts>
  <Company>Office 2004 Test Drive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Morris, Renee</cp:lastModifiedBy>
  <cp:revision>93</cp:revision>
  <dcterms:created xsi:type="dcterms:W3CDTF">2011-02-09T16:00:48Z</dcterms:created>
  <dcterms:modified xsi:type="dcterms:W3CDTF">2018-07-17T13:45:17Z</dcterms:modified>
</cp:coreProperties>
</file>