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7"/>
  </p:notesMasterIdLst>
  <p:sldIdLst>
    <p:sldId id="256" r:id="rId2"/>
    <p:sldId id="304" r:id="rId3"/>
    <p:sldId id="328" r:id="rId4"/>
    <p:sldId id="329" r:id="rId5"/>
    <p:sldId id="330" r:id="rId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36" autoAdjust="0"/>
    <p:restoredTop sz="68666" autoAdjust="0"/>
  </p:normalViewPr>
  <p:slideViewPr>
    <p:cSldViewPr snapToGrid="0">
      <p:cViewPr varScale="1">
        <p:scale>
          <a:sx n="58" d="100"/>
          <a:sy n="58" d="100"/>
        </p:scale>
        <p:origin x="468" y="6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06" d="100"/>
          <a:sy n="106" d="100"/>
        </p:scale>
        <p:origin x="1242" y="12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CC116BB-479C-4232-87BD-ABA23C53CC82}" type="datetimeFigureOut">
              <a:rPr lang="en-US" smtClean="0"/>
              <a:t>8/2/2018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2A23985-C6B8-4F96-A667-FA186CD1F1DE}" type="slidenum">
              <a:rPr lang="en-US" smtClean="0"/>
              <a:t>‹#›</a:t>
            </a:fld>
            <a:endParaRPr lang="en-US"/>
          </a:p>
        </p:txBody>
      </p:sp>
    </p:spTree>
    <p:extLst>
      <p:ext uri="{BB962C8B-B14F-4D97-AF65-F5344CB8AC3E}">
        <p14:creationId xmlns:p14="http://schemas.microsoft.com/office/powerpoint/2010/main" val="2757813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74739">
              <a:defRPr/>
            </a:pPr>
            <a:fld id="{7DB22D3E-7F8F-4A09-850C-40DF19F85CC5}" type="slidenum">
              <a:rPr lang="en-US">
                <a:solidFill>
                  <a:prstClr val="black"/>
                </a:solidFill>
                <a:latin typeface="Calibri" panose="020F0502020204030204"/>
              </a:rPr>
              <a:pPr defTabSz="474739">
                <a:defRPr/>
              </a:pPr>
              <a:t>2</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3719129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57325" y="1181100"/>
            <a:ext cx="4251325" cy="3189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74739">
              <a:defRPr/>
            </a:pPr>
            <a:fld id="{673ECFAF-950A-48B3-A3BC-840E0FCA516B}" type="slidenum">
              <a:rPr lang="en-US">
                <a:solidFill>
                  <a:prstClr val="black"/>
                </a:solidFill>
                <a:latin typeface="Calibri" panose="020F0502020204030204"/>
              </a:rPr>
              <a:pPr defTabSz="474739">
                <a:defRPr/>
              </a:pPr>
              <a:t>3</a:t>
            </a:fld>
            <a:endParaRPr lang="en-US">
              <a:solidFill>
                <a:prstClr val="black"/>
              </a:solidFill>
              <a:latin typeface="Calibri" panose="020F0502020204030204"/>
            </a:endParaRPr>
          </a:p>
        </p:txBody>
      </p:sp>
    </p:spTree>
    <p:extLst>
      <p:ext uri="{BB962C8B-B14F-4D97-AF65-F5344CB8AC3E}">
        <p14:creationId xmlns:p14="http://schemas.microsoft.com/office/powerpoint/2010/main" val="3929907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22CA877-5A1E-4E1E-B0DA-FA9A6ED83897}"/>
              </a:ext>
            </a:extLst>
          </p:cNvPr>
          <p:cNvSpPr>
            <a:spLocks noGrp="1" noRot="1" noChangeAspect="1" noTextEdit="1"/>
          </p:cNvSpPr>
          <p:nvPr>
            <p:ph type="sldImg"/>
          </p:nvPr>
        </p:nvSpPr>
        <p:spPr>
          <a:xfrm>
            <a:off x="1457325" y="1181100"/>
            <a:ext cx="4251325" cy="3189288"/>
          </a:xfrm>
          <a:ln/>
        </p:spPr>
      </p:sp>
      <p:sp>
        <p:nvSpPr>
          <p:cNvPr id="29699" name="Notes Placeholder 2">
            <a:extLst>
              <a:ext uri="{FF2B5EF4-FFF2-40B4-BE49-F238E27FC236}">
                <a16:creationId xmlns:a16="http://schemas.microsoft.com/office/drawing/2014/main" id="{ECD6CEE5-FC97-4EE2-B56D-7D5A55B2A5D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a typeface="ＭＳ Ｐゴシック" panose="020B0600070205080204" pitchFamily="34" charset="-128"/>
            </a:endParaRPr>
          </a:p>
        </p:txBody>
      </p:sp>
      <p:sp>
        <p:nvSpPr>
          <p:cNvPr id="29700" name="Slide Number Placeholder 3">
            <a:extLst>
              <a:ext uri="{FF2B5EF4-FFF2-40B4-BE49-F238E27FC236}">
                <a16:creationId xmlns:a16="http://schemas.microsoft.com/office/drawing/2014/main" id="{DFF5E8BF-F6BE-4F89-90CC-9446679C1E97}"/>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71450" indent="-29671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6847" indent="-23736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61585" indent="-23736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36324" indent="-23736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611062"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85801"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60540"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35279"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defTabSz="474739" eaLnBrk="1" hangingPunct="1">
              <a:spcBef>
                <a:spcPct val="0"/>
              </a:spcBef>
              <a:defRPr/>
            </a:pPr>
            <a:fld id="{45443514-722E-49AA-954E-821FE5D05218}" type="slidenum">
              <a:rPr lang="en-US" altLang="en-US">
                <a:solidFill>
                  <a:prstClr val="black"/>
                </a:solidFill>
              </a:rPr>
              <a:pPr defTabSz="474739" eaLnBrk="1" hangingPunct="1">
                <a:spcBef>
                  <a:spcPct val="0"/>
                </a:spcBef>
                <a:defRPr/>
              </a:pPr>
              <a:t>4</a:t>
            </a:fld>
            <a:endParaRPr lang="en-US" altLang="en-US">
              <a:solidFill>
                <a:prstClr val="black"/>
              </a:solidFill>
            </a:endParaRPr>
          </a:p>
        </p:txBody>
      </p:sp>
    </p:spTree>
    <p:extLst>
      <p:ext uri="{BB962C8B-B14F-4D97-AF65-F5344CB8AC3E}">
        <p14:creationId xmlns:p14="http://schemas.microsoft.com/office/powerpoint/2010/main" val="174574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D9CBA7AA-827A-446B-92FE-54C7CA0F0D26}"/>
              </a:ext>
            </a:extLst>
          </p:cNvPr>
          <p:cNvSpPr>
            <a:spLocks noGrp="1" noRot="1" noChangeAspect="1" noTextEdit="1"/>
          </p:cNvSpPr>
          <p:nvPr>
            <p:ph type="sldImg"/>
          </p:nvPr>
        </p:nvSpPr>
        <p:spPr>
          <a:xfrm>
            <a:off x="1457325" y="1181100"/>
            <a:ext cx="4251325" cy="3189288"/>
          </a:xfrm>
          <a:ln/>
        </p:spPr>
      </p:sp>
      <p:sp>
        <p:nvSpPr>
          <p:cNvPr id="30723" name="Notes Placeholder 2">
            <a:extLst>
              <a:ext uri="{FF2B5EF4-FFF2-40B4-BE49-F238E27FC236}">
                <a16:creationId xmlns:a16="http://schemas.microsoft.com/office/drawing/2014/main" id="{8C53CE86-1FB8-4890-A3AA-E6E75933231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0724" name="Slide Number Placeholder 3">
            <a:extLst>
              <a:ext uri="{FF2B5EF4-FFF2-40B4-BE49-F238E27FC236}">
                <a16:creationId xmlns:a16="http://schemas.microsoft.com/office/drawing/2014/main" id="{52083656-0513-44A8-8401-444F97541B9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1pPr>
            <a:lvl2pPr marL="771450" indent="-296711"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2pPr>
            <a:lvl3pPr marL="1186847" indent="-23736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3pPr>
            <a:lvl4pPr marL="1661585" indent="-23736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4pPr>
            <a:lvl5pPr marL="2136324" indent="-237369" eaLnBrk="0" hangingPunct="0">
              <a:spcBef>
                <a:spcPct val="30000"/>
              </a:spcBef>
              <a:defRPr sz="1200">
                <a:solidFill>
                  <a:schemeClr val="tx1"/>
                </a:solidFill>
                <a:latin typeface="Arial" panose="020B0604020202020204" pitchFamily="34" charset="0"/>
                <a:ea typeface="ＭＳ Ｐゴシック" panose="020B0600070205080204" pitchFamily="34" charset="-128"/>
              </a:defRPr>
            </a:lvl5pPr>
            <a:lvl6pPr marL="2611062"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6pPr>
            <a:lvl7pPr marL="3085801"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7pPr>
            <a:lvl8pPr marL="3560540"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8pPr>
            <a:lvl9pPr marL="4035279" indent="-237369" eaLnBrk="0" fontAlgn="base" hangingPunct="0">
              <a:spcBef>
                <a:spcPct val="30000"/>
              </a:spcBef>
              <a:spcAft>
                <a:spcPct val="0"/>
              </a:spcAft>
              <a:defRPr sz="1200">
                <a:solidFill>
                  <a:schemeClr val="tx1"/>
                </a:solidFill>
                <a:latin typeface="Arial" panose="020B0604020202020204" pitchFamily="34" charset="0"/>
                <a:ea typeface="ＭＳ Ｐゴシック" panose="020B0600070205080204" pitchFamily="34" charset="-128"/>
              </a:defRPr>
            </a:lvl9pPr>
          </a:lstStyle>
          <a:p>
            <a:pPr defTabSz="474739" eaLnBrk="1" hangingPunct="1">
              <a:spcBef>
                <a:spcPct val="0"/>
              </a:spcBef>
              <a:defRPr/>
            </a:pPr>
            <a:fld id="{DE5E4C55-9382-43BA-B359-702FAA8A0354}" type="slidenum">
              <a:rPr lang="en-US" altLang="en-US">
                <a:solidFill>
                  <a:prstClr val="black"/>
                </a:solidFill>
              </a:rPr>
              <a:pPr defTabSz="474739" eaLnBrk="1" hangingPunct="1">
                <a:spcBef>
                  <a:spcPct val="0"/>
                </a:spcBef>
                <a:defRPr/>
              </a:pPr>
              <a:t>5</a:t>
            </a:fld>
            <a:endParaRPr lang="en-US" altLang="en-US">
              <a:solidFill>
                <a:prstClr val="black"/>
              </a:solidFill>
            </a:endParaRPr>
          </a:p>
        </p:txBody>
      </p:sp>
    </p:spTree>
    <p:extLst>
      <p:ext uri="{BB962C8B-B14F-4D97-AF65-F5344CB8AC3E}">
        <p14:creationId xmlns:p14="http://schemas.microsoft.com/office/powerpoint/2010/main" val="357912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643126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4164954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408275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73402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1659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1076764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20297149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158326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1839097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6937676-629B-40B5-BF48-C8AD4DFA6B0A}" type="datetimeFigureOut">
              <a:rPr lang="en-US" smtClean="0"/>
              <a:t>8/2/2018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5603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937676-629B-40B5-BF48-C8AD4DFA6B0A}"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2591357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937676-629B-40B5-BF48-C8AD4DFA6B0A}" type="datetimeFigureOut">
              <a:rPr lang="en-US" smtClean="0"/>
              <a:t>8/2/2018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1266888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937676-629B-40B5-BF48-C8AD4DFA6B0A}" type="datetimeFigureOut">
              <a:rPr lang="en-US" smtClean="0"/>
              <a:t>8/2/2018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242649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937676-629B-40B5-BF48-C8AD4DFA6B0A}" type="datetimeFigureOut">
              <a:rPr lang="en-US" smtClean="0"/>
              <a:t>8/2/2018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1983700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56937676-629B-40B5-BF48-C8AD4DFA6B0A}"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314844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6937676-629B-40B5-BF48-C8AD4DFA6B0A}" type="datetimeFigureOut">
              <a:rPr lang="en-US" smtClean="0"/>
              <a:t>8/2/2018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D49533-AD16-4454-9A60-0771DC72D9CA}" type="slidenum">
              <a:rPr lang="en-US" smtClean="0"/>
              <a:t>‹#›</a:t>
            </a:fld>
            <a:endParaRPr lang="en-US"/>
          </a:p>
        </p:txBody>
      </p:sp>
    </p:spTree>
    <p:extLst>
      <p:ext uri="{BB962C8B-B14F-4D97-AF65-F5344CB8AC3E}">
        <p14:creationId xmlns:p14="http://schemas.microsoft.com/office/powerpoint/2010/main" val="2466823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937676-629B-40B5-BF48-C8AD4DFA6B0A}" type="datetimeFigureOut">
              <a:rPr lang="en-US" smtClean="0"/>
              <a:t>8/2/2018</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F2D49533-AD16-4454-9A60-0771DC72D9CA}" type="slidenum">
              <a:rPr lang="en-US" smtClean="0"/>
              <a:t>‹#›</a:t>
            </a:fld>
            <a:endParaRPr lang="en-US"/>
          </a:p>
        </p:txBody>
      </p:sp>
    </p:spTree>
    <p:extLst>
      <p:ext uri="{BB962C8B-B14F-4D97-AF65-F5344CB8AC3E}">
        <p14:creationId xmlns:p14="http://schemas.microsoft.com/office/powerpoint/2010/main" val="263124380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asdwa.org/source-water" TargetMode="External"/><Relationship Id="rId4" Type="http://schemas.openxmlformats.org/officeDocument/2006/relationships/image" Target="../media/image4.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12E42545-6D3A-4477-8AD1-27E2DE4F681D}"/>
              </a:ext>
            </a:extLst>
          </p:cNvPr>
          <p:cNvSpPr>
            <a:spLocks noGrp="1" noChangeArrowheads="1"/>
          </p:cNvSpPr>
          <p:nvPr>
            <p:ph type="ctrTitle"/>
          </p:nvPr>
        </p:nvSpPr>
        <p:spPr bwMode="auto">
          <a:xfrm>
            <a:off x="634405" y="2516597"/>
            <a:ext cx="6649277" cy="196196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71396" rIns="0" bIns="171396" numCol="1" rtlCol="0" anchor="ctr" anchorCtr="0" compatLnSpc="1">
            <a:prstTxWarp prst="textNoShape">
              <a:avLst/>
            </a:prstTxWarp>
            <a:spAutoFit/>
          </a:bodyPr>
          <a:lstStyle/>
          <a:p>
            <a:pPr algn="ctr" defTabSz="685783" eaLnBrk="0" fontAlgn="base" hangingPunct="0">
              <a:spcAft>
                <a:spcPct val="0"/>
              </a:spcAft>
            </a:pPr>
            <a:r>
              <a:rPr lang="en-US" altLang="en-US" sz="2100" i="1" dirty="0">
                <a:solidFill>
                  <a:schemeClr val="accent1">
                    <a:lumMod val="75000"/>
                  </a:schemeClr>
                </a:solidFill>
              </a:rPr>
              <a:t>USDA Natural Resources Conservation Service (NRCS)</a:t>
            </a:r>
            <a:br>
              <a:rPr lang="en-US" altLang="en-US" sz="2100" i="1" dirty="0">
                <a:solidFill>
                  <a:schemeClr val="accent1">
                    <a:lumMod val="75000"/>
                  </a:schemeClr>
                </a:solidFill>
              </a:rPr>
            </a:br>
            <a:r>
              <a:rPr lang="en-US" altLang="en-US" sz="2100" i="1" dirty="0">
                <a:solidFill>
                  <a:schemeClr val="accent1">
                    <a:lumMod val="75000"/>
                  </a:schemeClr>
                </a:solidFill>
              </a:rPr>
              <a:t>National Water Quality Initiative (NWQI)</a:t>
            </a:r>
            <a:br>
              <a:rPr lang="en-US" altLang="en-US" sz="2100" i="1" dirty="0">
                <a:solidFill>
                  <a:schemeClr val="accent1">
                    <a:lumMod val="75000"/>
                  </a:schemeClr>
                </a:solidFill>
              </a:rPr>
            </a:br>
            <a:r>
              <a:rPr lang="en-US" altLang="en-US" sz="2100" i="1" dirty="0">
                <a:solidFill>
                  <a:schemeClr val="accent1">
                    <a:lumMod val="75000"/>
                  </a:schemeClr>
                </a:solidFill>
              </a:rPr>
              <a:t>Source Water Protection</a:t>
            </a:r>
            <a:br>
              <a:rPr lang="en-US" altLang="en-US" sz="2100" i="1" dirty="0">
                <a:solidFill>
                  <a:schemeClr val="accent1">
                    <a:lumMod val="75000"/>
                  </a:schemeClr>
                </a:solidFill>
              </a:rPr>
            </a:br>
            <a:br>
              <a:rPr lang="en-US" altLang="en-US" sz="2100" i="1" dirty="0">
                <a:solidFill>
                  <a:schemeClr val="accent1">
                    <a:lumMod val="75000"/>
                  </a:schemeClr>
                </a:solidFill>
              </a:rPr>
            </a:br>
            <a:r>
              <a:rPr lang="en-US" altLang="en-US" sz="2100" i="1" dirty="0">
                <a:solidFill>
                  <a:schemeClr val="accent1">
                    <a:lumMod val="75000"/>
                  </a:schemeClr>
                </a:solidFill>
              </a:rPr>
              <a:t>WEBINAR</a:t>
            </a:r>
            <a:endParaRPr lang="en-US" altLang="en-US" sz="2100" dirty="0">
              <a:solidFill>
                <a:schemeClr val="tx1"/>
              </a:solidFill>
              <a:latin typeface="Arial" panose="020B0604020202020204" pitchFamily="34" charset="0"/>
            </a:endParaRPr>
          </a:p>
        </p:txBody>
      </p:sp>
      <p:sp>
        <p:nvSpPr>
          <p:cNvPr id="3" name="Subtitle 2">
            <a:extLst>
              <a:ext uri="{FF2B5EF4-FFF2-40B4-BE49-F238E27FC236}">
                <a16:creationId xmlns:a16="http://schemas.microsoft.com/office/drawing/2014/main" id="{254102C3-AA9E-42F7-9406-55CCCEDBB879}"/>
              </a:ext>
            </a:extLst>
          </p:cNvPr>
          <p:cNvSpPr>
            <a:spLocks noGrp="1"/>
          </p:cNvSpPr>
          <p:nvPr>
            <p:ph type="subTitle" idx="1"/>
          </p:nvPr>
        </p:nvSpPr>
        <p:spPr>
          <a:xfrm>
            <a:off x="1046442" y="4852127"/>
            <a:ext cx="5825202" cy="822674"/>
          </a:xfrm>
        </p:spPr>
        <p:txBody>
          <a:bodyPr>
            <a:normAutofit fontScale="92500" lnSpcReduction="10000"/>
          </a:bodyPr>
          <a:lstStyle/>
          <a:p>
            <a:pPr algn="ctr">
              <a:lnSpc>
                <a:spcPct val="90000"/>
              </a:lnSpc>
            </a:pPr>
            <a:r>
              <a:rPr lang="en-US" sz="1400" i="1" dirty="0"/>
              <a:t>Deirdre Mason</a:t>
            </a:r>
          </a:p>
          <a:p>
            <a:pPr algn="ctr">
              <a:lnSpc>
                <a:spcPct val="90000"/>
              </a:lnSpc>
            </a:pPr>
            <a:r>
              <a:rPr lang="en-US" sz="1400" i="1" dirty="0"/>
              <a:t>Association of State Drinking Water Administrators</a:t>
            </a:r>
          </a:p>
          <a:p>
            <a:pPr algn="ctr">
              <a:lnSpc>
                <a:spcPct val="90000"/>
              </a:lnSpc>
            </a:pPr>
            <a:r>
              <a:rPr lang="en-US" sz="1400" i="1" dirty="0"/>
              <a:t>August 1, 2018</a:t>
            </a:r>
          </a:p>
          <a:p>
            <a:endParaRPr lang="en-US" dirty="0"/>
          </a:p>
        </p:txBody>
      </p:sp>
      <p:pic>
        <p:nvPicPr>
          <p:cNvPr id="5" name="Picture 4" descr="Transparent full copy.gif">
            <a:extLst>
              <a:ext uri="{FF2B5EF4-FFF2-40B4-BE49-F238E27FC236}">
                <a16:creationId xmlns:a16="http://schemas.microsoft.com/office/drawing/2014/main" id="{E8CD28A6-9720-440A-A6F1-A0FB19803643}"/>
              </a:ext>
            </a:extLst>
          </p:cNvPr>
          <p:cNvPicPr>
            <a:picLocks noChangeAspect="1"/>
          </p:cNvPicPr>
          <p:nvPr/>
        </p:nvPicPr>
        <p:blipFill>
          <a:blip r:embed="rId2" cstate="print">
            <a:extLst>
              <a:ext uri="{28A0092B-C50C-407E-A947-70E740481C1C}">
                <a14:useLocalDpi xmlns:a14="http://schemas.microsoft.com/office/drawing/2010/main" val="0"/>
              </a:ext>
            </a:extLst>
          </a:blip>
          <a:srcRect b="29292"/>
          <a:stretch>
            <a:fillRect/>
          </a:stretch>
        </p:blipFill>
        <p:spPr bwMode="auto">
          <a:xfrm>
            <a:off x="2081397" y="960534"/>
            <a:ext cx="3755297" cy="1415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1276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16FC2-6C9B-4E21-A491-5FF8FCCE2E37}"/>
              </a:ext>
            </a:extLst>
          </p:cNvPr>
          <p:cNvSpPr>
            <a:spLocks noGrp="1"/>
          </p:cNvSpPr>
          <p:nvPr>
            <p:ph type="title"/>
          </p:nvPr>
        </p:nvSpPr>
        <p:spPr>
          <a:xfrm>
            <a:off x="736211" y="472340"/>
            <a:ext cx="4835626" cy="742950"/>
          </a:xfrm>
        </p:spPr>
        <p:txBody>
          <a:bodyPr>
            <a:normAutofit/>
          </a:bodyPr>
          <a:lstStyle/>
          <a:p>
            <a:r>
              <a:rPr lang="en-US" altLang="en-US" sz="3375" dirty="0"/>
              <a:t>About ASDWA</a:t>
            </a:r>
            <a:endParaRPr lang="en-US" sz="3375" dirty="0"/>
          </a:p>
        </p:txBody>
      </p:sp>
      <p:sp>
        <p:nvSpPr>
          <p:cNvPr id="3" name="Content Placeholder 2">
            <a:extLst>
              <a:ext uri="{FF2B5EF4-FFF2-40B4-BE49-F238E27FC236}">
                <a16:creationId xmlns:a16="http://schemas.microsoft.com/office/drawing/2014/main" id="{DD28F643-42A0-41FF-998D-4E8E90255A1D}"/>
              </a:ext>
            </a:extLst>
          </p:cNvPr>
          <p:cNvSpPr>
            <a:spLocks noGrp="1"/>
          </p:cNvSpPr>
          <p:nvPr>
            <p:ph idx="1"/>
          </p:nvPr>
        </p:nvSpPr>
        <p:spPr>
          <a:xfrm>
            <a:off x="736211" y="1414796"/>
            <a:ext cx="4583934" cy="4771358"/>
          </a:xfrm>
        </p:spPr>
        <p:txBody>
          <a:bodyPr>
            <a:normAutofit lnSpcReduction="10000"/>
          </a:bodyPr>
          <a:lstStyle/>
          <a:p>
            <a:pPr>
              <a:defRPr/>
            </a:pPr>
            <a:r>
              <a:rPr lang="en-US" dirty="0">
                <a:solidFill>
                  <a:schemeClr val="accent1"/>
                </a:solidFill>
                <a:ea typeface="ＭＳ Ｐゴシック" charset="0"/>
              </a:rPr>
              <a:t>Mission: </a:t>
            </a:r>
            <a:r>
              <a:rPr lang="en-US" dirty="0">
                <a:ea typeface="ＭＳ Ｐゴシック" charset="0"/>
              </a:rPr>
              <a:t>To protect public health and the economy through the provision of safe drinking water</a:t>
            </a:r>
          </a:p>
          <a:p>
            <a:pPr>
              <a:defRPr/>
            </a:pPr>
            <a:r>
              <a:rPr lang="en-US" dirty="0">
                <a:solidFill>
                  <a:schemeClr val="accent1"/>
                </a:solidFill>
                <a:ea typeface="ＭＳ Ｐゴシック" charset="0"/>
              </a:rPr>
              <a:t>Members:  </a:t>
            </a:r>
            <a:r>
              <a:rPr lang="en-US" dirty="0">
                <a:ea typeface="ＭＳ Ｐゴシック" charset="0"/>
              </a:rPr>
              <a:t>Drinking Water Program Administrators:  50 states, territories, the Navajo Nation, and the District of Columbia</a:t>
            </a:r>
          </a:p>
          <a:p>
            <a:pPr lvl="1">
              <a:defRPr/>
            </a:pPr>
            <a:r>
              <a:rPr lang="en-US" sz="1800" dirty="0">
                <a:solidFill>
                  <a:schemeClr val="accent1"/>
                </a:solidFill>
                <a:ea typeface="ＭＳ Ｐゴシック" charset="0"/>
              </a:rPr>
              <a:t>Public Water System Oversight</a:t>
            </a:r>
          </a:p>
          <a:p>
            <a:pPr lvl="2">
              <a:defRPr/>
            </a:pPr>
            <a:r>
              <a:rPr lang="en-US" sz="1800" dirty="0">
                <a:ea typeface="ＭＳ Ｐゴシック" charset="0"/>
              </a:rPr>
              <a:t>Regulation</a:t>
            </a:r>
          </a:p>
          <a:p>
            <a:pPr lvl="2">
              <a:defRPr/>
            </a:pPr>
            <a:r>
              <a:rPr lang="en-US" sz="1800" dirty="0">
                <a:ea typeface="ＭＳ Ｐゴシック" charset="0"/>
              </a:rPr>
              <a:t>Technical assistance</a:t>
            </a:r>
          </a:p>
          <a:p>
            <a:pPr lvl="2">
              <a:defRPr/>
            </a:pPr>
            <a:r>
              <a:rPr lang="en-US" sz="1800" dirty="0">
                <a:ea typeface="ＭＳ Ｐゴシック" charset="0"/>
              </a:rPr>
              <a:t>Funding – DWSRF, set-asides</a:t>
            </a:r>
          </a:p>
          <a:p>
            <a:pPr lvl="1">
              <a:defRPr/>
            </a:pPr>
            <a:r>
              <a:rPr lang="en-US" sz="1800" dirty="0">
                <a:solidFill>
                  <a:schemeClr val="accent1"/>
                </a:solidFill>
                <a:ea typeface="ＭＳ Ｐゴシック" charset="0"/>
              </a:rPr>
              <a:t>Coordination with Multiple Partners</a:t>
            </a:r>
          </a:p>
          <a:p>
            <a:pPr lvl="2">
              <a:defRPr/>
            </a:pPr>
            <a:r>
              <a:rPr lang="en-US" sz="1800" dirty="0"/>
              <a:t>Prioritize and support source water protection</a:t>
            </a:r>
            <a:endParaRPr lang="en-US" sz="1800" dirty="0">
              <a:solidFill>
                <a:schemeClr val="accent1"/>
              </a:solidFill>
              <a:ea typeface="ＭＳ Ｐゴシック" charset="0"/>
            </a:endParaRPr>
          </a:p>
          <a:p>
            <a:pPr lvl="1">
              <a:defRPr/>
            </a:pPr>
            <a:endParaRPr lang="en-US" sz="1238" dirty="0">
              <a:solidFill>
                <a:schemeClr val="accent1"/>
              </a:solidFill>
              <a:ea typeface="ＭＳ Ｐゴシック" charset="0"/>
            </a:endParaRPr>
          </a:p>
          <a:p>
            <a:pPr lvl="2">
              <a:defRPr/>
            </a:pPr>
            <a:endParaRPr lang="en-US" sz="1088" dirty="0">
              <a:solidFill>
                <a:schemeClr val="accent1"/>
              </a:solidFill>
              <a:ea typeface="ＭＳ Ｐゴシック" charset="0"/>
            </a:endParaRPr>
          </a:p>
          <a:p>
            <a:endParaRPr lang="en-US" dirty="0"/>
          </a:p>
        </p:txBody>
      </p:sp>
      <p:pic>
        <p:nvPicPr>
          <p:cNvPr id="4" name="Picture 3">
            <a:extLst>
              <a:ext uri="{FF2B5EF4-FFF2-40B4-BE49-F238E27FC236}">
                <a16:creationId xmlns:a16="http://schemas.microsoft.com/office/drawing/2014/main" id="{0A74AE5F-26C7-4144-9F2E-8BBC1CFBE8EF}"/>
              </a:ext>
            </a:extLst>
          </p:cNvPr>
          <p:cNvPicPr>
            <a:picLocks noChangeAspect="1"/>
          </p:cNvPicPr>
          <p:nvPr/>
        </p:nvPicPr>
        <p:blipFill>
          <a:blip r:embed="rId3"/>
          <a:stretch>
            <a:fillRect/>
          </a:stretch>
        </p:blipFill>
        <p:spPr>
          <a:xfrm>
            <a:off x="5571837" y="2295515"/>
            <a:ext cx="1765428" cy="2266969"/>
          </a:xfrm>
          <a:prstGeom prst="rect">
            <a:avLst/>
          </a:prstGeom>
        </p:spPr>
      </p:pic>
    </p:spTree>
    <p:extLst>
      <p:ext uri="{BB962C8B-B14F-4D97-AF65-F5344CB8AC3E}">
        <p14:creationId xmlns:p14="http://schemas.microsoft.com/office/powerpoint/2010/main" val="392967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A310F-2B39-4F5F-90B3-03426B9D2797}"/>
              </a:ext>
            </a:extLst>
          </p:cNvPr>
          <p:cNvSpPr>
            <a:spLocks noGrp="1"/>
          </p:cNvSpPr>
          <p:nvPr>
            <p:ph type="title"/>
          </p:nvPr>
        </p:nvSpPr>
        <p:spPr>
          <a:xfrm>
            <a:off x="620779" y="226428"/>
            <a:ext cx="3951221" cy="756548"/>
          </a:xfrm>
        </p:spPr>
        <p:txBody>
          <a:bodyPr>
            <a:normAutofit/>
          </a:bodyPr>
          <a:lstStyle/>
          <a:p>
            <a:r>
              <a:rPr lang="en-US" dirty="0"/>
              <a:t>Today’s Webinar</a:t>
            </a:r>
          </a:p>
        </p:txBody>
      </p:sp>
      <p:sp>
        <p:nvSpPr>
          <p:cNvPr id="3" name="Content Placeholder 2">
            <a:extLst>
              <a:ext uri="{FF2B5EF4-FFF2-40B4-BE49-F238E27FC236}">
                <a16:creationId xmlns:a16="http://schemas.microsoft.com/office/drawing/2014/main" id="{A4E7371E-50B7-4AF8-84D3-94850EDD3B8B}"/>
              </a:ext>
            </a:extLst>
          </p:cNvPr>
          <p:cNvSpPr>
            <a:spLocks noGrp="1"/>
          </p:cNvSpPr>
          <p:nvPr>
            <p:ph idx="1"/>
          </p:nvPr>
        </p:nvSpPr>
        <p:spPr>
          <a:xfrm>
            <a:off x="332510" y="1028742"/>
            <a:ext cx="6783184" cy="5224556"/>
          </a:xfrm>
        </p:spPr>
        <p:txBody>
          <a:bodyPr>
            <a:normAutofit lnSpcReduction="10000"/>
          </a:bodyPr>
          <a:lstStyle/>
          <a:p>
            <a:r>
              <a:rPr lang="en-US" b="1" dirty="0">
                <a:solidFill>
                  <a:schemeClr val="accent1"/>
                </a:solidFill>
              </a:rPr>
              <a:t>Purpose: </a:t>
            </a:r>
          </a:p>
          <a:p>
            <a:pPr lvl="1"/>
            <a:r>
              <a:rPr lang="en-US" dirty="0"/>
              <a:t>To share information about the new USDA NRCS National Water Quality Initiative (NWQI) Source Water Protection “Readiness” Pilot set to launch in FY 2019.</a:t>
            </a:r>
          </a:p>
          <a:p>
            <a:pPr lvl="1"/>
            <a:r>
              <a:rPr lang="en-US" dirty="0"/>
              <a:t>To offer tips and perspectives for state source water protection programs on how to collaborate with NRCS State Conservationists, state clean water programs, and local partners on projects for this NWQI pilot.</a:t>
            </a:r>
          </a:p>
          <a:p>
            <a:pPr lvl="1"/>
            <a:r>
              <a:rPr lang="en-US" dirty="0"/>
              <a:t>To provide an example of an NWQI source water protection project proposal being developed in Connecticut that highlights the value of collaborating with each partner. </a:t>
            </a:r>
          </a:p>
          <a:p>
            <a:r>
              <a:rPr lang="en-US" b="1" dirty="0"/>
              <a:t>Presenters:</a:t>
            </a:r>
          </a:p>
          <a:p>
            <a:pPr lvl="1"/>
            <a:r>
              <a:rPr lang="en-US" b="1" u="sng" dirty="0">
                <a:solidFill>
                  <a:schemeClr val="accent1"/>
                </a:solidFill>
              </a:rPr>
              <a:t>Dee Carlson</a:t>
            </a:r>
            <a:r>
              <a:rPr lang="en-US" dirty="0"/>
              <a:t>, NWQI Program Coordinator for NRCS</a:t>
            </a:r>
          </a:p>
          <a:p>
            <a:pPr lvl="1"/>
            <a:r>
              <a:rPr lang="en-US" b="1" u="sng" dirty="0">
                <a:solidFill>
                  <a:schemeClr val="accent1"/>
                </a:solidFill>
              </a:rPr>
              <a:t>Martin </a:t>
            </a:r>
            <a:r>
              <a:rPr lang="en-US" b="1" u="sng" dirty="0" err="1">
                <a:solidFill>
                  <a:schemeClr val="accent1"/>
                </a:solidFill>
              </a:rPr>
              <a:t>Lowenfish</a:t>
            </a:r>
            <a:r>
              <a:rPr lang="en-US" dirty="0"/>
              <a:t>, Conservation Initiatives Team Leader for NRCS</a:t>
            </a:r>
          </a:p>
          <a:p>
            <a:pPr lvl="1"/>
            <a:r>
              <a:rPr lang="en-US" b="1" u="sng" dirty="0">
                <a:solidFill>
                  <a:schemeClr val="accent1"/>
                </a:solidFill>
              </a:rPr>
              <a:t>Erika Larsen</a:t>
            </a:r>
            <a:r>
              <a:rPr lang="en-US" dirty="0"/>
              <a:t>, Nonpoint Source Management Branch at EPA’s Office of Water</a:t>
            </a:r>
          </a:p>
          <a:p>
            <a:pPr lvl="1"/>
            <a:r>
              <a:rPr lang="en-US" b="1" u="sng" dirty="0">
                <a:solidFill>
                  <a:schemeClr val="accent1"/>
                </a:solidFill>
              </a:rPr>
              <a:t>Tom </a:t>
            </a:r>
            <a:r>
              <a:rPr lang="en-US" b="1" u="sng" dirty="0" err="1">
                <a:solidFill>
                  <a:schemeClr val="accent1"/>
                </a:solidFill>
              </a:rPr>
              <a:t>Morgart</a:t>
            </a:r>
            <a:r>
              <a:rPr lang="en-US" b="1" dirty="0"/>
              <a:t>, </a:t>
            </a:r>
            <a:r>
              <a:rPr lang="en-US" dirty="0"/>
              <a:t>NRCS State Conservationist for Connecticut</a:t>
            </a:r>
          </a:p>
        </p:txBody>
      </p:sp>
    </p:spTree>
    <p:extLst>
      <p:ext uri="{BB962C8B-B14F-4D97-AF65-F5344CB8AC3E}">
        <p14:creationId xmlns:p14="http://schemas.microsoft.com/office/powerpoint/2010/main" val="4073119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Graphic 69">
            <a:extLst>
              <a:ext uri="{FF2B5EF4-FFF2-40B4-BE49-F238E27FC236}">
                <a16:creationId xmlns:a16="http://schemas.microsoft.com/office/drawing/2014/main" id="{B1E12179-3C31-4723-AC3D-254E55C0179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20706" y="2281698"/>
            <a:ext cx="2172322" cy="2172322"/>
          </a:xfrm>
          <a:prstGeom prst="rect">
            <a:avLst/>
          </a:prstGeom>
        </p:spPr>
      </p:pic>
      <p:sp>
        <p:nvSpPr>
          <p:cNvPr id="5122" name="Title 1">
            <a:extLst>
              <a:ext uri="{FF2B5EF4-FFF2-40B4-BE49-F238E27FC236}">
                <a16:creationId xmlns:a16="http://schemas.microsoft.com/office/drawing/2014/main" id="{496DC2DA-A9DD-4FF1-8863-F13F4DAA5B48}"/>
              </a:ext>
            </a:extLst>
          </p:cNvPr>
          <p:cNvSpPr>
            <a:spLocks noGrp="1"/>
          </p:cNvSpPr>
          <p:nvPr>
            <p:ph type="title"/>
          </p:nvPr>
        </p:nvSpPr>
        <p:spPr>
          <a:xfrm>
            <a:off x="920707" y="1291097"/>
            <a:ext cx="4764445" cy="990600"/>
          </a:xfrm>
        </p:spPr>
        <p:txBody>
          <a:bodyPr anchor="ctr">
            <a:normAutofit/>
          </a:bodyPr>
          <a:lstStyle/>
          <a:p>
            <a:r>
              <a:rPr lang="en-US" altLang="en-US" dirty="0">
                <a:ea typeface="ＭＳ Ｐゴシック" panose="020B0600070205080204" pitchFamily="34" charset="-128"/>
              </a:rPr>
              <a:t>After the Webinar</a:t>
            </a:r>
          </a:p>
        </p:txBody>
      </p:sp>
      <p:sp>
        <p:nvSpPr>
          <p:cNvPr id="3" name="Content Placeholder 2">
            <a:extLst>
              <a:ext uri="{FF2B5EF4-FFF2-40B4-BE49-F238E27FC236}">
                <a16:creationId xmlns:a16="http://schemas.microsoft.com/office/drawing/2014/main" id="{45F66618-242E-425E-9E47-3E19B4D95213}"/>
              </a:ext>
            </a:extLst>
          </p:cNvPr>
          <p:cNvSpPr>
            <a:spLocks noGrp="1"/>
          </p:cNvSpPr>
          <p:nvPr>
            <p:ph idx="1"/>
          </p:nvPr>
        </p:nvSpPr>
        <p:spPr>
          <a:xfrm>
            <a:off x="3431159" y="2639060"/>
            <a:ext cx="3475251" cy="2826430"/>
          </a:xfrm>
        </p:spPr>
        <p:txBody>
          <a:bodyPr>
            <a:normAutofit/>
          </a:bodyPr>
          <a:lstStyle/>
          <a:p>
            <a:pPr marL="0" indent="0">
              <a:buNone/>
              <a:defRPr/>
            </a:pPr>
            <a:r>
              <a:rPr lang="en-US" dirty="0">
                <a:latin typeface="+mj-lt"/>
              </a:rPr>
              <a:t>Please note that a video recording of today’s webinar will be made available for viewing on ASDWA’s web site within the next few days at </a:t>
            </a:r>
          </a:p>
          <a:p>
            <a:pPr marL="0" indent="0">
              <a:buNone/>
              <a:defRPr/>
            </a:pPr>
            <a:r>
              <a:rPr lang="en-US" altLang="en-US" b="1" i="1" dirty="0">
                <a:hlinkClick r:id="rId5"/>
              </a:rPr>
              <a:t>http://www.asdwa.org/source-water</a:t>
            </a:r>
            <a:endParaRPr lang="en-US" i="1" dirty="0">
              <a:latin typeface="+mj-lt"/>
            </a:endParaRPr>
          </a:p>
        </p:txBody>
      </p:sp>
    </p:spTree>
    <p:extLst>
      <p:ext uri="{BB962C8B-B14F-4D97-AF65-F5344CB8AC3E}">
        <p14:creationId xmlns:p14="http://schemas.microsoft.com/office/powerpoint/2010/main" val="1518100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 name="Graphic 70">
            <a:extLst>
              <a:ext uri="{FF2B5EF4-FFF2-40B4-BE49-F238E27FC236}">
                <a16:creationId xmlns:a16="http://schemas.microsoft.com/office/drawing/2014/main" id="{F342B1AF-1262-46DA-BE69-C40E9391C58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2788" y="2277687"/>
            <a:ext cx="2029088" cy="2029088"/>
          </a:xfrm>
          <a:prstGeom prst="rect">
            <a:avLst/>
          </a:prstGeom>
        </p:spPr>
      </p:pic>
      <p:sp>
        <p:nvSpPr>
          <p:cNvPr id="3" name="Content Placeholder 2">
            <a:extLst>
              <a:ext uri="{FF2B5EF4-FFF2-40B4-BE49-F238E27FC236}">
                <a16:creationId xmlns:a16="http://schemas.microsoft.com/office/drawing/2014/main" id="{757F78F0-DD16-47A1-AF13-BE08557DF760}"/>
              </a:ext>
            </a:extLst>
          </p:cNvPr>
          <p:cNvSpPr>
            <a:spLocks noGrp="1"/>
          </p:cNvSpPr>
          <p:nvPr>
            <p:ph idx="1"/>
          </p:nvPr>
        </p:nvSpPr>
        <p:spPr>
          <a:xfrm>
            <a:off x="3285745" y="2492557"/>
            <a:ext cx="3248059" cy="3376227"/>
          </a:xfrm>
        </p:spPr>
        <p:txBody>
          <a:bodyPr vert="horz" lIns="68580" tIns="34290" rIns="68580" bIns="34290" rtlCol="0">
            <a:normAutofit lnSpcReduction="10000"/>
          </a:bodyPr>
          <a:lstStyle/>
          <a:p>
            <a:pPr>
              <a:defRPr/>
            </a:pPr>
            <a:r>
              <a:rPr lang="en-US" dirty="0"/>
              <a:t>Please type your questions into the box on your webinar control panel.  </a:t>
            </a:r>
          </a:p>
          <a:p>
            <a:pPr>
              <a:defRPr/>
            </a:pPr>
            <a:r>
              <a:rPr lang="en-US" dirty="0"/>
              <a:t>We will not be taking verbal questions.</a:t>
            </a:r>
          </a:p>
          <a:p>
            <a:pPr>
              <a:defRPr/>
            </a:pPr>
            <a:r>
              <a:rPr lang="en-US" dirty="0"/>
              <a:t>You may type in your questions at any time during the webinar.</a:t>
            </a:r>
          </a:p>
          <a:p>
            <a:pPr>
              <a:defRPr/>
            </a:pPr>
            <a:r>
              <a:rPr lang="en-US" dirty="0"/>
              <a:t>We will answer questions after all of the  presenters are finished speaking.</a:t>
            </a:r>
          </a:p>
        </p:txBody>
      </p:sp>
      <p:sp>
        <p:nvSpPr>
          <p:cNvPr id="6147" name="Title 1">
            <a:extLst>
              <a:ext uri="{FF2B5EF4-FFF2-40B4-BE49-F238E27FC236}">
                <a16:creationId xmlns:a16="http://schemas.microsoft.com/office/drawing/2014/main" id="{CE9F26B9-0009-4724-885F-DEEAD48CD403}"/>
              </a:ext>
            </a:extLst>
          </p:cNvPr>
          <p:cNvSpPr txBox="1">
            <a:spLocks/>
          </p:cNvSpPr>
          <p:nvPr/>
        </p:nvSpPr>
        <p:spPr bwMode="auto">
          <a:xfrm>
            <a:off x="1002798" y="570068"/>
            <a:ext cx="5051502" cy="990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68580" tIns="34290" rIns="68580" bIns="34290" rtlCol="0" anchor="ctr">
            <a:normAutofit/>
          </a:bodyPr>
          <a:lstStyle>
            <a:lvl1pPr defTabSz="457200" eaLnBrk="0" hangingPunct="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defTabSz="457200" eaLnBrk="0" hangingPunct="0">
              <a:spcBef>
                <a:spcPct val="20000"/>
              </a:spcBef>
              <a:buChar char="–"/>
              <a:defRPr sz="2000" b="1">
                <a:solidFill>
                  <a:schemeClr val="tx1"/>
                </a:solidFill>
                <a:latin typeface="Times New Roman" panose="02020603050405020304" pitchFamily="18" charset="0"/>
                <a:ea typeface="ＭＳ Ｐゴシック" panose="020B0600070205080204" pitchFamily="34" charset="-128"/>
              </a:defRPr>
            </a:lvl2pPr>
            <a:lvl3pPr marL="1143000" indent="-228600" defTabSz="457200" eaLnBrk="0" hangingPunct="0">
              <a:spcBef>
                <a:spcPct val="20000"/>
              </a:spcBef>
              <a:buChar char="•"/>
              <a:defRPr b="1">
                <a:solidFill>
                  <a:schemeClr val="tx1"/>
                </a:solidFill>
                <a:latin typeface="Times New Roman" panose="02020603050405020304" pitchFamily="18" charset="0"/>
                <a:ea typeface="ＭＳ Ｐゴシック" panose="020B0600070205080204" pitchFamily="34" charset="-128"/>
              </a:defRPr>
            </a:lvl3pPr>
            <a:lvl4pPr marL="1600200" indent="-228600" defTabSz="457200" eaLnBrk="0" hangingPunct="0">
              <a:spcBef>
                <a:spcPct val="20000"/>
              </a:spcBef>
              <a:buChar char="–"/>
              <a:defRPr sz="1600" b="1">
                <a:solidFill>
                  <a:schemeClr val="tx1"/>
                </a:solidFill>
                <a:latin typeface="Times New Roman" panose="02020603050405020304" pitchFamily="18" charset="0"/>
                <a:ea typeface="ＭＳ Ｐゴシック" panose="020B0600070205080204" pitchFamily="34" charset="-128"/>
              </a:defRPr>
            </a:lvl4pPr>
            <a:lvl5pPr marL="2057400" indent="-228600" defTabSz="457200" eaLnBrk="0" hangingPunct="0">
              <a:spcBef>
                <a:spcPct val="20000"/>
              </a:spcBef>
              <a:buChar char="»"/>
              <a:defRPr sz="1600" b="1">
                <a:solidFill>
                  <a:schemeClr val="tx1"/>
                </a:solidFill>
                <a:latin typeface="Times New Roman" panose="02020603050405020304" pitchFamily="18" charset="0"/>
                <a:ea typeface="ＭＳ Ｐゴシック" panose="020B0600070205080204" pitchFamily="34" charset="-128"/>
              </a:defRPr>
            </a:lvl5pPr>
            <a:lvl6pPr marL="25146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6pPr>
            <a:lvl7pPr marL="29718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7pPr>
            <a:lvl8pPr marL="34290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8pPr>
            <a:lvl9pPr marL="3886200" indent="-228600" defTabSz="457200" eaLnBrk="0" fontAlgn="base" hangingPunct="0">
              <a:spcBef>
                <a:spcPct val="20000"/>
              </a:spcBef>
              <a:spcAft>
                <a:spcPct val="0"/>
              </a:spcAft>
              <a:buChar char="»"/>
              <a:defRPr sz="1600" b="1">
                <a:solidFill>
                  <a:schemeClr val="tx1"/>
                </a:solidFill>
                <a:latin typeface="Times New Roman" panose="02020603050405020304" pitchFamily="18" charset="0"/>
                <a:ea typeface="ＭＳ Ｐゴシック" panose="020B0600070205080204" pitchFamily="34" charset="-128"/>
              </a:defRPr>
            </a:lvl9pPr>
          </a:lstStyle>
          <a:p>
            <a:pPr eaLnBrk="1" hangingPunct="1">
              <a:lnSpc>
                <a:spcPct val="90000"/>
              </a:lnSpc>
              <a:spcBef>
                <a:spcPct val="0"/>
              </a:spcBef>
              <a:spcAft>
                <a:spcPts val="254"/>
              </a:spcAft>
              <a:buNone/>
            </a:pPr>
            <a:r>
              <a:rPr lang="en-US" altLang="en-US" sz="2700" dirty="0">
                <a:solidFill>
                  <a:schemeClr val="accent1"/>
                </a:solidFill>
                <a:latin typeface="+mj-lt"/>
                <a:ea typeface="+mj-ea"/>
                <a:cs typeface="+mj-cs"/>
              </a:rPr>
              <a:t>Please Type In Your Questions!</a:t>
            </a:r>
          </a:p>
        </p:txBody>
      </p:sp>
    </p:spTree>
    <p:extLst>
      <p:ext uri="{BB962C8B-B14F-4D97-AF65-F5344CB8AC3E}">
        <p14:creationId xmlns:p14="http://schemas.microsoft.com/office/powerpoint/2010/main" val="190873847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285</TotalTime>
  <Words>308</Words>
  <Application>Microsoft Office PowerPoint</Application>
  <PresentationFormat>On-screen Show (4:3)</PresentationFormat>
  <Paragraphs>36</Paragraphs>
  <Slides>5</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Arial</vt:lpstr>
      <vt:lpstr>Calibri</vt:lpstr>
      <vt:lpstr>Trebuchet MS</vt:lpstr>
      <vt:lpstr>Wingdings 3</vt:lpstr>
      <vt:lpstr>Facet</vt:lpstr>
      <vt:lpstr>USDA Natural Resources Conservation Service (NRCS) National Water Quality Initiative (NWQI) Source Water Protection  WEBINAR</vt:lpstr>
      <vt:lpstr>About ASDWA</vt:lpstr>
      <vt:lpstr>Today’s Webinar</vt:lpstr>
      <vt:lpstr>After the Webinar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USDA NRCS National Water Quality Initiative Source Water Protection</dc:title>
  <dc:creator>Deirdre Mason</dc:creator>
  <cp:lastModifiedBy>Deirdre Mason</cp:lastModifiedBy>
  <cp:revision>21</cp:revision>
  <cp:lastPrinted>2018-08-01T17:55:04Z</cp:lastPrinted>
  <dcterms:created xsi:type="dcterms:W3CDTF">2018-07-31T15:14:18Z</dcterms:created>
  <dcterms:modified xsi:type="dcterms:W3CDTF">2018-08-02T17:09:39Z</dcterms:modified>
</cp:coreProperties>
</file>