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8" r:id="rId6"/>
    <p:sldMasterId id="2147483683" r:id="rId7"/>
    <p:sldMasterId id="2147483695" r:id="rId8"/>
  </p:sldMasterIdLst>
  <p:notesMasterIdLst>
    <p:notesMasterId r:id="rId51"/>
  </p:notesMasterIdLst>
  <p:sldIdLst>
    <p:sldId id="256" r:id="rId9"/>
    <p:sldId id="274" r:id="rId10"/>
    <p:sldId id="257" r:id="rId11"/>
    <p:sldId id="264" r:id="rId12"/>
    <p:sldId id="275" r:id="rId13"/>
    <p:sldId id="277" r:id="rId14"/>
    <p:sldId id="266" r:id="rId15"/>
    <p:sldId id="269" r:id="rId16"/>
    <p:sldId id="270" r:id="rId17"/>
    <p:sldId id="273" r:id="rId18"/>
    <p:sldId id="268" r:id="rId19"/>
    <p:sldId id="276" r:id="rId20"/>
    <p:sldId id="272" r:id="rId21"/>
    <p:sldId id="265" r:id="rId22"/>
    <p:sldId id="281" r:id="rId23"/>
    <p:sldId id="278" r:id="rId24"/>
    <p:sldId id="282" r:id="rId25"/>
    <p:sldId id="305" r:id="rId26"/>
    <p:sldId id="306" r:id="rId27"/>
    <p:sldId id="307" r:id="rId28"/>
    <p:sldId id="308" r:id="rId29"/>
    <p:sldId id="309" r:id="rId30"/>
    <p:sldId id="310" r:id="rId31"/>
    <p:sldId id="311" r:id="rId32"/>
    <p:sldId id="312"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13" r:id="rId48"/>
    <p:sldId id="315"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Bo (James)" initials="WB(" lastIdx="14" clrIdx="0">
    <p:extLst>
      <p:ext uri="{19B8F6BF-5375-455C-9EA6-DF929625EA0E}">
        <p15:presenceInfo xmlns:p15="http://schemas.microsoft.com/office/powerpoint/2012/main" userId="S-1-5-21-1339303556-449845944-1601390327-368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B36"/>
    <a:srgbClr val="2F8962"/>
    <a:srgbClr val="67CBA0"/>
    <a:srgbClr val="C0E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1" autoAdjust="0"/>
    <p:restoredTop sz="82587" autoAdjust="0"/>
  </p:normalViewPr>
  <p:slideViewPr>
    <p:cSldViewPr snapToGrid="0">
      <p:cViewPr varScale="1">
        <p:scale>
          <a:sx n="56" d="100"/>
          <a:sy n="56" d="100"/>
        </p:scale>
        <p:origin x="1626" y="60"/>
      </p:cViewPr>
      <p:guideLst/>
    </p:cSldViewPr>
  </p:slideViewPr>
  <p:notesTextViewPr>
    <p:cViewPr>
      <p:scale>
        <a:sx n="1" d="1"/>
        <a:sy n="1" d="1"/>
      </p:scale>
      <p:origin x="0" y="0"/>
    </p:cViewPr>
  </p:notesText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0F6D8-E735-4781-B994-A16A03DCD684}" type="datetimeFigureOut">
              <a:rPr lang="en-US" smtClean="0"/>
              <a:t>8/1/2018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752A5-5CD1-4322-91E4-FEBB0F0E402F}" type="slidenum">
              <a:rPr lang="en-US" smtClean="0"/>
              <a:t>‹#›</a:t>
            </a:fld>
            <a:endParaRPr lang="en-US"/>
          </a:p>
        </p:txBody>
      </p:sp>
    </p:spTree>
    <p:extLst>
      <p:ext uri="{BB962C8B-B14F-4D97-AF65-F5344CB8AC3E}">
        <p14:creationId xmlns:p14="http://schemas.microsoft.com/office/powerpoint/2010/main" val="135189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solidFill>
                  <a:schemeClr val="bg1"/>
                </a:solidFill>
                <a:latin typeface="Arial" panose="020B0604020202020204" pitchFamily="34" charset="0"/>
                <a:cs typeface="Arial" panose="020B0604020202020204" pitchFamily="34" charset="0"/>
              </a:rPr>
              <a:t>Currently 201 watersheds throughout the US receiving accelerated funding</a:t>
            </a:r>
          </a:p>
          <a:p>
            <a:r>
              <a:rPr lang="en-US" i="1" dirty="0">
                <a:solidFill>
                  <a:schemeClr val="bg1"/>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E01752A5-5CD1-4322-91E4-FEBB0F0E402F}" type="slidenum">
              <a:rPr lang="en-US" smtClean="0"/>
              <a:t>3</a:t>
            </a:fld>
            <a:endParaRPr lang="en-US"/>
          </a:p>
        </p:txBody>
      </p:sp>
    </p:spTree>
    <p:extLst>
      <p:ext uri="{BB962C8B-B14F-4D97-AF65-F5344CB8AC3E}">
        <p14:creationId xmlns:p14="http://schemas.microsoft.com/office/powerpoint/2010/main" val="379666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53D00-E2FF-4B43-9499-08377EF31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97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8932" marR="0" lvl="1" indent="-342900" algn="l" defTabSz="914400" rtl="0" eaLnBrk="1" fontAlgn="auto" latinLnBrk="0" hangingPunct="1">
              <a:lnSpc>
                <a:spcPct val="100000"/>
              </a:lnSpc>
              <a:spcBef>
                <a:spcPts val="0"/>
              </a:spcBef>
              <a:spcAft>
                <a:spcPts val="0"/>
              </a:spcAft>
              <a:buClrTx/>
              <a:buSzTx/>
              <a:buFontTx/>
              <a:buNone/>
              <a:tabLst/>
              <a:defRPr/>
            </a:pPr>
            <a:endParaRPr lang="en-US" sz="2000" dirty="0"/>
          </a:p>
          <a:p>
            <a:pPr marL="598932" marR="0" lvl="1" indent="-342900" algn="l" defTabSz="914400" rtl="0" eaLnBrk="1" fontAlgn="auto" latinLnBrk="0" hangingPunct="1">
              <a:lnSpc>
                <a:spcPct val="100000"/>
              </a:lnSpc>
              <a:spcBef>
                <a:spcPts val="0"/>
              </a:spcBef>
              <a:spcAft>
                <a:spcPts val="0"/>
              </a:spcAft>
              <a:buClrTx/>
              <a:buSzTx/>
              <a:buFontTx/>
              <a:buNone/>
              <a:tabLst/>
              <a:defRPr/>
            </a:pPr>
            <a:r>
              <a:rPr lang="en-US" sz="2000" dirty="0"/>
              <a:t>Allocation</a:t>
            </a:r>
            <a:r>
              <a:rPr lang="en-US" sz="2000" baseline="0" dirty="0"/>
              <a:t> formula the same since early 1990’s; largely a function of population and acres of cropland; includes several other factors including extent of water features </a:t>
            </a:r>
          </a:p>
          <a:p>
            <a:pPr marL="598932" marR="0" lvl="1" indent="-342900" algn="l" defTabSz="914400" rtl="0" eaLnBrk="1" fontAlgn="auto" latinLnBrk="0" hangingPunct="1">
              <a:lnSpc>
                <a:spcPct val="100000"/>
              </a:lnSpc>
              <a:spcBef>
                <a:spcPts val="0"/>
              </a:spcBef>
              <a:spcAft>
                <a:spcPts val="0"/>
              </a:spcAft>
              <a:buClrTx/>
              <a:buSzTx/>
              <a:buFontTx/>
              <a:buNone/>
              <a:tabLst/>
              <a:defRPr/>
            </a:pPr>
            <a:endParaRPr lang="en-US" sz="2000" dirty="0"/>
          </a:p>
          <a:p>
            <a:pPr marL="598932" marR="0" lvl="1" indent="-342900" algn="l" defTabSz="914400" rtl="0" eaLnBrk="1" fontAlgn="auto" latinLnBrk="0" hangingPunct="1">
              <a:lnSpc>
                <a:spcPct val="100000"/>
              </a:lnSpc>
              <a:spcBef>
                <a:spcPts val="0"/>
              </a:spcBef>
              <a:spcAft>
                <a:spcPts val="0"/>
              </a:spcAft>
              <a:buClrTx/>
              <a:buSzTx/>
              <a:buFontTx/>
              <a:buNone/>
              <a:tabLst/>
              <a:defRPr/>
            </a:pPr>
            <a:r>
              <a:rPr lang="en-US" sz="2000" dirty="0"/>
              <a:t>Territories get a small percentage</a:t>
            </a:r>
            <a:r>
              <a:rPr lang="en-US" sz="2000" baseline="0" dirty="0"/>
              <a:t> of funds that in recent FYs have been ~ $400K for most territories, $800K for PR.</a:t>
            </a:r>
          </a:p>
          <a:p>
            <a:pPr marL="598932" marR="0" lvl="1" indent="-342900" algn="l" defTabSz="914400" rtl="0" eaLnBrk="1" fontAlgn="auto" latinLnBrk="0" hangingPunct="1">
              <a:lnSpc>
                <a:spcPct val="100000"/>
              </a:lnSpc>
              <a:spcBef>
                <a:spcPts val="0"/>
              </a:spcBef>
              <a:spcAft>
                <a:spcPts val="0"/>
              </a:spcAft>
              <a:buClrTx/>
              <a:buSzTx/>
              <a:buFontTx/>
              <a:buNone/>
              <a:tabLst/>
              <a:defRPr/>
            </a:pPr>
            <a:r>
              <a:rPr lang="en-US" sz="2000" baseline="0" dirty="0"/>
              <a:t>Tribes get 5% or $8M, whichever is greater – program policy.  Tribes operate under separate guidance and funding structure.</a:t>
            </a:r>
          </a:p>
          <a:p>
            <a:pPr marL="598932" marR="0" lvl="1" indent="-342900" algn="l" defTabSz="914400" rtl="0" eaLnBrk="1" fontAlgn="auto" latinLnBrk="0" hangingPunct="1">
              <a:lnSpc>
                <a:spcPct val="100000"/>
              </a:lnSpc>
              <a:spcBef>
                <a:spcPts val="0"/>
              </a:spcBef>
              <a:spcAft>
                <a:spcPts val="0"/>
              </a:spcAft>
              <a:buClrTx/>
              <a:buSzTx/>
              <a:buFontTx/>
              <a:buNone/>
              <a:tabLst/>
              <a:defRPr/>
            </a:pPr>
            <a:endParaRPr lang="en-US" sz="2000" baseline="0" dirty="0"/>
          </a:p>
          <a:p>
            <a:pPr marL="598932" lvl="1" indent="-342900"/>
            <a:endParaRPr lang="en-US" sz="2000" dirty="0"/>
          </a:p>
          <a:p>
            <a:pPr marL="580644" lvl="2" indent="-342900">
              <a:spcBef>
                <a:spcPts val="400"/>
              </a:spcBef>
              <a:buSzPct val="100000"/>
            </a:pPr>
            <a:r>
              <a:rPr lang="en-US" dirty="0"/>
              <a:t>Match</a:t>
            </a:r>
            <a:r>
              <a:rPr lang="en-US" baseline="0" dirty="0"/>
              <a:t> - m</a:t>
            </a:r>
            <a:r>
              <a:rPr lang="en-US" dirty="0"/>
              <a:t>any states leverage these funds well beyond the required match; 2011</a:t>
            </a:r>
            <a:r>
              <a:rPr lang="en-US" baseline="0" dirty="0"/>
              <a:t> report noted 20</a:t>
            </a:r>
            <a:r>
              <a:rPr lang="en-US" dirty="0"/>
              <a:t> states invested 2-4x the value of their</a:t>
            </a:r>
            <a:r>
              <a:rPr lang="en-US" baseline="0" dirty="0"/>
              <a:t> </a:t>
            </a:r>
            <a:r>
              <a:rPr lang="en-US" dirty="0"/>
              <a:t>§319 funds beyond expected match, through</a:t>
            </a:r>
            <a:r>
              <a:rPr lang="en-US" baseline="0" dirty="0"/>
              <a:t> other state and local funding sources</a:t>
            </a:r>
            <a:endParaRPr lang="en-US" dirty="0"/>
          </a:p>
          <a:p>
            <a:pPr marL="580644" lvl="2" indent="-342900">
              <a:spcBef>
                <a:spcPts val="400"/>
              </a:spcBef>
              <a:buSzPct val="100000"/>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50/50 split</a:t>
            </a:r>
            <a:r>
              <a:rPr lang="en-US" sz="1200" baseline="0" dirty="0"/>
              <a:t> -  ensures robust focus on environmental results (OMB interest when GL updated).</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0013C-2671-4703-9300-BE5F60D069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410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29370-9F0E-42D8-894C-0008BCD499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26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29370-9F0E-42D8-894C-0008BCD499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68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VIEW &gt; MASTER</a:t>
            </a:r>
            <a:r>
              <a:rPr lang="en-US" baseline="0" dirty="0"/>
              <a:t> &gt; SLIDE MASTER TO EDIT THE IMAGES ON THE TITLE AND DIVIDER SLIDES</a:t>
            </a:r>
          </a:p>
          <a:p>
            <a:r>
              <a:rPr lang="en-US" baseline="0" dirty="0"/>
              <a:t>RIGHT CLICK ON THE INDIVIDUAL IMAGES TO CHANGE THE IMAGE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DC1755-625D-A742-ACDB-726AD4CDF2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5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752A5-5CD1-4322-91E4-FEBB0F0E402F}" type="slidenum">
              <a:rPr lang="en-US" smtClean="0"/>
              <a:t>35</a:t>
            </a:fld>
            <a:endParaRPr lang="en-US"/>
          </a:p>
        </p:txBody>
      </p:sp>
    </p:spTree>
    <p:extLst>
      <p:ext uri="{BB962C8B-B14F-4D97-AF65-F5344CB8AC3E}">
        <p14:creationId xmlns:p14="http://schemas.microsoft.com/office/powerpoint/2010/main" val="119502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A23985-C6B8-4F96-A667-FA186CD1F1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05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22CA877-5A1E-4E1E-B0DA-FA9A6ED83897}"/>
              </a:ext>
            </a:extLst>
          </p:cNvPr>
          <p:cNvSpPr>
            <a:spLocks noGrp="1" noRot="1" noChangeAspect="1" noTextEdit="1"/>
          </p:cNvSpPr>
          <p:nvPr>
            <p:ph type="sldImg"/>
          </p:nvPr>
        </p:nvSpPr>
        <p:spPr>
          <a:xfrm>
            <a:off x="1414463" y="1162050"/>
            <a:ext cx="4181475" cy="3136900"/>
          </a:xfrm>
          <a:ln/>
        </p:spPr>
      </p:sp>
      <p:sp>
        <p:nvSpPr>
          <p:cNvPr id="29699" name="Notes Placeholder 2">
            <a:extLst>
              <a:ext uri="{FF2B5EF4-FFF2-40B4-BE49-F238E27FC236}">
                <a16:creationId xmlns:a16="http://schemas.microsoft.com/office/drawing/2014/main" id="{ECD6CEE5-FC97-4EE2-B56D-7D5A55B2A5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DFF5E8BF-F6BE-4F89-90CC-9446679C1E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465887" rtl="0" eaLnBrk="1" fontAlgn="auto" latinLnBrk="0" hangingPunct="1">
              <a:lnSpc>
                <a:spcPct val="100000"/>
              </a:lnSpc>
              <a:spcBef>
                <a:spcPct val="0"/>
              </a:spcBef>
              <a:spcAft>
                <a:spcPts val="0"/>
              </a:spcAft>
              <a:buClrTx/>
              <a:buSzTx/>
              <a:buFontTx/>
              <a:buNone/>
              <a:tabLst/>
              <a:defRPr/>
            </a:pPr>
            <a:fld id="{45443514-722E-49AA-954E-821FE5D0521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65887" rtl="0" eaLnBrk="1" fontAlgn="auto" latinLnBrk="0" hangingPunct="1">
                <a:lnSpc>
                  <a:spcPct val="100000"/>
                </a:lnSpc>
                <a:spcBef>
                  <a:spcPct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11875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9CBA7AA-827A-446B-92FE-54C7CA0F0D26}"/>
              </a:ext>
            </a:extLst>
          </p:cNvPr>
          <p:cNvSpPr>
            <a:spLocks noGrp="1" noRot="1" noChangeAspect="1" noTextEdit="1"/>
          </p:cNvSpPr>
          <p:nvPr>
            <p:ph type="sldImg"/>
          </p:nvPr>
        </p:nvSpPr>
        <p:spPr>
          <a:xfrm>
            <a:off x="717550" y="1162050"/>
            <a:ext cx="5575300" cy="3136900"/>
          </a:xfrm>
          <a:ln/>
        </p:spPr>
      </p:sp>
      <p:sp>
        <p:nvSpPr>
          <p:cNvPr id="30723" name="Notes Placeholder 2">
            <a:extLst>
              <a:ext uri="{FF2B5EF4-FFF2-40B4-BE49-F238E27FC236}">
                <a16:creationId xmlns:a16="http://schemas.microsoft.com/office/drawing/2014/main" id="{8C53CE86-1FB8-4890-A3AA-E6E7593323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52083656-0513-44A8-8401-444F97541B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465887" rtl="0" eaLnBrk="1" fontAlgn="auto" latinLnBrk="0" hangingPunct="1">
              <a:lnSpc>
                <a:spcPct val="100000"/>
              </a:lnSpc>
              <a:spcBef>
                <a:spcPct val="0"/>
              </a:spcBef>
              <a:spcAft>
                <a:spcPts val="0"/>
              </a:spcAft>
              <a:buClrTx/>
              <a:buSzTx/>
              <a:buFontTx/>
              <a:buNone/>
              <a:tabLst/>
              <a:defRPr/>
            </a:pPr>
            <a:fld id="{DE5E4C55-9382-43BA-B359-702FAA8A0354}"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65887" rtl="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2092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SWP pilot areas can be selected independently of NWQI watersheds, but partner groups can select hybrid projects that address impaired waterbodies and source water concerns as well. Expectations for partners and monitoring would be the same as for other watersheds.</a:t>
            </a:r>
          </a:p>
        </p:txBody>
      </p:sp>
      <p:sp>
        <p:nvSpPr>
          <p:cNvPr id="4" name="Slide Number Placeholder 3"/>
          <p:cNvSpPr>
            <a:spLocks noGrp="1"/>
          </p:cNvSpPr>
          <p:nvPr>
            <p:ph type="sldNum" sz="quarter" idx="10"/>
          </p:nvPr>
        </p:nvSpPr>
        <p:spPr/>
        <p:txBody>
          <a:bodyPr/>
          <a:lstStyle/>
          <a:p>
            <a:fld id="{E01752A5-5CD1-4322-91E4-FEBB0F0E402F}" type="slidenum">
              <a:rPr lang="en-US" smtClean="0"/>
              <a:t>9</a:t>
            </a:fld>
            <a:endParaRPr lang="en-US"/>
          </a:p>
        </p:txBody>
      </p:sp>
    </p:spTree>
    <p:extLst>
      <p:ext uri="{BB962C8B-B14F-4D97-AF65-F5344CB8AC3E}">
        <p14:creationId xmlns:p14="http://schemas.microsoft.com/office/powerpoint/2010/main" val="40887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Watershed assessments for NWQI are done at the HUC12 level. These assessments provide more information about the pollutant transport mechanisms, and help identify risk factors in the watershed. These assessments complement the existing watershed plan and help to achieve the goals of the plan. The assessments follow area wide planning policy and include the first 6 steps of planning. The assessment should be a useful document which helps identify areas in the watershed most in need of treatment, and which helps to determine the best suites of practices to address the water quality concern, while fitting the types of operations and the producers’ needs. We know that staff time is often limited in the field and that additional planning beyond the field or operation level is difficult. To address this, NWQI initiated a pilot project in FY 17 to provide CTA funding to assist with planning. There are 17 states with 21 watersheds developing watershed assessments and outreach strategies to complement the existing watershed plans.  </a:t>
            </a:r>
          </a:p>
        </p:txBody>
      </p:sp>
      <p:sp>
        <p:nvSpPr>
          <p:cNvPr id="4" name="Slide Number Placeholder 3"/>
          <p:cNvSpPr>
            <a:spLocks noGrp="1"/>
          </p:cNvSpPr>
          <p:nvPr>
            <p:ph type="sldNum" sz="quarter" idx="10"/>
          </p:nvPr>
        </p:nvSpPr>
        <p:spPr/>
        <p:txBody>
          <a:bodyPr/>
          <a:lstStyle/>
          <a:p>
            <a:fld id="{DA22CA55-952B-4512-B7BA-0C932B52C1C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0427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752A5-5CD1-4322-91E4-FEBB0F0E402F}" type="slidenum">
              <a:rPr lang="en-US" smtClean="0"/>
              <a:t>13</a:t>
            </a:fld>
            <a:endParaRPr lang="en-US"/>
          </a:p>
        </p:txBody>
      </p:sp>
    </p:spTree>
    <p:extLst>
      <p:ext uri="{BB962C8B-B14F-4D97-AF65-F5344CB8AC3E}">
        <p14:creationId xmlns:p14="http://schemas.microsoft.com/office/powerpoint/2010/main" val="366296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Which agency or organization will lead implementation and monitoring efforts in project areas?</a:t>
            </a:r>
          </a:p>
          <a:p>
            <a:r>
              <a:rPr lang="en-US" dirty="0"/>
              <a:t>What level of commitment is expected of state and other partners? Will state drinking water programs or other partners (utilities) be expected to commit to implementation support, monitoring, and/or outreach tasks throughout the life of the project (through 2023)?</a:t>
            </a:r>
          </a:p>
        </p:txBody>
      </p:sp>
      <p:sp>
        <p:nvSpPr>
          <p:cNvPr id="4" name="Slide Number Placeholder 3"/>
          <p:cNvSpPr>
            <a:spLocks noGrp="1"/>
          </p:cNvSpPr>
          <p:nvPr>
            <p:ph type="sldNum" sz="quarter" idx="10"/>
          </p:nvPr>
        </p:nvSpPr>
        <p:spPr/>
        <p:txBody>
          <a:bodyPr/>
          <a:lstStyle/>
          <a:p>
            <a:fld id="{E01752A5-5CD1-4322-91E4-FEBB0F0E402F}" type="slidenum">
              <a:rPr lang="en-US" smtClean="0"/>
              <a:t>14</a:t>
            </a:fld>
            <a:endParaRPr lang="en-US"/>
          </a:p>
        </p:txBody>
      </p:sp>
    </p:spTree>
    <p:extLst>
      <p:ext uri="{BB962C8B-B14F-4D97-AF65-F5344CB8AC3E}">
        <p14:creationId xmlns:p14="http://schemas.microsoft.com/office/powerpoint/2010/main" val="181581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Nitrate level in groundwater – goal is a 25% reduction. Current median level 15 mg/L nitrate. Ongoing monitoring to determine reduction achieved after 4 years – modeling identified % contributions from different land use/operations and can estimate nitrate load reduction based on implemented acres</a:t>
            </a:r>
          </a:p>
        </p:txBody>
      </p:sp>
      <p:sp>
        <p:nvSpPr>
          <p:cNvPr id="4" name="Slide Number Placeholder 3"/>
          <p:cNvSpPr>
            <a:spLocks noGrp="1"/>
          </p:cNvSpPr>
          <p:nvPr>
            <p:ph type="sldNum" sz="quarter" idx="10"/>
          </p:nvPr>
        </p:nvSpPr>
        <p:spPr/>
        <p:txBody>
          <a:bodyPr/>
          <a:lstStyle/>
          <a:p>
            <a:fld id="{E01752A5-5CD1-4322-91E4-FEBB0F0E402F}" type="slidenum">
              <a:rPr lang="en-US" smtClean="0"/>
              <a:t>17</a:t>
            </a:fld>
            <a:endParaRPr lang="en-US"/>
          </a:p>
        </p:txBody>
      </p:sp>
    </p:spTree>
    <p:extLst>
      <p:ext uri="{BB962C8B-B14F-4D97-AF65-F5344CB8AC3E}">
        <p14:creationId xmlns:p14="http://schemas.microsoft.com/office/powerpoint/2010/main" val="178781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752A5-5CD1-4322-91E4-FEBB0F0E402F}" type="slidenum">
              <a:rPr lang="en-US" smtClean="0"/>
              <a:t>18</a:t>
            </a:fld>
            <a:endParaRPr lang="en-US"/>
          </a:p>
        </p:txBody>
      </p:sp>
    </p:spTree>
    <p:extLst>
      <p:ext uri="{BB962C8B-B14F-4D97-AF65-F5344CB8AC3E}">
        <p14:creationId xmlns:p14="http://schemas.microsoft.com/office/powerpoint/2010/main" val="363778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0F81E-4951-4D01-999F-3914B9C9F8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19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0F81E-4951-4D01-999F-3914B9C9F8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84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639ED190-59AE-431D-BC61-AAB481CCD127}" type="datetime1">
              <a:rPr lang="en-US" smtClean="0">
                <a:solidFill>
                  <a:srgbClr val="000000"/>
                </a:solidFill>
              </a:rPr>
              <a:t>8/1/2018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44302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9D70C3E2-6EB7-4BF4-B256-FEDBD819B1DB}" type="datetime1">
              <a:rPr lang="en-US" smtClean="0">
                <a:solidFill>
                  <a:srgbClr val="000000"/>
                </a:solidFill>
              </a:rPr>
              <a:t>8/1/2018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870430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7F3C45B-87BD-4645-9FF3-15B3604EA5CE}" type="datetime1">
              <a:rPr lang="en-US" smtClean="0">
                <a:solidFill>
                  <a:srgbClr val="000000"/>
                </a:solidFill>
              </a:rPr>
              <a:t>8/1/2018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021588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590800"/>
            <a:ext cx="3810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2590800"/>
            <a:ext cx="3810000" cy="35052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fld id="{E7502DBE-9380-4C88-9511-A916F9EE0771}" type="datetime1">
              <a:rPr lang="en-US" smtClean="0">
                <a:solidFill>
                  <a:srgbClr val="000000"/>
                </a:solidFill>
              </a:rPr>
              <a:t>8/1/2018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536357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66800"/>
            <a:ext cx="7772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F65E6D14-307D-4E79-8634-5B5671AD2340}" type="datetime1">
              <a:rPr lang="en-US" smtClean="0">
                <a:solidFill>
                  <a:srgbClr val="000000"/>
                </a:solidFill>
              </a:rPr>
              <a:t>8/1/2018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44676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590800"/>
            <a:ext cx="3810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38100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089C7019-22F9-464B-B10E-406DB51A5CB1}" type="datetime1">
              <a:rPr lang="en-US" smtClean="0">
                <a:solidFill>
                  <a:srgbClr val="000000"/>
                </a:solidFill>
              </a:rPr>
              <a:t>8/1/2018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473913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F4A4F9-82CA-4828-9F55-2951B948E76B}"/>
              </a:ext>
            </a:extLst>
          </p:cNvPr>
          <p:cNvPicPr>
            <a:picLocks noChangeAspect="1"/>
          </p:cNvPicPr>
          <p:nvPr userDrawn="1"/>
        </p:nvPicPr>
        <p:blipFill rotWithShape="1">
          <a:blip r:embed="rId3"/>
          <a:srcRect r="4954"/>
          <a:stretch/>
        </p:blipFill>
        <p:spPr>
          <a:xfrm>
            <a:off x="-12032" y="1209927"/>
            <a:ext cx="5402385" cy="4166651"/>
          </a:xfrm>
          <a:prstGeom prst="rect">
            <a:avLst/>
          </a:prstGeom>
        </p:spPr>
      </p:pic>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30954" t="19536" r="7602" b="19021"/>
          <a:stretch/>
        </p:blipFill>
        <p:spPr>
          <a:xfrm>
            <a:off x="5581898" y="3341077"/>
            <a:ext cx="3063874" cy="2027907"/>
          </a:xfrm>
          <a:prstGeom prst="rect">
            <a:avLst/>
          </a:prstGeom>
        </p:spPr>
      </p:pic>
      <p:sp>
        <p:nvSpPr>
          <p:cNvPr id="2" name="Title 1"/>
          <p:cNvSpPr>
            <a:spLocks noGrp="1"/>
          </p:cNvSpPr>
          <p:nvPr>
            <p:ph type="ctrTitle"/>
          </p:nvPr>
        </p:nvSpPr>
        <p:spPr>
          <a:xfrm>
            <a:off x="470877" y="5600674"/>
            <a:ext cx="7070969" cy="649681"/>
          </a:xfrm>
        </p:spPr>
        <p:txBody>
          <a:bodyPr>
            <a:normAutofit/>
          </a:bodyPr>
          <a:lstStyle>
            <a:lvl1pPr algn="l">
              <a:defRPr sz="3000" b="1">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hasCustomPrompt="1"/>
          </p:nvPr>
        </p:nvSpPr>
        <p:spPr>
          <a:xfrm>
            <a:off x="470877" y="6250355"/>
            <a:ext cx="4262488" cy="412261"/>
          </a:xfrm>
        </p:spPr>
        <p:txBody>
          <a:bodyPr>
            <a:normAutofit/>
          </a:bodyPr>
          <a:lstStyle>
            <a:lvl1pPr marL="0" indent="0" algn="l">
              <a:buNone/>
              <a:defRPr sz="1500" b="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September 27, 2017 | Thomas L. Morgart</a:t>
            </a:r>
          </a:p>
        </p:txBody>
      </p:sp>
      <p:pic>
        <p:nvPicPr>
          <p:cNvPr id="16" name="Picture 15" descr="NRCS_Title-Raindrop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74039" t="16381" b="21472"/>
          <a:stretch/>
        </p:blipFill>
        <p:spPr>
          <a:xfrm>
            <a:off x="6770076" y="1133231"/>
            <a:ext cx="2373924" cy="4261977"/>
          </a:xfrm>
          <a:prstGeom prst="rect">
            <a:avLst/>
          </a:prstGeom>
        </p:spPr>
      </p:pic>
      <p:pic>
        <p:nvPicPr>
          <p:cNvPr id="19" name="Picture 18" descr="NRCS_Title-Raindrop1.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045" t="48718" r="34080" b="44444"/>
          <a:stretch/>
        </p:blipFill>
        <p:spPr>
          <a:xfrm>
            <a:off x="5581898" y="3341076"/>
            <a:ext cx="445717" cy="468923"/>
          </a:xfrm>
          <a:prstGeom prst="rect">
            <a:avLst/>
          </a:prstGeom>
        </p:spPr>
      </p:pic>
      <p:sp>
        <p:nvSpPr>
          <p:cNvPr id="20" name="Content Placeholder 19"/>
          <p:cNvSpPr>
            <a:spLocks noGrp="1"/>
          </p:cNvSpPr>
          <p:nvPr>
            <p:ph sz="quarter" idx="10" hasCustomPrompt="1"/>
          </p:nvPr>
        </p:nvSpPr>
        <p:spPr>
          <a:xfrm>
            <a:off x="5616943" y="1249851"/>
            <a:ext cx="2266950" cy="342900"/>
          </a:xfrm>
        </p:spPr>
        <p:txBody>
          <a:bodyPr anchor="ctr">
            <a:normAutofit/>
          </a:bodyPr>
          <a:lstStyle>
            <a:lvl1pPr>
              <a:defRPr sz="1000" b="0" spc="300" baseline="0">
                <a:solidFill>
                  <a:srgbClr val="FEC20D"/>
                </a:solidFill>
              </a:defRPr>
            </a:lvl1pPr>
          </a:lstStyle>
          <a:p>
            <a:pPr lvl="0"/>
            <a:r>
              <a:rPr lang="en-US" dirty="0"/>
              <a:t>Connecticut</a:t>
            </a:r>
          </a:p>
        </p:txBody>
      </p:sp>
    </p:spTree>
    <p:extLst>
      <p:ext uri="{BB962C8B-B14F-4D97-AF65-F5344CB8AC3E}">
        <p14:creationId xmlns:p14="http://schemas.microsoft.com/office/powerpoint/2010/main" val="4005903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088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9352" y="635000"/>
            <a:ext cx="8229600" cy="806938"/>
          </a:xfrm>
        </p:spPr>
        <p:txBody>
          <a:bodyPr/>
          <a:lstStyle/>
          <a:p>
            <a:r>
              <a:rPr lang="en-US" dirty="0"/>
              <a:t>Click to edit Master title style</a:t>
            </a:r>
          </a:p>
        </p:txBody>
      </p:sp>
      <p:sp>
        <p:nvSpPr>
          <p:cNvPr id="3" name="Content Placeholder 2"/>
          <p:cNvSpPr>
            <a:spLocks noGrp="1"/>
          </p:cNvSpPr>
          <p:nvPr>
            <p:ph idx="1"/>
          </p:nvPr>
        </p:nvSpPr>
        <p:spPr>
          <a:xfrm>
            <a:off x="261815" y="1600200"/>
            <a:ext cx="763172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0"/>
          </p:nvPr>
        </p:nvSpPr>
        <p:spPr>
          <a:xfrm>
            <a:off x="8059616" y="1609726"/>
            <a:ext cx="949203" cy="3792660"/>
          </a:xfrm>
        </p:spPr>
        <p:txBody>
          <a:bodyPr/>
          <a:lstStyle/>
          <a:p>
            <a:endParaRPr lang="en-US" dirty="0"/>
          </a:p>
        </p:txBody>
      </p:sp>
      <p:sp>
        <p:nvSpPr>
          <p:cNvPr id="10" name="Slide Number Placeholder 5"/>
          <p:cNvSpPr>
            <a:spLocks noGrp="1"/>
          </p:cNvSpPr>
          <p:nvPr>
            <p:ph type="sldNum" sz="quarter" idx="4"/>
          </p:nvPr>
        </p:nvSpPr>
        <p:spPr>
          <a:xfrm>
            <a:off x="691661" y="63236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83680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815" y="1600200"/>
            <a:ext cx="681110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7151077" y="1609969"/>
            <a:ext cx="1867875"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0" hasCustomPrompt="1"/>
          </p:nvPr>
        </p:nvSpPr>
        <p:spPr>
          <a:xfrm>
            <a:off x="7209694" y="2413000"/>
            <a:ext cx="1760413" cy="3067050"/>
          </a:xfrm>
        </p:spPr>
        <p:txBody>
          <a:bodyPr>
            <a:normAutofit/>
          </a:bodyPr>
          <a:lstStyle>
            <a:lvl1pPr algn="l">
              <a:defRPr sz="1000" b="0">
                <a:solidFill>
                  <a:schemeClr val="tx1"/>
                </a:solidFill>
              </a:defRPr>
            </a:lvl1pPr>
            <a:lvl5pPr marL="1828800" indent="0">
              <a:buNone/>
              <a:defRPr/>
            </a:lvl5pPr>
          </a:lstStyle>
          <a:p>
            <a:pPr lvl="0"/>
            <a:r>
              <a:rPr lang="en-US" dirty="0"/>
              <a:t>Fifth level</a:t>
            </a:r>
          </a:p>
        </p:txBody>
      </p:sp>
      <p:sp>
        <p:nvSpPr>
          <p:cNvPr id="14" name="Text Placeholder 13"/>
          <p:cNvSpPr>
            <a:spLocks noGrp="1"/>
          </p:cNvSpPr>
          <p:nvPr>
            <p:ph type="body" sz="quarter" idx="11"/>
          </p:nvPr>
        </p:nvSpPr>
        <p:spPr>
          <a:xfrm>
            <a:off x="7208624" y="1709738"/>
            <a:ext cx="1762218" cy="615339"/>
          </a:xfrm>
        </p:spPr>
        <p:txBody>
          <a:bodyPr>
            <a:noAutofit/>
          </a:bodyPr>
          <a:lstStyle>
            <a:lvl1pPr>
              <a:defRPr sz="1200">
                <a:solidFill>
                  <a:srgbClr val="139AB2"/>
                </a:solidFill>
              </a:defRPr>
            </a:lvl1pPr>
          </a:lstStyle>
          <a:p>
            <a:pPr lvl="0"/>
            <a:r>
              <a:rPr lang="en-US" dirty="0"/>
              <a:t>Click to edit Master text styles</a:t>
            </a:r>
          </a:p>
        </p:txBody>
      </p:sp>
      <p:sp>
        <p:nvSpPr>
          <p:cNvPr id="10" name="Slide Number Placeholder 5"/>
          <p:cNvSpPr>
            <a:spLocks noGrp="1"/>
          </p:cNvSpPr>
          <p:nvPr>
            <p:ph type="sldNum" sz="quarter" idx="4"/>
          </p:nvPr>
        </p:nvSpPr>
        <p:spPr>
          <a:xfrm>
            <a:off x="691661" y="63236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15822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1E61-117C-49ED-A406-4104956D24F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E31A14-61A3-4C18-94CA-DF6F7BE2CD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E59DBC3-C212-48FB-96C7-ECA79599C557}"/>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5" name="Footer Placeholder 4">
            <a:extLst>
              <a:ext uri="{FF2B5EF4-FFF2-40B4-BE49-F238E27FC236}">
                <a16:creationId xmlns:a16="http://schemas.microsoft.com/office/drawing/2014/main" id="{75C87C50-EDDF-4081-8CF6-04D35C969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B74C0-67BD-47E6-B52B-6AA0900F71C7}"/>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27243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9409CC5-C437-48FA-9B38-5D919A0DE917}" type="datetime1">
              <a:rPr lang="en-US" smtClean="0">
                <a:solidFill>
                  <a:srgbClr val="000000"/>
                </a:solidFill>
              </a:rPr>
              <a:t>8/1/2018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462880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795C-51AB-4229-AB61-B5BED2553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59D88-8E54-4CC3-9B55-3023DEA63C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355DC-20D0-42DE-8E53-86FCCD5E22DA}"/>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5" name="Footer Placeholder 4">
            <a:extLst>
              <a:ext uri="{FF2B5EF4-FFF2-40B4-BE49-F238E27FC236}">
                <a16:creationId xmlns:a16="http://schemas.microsoft.com/office/drawing/2014/main" id="{0E8E5D01-C17C-4B54-B952-9D8E3E687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36504-6E6B-4AB1-A0DB-D92CC2E73DD3}"/>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21539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2026-2E03-4BED-9660-EAFE4F2EF75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0254652-D969-421C-93EB-0C294AF693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C323C8-9560-433E-B66C-F3233A88846B}"/>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5" name="Footer Placeholder 4">
            <a:extLst>
              <a:ext uri="{FF2B5EF4-FFF2-40B4-BE49-F238E27FC236}">
                <a16:creationId xmlns:a16="http://schemas.microsoft.com/office/drawing/2014/main" id="{3EFA648A-EB38-49A3-BBE2-E75995A01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34E8E-A080-4743-B2C3-E421D996DB6F}"/>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376407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0C12-0967-4C6B-B41C-540D2E3E7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377E4-1CA2-482B-AD6F-DE4D935313B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32E23-3E40-4DAC-82CB-E0693B354A8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413536-3B8E-4BD1-AD98-3F6E566264C5}"/>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6" name="Footer Placeholder 5">
            <a:extLst>
              <a:ext uri="{FF2B5EF4-FFF2-40B4-BE49-F238E27FC236}">
                <a16:creationId xmlns:a16="http://schemas.microsoft.com/office/drawing/2014/main" id="{81BAE00E-B7AC-45C9-954B-C49EDD1CA0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263C5-A203-4376-9CFA-5F2BB6CD42A2}"/>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3619265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6B33-EA4F-4584-8733-8FE733B5FC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8AB423-9BA6-4062-93D7-8DC341F6CB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218F6F6-343E-46B7-A14F-1A342DC302A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705FF-17B8-450C-A5DC-C8B47EBD672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8EA311-FA4A-4F6D-9E03-00840898C08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590089-B96A-43A2-9B5A-C24F538CE1C1}"/>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8" name="Footer Placeholder 7">
            <a:extLst>
              <a:ext uri="{FF2B5EF4-FFF2-40B4-BE49-F238E27FC236}">
                <a16:creationId xmlns:a16="http://schemas.microsoft.com/office/drawing/2014/main" id="{F2A83AAC-5D5A-4A25-AABE-28630E146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CE1980-151B-4FDF-9468-0C94AF798D5A}"/>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1686898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A618-EB5B-4C8D-B860-BAF37A790C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569404-D393-4695-808E-A76FC954B32D}"/>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4" name="Footer Placeholder 3">
            <a:extLst>
              <a:ext uri="{FF2B5EF4-FFF2-40B4-BE49-F238E27FC236}">
                <a16:creationId xmlns:a16="http://schemas.microsoft.com/office/drawing/2014/main" id="{6260CAAA-37D3-4C01-AAE2-C83B075A84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EC9DE8-904B-49B9-84F2-355FE1113DFB}"/>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1673479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71016F-9D35-49C2-9B93-2B9A25FC7CAA}"/>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3" name="Footer Placeholder 2">
            <a:extLst>
              <a:ext uri="{FF2B5EF4-FFF2-40B4-BE49-F238E27FC236}">
                <a16:creationId xmlns:a16="http://schemas.microsoft.com/office/drawing/2014/main" id="{F5C23CA3-C5E6-45E2-A166-32480B456C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65233-4572-4EE5-850F-6A6139045484}"/>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1180298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6978-D130-476A-AE1D-71337AE4B7E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174FD08-A6A6-4F00-B953-17A327FC91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B0AF69-3ED7-40A7-A2FA-9F043A2D51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71EC630-8805-475E-ADA1-7DFC0656E4C2}"/>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6" name="Footer Placeholder 5">
            <a:extLst>
              <a:ext uri="{FF2B5EF4-FFF2-40B4-BE49-F238E27FC236}">
                <a16:creationId xmlns:a16="http://schemas.microsoft.com/office/drawing/2014/main" id="{DB3BEF10-C2D1-46A3-ADD1-D8174C0FE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84D23-836B-4695-A7C9-882C64D70FD9}"/>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261676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28D4-4E2E-4597-B3A1-B67AE6BBC3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D25532-7DD0-4C99-B8E5-B69F1B95D10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3249BDB-11FC-4F0B-AD23-97F536A989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034E8A0-2D6E-4295-A8D4-CE2419D1D78E}"/>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6" name="Footer Placeholder 5">
            <a:extLst>
              <a:ext uri="{FF2B5EF4-FFF2-40B4-BE49-F238E27FC236}">
                <a16:creationId xmlns:a16="http://schemas.microsoft.com/office/drawing/2014/main" id="{B9B76B51-7F45-473C-990E-440745867B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CA07D-7688-4C86-AF0B-5CD30A9B4EBE}"/>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2277309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FB8C-5C03-4125-8E64-06A0A99178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28535-2E2F-437C-BD67-218364E21E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20FD1-21A6-4A11-8E29-A78DAD2CA467}"/>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5" name="Footer Placeholder 4">
            <a:extLst>
              <a:ext uri="{FF2B5EF4-FFF2-40B4-BE49-F238E27FC236}">
                <a16:creationId xmlns:a16="http://schemas.microsoft.com/office/drawing/2014/main" id="{D356709E-E1F6-4FC3-973A-C577E3AC8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2416-EC48-421B-898B-107C7ED200A6}"/>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2301873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FE5A45-3B3B-447C-B0DA-405C4067A3A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FD95B6-6370-4B6C-A72D-E1F3E36E360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2DFA4-71FF-446B-8C72-3FE26161910B}"/>
              </a:ext>
            </a:extLst>
          </p:cNvPr>
          <p:cNvSpPr>
            <a:spLocks noGrp="1"/>
          </p:cNvSpPr>
          <p:nvPr>
            <p:ph type="dt" sz="half" idx="10"/>
          </p:nvPr>
        </p:nvSpPr>
        <p:spPr/>
        <p:txBody>
          <a:bodyPr/>
          <a:lstStyle/>
          <a:p>
            <a:fld id="{8D5A7D4D-4429-4C4F-9CC5-391AC36ECC89}" type="datetimeFigureOut">
              <a:rPr lang="en-US" smtClean="0"/>
              <a:t>8/1/2018</a:t>
            </a:fld>
            <a:endParaRPr lang="en-US"/>
          </a:p>
        </p:txBody>
      </p:sp>
      <p:sp>
        <p:nvSpPr>
          <p:cNvPr id="5" name="Footer Placeholder 4">
            <a:extLst>
              <a:ext uri="{FF2B5EF4-FFF2-40B4-BE49-F238E27FC236}">
                <a16:creationId xmlns:a16="http://schemas.microsoft.com/office/drawing/2014/main" id="{C10795A2-EC6D-4138-8C7D-35B1C5209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418B-6543-48A7-B07E-68A61117ECB6}"/>
              </a:ext>
            </a:extLst>
          </p:cNvPr>
          <p:cNvSpPr>
            <a:spLocks noGrp="1"/>
          </p:cNvSpPr>
          <p:nvPr>
            <p:ph type="sldNum" sz="quarter" idx="12"/>
          </p:nvPr>
        </p:nvSpPr>
        <p:spPr/>
        <p:txBody>
          <a:bodyPr/>
          <a:lstStyle/>
          <a:p>
            <a:fld id="{BE7E70B1-10D3-48E3-A176-2CB0B501EAD4}" type="slidenum">
              <a:rPr lang="en-US" smtClean="0"/>
              <a:t>‹#›</a:t>
            </a:fld>
            <a:endParaRPr lang="en-US"/>
          </a:p>
        </p:txBody>
      </p:sp>
    </p:spTree>
    <p:extLst>
      <p:ext uri="{BB962C8B-B14F-4D97-AF65-F5344CB8AC3E}">
        <p14:creationId xmlns:p14="http://schemas.microsoft.com/office/powerpoint/2010/main" val="174385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2E706CB-F559-4A85-B3C8-4B6577F00578}" type="datetime1">
              <a:rPr lang="en-US" smtClean="0">
                <a:solidFill>
                  <a:srgbClr val="000000"/>
                </a:solidFill>
              </a:rPr>
              <a:t>8/1/2018</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174565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3010561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3023223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584765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937676-629B-40B5-BF48-C8AD4DFA6B0A}"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1220090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937676-629B-40B5-BF48-C8AD4DFA6B0A}"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557592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937676-629B-40B5-BF48-C8AD4DFA6B0A}"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2590344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37676-629B-40B5-BF48-C8AD4DFA6B0A}"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248216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937676-629B-40B5-BF48-C8AD4DFA6B0A}"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1916591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49533-AD16-4454-9A60-0771DC72D9CA}" type="slidenum">
              <a:rPr lang="en-US" smtClean="0"/>
              <a:t>‹#›</a:t>
            </a:fld>
            <a:endParaRPr lang="en-US"/>
          </a:p>
        </p:txBody>
      </p:sp>
      <p:sp>
        <p:nvSpPr>
          <p:cNvPr id="5" name="Date Placeholder 4"/>
          <p:cNvSpPr>
            <a:spLocks noGrp="1"/>
          </p:cNvSpPr>
          <p:nvPr>
            <p:ph type="dt" sz="half" idx="10"/>
          </p:nvPr>
        </p:nvSpPr>
        <p:spPr/>
        <p:txBody>
          <a:bodyPr/>
          <a:lstStyle/>
          <a:p>
            <a:fld id="{56937676-629B-40B5-BF48-C8AD4DFA6B0A}" type="datetimeFigureOut">
              <a:rPr lang="en-US" smtClean="0"/>
              <a:t>8/1/2018</a:t>
            </a:fld>
            <a:endParaRPr lang="en-US"/>
          </a:p>
        </p:txBody>
      </p:sp>
    </p:spTree>
    <p:extLst>
      <p:ext uri="{BB962C8B-B14F-4D97-AF65-F5344CB8AC3E}">
        <p14:creationId xmlns:p14="http://schemas.microsoft.com/office/powerpoint/2010/main" val="4191962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161693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590800"/>
            <a:ext cx="3810000"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3810000" cy="3505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6930EB86-4ABF-40A6-8088-22CE273ABB04}" type="datetime1">
              <a:rPr lang="en-US" smtClean="0">
                <a:solidFill>
                  <a:srgbClr val="000000"/>
                </a:solidFill>
              </a:rPr>
              <a:t>8/1/2018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7611351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2717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1275127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22840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995728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1660946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37676-629B-40B5-BF48-C8AD4DFA6B0A}"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49533-AD16-4454-9A60-0771DC72D9CA}" type="slidenum">
              <a:rPr lang="en-US" smtClean="0"/>
              <a:t>‹#›</a:t>
            </a:fld>
            <a:endParaRPr lang="en-US"/>
          </a:p>
        </p:txBody>
      </p:sp>
    </p:spTree>
    <p:extLst>
      <p:ext uri="{BB962C8B-B14F-4D97-AF65-F5344CB8AC3E}">
        <p14:creationId xmlns:p14="http://schemas.microsoft.com/office/powerpoint/2010/main" val="27393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B192E56C-1239-4AE7-BFCF-EEB7CDC8BFF7}" type="datetime1">
              <a:rPr lang="en-US" smtClean="0">
                <a:solidFill>
                  <a:srgbClr val="000000"/>
                </a:solidFill>
              </a:rPr>
              <a:t>8/1/2018</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94921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FB5140C5-1863-43DB-B421-6993AE095F46}" type="datetime1">
              <a:rPr lang="en-US" smtClean="0">
                <a:solidFill>
                  <a:srgbClr val="000000"/>
                </a:solidFill>
              </a:rPr>
              <a:t>8/1/2018</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21874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57A9F3B-45C2-41A1-9EE7-586963E692B6}" type="datetime1">
              <a:rPr lang="en-US" smtClean="0">
                <a:solidFill>
                  <a:srgbClr val="000000"/>
                </a:solidFill>
              </a:rPr>
              <a:t>8/1/2018</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09646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54A3618-87A2-43A8-98CC-CCFD610F7203}" type="datetime1">
              <a:rPr lang="en-US" smtClean="0">
                <a:solidFill>
                  <a:srgbClr val="000000"/>
                </a:solidFill>
              </a:rPr>
              <a:t>8/1/2018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45632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A0034EF-25C8-4FF7-84CE-2EB10071A05A}" type="datetime1">
              <a:rPr lang="en-US" smtClean="0">
                <a:solidFill>
                  <a:srgbClr val="000000"/>
                </a:solidFill>
              </a:rPr>
              <a:t>8/1/2018</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38101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066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25908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9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fld id="{DE18EB27-E914-4A7C-ACD1-A6637F5F0C57}" type="datetime1">
              <a:rPr lang="en-US" smtClean="0">
                <a:solidFill>
                  <a:srgbClr val="000000"/>
                </a:solidFill>
              </a:rPr>
              <a:t>8/1/2018</a:t>
            </a:fld>
            <a:endParaRPr lang="en-US" dirty="0">
              <a:solidFill>
                <a:srgbClr val="000000"/>
              </a:solidFill>
            </a:endParaRPr>
          </a:p>
        </p:txBody>
      </p:sp>
      <p:sp>
        <p:nvSpPr>
          <p:cNvPr id="759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endParaRPr lang="en-US" dirty="0">
              <a:solidFill>
                <a:srgbClr val="000000"/>
              </a:solidFill>
            </a:endParaRPr>
          </a:p>
        </p:txBody>
      </p:sp>
      <p:sp>
        <p:nvSpPr>
          <p:cNvPr id="7598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3C5A55B3-4C28-40DE-B67E-4398562928F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93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hdr="0" ftr="0" dt="0"/>
  <p:txStyles>
    <p:titleStyle>
      <a:lvl1pPr algn="l" rtl="0" eaLnBrk="0" fontAlgn="base" hangingPunct="0">
        <a:lnSpc>
          <a:spcPct val="80000"/>
        </a:lnSpc>
        <a:spcBef>
          <a:spcPct val="0"/>
        </a:spcBef>
        <a:spcAft>
          <a:spcPct val="0"/>
        </a:spcAft>
        <a:defRPr sz="3000">
          <a:solidFill>
            <a:srgbClr val="00FF99"/>
          </a:solidFill>
          <a:latin typeface="+mj-lt"/>
          <a:ea typeface="+mj-ea"/>
          <a:cs typeface="+mj-cs"/>
        </a:defRPr>
      </a:lvl1pPr>
      <a:lvl2pPr algn="l" rtl="0" eaLnBrk="0" fontAlgn="base" hangingPunct="0">
        <a:lnSpc>
          <a:spcPct val="80000"/>
        </a:lnSpc>
        <a:spcBef>
          <a:spcPct val="0"/>
        </a:spcBef>
        <a:spcAft>
          <a:spcPct val="0"/>
        </a:spcAft>
        <a:defRPr sz="3000">
          <a:solidFill>
            <a:srgbClr val="00FF99"/>
          </a:solidFill>
          <a:latin typeface="75 Helvetica Bold" charset="0"/>
        </a:defRPr>
      </a:lvl2pPr>
      <a:lvl3pPr algn="l" rtl="0" eaLnBrk="0" fontAlgn="base" hangingPunct="0">
        <a:lnSpc>
          <a:spcPct val="80000"/>
        </a:lnSpc>
        <a:spcBef>
          <a:spcPct val="0"/>
        </a:spcBef>
        <a:spcAft>
          <a:spcPct val="0"/>
        </a:spcAft>
        <a:defRPr sz="3000">
          <a:solidFill>
            <a:srgbClr val="00FF99"/>
          </a:solidFill>
          <a:latin typeface="75 Helvetica Bold" charset="0"/>
        </a:defRPr>
      </a:lvl3pPr>
      <a:lvl4pPr algn="l" rtl="0" eaLnBrk="0" fontAlgn="base" hangingPunct="0">
        <a:lnSpc>
          <a:spcPct val="80000"/>
        </a:lnSpc>
        <a:spcBef>
          <a:spcPct val="0"/>
        </a:spcBef>
        <a:spcAft>
          <a:spcPct val="0"/>
        </a:spcAft>
        <a:defRPr sz="3000">
          <a:solidFill>
            <a:srgbClr val="00FF99"/>
          </a:solidFill>
          <a:latin typeface="75 Helvetica Bold" charset="0"/>
        </a:defRPr>
      </a:lvl4pPr>
      <a:lvl5pPr algn="l" rtl="0" eaLnBrk="0" fontAlgn="base" hangingPunct="0">
        <a:lnSpc>
          <a:spcPct val="80000"/>
        </a:lnSpc>
        <a:spcBef>
          <a:spcPct val="0"/>
        </a:spcBef>
        <a:spcAft>
          <a:spcPct val="0"/>
        </a:spcAft>
        <a:defRPr sz="3000">
          <a:solidFill>
            <a:srgbClr val="00FF99"/>
          </a:solidFill>
          <a:latin typeface="75 Helvetica Bold" charset="0"/>
        </a:defRPr>
      </a:lvl5pPr>
      <a:lvl6pPr marL="342900" algn="l" rtl="0" eaLnBrk="0" fontAlgn="base" hangingPunct="0">
        <a:lnSpc>
          <a:spcPct val="80000"/>
        </a:lnSpc>
        <a:spcBef>
          <a:spcPct val="0"/>
        </a:spcBef>
        <a:spcAft>
          <a:spcPct val="0"/>
        </a:spcAft>
        <a:defRPr sz="3000">
          <a:solidFill>
            <a:srgbClr val="00FF99"/>
          </a:solidFill>
          <a:latin typeface="75 Helvetica Bold" charset="0"/>
        </a:defRPr>
      </a:lvl6pPr>
      <a:lvl7pPr marL="685800" algn="l" rtl="0" eaLnBrk="0" fontAlgn="base" hangingPunct="0">
        <a:lnSpc>
          <a:spcPct val="80000"/>
        </a:lnSpc>
        <a:spcBef>
          <a:spcPct val="0"/>
        </a:spcBef>
        <a:spcAft>
          <a:spcPct val="0"/>
        </a:spcAft>
        <a:defRPr sz="3000">
          <a:solidFill>
            <a:srgbClr val="00FF99"/>
          </a:solidFill>
          <a:latin typeface="75 Helvetica Bold" charset="0"/>
        </a:defRPr>
      </a:lvl7pPr>
      <a:lvl8pPr marL="1028700" algn="l" rtl="0" eaLnBrk="0" fontAlgn="base" hangingPunct="0">
        <a:lnSpc>
          <a:spcPct val="80000"/>
        </a:lnSpc>
        <a:spcBef>
          <a:spcPct val="0"/>
        </a:spcBef>
        <a:spcAft>
          <a:spcPct val="0"/>
        </a:spcAft>
        <a:defRPr sz="3000">
          <a:solidFill>
            <a:srgbClr val="00FF99"/>
          </a:solidFill>
          <a:latin typeface="75 Helvetica Bold" charset="0"/>
        </a:defRPr>
      </a:lvl8pPr>
      <a:lvl9pPr marL="1371600" algn="l" rtl="0" eaLnBrk="0" fontAlgn="base" hangingPunct="0">
        <a:lnSpc>
          <a:spcPct val="80000"/>
        </a:lnSpc>
        <a:spcBef>
          <a:spcPct val="0"/>
        </a:spcBef>
        <a:spcAft>
          <a:spcPct val="0"/>
        </a:spcAft>
        <a:defRPr sz="3000">
          <a:solidFill>
            <a:srgbClr val="00FF99"/>
          </a:solidFill>
          <a:latin typeface="75 Helvetica Bold" charset="0"/>
        </a:defRPr>
      </a:lvl9pPr>
    </p:titleStyle>
    <p:bodyStyle>
      <a:lvl1pPr marL="257175" indent="-257175" algn="l" rtl="0" eaLnBrk="0" fontAlgn="base" hangingPunct="0">
        <a:spcBef>
          <a:spcPct val="20000"/>
        </a:spcBef>
        <a:spcAft>
          <a:spcPct val="0"/>
        </a:spcAft>
        <a:buChar char="•"/>
        <a:defRPr sz="24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bg1"/>
          </a:solidFill>
          <a:latin typeface="+mn-lt"/>
        </a:defRPr>
      </a:lvl2pPr>
      <a:lvl3pPr marL="857250" indent="-171450" algn="l" rtl="0" eaLnBrk="0" fontAlgn="base" hangingPunct="0">
        <a:spcBef>
          <a:spcPct val="20000"/>
        </a:spcBef>
        <a:spcAft>
          <a:spcPct val="0"/>
        </a:spcAft>
        <a:buChar char="•"/>
        <a:defRPr sz="1800">
          <a:solidFill>
            <a:schemeClr val="bg1"/>
          </a:solidFill>
          <a:latin typeface="+mn-lt"/>
        </a:defRPr>
      </a:lvl3pPr>
      <a:lvl4pPr marL="1200150" indent="-171450" algn="l" rtl="0" eaLnBrk="0" fontAlgn="base" hangingPunct="0">
        <a:spcBef>
          <a:spcPct val="20000"/>
        </a:spcBef>
        <a:spcAft>
          <a:spcPct val="0"/>
        </a:spcAft>
        <a:buChar char="–"/>
        <a:defRPr sz="1500">
          <a:solidFill>
            <a:schemeClr val="bg1"/>
          </a:solidFill>
          <a:latin typeface="+mn-lt"/>
        </a:defRPr>
      </a:lvl4pPr>
      <a:lvl5pPr marL="1543050" indent="-171450" algn="l" rtl="0" eaLnBrk="0" fontAlgn="base" hangingPunct="0">
        <a:spcBef>
          <a:spcPct val="20000"/>
        </a:spcBef>
        <a:spcAft>
          <a:spcPct val="0"/>
        </a:spcAft>
        <a:buChar char="»"/>
        <a:defRPr sz="1500">
          <a:solidFill>
            <a:schemeClr val="bg1"/>
          </a:solidFill>
          <a:latin typeface="+mn-lt"/>
        </a:defRPr>
      </a:lvl5pPr>
      <a:lvl6pPr marL="1885950" indent="-171450" algn="l" rtl="0" eaLnBrk="0" fontAlgn="base" hangingPunct="0">
        <a:spcBef>
          <a:spcPct val="20000"/>
        </a:spcBef>
        <a:spcAft>
          <a:spcPct val="0"/>
        </a:spcAft>
        <a:buChar char="»"/>
        <a:defRPr sz="1500">
          <a:solidFill>
            <a:schemeClr val="bg1"/>
          </a:solidFill>
          <a:latin typeface="+mn-lt"/>
        </a:defRPr>
      </a:lvl6pPr>
      <a:lvl7pPr marL="2228850" indent="-171450" algn="l" rtl="0" eaLnBrk="0" fontAlgn="base" hangingPunct="0">
        <a:spcBef>
          <a:spcPct val="20000"/>
        </a:spcBef>
        <a:spcAft>
          <a:spcPct val="0"/>
        </a:spcAft>
        <a:buChar char="»"/>
        <a:defRPr sz="1500">
          <a:solidFill>
            <a:schemeClr val="bg1"/>
          </a:solidFill>
          <a:latin typeface="+mn-lt"/>
        </a:defRPr>
      </a:lvl7pPr>
      <a:lvl8pPr marL="2571750" indent="-171450" algn="l" rtl="0" eaLnBrk="0" fontAlgn="base" hangingPunct="0">
        <a:spcBef>
          <a:spcPct val="20000"/>
        </a:spcBef>
        <a:spcAft>
          <a:spcPct val="0"/>
        </a:spcAft>
        <a:buChar char="»"/>
        <a:defRPr sz="1500">
          <a:solidFill>
            <a:schemeClr val="bg1"/>
          </a:solidFill>
          <a:latin typeface="+mn-lt"/>
        </a:defRPr>
      </a:lvl8pPr>
      <a:lvl9pPr marL="2914650" indent="-171450" algn="l" rtl="0" eaLnBrk="0" fontAlgn="base" hangingPunct="0">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1814" y="566615"/>
            <a:ext cx="82296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1814" y="1600200"/>
            <a:ext cx="77313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91661" y="632362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2770313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457200" rtl="0" eaLnBrk="1" latinLnBrk="0" hangingPunct="1">
        <a:spcBef>
          <a:spcPct val="0"/>
        </a:spcBef>
        <a:buNone/>
        <a:defRPr sz="3600" b="1" kern="1200">
          <a:solidFill>
            <a:srgbClr val="89C32D"/>
          </a:solidFill>
          <a:latin typeface="+mj-lt"/>
          <a:ea typeface="+mj-ea"/>
          <a:cs typeface="+mj-cs"/>
        </a:defRPr>
      </a:lvl1pPr>
    </p:titleStyle>
    <p:body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6DF21-B455-4673-B035-CC9062D8A5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EBCE-6AC4-487B-815A-B6956355E0E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E0AA5-FC46-4ABD-89CA-AC703672272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5A7D4D-4429-4C4F-9CC5-391AC36ECC89}" type="datetimeFigureOut">
              <a:rPr lang="en-US" smtClean="0"/>
              <a:t>8/1/2018</a:t>
            </a:fld>
            <a:endParaRPr lang="en-US"/>
          </a:p>
        </p:txBody>
      </p:sp>
      <p:sp>
        <p:nvSpPr>
          <p:cNvPr id="5" name="Footer Placeholder 4">
            <a:extLst>
              <a:ext uri="{FF2B5EF4-FFF2-40B4-BE49-F238E27FC236}">
                <a16:creationId xmlns:a16="http://schemas.microsoft.com/office/drawing/2014/main" id="{A0455398-F200-47A2-9314-686A6DA597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861547-7907-4605-8403-3611F4B9BC4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7E70B1-10D3-48E3-A176-2CB0B501EAD4}" type="slidenum">
              <a:rPr lang="en-US" smtClean="0"/>
              <a:t>‹#›</a:t>
            </a:fld>
            <a:endParaRPr lang="en-US"/>
          </a:p>
        </p:txBody>
      </p:sp>
    </p:spTree>
    <p:extLst>
      <p:ext uri="{BB962C8B-B14F-4D97-AF65-F5344CB8AC3E}">
        <p14:creationId xmlns:p14="http://schemas.microsoft.com/office/powerpoint/2010/main" val="168870571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56937676-629B-40B5-BF48-C8AD4DFA6B0A}" type="datetimeFigureOut">
              <a:rPr lang="en-US" smtClean="0"/>
              <a:t>8/1/2018</a:t>
            </a:fld>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F2D49533-AD16-4454-9A60-0771DC72D9CA}" type="slidenum">
              <a:rPr lang="en-US" smtClean="0"/>
              <a:t>‹#›</a:t>
            </a:fld>
            <a:endParaRPr lang="en-US"/>
          </a:p>
        </p:txBody>
      </p:sp>
    </p:spTree>
    <p:extLst>
      <p:ext uri="{BB962C8B-B14F-4D97-AF65-F5344CB8AC3E}">
        <p14:creationId xmlns:p14="http://schemas.microsoft.com/office/powerpoint/2010/main" val="31256962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mailto:Thomas.Morgart@ct.usda.gov"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www.ascr.usda.gov/how-file-program-discrimination-complaint"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ourcewatercollaborative.org/swp-usda/"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hyperlink" Target="https://www.awwa.org/Portals/0/files/legreg/documents/USDASWPreport.pdf" TargetMode="External"/><Relationship Id="rId5" Type="http://schemas.openxmlformats.org/officeDocument/2006/relationships/hyperlink" Target="https://www.nrcs.usda.gov/wps/portal/nrcs/main/national/contact/states/" TargetMode="External"/><Relationship Id="rId4" Type="http://schemas.openxmlformats.org/officeDocument/2006/relationships/hyperlink" Target="https://www.nrcs.usda.gov/wps/portal/nrcs/detail/national/programs/initiatives/?cid=nrcseprd1371821"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Thomas.Morgart@ct.usda.gov" TargetMode="External"/><Relationship Id="rId3" Type="http://schemas.openxmlformats.org/officeDocument/2006/relationships/hyperlink" Target="mailto:dmason@asdwa.org" TargetMode="External"/><Relationship Id="rId7" Type="http://schemas.openxmlformats.org/officeDocument/2006/relationships/hyperlink" Target="mailto:Larsen.Erika@epa.gov"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hyperlink" Target="mailto:Martin.Lowenfish@wdc.usda.gov" TargetMode="External"/><Relationship Id="rId5" Type="http://schemas.openxmlformats.org/officeDocument/2006/relationships/hyperlink" Target="mailto:Dee.carlson@wdc.usda.gov" TargetMode="External"/><Relationship Id="rId4" Type="http://schemas.openxmlformats.org/officeDocument/2006/relationships/hyperlink" Target="mailto:Wirth.Karen@epa.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594" y="1817370"/>
            <a:ext cx="2792406" cy="4183380"/>
          </a:xfrm>
          <a:prstGeom prst="rect">
            <a:avLst/>
          </a:prstGeom>
        </p:spPr>
      </p:pic>
      <p:sp>
        <p:nvSpPr>
          <p:cNvPr id="2" name="Title 1"/>
          <p:cNvSpPr>
            <a:spLocks noGrp="1"/>
          </p:cNvSpPr>
          <p:nvPr>
            <p:ph type="ctrTitle"/>
          </p:nvPr>
        </p:nvSpPr>
        <p:spPr>
          <a:xfrm>
            <a:off x="484078" y="2240329"/>
            <a:ext cx="5608812" cy="1102519"/>
          </a:xfrm>
        </p:spPr>
        <p:txBody>
          <a:bodyPr/>
          <a:lstStyle/>
          <a:p>
            <a:r>
              <a:rPr lang="en-US" sz="4950" dirty="0">
                <a:solidFill>
                  <a:schemeClr val="bg1"/>
                </a:solidFill>
                <a:latin typeface="Arial" panose="020B0604020202020204" pitchFamily="34" charset="0"/>
                <a:cs typeface="Arial" panose="020B0604020202020204" pitchFamily="34" charset="0"/>
              </a:rPr>
              <a:t>National Water Quality Initiative (NWQI)</a:t>
            </a:r>
          </a:p>
        </p:txBody>
      </p:sp>
      <p:sp>
        <p:nvSpPr>
          <p:cNvPr id="3" name="Subtitle 2"/>
          <p:cNvSpPr>
            <a:spLocks noGrp="1"/>
          </p:cNvSpPr>
          <p:nvPr>
            <p:ph type="subTitle" idx="1"/>
          </p:nvPr>
        </p:nvSpPr>
        <p:spPr>
          <a:xfrm>
            <a:off x="672157" y="4450562"/>
            <a:ext cx="5232654" cy="1104138"/>
          </a:xfrm>
        </p:spPr>
        <p:txBody>
          <a:bodyPr/>
          <a:lstStyle/>
          <a:p>
            <a:pPr algn="l"/>
            <a:r>
              <a:rPr lang="en-US" sz="1800" i="1" dirty="0">
                <a:solidFill>
                  <a:schemeClr val="accent2">
                    <a:lumMod val="20000"/>
                    <a:lumOff val="80000"/>
                  </a:schemeClr>
                </a:solidFill>
              </a:rPr>
              <a:t>Accelerating voluntary conservation for clean water, and fostering rural community </a:t>
            </a:r>
            <a:r>
              <a:rPr lang="en-US" sz="1800" i="1" dirty="0">
                <a:solidFill>
                  <a:schemeClr val="accent2">
                    <a:lumMod val="20000"/>
                    <a:lumOff val="80000"/>
                  </a:schemeClr>
                </a:solidFill>
                <a:latin typeface="Arial" panose="020B0604020202020204" pitchFamily="34" charset="0"/>
                <a:cs typeface="Arial" panose="020B0604020202020204" pitchFamily="34" charset="0"/>
              </a:rPr>
              <a:t>partnerships</a:t>
            </a:r>
            <a:r>
              <a:rPr lang="en-US" sz="1800" i="1" dirty="0">
                <a:solidFill>
                  <a:schemeClr val="accent2">
                    <a:lumMod val="20000"/>
                    <a:lumOff val="80000"/>
                  </a:schemeClr>
                </a:solidFill>
              </a:rPr>
              <a:t> across the US</a:t>
            </a:r>
          </a:p>
        </p:txBody>
      </p:sp>
      <p:sp>
        <p:nvSpPr>
          <p:cNvPr id="5" name="Slide Number Placeholder 4">
            <a:extLst>
              <a:ext uri="{FF2B5EF4-FFF2-40B4-BE49-F238E27FC236}">
                <a16:creationId xmlns:a16="http://schemas.microsoft.com/office/drawing/2014/main" id="{A888A2AE-E8F9-489E-A16B-854B6C093096}"/>
              </a:ext>
            </a:extLst>
          </p:cNvPr>
          <p:cNvSpPr>
            <a:spLocks noGrp="1"/>
          </p:cNvSpPr>
          <p:nvPr>
            <p:ph type="sldNum" sz="quarter" idx="12"/>
          </p:nvPr>
        </p:nvSpPr>
        <p:spPr/>
        <p:txBody>
          <a:bodyPr/>
          <a:lstStyle/>
          <a:p>
            <a:fld id="{3C5A55B3-4C28-40DE-B67E-4398562928FE}"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5081881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5C29A2-0695-40E5-9902-20E241A7C39B}"/>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326255" y="1522520"/>
            <a:ext cx="7772400" cy="857250"/>
          </a:xfrm>
        </p:spPr>
        <p:txBody>
          <a:bodyPr/>
          <a:lstStyle/>
          <a:p>
            <a:r>
              <a:rPr lang="en-US" dirty="0">
                <a:solidFill>
                  <a:schemeClr val="bg1"/>
                </a:solidFill>
              </a:rPr>
              <a:t>Phased Adoption of Changes: Readiness Phase</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153145" y="2519597"/>
            <a:ext cx="8549195" cy="2958485"/>
          </a:xfrm>
        </p:spPr>
        <p:txBody>
          <a:bodyPr/>
          <a:lstStyle/>
          <a:p>
            <a:pPr marL="0" indent="0">
              <a:spcBef>
                <a:spcPts val="450"/>
              </a:spcBef>
              <a:buNone/>
            </a:pPr>
            <a:r>
              <a:rPr lang="en-US" sz="2100" u="sng" dirty="0">
                <a:latin typeface="Calibri" panose="020F0502020204030204" pitchFamily="34" charset="0"/>
                <a:cs typeface="Times New Roman" panose="02020603050405020304" pitchFamily="18" charset="0"/>
              </a:rPr>
              <a:t>Readiness Phase Watersheds (need watershed assessment):</a:t>
            </a:r>
          </a:p>
          <a:p>
            <a:pPr marL="0" indent="0">
              <a:spcBef>
                <a:spcPts val="450"/>
              </a:spcBef>
              <a:buNone/>
            </a:pPr>
            <a:endParaRPr lang="en-US" sz="2100" u="sng" dirty="0">
              <a:latin typeface="Calibri" panose="020F0502020204030204" pitchFamily="34" charset="0"/>
              <a:cs typeface="Times New Roman" panose="02020603050405020304" pitchFamily="18" charset="0"/>
            </a:endParaRPr>
          </a:p>
          <a:p>
            <a:pPr>
              <a:spcBef>
                <a:spcPts val="450"/>
              </a:spcBef>
              <a:spcAft>
                <a:spcPts val="0"/>
              </a:spcAft>
            </a:pPr>
            <a:r>
              <a:rPr lang="en-US" sz="2100" dirty="0">
                <a:latin typeface="Calibri" panose="020F0502020204030204" pitchFamily="34" charset="0"/>
                <a:ea typeface="Calibri" panose="020F0502020204030204" pitchFamily="34" charset="0"/>
                <a:cs typeface="Times New Roman" panose="02020603050405020304" pitchFamily="18" charset="0"/>
              </a:rPr>
              <a:t>States that have identified new priority watersheds that need watershed assessments can request the readiness phase for FY2019</a:t>
            </a:r>
          </a:p>
          <a:p>
            <a:pPr marL="0" indent="0">
              <a:spcBef>
                <a:spcPts val="450"/>
              </a:spcBef>
              <a:spcAft>
                <a:spcPts val="0"/>
              </a:spcAft>
              <a:buNone/>
            </a:pP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a:spcBef>
                <a:spcPts val="450"/>
              </a:spcBef>
              <a:spcAft>
                <a:spcPts val="0"/>
              </a:spcAft>
            </a:pPr>
            <a:r>
              <a:rPr lang="en-US" sz="2100" dirty="0">
                <a:solidFill>
                  <a:srgbClr val="FFFF00"/>
                </a:solidFill>
                <a:latin typeface="Calibri" panose="020F0502020204030204" pitchFamily="34" charset="0"/>
                <a:ea typeface="Calibri" panose="020F0502020204030204" pitchFamily="34" charset="0"/>
                <a:cs typeface="Times New Roman" panose="02020603050405020304" pitchFamily="18" charset="0"/>
              </a:rPr>
              <a:t>For the SWP pilot, SWP areas can be proposed for a readiness phase in FY 2019 to expand on existing SWPPs to provide comprehensive assessment for implementation needs</a:t>
            </a:r>
          </a:p>
          <a:p>
            <a:pPr marL="514350" lvl="1">
              <a:spcBef>
                <a:spcPts val="1350"/>
              </a:spcBef>
              <a:spcAft>
                <a:spcPts val="1350"/>
              </a:spcAft>
              <a:buFont typeface="Arial" panose="020B0604020202020204" pitchFamily="34" charset="0"/>
              <a:buChar char="•"/>
            </a:pPr>
            <a:endParaRPr lang="en-US" dirty="0">
              <a:solidFill>
                <a:srgbClr val="FFFF00"/>
              </a:solidFill>
            </a:endParaRPr>
          </a:p>
        </p:txBody>
      </p:sp>
      <p:sp>
        <p:nvSpPr>
          <p:cNvPr id="5" name="Slide Number Placeholder 4">
            <a:extLst>
              <a:ext uri="{FF2B5EF4-FFF2-40B4-BE49-F238E27FC236}">
                <a16:creationId xmlns:a16="http://schemas.microsoft.com/office/drawing/2014/main" id="{CEA2AAEB-D9C0-403F-B2EF-5C39F4C966C2}"/>
              </a:ext>
            </a:extLst>
          </p:cNvPr>
          <p:cNvSpPr>
            <a:spLocks noGrp="1"/>
          </p:cNvSpPr>
          <p:nvPr>
            <p:ph type="sldNum" sz="quarter" idx="12"/>
          </p:nvPr>
        </p:nvSpPr>
        <p:spPr/>
        <p:txBody>
          <a:bodyPr/>
          <a:lstStyle/>
          <a:p>
            <a:fld id="{3C5A55B3-4C28-40DE-B67E-4398562928FE}"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21824712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D726A0-FAE1-4450-9457-1BB76AB1AC1C}"/>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p:cNvSpPr>
            <a:spLocks noGrp="1"/>
          </p:cNvSpPr>
          <p:nvPr>
            <p:ph type="title"/>
          </p:nvPr>
        </p:nvSpPr>
        <p:spPr>
          <a:xfrm>
            <a:off x="250345" y="1743688"/>
            <a:ext cx="8012546" cy="481705"/>
          </a:xfrm>
        </p:spPr>
        <p:txBody>
          <a:bodyPr/>
          <a:lstStyle/>
          <a:p>
            <a:r>
              <a:rPr lang="en-US" dirty="0">
                <a:solidFill>
                  <a:schemeClr val="bg1"/>
                </a:solidFill>
              </a:rPr>
              <a:t>NWQI Watershed Assessments (Readiness Phase)</a:t>
            </a:r>
          </a:p>
        </p:txBody>
      </p:sp>
      <p:sp>
        <p:nvSpPr>
          <p:cNvPr id="6" name="Rectangle 5"/>
          <p:cNvSpPr/>
          <p:nvPr/>
        </p:nvSpPr>
        <p:spPr>
          <a:xfrm>
            <a:off x="185814" y="2392954"/>
            <a:ext cx="8123686" cy="3276731"/>
          </a:xfrm>
          <a:prstGeom prst="rect">
            <a:avLst/>
          </a:prstGeom>
          <a:noFill/>
        </p:spPr>
        <p:txBody>
          <a:bodyPr wrap="square">
            <a:spAutoFit/>
          </a:bodyPr>
          <a:lstStyle/>
          <a:p>
            <a:pPr marL="257175" indent="-257175">
              <a:lnSpc>
                <a:spcPct val="107000"/>
              </a:lnSpc>
              <a:spcBef>
                <a:spcPts val="1350"/>
              </a:spcBef>
              <a:buFont typeface="Symbol" panose="05050102010706020507" pitchFamily="18" charset="2"/>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Watershed assessment at the HUC-12 scale (or SWP area) helps to identify critical source areas needing treatment, and assess effective conservation systems amenable to producers</a:t>
            </a:r>
          </a:p>
          <a:p>
            <a:pPr marL="600075" lvl="1" indent="-257175">
              <a:lnSpc>
                <a:spcPct val="107000"/>
              </a:lnSpc>
              <a:spcBef>
                <a:spcPts val="1350"/>
              </a:spcBef>
              <a:buFont typeface="Symbol" panose="05050102010706020507" pitchFamily="18" charset="2"/>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Assessment ties into/complements existing plan(s) – it is not a stand-alone plan</a:t>
            </a:r>
          </a:p>
          <a:p>
            <a:pPr marL="600075" lvl="1" indent="-257175">
              <a:lnSpc>
                <a:spcPct val="107000"/>
              </a:lnSpc>
              <a:spcBef>
                <a:spcPts val="1350"/>
              </a:spcBef>
              <a:buFont typeface="Symbol" panose="05050102010706020507" pitchFamily="18" charset="2"/>
              <a:buChar char=""/>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Assessment is a useful document to inform conservation planning at the field level </a:t>
            </a:r>
          </a:p>
          <a:p>
            <a:pPr marL="257175" indent="-257175">
              <a:lnSpc>
                <a:spcPct val="107000"/>
              </a:lnSpc>
              <a:spcBef>
                <a:spcPts val="1350"/>
              </a:spcBef>
              <a:buFont typeface="Symbol" panose="05050102010706020507" pitchFamily="18" charset="2"/>
              <a:buChar char=""/>
            </a:pPr>
            <a:r>
              <a:rPr lang="en-US" dirty="0">
                <a:solidFill>
                  <a:srgbClr val="FFFF00"/>
                </a:solidFill>
                <a:latin typeface="Arial" panose="020B0604020202020204" pitchFamily="34" charset="0"/>
                <a:ea typeface="Calibri" panose="020F0502020204030204" pitchFamily="34" charset="0"/>
                <a:cs typeface="Arial" panose="020B0604020202020204" pitchFamily="34" charset="0"/>
              </a:rPr>
              <a:t>Beginning in FY2020, all approved NWQI watersheds/SWP areas will have assessments completed.</a:t>
            </a:r>
          </a:p>
        </p:txBody>
      </p:sp>
      <p:sp>
        <p:nvSpPr>
          <p:cNvPr id="3" name="Slide Number Placeholder 2">
            <a:extLst>
              <a:ext uri="{FF2B5EF4-FFF2-40B4-BE49-F238E27FC236}">
                <a16:creationId xmlns:a16="http://schemas.microsoft.com/office/drawing/2014/main" id="{A50B979F-FDF5-4C93-9200-D571DCBFA308}"/>
              </a:ext>
            </a:extLst>
          </p:cNvPr>
          <p:cNvSpPr>
            <a:spLocks noGrp="1"/>
          </p:cNvSpPr>
          <p:nvPr>
            <p:ph type="sldNum" sz="quarter" idx="12"/>
          </p:nvPr>
        </p:nvSpPr>
        <p:spPr/>
        <p:txBody>
          <a:bodyPr/>
          <a:lstStyle/>
          <a:p>
            <a:fld id="{3C5A55B3-4C28-40DE-B67E-4398562928FE}"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20337164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C5180-CE38-4C2D-8901-9E7509C9C885}"/>
              </a:ext>
            </a:extLst>
          </p:cNvPr>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459419" y="1527999"/>
            <a:ext cx="7772400" cy="857250"/>
          </a:xfrm>
        </p:spPr>
        <p:txBody>
          <a:bodyPr/>
          <a:lstStyle/>
          <a:p>
            <a:r>
              <a:rPr lang="en-US" dirty="0">
                <a:solidFill>
                  <a:schemeClr val="bg1"/>
                </a:solidFill>
              </a:rPr>
              <a:t>Watershed/SWP Area Assessments</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382555" y="2272078"/>
            <a:ext cx="8302026" cy="4166047"/>
          </a:xfrm>
        </p:spPr>
        <p:txBody>
          <a:bodyPr/>
          <a:lstStyle/>
          <a:p>
            <a:pPr marL="0" indent="0">
              <a:buNone/>
            </a:pPr>
            <a:r>
              <a:rPr lang="en-US" sz="1950" dirty="0"/>
              <a:t>There must be an actionable watershed/SWP plan that meets NWQI Assessment Guidance</a:t>
            </a:r>
            <a:r>
              <a:rPr lang="en-US" sz="1950" i="1" dirty="0"/>
              <a:t>:</a:t>
            </a:r>
            <a:endParaRPr lang="en-US" sz="1950" dirty="0"/>
          </a:p>
          <a:p>
            <a:pPr>
              <a:spcBef>
                <a:spcPts val="900"/>
              </a:spcBef>
            </a:pPr>
            <a:r>
              <a:rPr lang="en-US" sz="1950" dirty="0"/>
              <a:t>Sufficient assessment to guide the siting and implementation of conservation practices at the HUC-12 level/SWP area for greatest water quality benefit</a:t>
            </a:r>
          </a:p>
          <a:p>
            <a:pPr>
              <a:spcBef>
                <a:spcPts val="900"/>
              </a:spcBef>
            </a:pPr>
            <a:r>
              <a:rPr lang="en-US" sz="1950" dirty="0"/>
              <a:t>Identification of critical source areas within the watershed for identified pollutants of concern</a:t>
            </a:r>
          </a:p>
          <a:p>
            <a:pPr>
              <a:spcBef>
                <a:spcPts val="900"/>
              </a:spcBef>
            </a:pPr>
            <a:r>
              <a:rPr lang="en-US" sz="1950" dirty="0"/>
              <a:t>Established goals for water quality improvement, with specific metrics that can establish progress towards these goals</a:t>
            </a:r>
          </a:p>
          <a:p>
            <a:pPr>
              <a:spcBef>
                <a:spcPts val="900"/>
              </a:spcBef>
            </a:pPr>
            <a:r>
              <a:rPr lang="en-US" sz="1950" dirty="0"/>
              <a:t>Outreach strategies for implementation on vulnerable acres</a:t>
            </a:r>
          </a:p>
          <a:p>
            <a:pPr>
              <a:spcBef>
                <a:spcPts val="900"/>
              </a:spcBef>
            </a:pPr>
            <a:r>
              <a:rPr lang="en-US" sz="1950" dirty="0"/>
              <a:t>These assessments can be in any format and information can be provided in multiple documents for the watershed/SWP area</a:t>
            </a:r>
          </a:p>
          <a:p>
            <a:pPr>
              <a:spcBef>
                <a:spcPts val="1350"/>
              </a:spcBef>
            </a:pPr>
            <a:endParaRPr lang="en-US" sz="19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3484A5-1642-46B3-8FEC-4A77FA516DC4}"/>
              </a:ext>
            </a:extLst>
          </p:cNvPr>
          <p:cNvSpPr>
            <a:spLocks noGrp="1"/>
          </p:cNvSpPr>
          <p:nvPr>
            <p:ph type="sldNum" sz="quarter" idx="12"/>
          </p:nvPr>
        </p:nvSpPr>
        <p:spPr/>
        <p:txBody>
          <a:bodyPr/>
          <a:lstStyle/>
          <a:p>
            <a:fld id="{3C5A55B3-4C28-40DE-B67E-4398562928FE}"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31048559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5C29A2-0695-40E5-9902-20E241A7C39B}"/>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dirty="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326255" y="1522520"/>
            <a:ext cx="7772400" cy="857250"/>
          </a:xfrm>
        </p:spPr>
        <p:txBody>
          <a:bodyPr/>
          <a:lstStyle/>
          <a:p>
            <a:r>
              <a:rPr lang="en-US" dirty="0">
                <a:solidFill>
                  <a:schemeClr val="bg1"/>
                </a:solidFill>
              </a:rPr>
              <a:t>Phased Adoption of Changes: Implementation</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159803" y="2328725"/>
            <a:ext cx="8848817" cy="3278080"/>
          </a:xfrm>
        </p:spPr>
        <p:txBody>
          <a:bodyPr/>
          <a:lstStyle/>
          <a:p>
            <a:pPr marL="0" indent="0">
              <a:spcBef>
                <a:spcPts val="450"/>
              </a:spcBef>
              <a:buNone/>
            </a:pPr>
            <a:r>
              <a:rPr lang="en-US" sz="2100" u="sng" dirty="0">
                <a:latin typeface="Calibri" panose="020F0502020204030204" pitchFamily="34" charset="0"/>
                <a:cs typeface="Times New Roman" panose="02020603050405020304" pitchFamily="18" charset="0"/>
              </a:rPr>
              <a:t>Implementation Phase Watersheds (ready for accelerated funding):</a:t>
            </a:r>
          </a:p>
          <a:p>
            <a:pPr marL="0" indent="0">
              <a:spcBef>
                <a:spcPts val="450"/>
              </a:spcBef>
              <a:buNone/>
            </a:pPr>
            <a:endParaRPr lang="en-US" sz="2100" u="sng" dirty="0">
              <a:latin typeface="Calibri" panose="020F0502020204030204" pitchFamily="34" charset="0"/>
              <a:cs typeface="Times New Roman" panose="02020603050405020304" pitchFamily="18" charset="0"/>
            </a:endParaRPr>
          </a:p>
          <a:p>
            <a:pPr>
              <a:spcBef>
                <a:spcPts val="450"/>
              </a:spcBef>
              <a:spcAft>
                <a:spcPts val="0"/>
              </a:spcAft>
            </a:pPr>
            <a:r>
              <a:rPr lang="en-US" sz="1950" u="sng" dirty="0">
                <a:latin typeface="Calibri" panose="020F0502020204030204" pitchFamily="34" charset="0"/>
                <a:ea typeface="Calibri" panose="020F0502020204030204" pitchFamily="34" charset="0"/>
                <a:cs typeface="Times New Roman" panose="02020603050405020304" pitchFamily="18" charset="0"/>
              </a:rPr>
              <a:t>Current</a:t>
            </a:r>
            <a:r>
              <a:rPr lang="en-US" sz="1950" dirty="0">
                <a:latin typeface="Calibri" panose="020F0502020204030204" pitchFamily="34" charset="0"/>
                <a:ea typeface="Calibri" panose="020F0502020204030204" pitchFamily="34" charset="0"/>
                <a:cs typeface="Times New Roman" panose="02020603050405020304" pitchFamily="18" charset="0"/>
              </a:rPr>
              <a:t> approved NWQI implementation watersheds can receive continued funding in FY2019</a:t>
            </a:r>
          </a:p>
          <a:p>
            <a:pPr lvl="1">
              <a:spcBef>
                <a:spcPts val="4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In FY2020, current approved watersheds must provide a watershed assessment and a multi-year proposal in order to continue accelerated funding</a:t>
            </a:r>
          </a:p>
          <a:p>
            <a:pPr>
              <a:spcBef>
                <a:spcPts val="450"/>
              </a:spcBef>
              <a:spcAft>
                <a:spcPts val="0"/>
              </a:spcAft>
            </a:pPr>
            <a:r>
              <a:rPr lang="en-US" sz="1950" dirty="0">
                <a:latin typeface="Calibri" panose="020F0502020204030204" pitchFamily="34" charset="0"/>
                <a:ea typeface="Calibri" panose="020F0502020204030204" pitchFamily="34" charset="0"/>
                <a:cs typeface="Times New Roman" panose="02020603050405020304" pitchFamily="18" charset="0"/>
              </a:rPr>
              <a:t>In FY2019, </a:t>
            </a:r>
            <a:r>
              <a:rPr lang="en-US" sz="1950" u="sng" dirty="0">
                <a:latin typeface="Calibri" panose="020F0502020204030204" pitchFamily="34" charset="0"/>
                <a:ea typeface="Calibri" panose="020F0502020204030204" pitchFamily="34" charset="0"/>
                <a:cs typeface="Times New Roman" panose="02020603050405020304" pitchFamily="18" charset="0"/>
              </a:rPr>
              <a:t>current</a:t>
            </a:r>
            <a:r>
              <a:rPr lang="en-US" sz="1950" dirty="0">
                <a:latin typeface="Calibri" panose="020F0502020204030204" pitchFamily="34" charset="0"/>
                <a:ea typeface="Calibri" panose="020F0502020204030204" pitchFamily="34" charset="0"/>
                <a:cs typeface="Times New Roman" panose="02020603050405020304" pitchFamily="18" charset="0"/>
              </a:rPr>
              <a:t> readiness phase watersheds that have completed their watershed assessments may submit a multi-year proposal for funding</a:t>
            </a:r>
          </a:p>
          <a:p>
            <a:pPr>
              <a:spcBef>
                <a:spcPts val="450"/>
              </a:spcBef>
              <a:spcAft>
                <a:spcPts val="0"/>
              </a:spcAft>
            </a:pPr>
            <a:r>
              <a:rPr lang="en-US" sz="1950" dirty="0">
                <a:latin typeface="Calibri" panose="020F0502020204030204" pitchFamily="34" charset="0"/>
                <a:ea typeface="Calibri" panose="020F0502020204030204" pitchFamily="34" charset="0"/>
                <a:cs typeface="Times New Roman" panose="02020603050405020304" pitchFamily="18" charset="0"/>
              </a:rPr>
              <a:t>New priority watershed multi-year implementation plans will be solicited in FY2020</a:t>
            </a:r>
          </a:p>
          <a:p>
            <a:pPr lvl="1">
              <a:spcBef>
                <a:spcPts val="4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This gives NRCS time to work with partners to develop watershed assessments and comprehensive implementation plans during FY2019</a:t>
            </a:r>
          </a:p>
          <a:p>
            <a:pPr marL="514350" lvl="1">
              <a:spcBef>
                <a:spcPts val="1350"/>
              </a:spcBef>
              <a:spcAft>
                <a:spcPts val="1350"/>
              </a:spcAft>
              <a:buFont typeface="Arial" panose="020B0604020202020204" pitchFamily="34" charset="0"/>
              <a:buChar char="•"/>
            </a:pPr>
            <a:endParaRPr lang="en-US" dirty="0">
              <a:solidFill>
                <a:srgbClr val="FFFF00"/>
              </a:solidFill>
            </a:endParaRPr>
          </a:p>
        </p:txBody>
      </p:sp>
      <p:sp>
        <p:nvSpPr>
          <p:cNvPr id="5" name="Slide Number Placeholder 4">
            <a:extLst>
              <a:ext uri="{FF2B5EF4-FFF2-40B4-BE49-F238E27FC236}">
                <a16:creationId xmlns:a16="http://schemas.microsoft.com/office/drawing/2014/main" id="{E13DE0C0-855B-4907-9F3F-AB6CF1174A37}"/>
              </a:ext>
            </a:extLst>
          </p:cNvPr>
          <p:cNvSpPr>
            <a:spLocks noGrp="1"/>
          </p:cNvSpPr>
          <p:nvPr>
            <p:ph type="sldNum" sz="quarter" idx="12"/>
          </p:nvPr>
        </p:nvSpPr>
        <p:spPr/>
        <p:txBody>
          <a:bodyPr/>
          <a:lstStyle/>
          <a:p>
            <a:fld id="{3C5A55B3-4C28-40DE-B67E-4398562928FE}"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15832091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5C29A2-0695-40E5-9902-20E241A7C39B}"/>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326255" y="1522520"/>
            <a:ext cx="7772400" cy="857250"/>
          </a:xfrm>
        </p:spPr>
        <p:txBody>
          <a:bodyPr/>
          <a:lstStyle/>
          <a:p>
            <a:r>
              <a:rPr lang="en-US" dirty="0">
                <a:solidFill>
                  <a:schemeClr val="bg1"/>
                </a:solidFill>
              </a:rPr>
              <a:t>NWQI Funding</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599247" y="2275380"/>
            <a:ext cx="8302161" cy="3278080"/>
          </a:xfrm>
        </p:spPr>
        <p:txBody>
          <a:bodyPr/>
          <a:lstStyle/>
          <a:p>
            <a:pPr>
              <a:spcBef>
                <a:spcPts val="1350"/>
              </a:spcBef>
            </a:pPr>
            <a:r>
              <a:rPr lang="en-US" sz="2100" dirty="0">
                <a:latin typeface="Calibri" panose="020F0502020204030204" pitchFamily="34" charset="0"/>
                <a:cs typeface="Times New Roman" panose="02020603050405020304" pitchFamily="18" charset="0"/>
              </a:rPr>
              <a:t>Funding assistance is provided directly to landowners to implement conservation practices through NRCS’s Environmental Quality Incentives Program (EQIP)</a:t>
            </a:r>
          </a:p>
          <a:p>
            <a:pPr>
              <a:spcBef>
                <a:spcPts val="1350"/>
              </a:spcBef>
              <a:spcAft>
                <a:spcPts val="0"/>
              </a:spcAft>
            </a:pPr>
            <a:r>
              <a:rPr lang="en-US" sz="2100" dirty="0">
                <a:latin typeface="Calibri" panose="020F0502020204030204" pitchFamily="34" charset="0"/>
                <a:ea typeface="Calibri" panose="020F0502020204030204" pitchFamily="34" charset="0"/>
                <a:cs typeface="Times New Roman" panose="02020603050405020304" pitchFamily="18" charset="0"/>
              </a:rPr>
              <a:t>NRCS State Offices determine funding level needs based on watershed/SWP area assessment</a:t>
            </a:r>
          </a:p>
          <a:p>
            <a:pPr>
              <a:spcBef>
                <a:spcPts val="1350"/>
              </a:spcBef>
              <a:spcAft>
                <a:spcPts val="0"/>
              </a:spcAft>
            </a:pPr>
            <a:r>
              <a:rPr lang="en-US" sz="2100" dirty="0">
                <a:latin typeface="Calibri" panose="020F0502020204030204" pitchFamily="34" charset="0"/>
                <a:ea typeface="Calibri" panose="020F0502020204030204" pitchFamily="34" charset="0"/>
                <a:cs typeface="Times New Roman" panose="02020603050405020304" pitchFamily="18" charset="0"/>
              </a:rPr>
              <a:t>Assistance with assessment development may be provided through Conservation Technical Assistance $$</a:t>
            </a:r>
          </a:p>
          <a:p>
            <a:pPr>
              <a:spcBef>
                <a:spcPts val="1350"/>
              </a:spcBef>
              <a:spcAft>
                <a:spcPts val="0"/>
              </a:spcAft>
            </a:pPr>
            <a:r>
              <a:rPr lang="en-US" sz="2100" dirty="0">
                <a:solidFill>
                  <a:srgbClr val="FFFF00"/>
                </a:solidFill>
                <a:latin typeface="Calibri" panose="020F0502020204030204" pitchFamily="34" charset="0"/>
                <a:cs typeface="Times New Roman" panose="02020603050405020304" pitchFamily="18" charset="0"/>
              </a:rPr>
              <a:t>Beginning in FY 2020, all NWQI watersheds/SWP areas will have a multi-year implementation plan that includes budget with anticipated annual funding needs through FY23.</a:t>
            </a:r>
          </a:p>
          <a:p>
            <a:pPr lvl="1">
              <a:spcBef>
                <a:spcPts val="1350"/>
              </a:spcBef>
              <a:spcAft>
                <a:spcPts val="0"/>
              </a:spcAft>
            </a:pPr>
            <a:r>
              <a:rPr lang="en-US" dirty="0">
                <a:solidFill>
                  <a:srgbClr val="FFFF00"/>
                </a:solidFill>
                <a:latin typeface="Calibri" panose="020F0502020204030204" pitchFamily="34" charset="0"/>
                <a:cs typeface="Times New Roman" panose="02020603050405020304" pitchFamily="18" charset="0"/>
              </a:rPr>
              <a:t>Strengthens commitment of NRCS and partners to accelerated efforts</a:t>
            </a:r>
          </a:p>
          <a:p>
            <a:pPr marL="514350" lvl="1">
              <a:spcBef>
                <a:spcPts val="1350"/>
              </a:spcBef>
              <a:spcAft>
                <a:spcPts val="1350"/>
              </a:spcAft>
              <a:buFont typeface="Arial" panose="020B0604020202020204" pitchFamily="34" charset="0"/>
              <a:buChar char="•"/>
            </a:pPr>
            <a:endParaRPr lang="en-US" dirty="0">
              <a:solidFill>
                <a:srgbClr val="FFFF00"/>
              </a:solidFill>
            </a:endParaRPr>
          </a:p>
        </p:txBody>
      </p:sp>
      <p:sp>
        <p:nvSpPr>
          <p:cNvPr id="5" name="Slide Number Placeholder 4">
            <a:extLst>
              <a:ext uri="{FF2B5EF4-FFF2-40B4-BE49-F238E27FC236}">
                <a16:creationId xmlns:a16="http://schemas.microsoft.com/office/drawing/2014/main" id="{11497B70-5FB5-4EA6-B417-2F7635B3E5CE}"/>
              </a:ext>
            </a:extLst>
          </p:cNvPr>
          <p:cNvSpPr>
            <a:spLocks noGrp="1"/>
          </p:cNvSpPr>
          <p:nvPr>
            <p:ph type="sldNum" sz="quarter" idx="12"/>
          </p:nvPr>
        </p:nvSpPr>
        <p:spPr>
          <a:xfrm>
            <a:off x="6996408" y="6629400"/>
            <a:ext cx="1905000" cy="457200"/>
          </a:xfrm>
        </p:spPr>
        <p:txBody>
          <a:bodyPr/>
          <a:lstStyle/>
          <a:p>
            <a:fld id="{3C5A55B3-4C28-40DE-B67E-4398562928FE}"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5815093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5C29A2-0695-40E5-9902-20E241A7C39B}"/>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326255" y="1496997"/>
            <a:ext cx="7772400" cy="857250"/>
          </a:xfrm>
        </p:spPr>
        <p:txBody>
          <a:bodyPr/>
          <a:lstStyle/>
          <a:p>
            <a:r>
              <a:rPr lang="en-US" dirty="0">
                <a:solidFill>
                  <a:schemeClr val="bg1"/>
                </a:solidFill>
              </a:rPr>
              <a:t>Multi-Year Implementation Plan</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326259" y="2377000"/>
            <a:ext cx="8332553" cy="2958485"/>
          </a:xfrm>
        </p:spPr>
        <p:txBody>
          <a:bodyPr/>
          <a:lstStyle/>
          <a:p>
            <a:pPr marL="0" indent="0">
              <a:spcBef>
                <a:spcPts val="450"/>
              </a:spcBef>
              <a:buNone/>
            </a:pPr>
            <a:r>
              <a:rPr lang="en-US" sz="2100" u="sng" dirty="0">
                <a:latin typeface="Calibri" panose="020F0502020204030204" pitchFamily="34" charset="0"/>
                <a:cs typeface="Times New Roman" panose="02020603050405020304" pitchFamily="18" charset="0"/>
              </a:rPr>
              <a:t>Required for new NWQI watersheds/SWP areas beginning in FY2020</a:t>
            </a:r>
          </a:p>
          <a:p>
            <a:pPr>
              <a:spcBef>
                <a:spcPts val="450"/>
              </a:spcBef>
              <a:spcAft>
                <a:spcPts val="0"/>
              </a:spcAft>
            </a:pPr>
            <a:r>
              <a:rPr lang="en-US" sz="2100" dirty="0">
                <a:latin typeface="Calibri" panose="020F0502020204030204" pitchFamily="34" charset="0"/>
                <a:ea typeface="Calibri" panose="020F0502020204030204" pitchFamily="34" charset="0"/>
                <a:cs typeface="Times New Roman" panose="02020603050405020304" pitchFamily="18" charset="0"/>
              </a:rPr>
              <a:t>Developed by NRCS with assistance from partners</a:t>
            </a:r>
          </a:p>
          <a:p>
            <a:pPr>
              <a:spcBef>
                <a:spcPts val="450"/>
              </a:spcBef>
              <a:spcAft>
                <a:spcPts val="0"/>
              </a:spcAft>
            </a:pPr>
            <a:r>
              <a:rPr lang="en-US" sz="2100" dirty="0">
                <a:latin typeface="Calibri" panose="020F0502020204030204" pitchFamily="34" charset="0"/>
                <a:ea typeface="Calibri" panose="020F0502020204030204" pitchFamily="34" charset="0"/>
                <a:cs typeface="Times New Roman" panose="02020603050405020304" pitchFamily="18" charset="0"/>
              </a:rPr>
              <a:t>Based on information from the watershed assessment/watershed plans</a:t>
            </a:r>
          </a:p>
          <a:p>
            <a:pPr>
              <a:spcBef>
                <a:spcPts val="450"/>
              </a:spcBef>
              <a:spcAft>
                <a:spcPts val="0"/>
              </a:spcAft>
            </a:pPr>
            <a:r>
              <a:rPr lang="en-US" sz="2100" dirty="0">
                <a:latin typeface="Calibri" panose="020F0502020204030204" pitchFamily="34" charset="0"/>
                <a:ea typeface="Calibri" panose="020F0502020204030204" pitchFamily="34" charset="0"/>
                <a:cs typeface="Times New Roman" panose="02020603050405020304" pitchFamily="18" charset="0"/>
              </a:rPr>
              <a:t>Includes information on:</a:t>
            </a:r>
          </a:p>
          <a:p>
            <a:pPr lvl="1">
              <a:spcBef>
                <a:spcPts val="4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Watershed characteristics</a:t>
            </a:r>
          </a:p>
          <a:p>
            <a:pPr lvl="1">
              <a:spcBef>
                <a:spcPts val="450"/>
              </a:spcBef>
              <a:spcAft>
                <a:spcPts val="0"/>
              </a:spcAft>
            </a:pPr>
            <a:r>
              <a:rPr lang="en-US" sz="1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Proposed budget by year</a:t>
            </a:r>
          </a:p>
          <a:p>
            <a:pPr lvl="1">
              <a:spcBef>
                <a:spcPts val="4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Conservation systems that will be used and list of practices</a:t>
            </a:r>
          </a:p>
          <a:p>
            <a:pPr lvl="1">
              <a:spcBef>
                <a:spcPts val="4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Primary resource concerns (NRCS specific) and </a:t>
            </a:r>
            <a:r>
              <a:rPr lang="en-US" sz="1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metrics to measure progress</a:t>
            </a:r>
          </a:p>
          <a:p>
            <a:pPr lvl="1">
              <a:spcBef>
                <a:spcPts val="4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Description of targeting methods and </a:t>
            </a:r>
            <a:r>
              <a:rPr lang="en-US" sz="18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identification of critical source areas</a:t>
            </a:r>
          </a:p>
          <a:p>
            <a:pPr lvl="1">
              <a:spcBef>
                <a:spcPts val="4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Producer interest and partner involvement/assistance </a:t>
            </a:r>
          </a:p>
          <a:p>
            <a:pPr lvl="1">
              <a:spcBef>
                <a:spcPts val="45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514350" lvl="1">
              <a:spcBef>
                <a:spcPts val="1350"/>
              </a:spcBef>
              <a:spcAft>
                <a:spcPts val="1350"/>
              </a:spcAft>
              <a:buFont typeface="Arial" panose="020B0604020202020204" pitchFamily="34" charset="0"/>
              <a:buChar char="•"/>
            </a:pPr>
            <a:endParaRPr lang="en-US" dirty="0">
              <a:solidFill>
                <a:srgbClr val="FFFF00"/>
              </a:solidFill>
            </a:endParaRPr>
          </a:p>
        </p:txBody>
      </p:sp>
      <p:sp>
        <p:nvSpPr>
          <p:cNvPr id="5" name="Slide Number Placeholder 4">
            <a:extLst>
              <a:ext uri="{FF2B5EF4-FFF2-40B4-BE49-F238E27FC236}">
                <a16:creationId xmlns:a16="http://schemas.microsoft.com/office/drawing/2014/main" id="{A0496CC9-0FE3-4FFB-A9AD-EA75EDC61E3D}"/>
              </a:ext>
            </a:extLst>
          </p:cNvPr>
          <p:cNvSpPr>
            <a:spLocks noGrp="1"/>
          </p:cNvSpPr>
          <p:nvPr>
            <p:ph type="sldNum" sz="quarter" idx="12"/>
          </p:nvPr>
        </p:nvSpPr>
        <p:spPr/>
        <p:txBody>
          <a:bodyPr/>
          <a:lstStyle/>
          <a:p>
            <a:fld id="{3C5A55B3-4C28-40DE-B67E-4398562928FE}"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41518251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C5180-CE38-4C2D-8901-9E7509C9C885}"/>
              </a:ext>
            </a:extLst>
          </p:cNvPr>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459419" y="1527999"/>
            <a:ext cx="7772400" cy="857250"/>
          </a:xfrm>
        </p:spPr>
        <p:txBody>
          <a:bodyPr/>
          <a:lstStyle/>
          <a:p>
            <a:r>
              <a:rPr lang="en-US" dirty="0">
                <a:solidFill>
                  <a:schemeClr val="bg1"/>
                </a:solidFill>
              </a:rPr>
              <a:t>Measuring Progress</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317242" y="2385250"/>
            <a:ext cx="8500188" cy="4136848"/>
          </a:xfrm>
        </p:spPr>
        <p:txBody>
          <a:bodyPr/>
          <a:lstStyle/>
          <a:p>
            <a:pPr marL="0" indent="0">
              <a:spcBef>
                <a:spcPts val="1350"/>
              </a:spcBef>
              <a:buNone/>
            </a:pPr>
            <a:r>
              <a:rPr lang="en-US" sz="2100" dirty="0"/>
              <a:t>All NWQI watersheds/SWP areas will assess  progress toward meeting goals:</a:t>
            </a:r>
          </a:p>
          <a:p>
            <a:pPr>
              <a:spcBef>
                <a:spcPts val="1350"/>
              </a:spcBef>
            </a:pPr>
            <a:r>
              <a:rPr lang="en-US" sz="1950" dirty="0"/>
              <a:t>When possible, select watersheds where baseline water quality monitoring data already exist.</a:t>
            </a:r>
          </a:p>
          <a:p>
            <a:pPr>
              <a:spcBef>
                <a:spcPts val="1350"/>
              </a:spcBef>
            </a:pPr>
            <a:r>
              <a:rPr lang="en-US" sz="1950" dirty="0"/>
              <a:t>Track implementation on the identified critical source areas within the watershed.</a:t>
            </a:r>
          </a:p>
          <a:p>
            <a:pPr>
              <a:spcBef>
                <a:spcPts val="1350"/>
              </a:spcBef>
            </a:pPr>
            <a:r>
              <a:rPr lang="en-US" sz="1950" dirty="0"/>
              <a:t>Report on the specific metrics that were developed with partner input to demonstrate progress in meeting goals. </a:t>
            </a:r>
          </a:p>
          <a:p>
            <a:pPr>
              <a:spcBef>
                <a:spcPts val="1350"/>
              </a:spcBef>
            </a:pPr>
            <a:r>
              <a:rPr lang="en-US" sz="1950" dirty="0"/>
              <a:t>Interim metrics must be directly related to the water quality concern (e.g., load reduction percentage, pounds of P prevented from leaving field, change in biotic integrity score, change in P index results weighted across the watershed, reduction in violations, monitored nitrate levels in groundwater, etc.).</a:t>
            </a:r>
          </a:p>
        </p:txBody>
      </p:sp>
      <p:sp>
        <p:nvSpPr>
          <p:cNvPr id="4" name="Slide Number Placeholder 3">
            <a:extLst>
              <a:ext uri="{FF2B5EF4-FFF2-40B4-BE49-F238E27FC236}">
                <a16:creationId xmlns:a16="http://schemas.microsoft.com/office/drawing/2014/main" id="{72909EB1-2BD9-4541-813D-64564F750B79}"/>
              </a:ext>
            </a:extLst>
          </p:cNvPr>
          <p:cNvSpPr>
            <a:spLocks noGrp="1"/>
          </p:cNvSpPr>
          <p:nvPr>
            <p:ph type="sldNum" sz="quarter" idx="12"/>
          </p:nvPr>
        </p:nvSpPr>
        <p:spPr/>
        <p:txBody>
          <a:bodyPr/>
          <a:lstStyle/>
          <a:p>
            <a:fld id="{3C5A55B3-4C28-40DE-B67E-4398562928FE}"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35250435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5C29A2-0695-40E5-9902-20E241A7C39B}"/>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326255" y="1496997"/>
            <a:ext cx="7772400" cy="857250"/>
          </a:xfrm>
        </p:spPr>
        <p:txBody>
          <a:bodyPr/>
          <a:lstStyle/>
          <a:p>
            <a:r>
              <a:rPr lang="en-US" dirty="0">
                <a:solidFill>
                  <a:schemeClr val="bg1"/>
                </a:solidFill>
              </a:rPr>
              <a:t>Interim Metrics to Measure Progress - Examples</a:t>
            </a:r>
          </a:p>
        </p:txBody>
      </p:sp>
      <p:graphicFrame>
        <p:nvGraphicFramePr>
          <p:cNvPr id="5" name="Table 4">
            <a:extLst>
              <a:ext uri="{FF2B5EF4-FFF2-40B4-BE49-F238E27FC236}">
                <a16:creationId xmlns:a16="http://schemas.microsoft.com/office/drawing/2014/main" id="{3C9B42EA-0635-40EE-83F9-9BA0A22CF2DE}"/>
              </a:ext>
            </a:extLst>
          </p:cNvPr>
          <p:cNvGraphicFramePr>
            <a:graphicFrameLocks noGrp="1"/>
          </p:cNvGraphicFramePr>
          <p:nvPr>
            <p:extLst>
              <p:ext uri="{D42A27DB-BD31-4B8C-83A1-F6EECF244321}">
                <p14:modId xmlns:p14="http://schemas.microsoft.com/office/powerpoint/2010/main" val="1523397185"/>
              </p:ext>
            </p:extLst>
          </p:nvPr>
        </p:nvGraphicFramePr>
        <p:xfrm>
          <a:off x="125965" y="2265930"/>
          <a:ext cx="8892077" cy="1241937"/>
        </p:xfrm>
        <a:graphic>
          <a:graphicData uri="http://schemas.openxmlformats.org/drawingml/2006/table">
            <a:tbl>
              <a:tblPr/>
              <a:tblGrid>
                <a:gridCol w="3309728">
                  <a:extLst>
                    <a:ext uri="{9D8B030D-6E8A-4147-A177-3AD203B41FA5}">
                      <a16:colId xmlns:a16="http://schemas.microsoft.com/office/drawing/2014/main" val="4126830278"/>
                    </a:ext>
                  </a:extLst>
                </a:gridCol>
                <a:gridCol w="3198376">
                  <a:extLst>
                    <a:ext uri="{9D8B030D-6E8A-4147-A177-3AD203B41FA5}">
                      <a16:colId xmlns:a16="http://schemas.microsoft.com/office/drawing/2014/main" val="902175081"/>
                    </a:ext>
                  </a:extLst>
                </a:gridCol>
                <a:gridCol w="2383973">
                  <a:extLst>
                    <a:ext uri="{9D8B030D-6E8A-4147-A177-3AD203B41FA5}">
                      <a16:colId xmlns:a16="http://schemas.microsoft.com/office/drawing/2014/main" val="3605788209"/>
                    </a:ext>
                  </a:extLst>
                </a:gridCol>
              </a:tblGrid>
              <a:tr h="137160">
                <a:tc>
                  <a:txBody>
                    <a:bodyPr/>
                    <a:lstStyle/>
                    <a:p>
                      <a:pPr algn="l" fontAlgn="b"/>
                      <a:r>
                        <a:rPr lang="en-US" sz="900" b="1" i="0" u="none" strike="noStrike" dirty="0">
                          <a:solidFill>
                            <a:schemeClr val="bg1"/>
                          </a:solidFill>
                          <a:effectLst/>
                          <a:latin typeface="Calibri" panose="020F0502020204030204" pitchFamily="34" charset="0"/>
                        </a:rPr>
                        <a:t>Goal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bg1"/>
                          </a:solidFill>
                          <a:effectLst/>
                          <a:latin typeface="Calibri" panose="020F0502020204030204" pitchFamily="34" charset="0"/>
                        </a:rPr>
                        <a:t>Unit of measurement</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747700"/>
                  </a:ext>
                </a:extLst>
              </a:tr>
              <a:tr h="408730">
                <a:tc gridSpan="2">
                  <a:txBody>
                    <a:bodyPr/>
                    <a:lstStyle/>
                    <a:p>
                      <a:pPr algn="l" fontAlgn="t"/>
                      <a:r>
                        <a:rPr lang="en-US" sz="900" b="1" i="0" u="none" strike="noStrike" dirty="0">
                          <a:solidFill>
                            <a:srgbClr val="000000"/>
                          </a:solidFill>
                          <a:effectLst/>
                          <a:latin typeface="Calibri" panose="020F0502020204030204" pitchFamily="34" charset="0"/>
                        </a:rPr>
                        <a:t>REQUIRED: Maximize practice implementation on critical source areas within the watershed. The % of critical source areas with conservation by the end of the project should be a value (e.g. 50%) determined through the assessment/planning process.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en-US"/>
                    </a:p>
                  </a:txBody>
                  <a:tcPr/>
                </a:tc>
                <a:tc>
                  <a:txBody>
                    <a:bodyPr/>
                    <a:lstStyle/>
                    <a:p>
                      <a:pPr algn="l" fontAlgn="t"/>
                      <a:r>
                        <a:rPr lang="en-US" sz="900" b="1" i="0" u="none" strike="noStrike" dirty="0">
                          <a:solidFill>
                            <a:srgbClr val="000000"/>
                          </a:solidFill>
                          <a:effectLst/>
                          <a:latin typeface="Calibri" panose="020F0502020204030204" pitchFamily="34" charset="0"/>
                        </a:rPr>
                        <a:t>% of critical source areas with conservation</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395423052"/>
                  </a:ext>
                </a:extLst>
              </a:tr>
              <a:tr h="274320">
                <a:tc gridSpan="2">
                  <a:txBody>
                    <a:bodyPr/>
                    <a:lstStyle/>
                    <a:p>
                      <a:pPr algn="l" fontAlgn="t"/>
                      <a:r>
                        <a:rPr lang="en-US" sz="900" b="0" i="0" u="none" strike="noStrike" dirty="0">
                          <a:solidFill>
                            <a:srgbClr val="000000"/>
                          </a:solidFill>
                          <a:effectLst/>
                          <a:latin typeface="Calibri" panose="020F0502020204030204" pitchFamily="34" charset="0"/>
                        </a:rPr>
                        <a:t>(Example)  35% increase in the amount of acres with conservation that have received full treatment (avoid, control and trap) by the end of the project for identified water quality concerns.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t"/>
                      <a:r>
                        <a:rPr lang="en-US" sz="900" b="0" i="0" u="none" strike="noStrike">
                          <a:solidFill>
                            <a:srgbClr val="000000"/>
                          </a:solidFill>
                          <a:effectLst/>
                          <a:latin typeface="Calibri" panose="020F0502020204030204" pitchFamily="34" charset="0"/>
                        </a:rPr>
                        <a:t>% of treated acres that moved to full treatment status over the course of the project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06055034"/>
                  </a:ext>
                </a:extLst>
              </a:tr>
              <a:tr h="421727">
                <a:tc gridSpan="2">
                  <a:txBody>
                    <a:bodyPr/>
                    <a:lstStyle/>
                    <a:p>
                      <a:pPr algn="l" fontAlgn="t"/>
                      <a:r>
                        <a:rPr lang="en-US" sz="900" b="0" i="0" u="none" strike="noStrike" dirty="0">
                          <a:solidFill>
                            <a:srgbClr val="000000"/>
                          </a:solidFill>
                          <a:effectLst/>
                          <a:latin typeface="Calibri" panose="020F0502020204030204" pitchFamily="34" charset="0"/>
                        </a:rPr>
                        <a:t>(Example) Achieve a documented % in N and P loads through water quality modeling at pour point in sub-watershed by 2023.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t"/>
                      <a:r>
                        <a:rPr lang="en-US" sz="900" b="0" i="0" u="none" strike="noStrike" dirty="0" err="1">
                          <a:solidFill>
                            <a:srgbClr val="000000"/>
                          </a:solidFill>
                          <a:effectLst/>
                          <a:latin typeface="Calibri" panose="020F0502020204030204" pitchFamily="34" charset="0"/>
                        </a:rPr>
                        <a:t>lb</a:t>
                      </a:r>
                      <a:r>
                        <a:rPr lang="en-US" sz="900" b="0" i="0" u="none" strike="noStrike" dirty="0">
                          <a:solidFill>
                            <a:srgbClr val="000000"/>
                          </a:solidFill>
                          <a:effectLst/>
                          <a:latin typeface="Calibri" panose="020F0502020204030204" pitchFamily="34" charset="0"/>
                        </a:rPr>
                        <a:t>/</a:t>
                      </a:r>
                      <a:r>
                        <a:rPr lang="en-US" sz="900" b="0" i="0" u="none" strike="noStrike" dirty="0" err="1">
                          <a:solidFill>
                            <a:srgbClr val="000000"/>
                          </a:solidFill>
                          <a:effectLst/>
                          <a:latin typeface="Calibri" panose="020F0502020204030204" pitchFamily="34" charset="0"/>
                        </a:rPr>
                        <a:t>yr</a:t>
                      </a:r>
                      <a:r>
                        <a:rPr lang="en-US" sz="900" b="0" i="0" u="none" strike="noStrike" dirty="0">
                          <a:solidFill>
                            <a:srgbClr val="000000"/>
                          </a:solidFill>
                          <a:effectLst/>
                          <a:latin typeface="Calibri" panose="020F0502020204030204" pitchFamily="34" charset="0"/>
                        </a:rPr>
                        <a:t> measured from baseline</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09365765"/>
                  </a:ext>
                </a:extLst>
              </a:tr>
            </a:tbl>
          </a:graphicData>
        </a:graphic>
      </p:graphicFrame>
      <p:graphicFrame>
        <p:nvGraphicFramePr>
          <p:cNvPr id="8" name="Table 7">
            <a:extLst>
              <a:ext uri="{FF2B5EF4-FFF2-40B4-BE49-F238E27FC236}">
                <a16:creationId xmlns:a16="http://schemas.microsoft.com/office/drawing/2014/main" id="{D9B90ACF-7143-4A3A-8B60-EFCF9121FC71}"/>
              </a:ext>
            </a:extLst>
          </p:cNvPr>
          <p:cNvGraphicFramePr>
            <a:graphicFrameLocks noGrp="1"/>
          </p:cNvGraphicFramePr>
          <p:nvPr>
            <p:extLst>
              <p:ext uri="{D42A27DB-BD31-4B8C-83A1-F6EECF244321}">
                <p14:modId xmlns:p14="http://schemas.microsoft.com/office/powerpoint/2010/main" val="1615883528"/>
              </p:ext>
            </p:extLst>
          </p:nvPr>
        </p:nvGraphicFramePr>
        <p:xfrm>
          <a:off x="125966" y="3587245"/>
          <a:ext cx="8892077" cy="995376"/>
        </p:xfrm>
        <a:graphic>
          <a:graphicData uri="http://schemas.openxmlformats.org/drawingml/2006/table">
            <a:tbl>
              <a:tblPr/>
              <a:tblGrid>
                <a:gridCol w="3309728">
                  <a:extLst>
                    <a:ext uri="{9D8B030D-6E8A-4147-A177-3AD203B41FA5}">
                      <a16:colId xmlns:a16="http://schemas.microsoft.com/office/drawing/2014/main" val="920980540"/>
                    </a:ext>
                  </a:extLst>
                </a:gridCol>
                <a:gridCol w="2921941">
                  <a:extLst>
                    <a:ext uri="{9D8B030D-6E8A-4147-A177-3AD203B41FA5}">
                      <a16:colId xmlns:a16="http://schemas.microsoft.com/office/drawing/2014/main" val="2112535364"/>
                    </a:ext>
                  </a:extLst>
                </a:gridCol>
                <a:gridCol w="2660408">
                  <a:extLst>
                    <a:ext uri="{9D8B030D-6E8A-4147-A177-3AD203B41FA5}">
                      <a16:colId xmlns:a16="http://schemas.microsoft.com/office/drawing/2014/main" val="1017854595"/>
                    </a:ext>
                  </a:extLst>
                </a:gridCol>
              </a:tblGrid>
              <a:tr h="137160">
                <a:tc>
                  <a:txBody>
                    <a:bodyPr/>
                    <a:lstStyle/>
                    <a:p>
                      <a:pPr algn="l" fontAlgn="b"/>
                      <a:r>
                        <a:rPr lang="en-US" sz="900" b="1" i="0" u="none" strike="noStrike" dirty="0">
                          <a:solidFill>
                            <a:schemeClr val="bg1"/>
                          </a:solidFill>
                          <a:effectLst/>
                          <a:latin typeface="Calibri" panose="020F0502020204030204" pitchFamily="34" charset="0"/>
                        </a:rPr>
                        <a:t>Baseline condition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chemeClr val="tx1"/>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chemeClr val="tx1"/>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1535506"/>
                  </a:ext>
                </a:extLst>
              </a:tr>
              <a:tr h="274320">
                <a:tc gridSpan="3">
                  <a:txBody>
                    <a:bodyPr/>
                    <a:lstStyle/>
                    <a:p>
                      <a:pPr algn="l" fontAlgn="t"/>
                      <a:r>
                        <a:rPr lang="en-US" sz="900" b="1" i="0" u="none" strike="noStrike" dirty="0">
                          <a:solidFill>
                            <a:schemeClr val="tx1"/>
                          </a:solidFill>
                          <a:effectLst/>
                          <a:latin typeface="Calibri" panose="020F0502020204030204" pitchFamily="34" charset="0"/>
                        </a:rPr>
                        <a:t>REQUIRED: Current % of critical acres in the watershed with at least one conservation practice intended to treat water quality.</a:t>
                      </a:r>
                    </a:p>
                    <a:p>
                      <a:pPr algn="l" fontAlgn="t"/>
                      <a:endParaRPr lang="en-US" sz="900" b="1" i="0" u="none" strike="noStrike" dirty="0">
                        <a:solidFill>
                          <a:schemeClr val="tx1"/>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4130723"/>
                  </a:ext>
                </a:extLst>
              </a:tr>
              <a:tr h="274320">
                <a:tc gridSpan="3">
                  <a:txBody>
                    <a:bodyPr/>
                    <a:lstStyle/>
                    <a:p>
                      <a:pPr algn="l" fontAlgn="t"/>
                      <a:r>
                        <a:rPr lang="en-US" sz="900" b="0" i="0" u="none" strike="noStrike" dirty="0">
                          <a:solidFill>
                            <a:srgbClr val="000000"/>
                          </a:solidFill>
                          <a:effectLst/>
                          <a:latin typeface="Calibri" panose="020F0502020204030204" pitchFamily="34" charset="0"/>
                        </a:rPr>
                        <a:t>(Example) The NRCS CCBI is used to determine that only 10% of acres treated with conservation practices are fully treated (avoid, control, and trap practices implemented)</a:t>
                      </a:r>
                    </a:p>
                    <a:p>
                      <a:pPr algn="l" fontAlgn="t"/>
                      <a:endParaRPr lang="en-US" sz="9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4452612"/>
                  </a:ext>
                </a:extLst>
              </a:tr>
              <a:tr h="309576">
                <a:tc gridSpan="3">
                  <a:txBody>
                    <a:bodyPr/>
                    <a:lstStyle/>
                    <a:p>
                      <a:pPr algn="l" fontAlgn="t"/>
                      <a:r>
                        <a:rPr lang="en-US" sz="900" b="0" i="0" u="none" strike="noStrike" dirty="0">
                          <a:solidFill>
                            <a:srgbClr val="000000"/>
                          </a:solidFill>
                          <a:effectLst/>
                          <a:latin typeface="Calibri" panose="020F0502020204030204" pitchFamily="34" charset="0"/>
                        </a:rPr>
                        <a:t>(Example) Modeled flow weighted total N and P loads at the pour point have averaged 5000 </a:t>
                      </a:r>
                      <a:r>
                        <a:rPr lang="en-US" sz="900" b="0" i="0" u="none" strike="noStrike" dirty="0" err="1">
                          <a:solidFill>
                            <a:srgbClr val="000000"/>
                          </a:solidFill>
                          <a:effectLst/>
                          <a:latin typeface="Calibri" panose="020F0502020204030204" pitchFamily="34" charset="0"/>
                        </a:rPr>
                        <a:t>lbs</a:t>
                      </a:r>
                      <a:r>
                        <a:rPr lang="en-US" sz="900" b="0" i="0" u="none" strike="noStrike" dirty="0">
                          <a:solidFill>
                            <a:srgbClr val="000000"/>
                          </a:solidFill>
                          <a:effectLst/>
                          <a:latin typeface="Calibri" panose="020F0502020204030204" pitchFamily="34" charset="0"/>
                        </a:rPr>
                        <a:t> of P and </a:t>
                      </a:r>
                      <a:r>
                        <a:rPr lang="en-US" sz="900" b="0" i="0" u="none" strike="noStrike" dirty="0" err="1">
                          <a:solidFill>
                            <a:srgbClr val="000000"/>
                          </a:solidFill>
                          <a:effectLst/>
                          <a:latin typeface="Calibri" panose="020F0502020204030204" pitchFamily="34" charset="0"/>
                        </a:rPr>
                        <a:t>and</a:t>
                      </a:r>
                      <a:r>
                        <a:rPr lang="en-US" sz="900" b="0" i="0" u="none" strike="noStrike" dirty="0">
                          <a:solidFill>
                            <a:srgbClr val="000000"/>
                          </a:solidFill>
                          <a:effectLst/>
                          <a:latin typeface="Calibri" panose="020F0502020204030204" pitchFamily="34" charset="0"/>
                        </a:rPr>
                        <a:t> 21,000 </a:t>
                      </a:r>
                      <a:r>
                        <a:rPr lang="en-US" sz="900" b="0" i="0" u="none" strike="noStrike" dirty="0" err="1">
                          <a:solidFill>
                            <a:srgbClr val="000000"/>
                          </a:solidFill>
                          <a:effectLst/>
                          <a:latin typeface="Calibri" panose="020F0502020204030204" pitchFamily="34" charset="0"/>
                        </a:rPr>
                        <a:t>lbs</a:t>
                      </a:r>
                      <a:r>
                        <a:rPr lang="en-US" sz="900" b="0" i="0" u="none" strike="noStrike" dirty="0">
                          <a:solidFill>
                            <a:srgbClr val="000000"/>
                          </a:solidFill>
                          <a:effectLst/>
                          <a:latin typeface="Calibri" panose="020F0502020204030204" pitchFamily="34" charset="0"/>
                        </a:rPr>
                        <a:t> of N prior to project.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5068453"/>
                  </a:ext>
                </a:extLst>
              </a:tr>
            </a:tbl>
          </a:graphicData>
        </a:graphic>
      </p:graphicFrame>
      <p:graphicFrame>
        <p:nvGraphicFramePr>
          <p:cNvPr id="9" name="Table 8">
            <a:extLst>
              <a:ext uri="{FF2B5EF4-FFF2-40B4-BE49-F238E27FC236}">
                <a16:creationId xmlns:a16="http://schemas.microsoft.com/office/drawing/2014/main" id="{7412F32E-4C9D-4272-82D5-8DB8F39831EF}"/>
              </a:ext>
            </a:extLst>
          </p:cNvPr>
          <p:cNvGraphicFramePr>
            <a:graphicFrameLocks noGrp="1"/>
          </p:cNvGraphicFramePr>
          <p:nvPr>
            <p:extLst>
              <p:ext uri="{D42A27DB-BD31-4B8C-83A1-F6EECF244321}">
                <p14:modId xmlns:p14="http://schemas.microsoft.com/office/powerpoint/2010/main" val="2816569119"/>
              </p:ext>
            </p:extLst>
          </p:nvPr>
        </p:nvGraphicFramePr>
        <p:xfrm>
          <a:off x="125962" y="4582621"/>
          <a:ext cx="8892078" cy="1388372"/>
        </p:xfrm>
        <a:graphic>
          <a:graphicData uri="http://schemas.openxmlformats.org/drawingml/2006/table">
            <a:tbl>
              <a:tblPr/>
              <a:tblGrid>
                <a:gridCol w="5799454">
                  <a:extLst>
                    <a:ext uri="{9D8B030D-6E8A-4147-A177-3AD203B41FA5}">
                      <a16:colId xmlns:a16="http://schemas.microsoft.com/office/drawing/2014/main" val="1496560818"/>
                    </a:ext>
                  </a:extLst>
                </a:gridCol>
                <a:gridCol w="3092624">
                  <a:extLst>
                    <a:ext uri="{9D8B030D-6E8A-4147-A177-3AD203B41FA5}">
                      <a16:colId xmlns:a16="http://schemas.microsoft.com/office/drawing/2014/main" val="2907918869"/>
                    </a:ext>
                  </a:extLst>
                </a:gridCol>
              </a:tblGrid>
              <a:tr h="229865">
                <a:tc>
                  <a:txBody>
                    <a:bodyPr/>
                    <a:lstStyle/>
                    <a:p>
                      <a:pPr algn="l" fontAlgn="b"/>
                      <a:r>
                        <a:rPr lang="en-US" sz="900" b="1" i="0" u="none" strike="noStrike" dirty="0">
                          <a:solidFill>
                            <a:schemeClr val="bg1"/>
                          </a:solidFill>
                          <a:effectLst/>
                          <a:latin typeface="Calibri" panose="020F0502020204030204" pitchFamily="34" charset="0"/>
                        </a:rPr>
                        <a:t>How will goal be assessed, and how often? Does the assessment require partners?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Calibri" panose="020F0502020204030204" pitchFamily="34" charset="0"/>
                        </a:rPr>
                        <a:t> </a:t>
                      </a:r>
                    </a:p>
                  </a:txBody>
                  <a:tcPr marL="0" marR="0" marT="0" marB="0">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991037"/>
                  </a:ext>
                </a:extLst>
              </a:tr>
              <a:tr h="411480">
                <a:tc gridSpan="2">
                  <a:txBody>
                    <a:bodyPr/>
                    <a:lstStyle/>
                    <a:p>
                      <a:pPr algn="l" fontAlgn="t"/>
                      <a:r>
                        <a:rPr lang="en-US" sz="900" b="1" i="0" u="none" strike="noStrike" dirty="0">
                          <a:solidFill>
                            <a:srgbClr val="000000"/>
                          </a:solidFill>
                          <a:effectLst/>
                          <a:latin typeface="Calibri" panose="020F0502020204030204" pitchFamily="34" charset="0"/>
                        </a:rPr>
                        <a:t>REQUIRED: Compare the final % of critical source areas with practice implementation to the baseline condition to get an implementation rate over the life of the project. Determine whether the goaled amount (e.g. 50% of critical sources acres with implementation) was met.</a:t>
                      </a:r>
                    </a:p>
                    <a:p>
                      <a:pPr algn="l" fontAlgn="t"/>
                      <a:endParaRPr lang="en-US" sz="900" b="1"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en-US"/>
                    </a:p>
                  </a:txBody>
                  <a:tcPr/>
                </a:tc>
                <a:extLst>
                  <a:ext uri="{0D108BD9-81ED-4DB2-BD59-A6C34878D82A}">
                    <a16:rowId xmlns:a16="http://schemas.microsoft.com/office/drawing/2014/main" val="2337720018"/>
                  </a:ext>
                </a:extLst>
              </a:tr>
              <a:tr h="274320">
                <a:tc gridSpan="2">
                  <a:txBody>
                    <a:bodyPr/>
                    <a:lstStyle/>
                    <a:p>
                      <a:pPr algn="l" fontAlgn="t"/>
                      <a:r>
                        <a:rPr lang="en-US" sz="900" b="0" i="0" u="none" strike="noStrike" dirty="0">
                          <a:solidFill>
                            <a:srgbClr val="000000"/>
                          </a:solidFill>
                          <a:effectLst/>
                          <a:latin typeface="Calibri" panose="020F0502020204030204" pitchFamily="34" charset="0"/>
                        </a:rPr>
                        <a:t>(Example) The NRCS CCBI is used to determine that by the project end, 30% of treated acres within the watershed are now fully treated for identified water quality concerns.</a:t>
                      </a:r>
                    </a:p>
                    <a:p>
                      <a:pPr algn="l" fontAlgn="t"/>
                      <a:endParaRPr lang="en-US" sz="9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374197567"/>
                  </a:ext>
                </a:extLst>
              </a:tr>
              <a:tr h="472707">
                <a:tc gridSpan="2">
                  <a:txBody>
                    <a:bodyPr/>
                    <a:lstStyle/>
                    <a:p>
                      <a:pPr algn="l" fontAlgn="t"/>
                      <a:r>
                        <a:rPr lang="en-US" sz="900" b="0" i="0" u="none" strike="noStrike" dirty="0">
                          <a:solidFill>
                            <a:srgbClr val="000000"/>
                          </a:solidFill>
                          <a:effectLst/>
                          <a:latin typeface="Calibri" panose="020F0502020204030204" pitchFamily="34" charset="0"/>
                        </a:rPr>
                        <a:t>(Example) Modeling provided by partner. N and P loads with practices implemented demonstrate slight positive trends for the watershed. Average P loads are reduced by 10% and N loads by 15% after 4 years of accelerated implementation.</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4194855582"/>
                  </a:ext>
                </a:extLst>
              </a:tr>
            </a:tbl>
          </a:graphicData>
        </a:graphic>
      </p:graphicFrame>
      <p:sp>
        <p:nvSpPr>
          <p:cNvPr id="3" name="TextBox 2">
            <a:extLst>
              <a:ext uri="{FF2B5EF4-FFF2-40B4-BE49-F238E27FC236}">
                <a16:creationId xmlns:a16="http://schemas.microsoft.com/office/drawing/2014/main" id="{B04CAA27-F396-40EE-8036-40A5241DD823}"/>
              </a:ext>
            </a:extLst>
          </p:cNvPr>
          <p:cNvSpPr txBox="1"/>
          <p:nvPr/>
        </p:nvSpPr>
        <p:spPr>
          <a:xfrm>
            <a:off x="202942" y="6101651"/>
            <a:ext cx="8738121" cy="584775"/>
          </a:xfrm>
          <a:prstGeom prst="rect">
            <a:avLst/>
          </a:prstGeom>
          <a:noFill/>
          <a:ln>
            <a:solidFill>
              <a:srgbClr val="FFFF00"/>
            </a:solidFill>
          </a:ln>
        </p:spPr>
        <p:txBody>
          <a:bodyPr wrap="square" rtlCol="0">
            <a:spAutoFit/>
          </a:bodyPr>
          <a:lstStyle/>
          <a:p>
            <a:r>
              <a:rPr lang="en-US" sz="1600" u="sng" dirty="0">
                <a:solidFill>
                  <a:srgbClr val="FFFF00"/>
                </a:solidFill>
              </a:rPr>
              <a:t>SWP Example</a:t>
            </a:r>
            <a:r>
              <a:rPr lang="en-US" sz="1600" dirty="0">
                <a:solidFill>
                  <a:srgbClr val="FFFF00"/>
                </a:solidFill>
              </a:rPr>
              <a:t>: Current median nitrate level in groundwater is 15 mg/L. Established goal is a 25% reduction. Ongoing monitoring to determine reduction achieved after conservation implementation</a:t>
            </a:r>
          </a:p>
        </p:txBody>
      </p:sp>
      <p:sp>
        <p:nvSpPr>
          <p:cNvPr id="7" name="Slide Number Placeholder 6">
            <a:extLst>
              <a:ext uri="{FF2B5EF4-FFF2-40B4-BE49-F238E27FC236}">
                <a16:creationId xmlns:a16="http://schemas.microsoft.com/office/drawing/2014/main" id="{56CE51CD-DC89-41FA-B011-24F32D8BD899}"/>
              </a:ext>
            </a:extLst>
          </p:cNvPr>
          <p:cNvSpPr>
            <a:spLocks noGrp="1"/>
          </p:cNvSpPr>
          <p:nvPr>
            <p:ph type="sldNum" sz="quarter" idx="12"/>
          </p:nvPr>
        </p:nvSpPr>
        <p:spPr>
          <a:xfrm>
            <a:off x="7036063" y="6425545"/>
            <a:ext cx="1905000" cy="457200"/>
          </a:xfrm>
        </p:spPr>
        <p:txBody>
          <a:bodyPr/>
          <a:lstStyle/>
          <a:p>
            <a:fld id="{3C5A55B3-4C28-40DE-B67E-4398562928FE}"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19498468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008" t="12222" b="10629"/>
          <a:stretch/>
        </p:blipFill>
        <p:spPr>
          <a:xfrm>
            <a:off x="-37578" y="810278"/>
            <a:ext cx="9181578" cy="5421503"/>
          </a:xfrm>
          <a:prstGeom prst="rect">
            <a:avLst/>
          </a:prstGeom>
          <a:ln>
            <a:solidFill>
              <a:schemeClr val="tx1"/>
            </a:solidFill>
          </a:ln>
        </p:spPr>
      </p:pic>
      <p:sp>
        <p:nvSpPr>
          <p:cNvPr id="15" name="Rectangle 14"/>
          <p:cNvSpPr/>
          <p:nvPr/>
        </p:nvSpPr>
        <p:spPr>
          <a:xfrm>
            <a:off x="-260784" y="666376"/>
            <a:ext cx="9939675" cy="5709305"/>
          </a:xfrm>
          <a:prstGeom prst="rect">
            <a:avLst/>
          </a:prstGeom>
          <a:solidFill>
            <a:schemeClr val="accent6">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F9A13F67-0387-4F8F-8244-35E154C0B32E}"/>
              </a:ext>
            </a:extLst>
          </p:cNvPr>
          <p:cNvSpPr/>
          <p:nvPr/>
        </p:nvSpPr>
        <p:spPr>
          <a:xfrm>
            <a:off x="756478" y="1827091"/>
            <a:ext cx="7593466" cy="2992582"/>
          </a:xfrm>
          <a:prstGeom prst="rect">
            <a:avLst/>
          </a:prstGeom>
          <a:solidFill>
            <a:schemeClr val="bg1">
              <a:lumMod val="75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a:fld id="{732CB118-A8C3-43A0-8AA6-AE735D9343EC}" type="slidenum">
              <a:rPr lang="en-US">
                <a:solidFill>
                  <a:prstClr val="black">
                    <a:tint val="75000"/>
                  </a:prstClr>
                </a:solidFill>
                <a:latin typeface="Calibri" panose="020F0502020204030204"/>
              </a:rPr>
              <a:pPr defTabSz="685800"/>
              <a:t>18</a:t>
            </a:fld>
            <a:endParaRPr lang="en-US" dirty="0">
              <a:solidFill>
                <a:prstClr val="black">
                  <a:tint val="75000"/>
                </a:prstClr>
              </a:solidFill>
              <a:latin typeface="Calibri" panose="020F0502020204030204"/>
            </a:endParaRPr>
          </a:p>
        </p:txBody>
      </p:sp>
      <p:pic>
        <p:nvPicPr>
          <p:cNvPr id="4" name="Picture 3" descr="security training certif 09.jpg"/>
          <p:cNvPicPr>
            <a:picLocks noChangeAspect="1"/>
          </p:cNvPicPr>
          <p:nvPr/>
        </p:nvPicPr>
        <p:blipFill>
          <a:blip r:embed="rId4" cstate="print"/>
          <a:stretch>
            <a:fillRect/>
          </a:stretch>
        </p:blipFill>
        <p:spPr>
          <a:xfrm>
            <a:off x="8377237" y="932260"/>
            <a:ext cx="766763" cy="766763"/>
          </a:xfrm>
          <a:prstGeom prst="rect">
            <a:avLst/>
          </a:prstGeom>
        </p:spPr>
      </p:pic>
      <p:sp>
        <p:nvSpPr>
          <p:cNvPr id="7" name="Title 1">
            <a:extLst>
              <a:ext uri="{FF2B5EF4-FFF2-40B4-BE49-F238E27FC236}">
                <a16:creationId xmlns:a16="http://schemas.microsoft.com/office/drawing/2014/main" id="{2DD5295F-35C8-490C-A9EC-55260B796828}"/>
              </a:ext>
            </a:extLst>
          </p:cNvPr>
          <p:cNvSpPr txBox="1">
            <a:spLocks/>
          </p:cNvSpPr>
          <p:nvPr/>
        </p:nvSpPr>
        <p:spPr>
          <a:xfrm>
            <a:off x="917369" y="1838150"/>
            <a:ext cx="7020470" cy="2902704"/>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3000" b="1" dirty="0">
                <a:solidFill>
                  <a:prstClr val="black"/>
                </a:solidFill>
                <a:latin typeface="Calibri Light" panose="020F0302020204030204"/>
              </a:rPr>
              <a:t>The Role of State Water Quality Agencies and EPA in the National Water Quality Initiative (NWQI)</a:t>
            </a:r>
            <a:br>
              <a:rPr lang="en-US" sz="1800" b="1" dirty="0">
                <a:solidFill>
                  <a:prstClr val="black"/>
                </a:solidFill>
                <a:latin typeface="Calibri Light" panose="020F0302020204030204"/>
              </a:rPr>
            </a:br>
            <a:br>
              <a:rPr lang="en-US" sz="1800" b="1" dirty="0">
                <a:solidFill>
                  <a:prstClr val="black"/>
                </a:solidFill>
                <a:latin typeface="Calibri Light" panose="020F0302020204030204"/>
              </a:rPr>
            </a:br>
            <a:r>
              <a:rPr lang="en-US" sz="1800" b="1" dirty="0">
                <a:solidFill>
                  <a:prstClr val="black"/>
                </a:solidFill>
                <a:latin typeface="Calibri Light" panose="020F0302020204030204"/>
              </a:rPr>
              <a:t>Lynda Hall and Erika Larsen, Nonpoint Source Management Branch </a:t>
            </a:r>
          </a:p>
          <a:p>
            <a:pPr defTabSz="685800"/>
            <a:r>
              <a:rPr lang="en-US" sz="1800" b="1" dirty="0">
                <a:solidFill>
                  <a:prstClr val="black"/>
                </a:solidFill>
                <a:latin typeface="Calibri Light" panose="020F0302020204030204"/>
              </a:rPr>
              <a:t>Office of Water, EPA</a:t>
            </a:r>
            <a:br>
              <a:rPr lang="en-US" sz="1800" b="1" dirty="0">
                <a:solidFill>
                  <a:prstClr val="black"/>
                </a:solidFill>
                <a:latin typeface="Calibri Light" panose="020F0302020204030204"/>
              </a:rPr>
            </a:br>
            <a:br>
              <a:rPr lang="en-US" sz="2100" b="1" dirty="0">
                <a:solidFill>
                  <a:prstClr val="black"/>
                </a:solidFill>
                <a:latin typeface="Calibri" panose="020F0502020204030204"/>
              </a:rPr>
            </a:br>
            <a:r>
              <a:rPr lang="en-US" sz="2100" dirty="0">
                <a:solidFill>
                  <a:prstClr val="black"/>
                </a:solidFill>
                <a:latin typeface="Calibri" panose="020F0502020204030204"/>
              </a:rPr>
              <a:t>						</a:t>
            </a:r>
            <a:r>
              <a:rPr lang="en-US" sz="1800" dirty="0">
                <a:solidFill>
                  <a:prstClr val="black"/>
                </a:solidFill>
                <a:latin typeface="Calibri" panose="020F0502020204030204"/>
              </a:rPr>
              <a:t>	</a:t>
            </a:r>
            <a:endParaRPr lang="en-US" sz="1500" dirty="0">
              <a:solidFill>
                <a:prstClr val="black"/>
              </a:solidFill>
              <a:latin typeface="Calibri" panose="020F0502020204030204"/>
            </a:endParaRPr>
          </a:p>
        </p:txBody>
      </p:sp>
    </p:spTree>
    <p:extLst>
      <p:ext uri="{BB962C8B-B14F-4D97-AF65-F5344CB8AC3E}">
        <p14:creationId xmlns:p14="http://schemas.microsoft.com/office/powerpoint/2010/main" val="101984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36" y="988759"/>
            <a:ext cx="8373014" cy="994172"/>
          </a:xfrm>
        </p:spPr>
        <p:txBody>
          <a:bodyPr/>
          <a:lstStyle/>
          <a:p>
            <a:pPr algn="ctr"/>
            <a:r>
              <a:rPr lang="en-US" b="1" dirty="0"/>
              <a:t>Role of EPA, NRCS, State Water Quality Agencies</a:t>
            </a:r>
          </a:p>
        </p:txBody>
      </p:sp>
      <p:graphicFrame>
        <p:nvGraphicFramePr>
          <p:cNvPr id="4" name="Content Placeholder 4"/>
          <p:cNvGraphicFramePr>
            <a:graphicFrameLocks/>
          </p:cNvGraphicFramePr>
          <p:nvPr>
            <p:extLst/>
          </p:nvPr>
        </p:nvGraphicFramePr>
        <p:xfrm>
          <a:off x="348711" y="1982930"/>
          <a:ext cx="8392335" cy="3657600"/>
        </p:xfrm>
        <a:graphic>
          <a:graphicData uri="http://schemas.openxmlformats.org/drawingml/2006/table">
            <a:tbl>
              <a:tblPr firstRow="1" bandRow="1">
                <a:tableStyleId>{5C22544A-7EE6-4342-B048-85BDC9FD1C3A}</a:tableStyleId>
              </a:tblPr>
              <a:tblGrid>
                <a:gridCol w="2714627">
                  <a:extLst>
                    <a:ext uri="{9D8B030D-6E8A-4147-A177-3AD203B41FA5}">
                      <a16:colId xmlns:a16="http://schemas.microsoft.com/office/drawing/2014/main" val="1018503458"/>
                    </a:ext>
                  </a:extLst>
                </a:gridCol>
                <a:gridCol w="2838854">
                  <a:extLst>
                    <a:ext uri="{9D8B030D-6E8A-4147-A177-3AD203B41FA5}">
                      <a16:colId xmlns:a16="http://schemas.microsoft.com/office/drawing/2014/main" val="3105608245"/>
                    </a:ext>
                  </a:extLst>
                </a:gridCol>
                <a:gridCol w="2838854">
                  <a:extLst>
                    <a:ext uri="{9D8B030D-6E8A-4147-A177-3AD203B41FA5}">
                      <a16:colId xmlns:a16="http://schemas.microsoft.com/office/drawing/2014/main" val="2801321920"/>
                    </a:ext>
                  </a:extLst>
                </a:gridCol>
              </a:tblGrid>
              <a:tr h="6172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NRCS</a:t>
                      </a:r>
                    </a:p>
                    <a:p>
                      <a:pPr algn="ctr"/>
                      <a:endParaRPr lang="en-US" sz="1800" b="1" dirty="0"/>
                    </a:p>
                  </a:txBody>
                  <a:tcPr marL="68580" marR="68580" marT="34290" marB="34290"/>
                </a:tc>
                <a:tc>
                  <a:txBody>
                    <a:bodyPr/>
                    <a:lstStyle/>
                    <a:p>
                      <a:pPr algn="ctr"/>
                      <a:r>
                        <a:rPr lang="en-US" sz="1800" b="1" dirty="0"/>
                        <a:t>EPA</a:t>
                      </a:r>
                    </a:p>
                  </a:txBody>
                  <a:tcPr marL="68580" marR="68580" marT="34290" marB="34290"/>
                </a:tc>
                <a:tc>
                  <a:txBody>
                    <a:bodyPr/>
                    <a:lstStyle/>
                    <a:p>
                      <a:pPr algn="ctr"/>
                      <a:r>
                        <a:rPr lang="en-US" sz="1800" b="1" dirty="0"/>
                        <a:t>State Water Quality Agency</a:t>
                      </a:r>
                    </a:p>
                  </a:txBody>
                  <a:tcPr marL="68580" marR="68580" marT="34290" marB="34290"/>
                </a:tc>
                <a:extLst>
                  <a:ext uri="{0D108BD9-81ED-4DB2-BD59-A6C34878D82A}">
                    <a16:rowId xmlns:a16="http://schemas.microsoft.com/office/drawing/2014/main" val="3151196728"/>
                  </a:ext>
                </a:extLst>
              </a:tr>
              <a:tr h="283388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Targeted water quality conservation practice implementation and technical assistance through EQIP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NWQI watershed selection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Assessment and planning through NWQI readiness phase and Source water/Drinking water pilot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Report on NRCS metrics annually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b="0" dirty="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Promote coordination between NRCS and state water quality agencies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Guidance on NWQI instream monitoring efforts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Support state use of 319 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Technical support on monitoring and watershed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t>Report on state metrics annually</a:t>
                      </a:r>
                    </a:p>
                  </a:txBody>
                  <a:tcPr marL="68580" marR="68580" marT="34290" marB="34290"/>
                </a:tc>
                <a:tc>
                  <a:txBody>
                    <a:bodyPr/>
                    <a:lstStyle/>
                    <a:p>
                      <a:pPr marL="285750" indent="-285750">
                        <a:buFont typeface="Arial" panose="020B0604020202020204" pitchFamily="34" charset="0"/>
                        <a:buChar char="•"/>
                      </a:pPr>
                      <a:r>
                        <a:rPr lang="en-US" sz="1500" b="0" dirty="0"/>
                        <a:t>Focused water quality monitoring in ~60 watersheds</a:t>
                      </a:r>
                    </a:p>
                    <a:p>
                      <a:pPr marL="285750" indent="-285750">
                        <a:buFont typeface="Arial" panose="020B0604020202020204" pitchFamily="34" charset="0"/>
                        <a:buChar char="•"/>
                      </a:pPr>
                      <a:r>
                        <a:rPr lang="en-US" sz="1500" b="0" dirty="0"/>
                        <a:t>Coordinate with NRCS on watershed selection process</a:t>
                      </a:r>
                    </a:p>
                    <a:p>
                      <a:pPr marL="285750" indent="-285750">
                        <a:buFont typeface="Arial" panose="020B0604020202020204" pitchFamily="34" charset="0"/>
                        <a:buChar char="•"/>
                      </a:pPr>
                      <a:r>
                        <a:rPr lang="en-US" sz="1500" b="0" dirty="0"/>
                        <a:t>Direct use of 319 funds to support variety of activities</a:t>
                      </a:r>
                    </a:p>
                    <a:p>
                      <a:pPr marL="285750" indent="-285750">
                        <a:buFont typeface="Arial" panose="020B0604020202020204" pitchFamily="34" charset="0"/>
                        <a:buChar char="•"/>
                      </a:pPr>
                      <a:r>
                        <a:rPr lang="en-US" sz="1500" b="0" dirty="0"/>
                        <a:t>Annually report to EPA on NWQI progress </a:t>
                      </a:r>
                    </a:p>
                  </a:txBody>
                  <a:tcPr marL="68580" marR="68580" marT="34290" marB="34290"/>
                </a:tc>
                <a:extLst>
                  <a:ext uri="{0D108BD9-81ED-4DB2-BD59-A6C34878D82A}">
                    <a16:rowId xmlns:a16="http://schemas.microsoft.com/office/drawing/2014/main" val="4063107636"/>
                  </a:ext>
                </a:extLst>
              </a:tr>
            </a:tbl>
          </a:graphicData>
        </a:graphic>
      </p:graphicFrame>
      <p:sp>
        <p:nvSpPr>
          <p:cNvPr id="3" name="Slide Number Placeholder 2"/>
          <p:cNvSpPr>
            <a:spLocks noGrp="1"/>
          </p:cNvSpPr>
          <p:nvPr>
            <p:ph type="sldNum" sz="quarter" idx="12"/>
          </p:nvPr>
        </p:nvSpPr>
        <p:spPr/>
        <p:txBody>
          <a:bodyPr/>
          <a:lstStyle/>
          <a:p>
            <a:pPr defTabSz="685800"/>
            <a:fld id="{7F41E446-191E-47DD-AEE9-E3B32A1B94FA}" type="slidenum">
              <a:rPr lang="en-US">
                <a:solidFill>
                  <a:prstClr val="black">
                    <a:tint val="75000"/>
                  </a:prstClr>
                </a:solidFill>
                <a:latin typeface="Calibri" panose="020F0502020204030204"/>
              </a:rPr>
              <a:pPr defTabSz="685800"/>
              <a:t>19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4620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C5180-CE38-4C2D-8901-9E7509C9C885}"/>
              </a:ext>
            </a:extLst>
          </p:cNvPr>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459419" y="1527999"/>
            <a:ext cx="7772400" cy="857250"/>
          </a:xfrm>
        </p:spPr>
        <p:txBody>
          <a:bodyPr/>
          <a:lstStyle/>
          <a:p>
            <a:r>
              <a:rPr lang="en-US" dirty="0">
                <a:solidFill>
                  <a:schemeClr val="bg1"/>
                </a:solidFill>
              </a:rPr>
              <a:t>How NRCS Provides Assistance for Conservation</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107642" y="2385250"/>
            <a:ext cx="8928716" cy="3092942"/>
          </a:xfrm>
        </p:spPr>
        <p:txBody>
          <a:bodyPr/>
          <a:lstStyle/>
          <a:p>
            <a:pPr>
              <a:spcBef>
                <a:spcPts val="1350"/>
              </a:spcBef>
            </a:pPr>
            <a:r>
              <a:rPr lang="en-US" sz="1950" dirty="0"/>
              <a:t>NRCS first works one-on-one with landowners to develop a conservation plan that meets their goals and vision for their land.</a:t>
            </a:r>
          </a:p>
          <a:p>
            <a:pPr>
              <a:spcBef>
                <a:spcPts val="1350"/>
              </a:spcBef>
            </a:pPr>
            <a:r>
              <a:rPr lang="en-US" sz="1950" dirty="0"/>
              <a:t>The conservation plan is a roadmap for which conservation practices best meet the landowner needs and that address resource concerns. </a:t>
            </a:r>
          </a:p>
          <a:p>
            <a:pPr>
              <a:spcBef>
                <a:spcPts val="1350"/>
              </a:spcBef>
            </a:pPr>
            <a:r>
              <a:rPr lang="en-US" sz="1950" dirty="0"/>
              <a:t>Financial assistance covers part of the costs to implement conservation practices.  </a:t>
            </a:r>
          </a:p>
          <a:p>
            <a:pPr>
              <a:spcBef>
                <a:spcPts val="1350"/>
              </a:spcBef>
            </a:pPr>
            <a:r>
              <a:rPr lang="en-US" sz="1950" dirty="0"/>
              <a:t>Financial assistance applications are ranked, and those ranked highest in addressing resource concerns will receive financial assistance for the cost of implementing practices.  </a:t>
            </a:r>
          </a:p>
          <a:p>
            <a:pPr>
              <a:spcBef>
                <a:spcPts val="1350"/>
              </a:spcBef>
            </a:pPr>
            <a:r>
              <a:rPr lang="en-US" sz="1950" dirty="0"/>
              <a:t>Payment rates for conservation practices are reviewed and set each fiscal year. </a:t>
            </a:r>
            <a:endParaRPr lang="en-US" sz="19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3A3386-2A13-4E61-9621-9E537D8FA70A}"/>
              </a:ext>
            </a:extLst>
          </p:cNvPr>
          <p:cNvSpPr>
            <a:spLocks noGrp="1"/>
          </p:cNvSpPr>
          <p:nvPr>
            <p:ph type="sldNum" sz="quarter" idx="12"/>
          </p:nvPr>
        </p:nvSpPr>
        <p:spPr/>
        <p:txBody>
          <a:bodyPr/>
          <a:lstStyle/>
          <a:p>
            <a:fld id="{3C5A55B3-4C28-40DE-B67E-4398562928FE}"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7983356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1" y="912685"/>
            <a:ext cx="8191859" cy="994172"/>
          </a:xfrm>
        </p:spPr>
        <p:txBody>
          <a:bodyPr>
            <a:normAutofit fontScale="90000"/>
          </a:bodyPr>
          <a:lstStyle/>
          <a:p>
            <a:pPr algn="ctr"/>
            <a:r>
              <a:rPr lang="en-US" b="1" dirty="0"/>
              <a:t>Ensuring Water Quality Success</a:t>
            </a:r>
            <a:br>
              <a:rPr lang="en-US" b="1" dirty="0"/>
            </a:br>
            <a:r>
              <a:rPr lang="en-US" b="1" dirty="0"/>
              <a:t> through NWQI and beyond*</a:t>
            </a:r>
          </a:p>
        </p:txBody>
      </p:sp>
      <p:sp>
        <p:nvSpPr>
          <p:cNvPr id="3" name="Content Placeholder 2"/>
          <p:cNvSpPr>
            <a:spLocks noGrp="1"/>
          </p:cNvSpPr>
          <p:nvPr>
            <p:ph idx="1"/>
          </p:nvPr>
        </p:nvSpPr>
        <p:spPr>
          <a:xfrm>
            <a:off x="300290" y="1906857"/>
            <a:ext cx="8215059" cy="3717656"/>
          </a:xfrm>
        </p:spPr>
        <p:txBody>
          <a:bodyPr>
            <a:noAutofit/>
          </a:bodyPr>
          <a:lstStyle/>
          <a:p>
            <a:r>
              <a:rPr lang="en-US" sz="1800" dirty="0"/>
              <a:t>Keys to NWQI success </a:t>
            </a:r>
          </a:p>
          <a:p>
            <a:pPr lvl="1"/>
            <a:r>
              <a:rPr lang="en-US" sz="1500" dirty="0"/>
              <a:t>Focused partnership efforts in small watersheds</a:t>
            </a:r>
          </a:p>
          <a:p>
            <a:pPr lvl="1"/>
            <a:r>
              <a:rPr lang="en-US" sz="1500" dirty="0"/>
              <a:t>Targeted implementation of key practices in the right places (critical areas)</a:t>
            </a:r>
          </a:p>
          <a:p>
            <a:pPr lvl="1"/>
            <a:r>
              <a:rPr lang="en-US" sz="1500" dirty="0"/>
              <a:t>Watershed planning efforts underway include coordination between state agencies and NRCS</a:t>
            </a:r>
          </a:p>
          <a:p>
            <a:pPr lvl="1"/>
            <a:r>
              <a:rPr lang="en-US" sz="1500" dirty="0"/>
              <a:t>Sharing appropriate data to assess progress through instream monitoring</a:t>
            </a:r>
          </a:p>
          <a:p>
            <a:pPr marL="0" indent="0">
              <a:buNone/>
            </a:pPr>
            <a:endParaRPr lang="en-US" sz="1200" dirty="0"/>
          </a:p>
          <a:p>
            <a:r>
              <a:rPr lang="en-US" sz="1800" dirty="0"/>
              <a:t>Principles that increase likelihood of measured water quality improvement:</a:t>
            </a:r>
          </a:p>
          <a:p>
            <a:pPr lvl="1"/>
            <a:r>
              <a:rPr lang="en-US" sz="1500" dirty="0"/>
              <a:t>Adequately describe problems and pollution sources</a:t>
            </a:r>
          </a:p>
          <a:p>
            <a:pPr lvl="1"/>
            <a:r>
              <a:rPr lang="en-US" sz="1500" dirty="0"/>
              <a:t>Watershed plan developed and implemented with local stakeholders</a:t>
            </a:r>
          </a:p>
          <a:p>
            <a:pPr lvl="1"/>
            <a:r>
              <a:rPr lang="en-US" sz="1500" dirty="0"/>
              <a:t>Critical areas and appropriate conservation practices defined</a:t>
            </a:r>
          </a:p>
          <a:p>
            <a:pPr lvl="1"/>
            <a:r>
              <a:rPr lang="en-US" sz="1500" dirty="0"/>
              <a:t>Quantitative water quality and monitoring goals </a:t>
            </a:r>
          </a:p>
          <a:p>
            <a:pPr lvl="1"/>
            <a:r>
              <a:rPr lang="en-US" sz="1500" dirty="0"/>
              <a:t>Anticipate high level of implementation and landowner participation, with good outreach capacity</a:t>
            </a:r>
          </a:p>
          <a:p>
            <a:pPr lvl="1"/>
            <a:r>
              <a:rPr lang="en-US" sz="1500" dirty="0"/>
              <a:t>Have stable funding and effective information, education, technology transfer mechanisms</a:t>
            </a:r>
            <a:endParaRPr lang="en-US" dirty="0"/>
          </a:p>
          <a:p>
            <a:pPr marL="342900" lvl="1" indent="0">
              <a:buNone/>
            </a:pPr>
            <a:endParaRPr lang="en-US" sz="1500" dirty="0"/>
          </a:p>
        </p:txBody>
      </p:sp>
      <p:sp>
        <p:nvSpPr>
          <p:cNvPr id="5" name="Slide Number Placeholder 4"/>
          <p:cNvSpPr>
            <a:spLocks noGrp="1"/>
          </p:cNvSpPr>
          <p:nvPr>
            <p:ph type="sldNum" sz="quarter" idx="12"/>
          </p:nvPr>
        </p:nvSpPr>
        <p:spPr/>
        <p:txBody>
          <a:bodyPr/>
          <a:lstStyle/>
          <a:p>
            <a:pPr defTabSz="685800"/>
            <a:fld id="{7F41E446-191E-47DD-AEE9-E3B32A1B94FA}" type="slidenum">
              <a:rPr lang="en-US">
                <a:solidFill>
                  <a:prstClr val="black">
                    <a:tint val="75000"/>
                  </a:prstClr>
                </a:solidFill>
                <a:latin typeface="Calibri" panose="020F0502020204030204"/>
              </a:rPr>
              <a:pPr defTabSz="685800"/>
              <a:t>20</a:t>
            </a:fld>
            <a:endParaRPr lang="en-US">
              <a:solidFill>
                <a:prstClr val="black">
                  <a:tint val="75000"/>
                </a:prstClr>
              </a:solidFill>
              <a:latin typeface="Calibri" panose="020F050202020403020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2272" y="2909684"/>
            <a:ext cx="1391842" cy="994172"/>
          </a:xfrm>
          <a:prstGeom prst="rect">
            <a:avLst/>
          </a:prstGeom>
          <a:ln>
            <a:solidFill>
              <a:schemeClr val="bg1">
                <a:lumMod val="50000"/>
              </a:schemeClr>
            </a:solidFill>
          </a:ln>
        </p:spPr>
      </p:pic>
      <p:sp>
        <p:nvSpPr>
          <p:cNvPr id="4" name="TextBox 3"/>
          <p:cNvSpPr txBox="1"/>
          <p:nvPr/>
        </p:nvSpPr>
        <p:spPr>
          <a:xfrm>
            <a:off x="113940" y="5644441"/>
            <a:ext cx="7858485"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 Per USDA, Land-grant University, and EPA science</a:t>
            </a:r>
          </a:p>
        </p:txBody>
      </p:sp>
    </p:spTree>
    <p:extLst>
      <p:ext uri="{BB962C8B-B14F-4D97-AF65-F5344CB8AC3E}">
        <p14:creationId xmlns:p14="http://schemas.microsoft.com/office/powerpoint/2010/main" val="419881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14" y="962294"/>
            <a:ext cx="8681615" cy="994172"/>
          </a:xfrm>
        </p:spPr>
        <p:txBody>
          <a:bodyPr>
            <a:noAutofit/>
          </a:bodyPr>
          <a:lstStyle/>
          <a:p>
            <a:pPr algn="ctr"/>
            <a:r>
              <a:rPr lang="en-US" b="1" dirty="0"/>
              <a:t>NWQI Water Quality Monitoring Goals &amp; Objectives</a:t>
            </a:r>
          </a:p>
        </p:txBody>
      </p:sp>
      <p:sp>
        <p:nvSpPr>
          <p:cNvPr id="3" name="Content Placeholder 2"/>
          <p:cNvSpPr>
            <a:spLocks noGrp="1"/>
          </p:cNvSpPr>
          <p:nvPr>
            <p:ph idx="1"/>
          </p:nvPr>
        </p:nvSpPr>
        <p:spPr>
          <a:xfrm>
            <a:off x="232914" y="2000251"/>
            <a:ext cx="7136530" cy="3898106"/>
          </a:xfrm>
        </p:spPr>
        <p:txBody>
          <a:bodyPr>
            <a:normAutofit fontScale="92500" lnSpcReduction="10000"/>
          </a:bodyPr>
          <a:lstStyle/>
          <a:p>
            <a:r>
              <a:rPr lang="en-US" sz="2250" dirty="0"/>
              <a:t>Monitoring Goal: assess NWQI implementation impacts on water quality for nutrients, sediment, and/or pathogens</a:t>
            </a:r>
          </a:p>
          <a:p>
            <a:pPr lvl="1"/>
            <a:r>
              <a:rPr lang="en-US" sz="1950" dirty="0"/>
              <a:t>document that water quality has improved beyond what would be expected given natural variability and other factors in the watershed</a:t>
            </a:r>
          </a:p>
          <a:p>
            <a:r>
              <a:rPr lang="en-US" sz="2250" dirty="0"/>
              <a:t>NPS effectiveness monitoring is challenging, can take 7-10+ years</a:t>
            </a:r>
          </a:p>
          <a:p>
            <a:r>
              <a:rPr lang="en-US" dirty="0"/>
              <a:t>NWQI FY16 state reporting- focus on monitoring activity </a:t>
            </a:r>
          </a:p>
          <a:p>
            <a:pPr lvl="1"/>
            <a:r>
              <a:rPr lang="en-US" sz="1950" dirty="0"/>
              <a:t>Preliminary results indicate: </a:t>
            </a:r>
          </a:p>
          <a:p>
            <a:pPr lvl="2"/>
            <a:r>
              <a:rPr lang="en-US" sz="1800" dirty="0"/>
              <a:t>States use a variety of monitoring approaches, but majority use multi-station long term trend, single station long term trend or multiple approaches</a:t>
            </a:r>
          </a:p>
          <a:p>
            <a:pPr lvl="2"/>
            <a:r>
              <a:rPr lang="en-US" sz="1800" dirty="0"/>
              <a:t>States indicated that water quality changes have been detected in ~&gt;15 watersheds, and majority of those improvements associated with agricultural activity</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defTabSz="685800"/>
            <a:fld id="{7AD1A623-6E5D-4C4A-9B4F-60847726A04E}" type="slidenum">
              <a:rPr lang="en-US">
                <a:solidFill>
                  <a:prstClr val="black">
                    <a:tint val="75000"/>
                  </a:prstClr>
                </a:solidFill>
                <a:latin typeface="Calibri" panose="020F0502020204030204"/>
              </a:rPr>
              <a:pPr defTabSz="685800"/>
              <a:t>21</a:t>
            </a:fld>
            <a:endParaRPr lang="en-US" dirty="0">
              <a:solidFill>
                <a:prstClr val="black">
                  <a:tint val="75000"/>
                </a:prstClr>
              </a:solidFill>
              <a:latin typeface="Calibri" panose="020F0502020204030204"/>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278" y="2414305"/>
            <a:ext cx="1394659" cy="2058782"/>
          </a:xfrm>
          <a:prstGeom prst="rect">
            <a:avLst/>
          </a:prstGeom>
          <a:ln>
            <a:solidFill>
              <a:schemeClr val="bg1">
                <a:lumMod val="50000"/>
              </a:schemeClr>
            </a:solidFill>
          </a:ln>
        </p:spPr>
      </p:pic>
    </p:spTree>
    <p:extLst>
      <p:ext uri="{BB962C8B-B14F-4D97-AF65-F5344CB8AC3E}">
        <p14:creationId xmlns:p14="http://schemas.microsoft.com/office/powerpoint/2010/main" val="347866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857251"/>
            <a:ext cx="9144000" cy="5302703"/>
          </a:xfrm>
        </p:spPr>
      </p:pic>
      <p:sp>
        <p:nvSpPr>
          <p:cNvPr id="5" name="Title 4"/>
          <p:cNvSpPr txBox="1">
            <a:spLocks/>
          </p:cNvSpPr>
          <p:nvPr/>
        </p:nvSpPr>
        <p:spPr>
          <a:xfrm>
            <a:off x="347870" y="1006980"/>
            <a:ext cx="8338931" cy="566845"/>
          </a:xfrm>
          <a:prstGeom prst="rect">
            <a:avLst/>
          </a:prstGeom>
          <a:solidFill>
            <a:schemeClr val="accent3">
              <a:lumMod val="40000"/>
              <a:lumOff val="60000"/>
              <a:alpha val="77000"/>
            </a:schemeClr>
          </a:solidFill>
        </p:spPr>
        <p:txBody>
          <a:bodyPr vert="horz" lIns="68580" tIns="34290" rIns="68580" bIns="3429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r>
              <a:rPr lang="en-US" sz="3000" b="1" dirty="0">
                <a:solidFill>
                  <a:prstClr val="black"/>
                </a:solidFill>
                <a:latin typeface="Calibri Light" panose="020F0302020204030204"/>
              </a:rPr>
              <a:t>Lessons learned from ~6 years of NWQI Implementation</a:t>
            </a:r>
            <a:endParaRPr lang="en-US" sz="3000" b="1" dirty="0">
              <a:solidFill>
                <a:prstClr val="black"/>
              </a:solidFill>
              <a:latin typeface="Calibri" panose="020F0502020204030204"/>
            </a:endParaRPr>
          </a:p>
        </p:txBody>
      </p:sp>
      <p:sp>
        <p:nvSpPr>
          <p:cNvPr id="6" name="Rectangle 3"/>
          <p:cNvSpPr txBox="1">
            <a:spLocks noChangeArrowheads="1"/>
          </p:cNvSpPr>
          <p:nvPr/>
        </p:nvSpPr>
        <p:spPr>
          <a:xfrm>
            <a:off x="628650" y="1919883"/>
            <a:ext cx="6172200" cy="302895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endParaRPr lang="en-US" sz="1800" dirty="0">
              <a:solidFill>
                <a:prstClr val="black"/>
              </a:solidFill>
              <a:latin typeface="Calibri" panose="020F0502020204030204"/>
            </a:endParaRPr>
          </a:p>
        </p:txBody>
      </p:sp>
      <p:sp>
        <p:nvSpPr>
          <p:cNvPr id="7" name="Rectangle 3"/>
          <p:cNvSpPr txBox="1">
            <a:spLocks noChangeArrowheads="1"/>
          </p:cNvSpPr>
          <p:nvPr/>
        </p:nvSpPr>
        <p:spPr>
          <a:xfrm>
            <a:off x="628650" y="1919884"/>
            <a:ext cx="7886700" cy="3978473"/>
          </a:xfrm>
          <a:prstGeom prst="rect">
            <a:avLst/>
          </a:prstGeom>
          <a:solidFill>
            <a:schemeClr val="accent3">
              <a:lumMod val="40000"/>
              <a:lumOff val="60000"/>
              <a:alpha val="83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400" dirty="0">
                <a:solidFill>
                  <a:prstClr val="black"/>
                </a:solidFill>
                <a:latin typeface="Calibri" panose="020F0502020204030204"/>
              </a:rPr>
              <a:t>Understand the importance of your role in the NWQI</a:t>
            </a:r>
          </a:p>
          <a:p>
            <a:pPr marL="514350" lvl="1" indent="-171450" defTabSz="685800">
              <a:spcBef>
                <a:spcPts val="375"/>
              </a:spcBef>
            </a:pPr>
            <a:r>
              <a:rPr lang="en-US" sz="2100" dirty="0">
                <a:solidFill>
                  <a:prstClr val="black"/>
                </a:solidFill>
                <a:latin typeface="Calibri" panose="020F0502020204030204"/>
              </a:rPr>
              <a:t>NRCS and State agencies have a shared goals and distinct roles</a:t>
            </a:r>
          </a:p>
          <a:p>
            <a:pPr marL="171450" indent="-171450" defTabSz="685800">
              <a:spcBef>
                <a:spcPts val="750"/>
              </a:spcBef>
            </a:pPr>
            <a:r>
              <a:rPr lang="en-US" sz="2400" dirty="0">
                <a:solidFill>
                  <a:prstClr val="black"/>
                </a:solidFill>
                <a:latin typeface="Calibri" panose="020F0502020204030204"/>
              </a:rPr>
              <a:t>Start planning early!</a:t>
            </a:r>
          </a:p>
          <a:p>
            <a:pPr marL="171450" indent="-171450" defTabSz="685800">
              <a:spcBef>
                <a:spcPts val="750"/>
              </a:spcBef>
            </a:pPr>
            <a:r>
              <a:rPr lang="en-US" sz="2400" dirty="0">
                <a:solidFill>
                  <a:prstClr val="black"/>
                </a:solidFill>
                <a:latin typeface="Calibri" panose="020F0502020204030204"/>
              </a:rPr>
              <a:t>Keep lines of communication open throughout the year</a:t>
            </a:r>
          </a:p>
          <a:p>
            <a:pPr marL="171450" indent="-171450" defTabSz="685800">
              <a:spcBef>
                <a:spcPts val="750"/>
              </a:spcBef>
            </a:pPr>
            <a:r>
              <a:rPr lang="en-US" sz="2400" dirty="0">
                <a:solidFill>
                  <a:prstClr val="black"/>
                </a:solidFill>
                <a:latin typeface="Calibri" panose="020F0502020204030204"/>
              </a:rPr>
              <a:t>Engage local partners</a:t>
            </a:r>
          </a:p>
          <a:p>
            <a:pPr marL="171450" indent="-171450" defTabSz="685800">
              <a:spcBef>
                <a:spcPts val="750"/>
              </a:spcBef>
            </a:pPr>
            <a:r>
              <a:rPr lang="en-US" sz="2400" dirty="0">
                <a:solidFill>
                  <a:prstClr val="black"/>
                </a:solidFill>
                <a:latin typeface="Calibri" panose="020F0502020204030204"/>
              </a:rPr>
              <a:t>Need for plans at the right scale </a:t>
            </a:r>
          </a:p>
          <a:p>
            <a:pPr marL="514350" lvl="1" indent="-171450" defTabSz="685800">
              <a:spcBef>
                <a:spcPts val="375"/>
              </a:spcBef>
            </a:pPr>
            <a:r>
              <a:rPr lang="en-US" sz="2100" dirty="0">
                <a:solidFill>
                  <a:prstClr val="black"/>
                </a:solidFill>
                <a:latin typeface="Calibri" panose="020F0502020204030204"/>
              </a:rPr>
              <a:t>Ability to ID critical source areas and develop outreach strategies</a:t>
            </a:r>
          </a:p>
          <a:p>
            <a:pPr marL="171450" indent="-171450" defTabSz="685800">
              <a:spcBef>
                <a:spcPts val="750"/>
              </a:spcBef>
            </a:pPr>
            <a:r>
              <a:rPr lang="en-US" sz="2400" dirty="0">
                <a:solidFill>
                  <a:prstClr val="black"/>
                </a:solidFill>
                <a:latin typeface="Calibri" panose="020F0502020204030204"/>
              </a:rPr>
              <a:t>Communicate about needs and successes</a:t>
            </a:r>
          </a:p>
          <a:p>
            <a:pPr marL="171450" indent="-171450" defTabSz="685800">
              <a:spcBef>
                <a:spcPts val="750"/>
              </a:spcBef>
            </a:pPr>
            <a:r>
              <a:rPr lang="en-US" sz="2400" dirty="0">
                <a:solidFill>
                  <a:prstClr val="black"/>
                </a:solidFill>
                <a:latin typeface="Calibri" panose="020F0502020204030204"/>
              </a:rPr>
              <a:t>Identify and report on metrics</a:t>
            </a:r>
          </a:p>
          <a:p>
            <a:pPr marL="171450" indent="-171450" defTabSz="685800">
              <a:spcBef>
                <a:spcPts val="750"/>
              </a:spcBef>
            </a:pPr>
            <a:endParaRPr lang="en-US" sz="1800" dirty="0">
              <a:solidFill>
                <a:prstClr val="black"/>
              </a:solidFill>
              <a:latin typeface="Calibri" panose="020F0502020204030204"/>
            </a:endParaRPr>
          </a:p>
          <a:p>
            <a:pPr marL="152698" lvl="1" indent="-152698" defTabSz="685800">
              <a:spcBef>
                <a:spcPts val="225"/>
              </a:spcBef>
              <a:buSzPct val="68000"/>
              <a:buFont typeface="Wingdings 3"/>
              <a:buChar char=""/>
            </a:pPr>
            <a:endParaRPr lang="en-US" sz="1800" dirty="0">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defTabSz="685800"/>
            <a:fld id="{2308782F-0BD0-49B3-8097-AF89C920E72F}" type="slidenum">
              <a:rPr lang="en-US">
                <a:solidFill>
                  <a:prstClr val="white"/>
                </a:solidFill>
                <a:latin typeface="Calibri" panose="020F0502020204030204"/>
              </a:rPr>
              <a:pPr defTabSz="685800"/>
              <a:t>22</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79346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303D-CAD5-43FE-AFD9-73B63D8FDCE7}"/>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682AFF57-3B1B-4397-A463-7E8D4E296E5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4272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010" y="998359"/>
            <a:ext cx="5915025" cy="686276"/>
          </a:xfrm>
        </p:spPr>
        <p:txBody>
          <a:bodyPr/>
          <a:lstStyle/>
          <a:p>
            <a:pPr algn="ctr"/>
            <a:r>
              <a:rPr lang="en-US" b="1" dirty="0"/>
              <a:t>NWQI Metrics and Measures</a:t>
            </a:r>
          </a:p>
        </p:txBody>
      </p:sp>
      <p:sp>
        <p:nvSpPr>
          <p:cNvPr id="3" name="Content Placeholder 2"/>
          <p:cNvSpPr>
            <a:spLocks noGrp="1"/>
          </p:cNvSpPr>
          <p:nvPr>
            <p:ph idx="1"/>
          </p:nvPr>
        </p:nvSpPr>
        <p:spPr>
          <a:xfrm>
            <a:off x="219974" y="1658004"/>
            <a:ext cx="8669547" cy="3966508"/>
          </a:xfrm>
        </p:spPr>
        <p:txBody>
          <a:bodyPr>
            <a:normAutofit lnSpcReduction="10000"/>
          </a:bodyPr>
          <a:lstStyle/>
          <a:p>
            <a:pPr marL="0" indent="0">
              <a:buNone/>
            </a:pPr>
            <a:r>
              <a:rPr lang="en-US" b="1" dirty="0"/>
              <a:t>Short-term (1 to 5 years)</a:t>
            </a:r>
            <a:endParaRPr lang="en-US" dirty="0"/>
          </a:p>
          <a:p>
            <a:r>
              <a:rPr lang="en-US" dirty="0"/>
              <a:t>Total amount of 319 funds and match invested in NWQI watersheds, and activities funded (EPA)</a:t>
            </a:r>
          </a:p>
          <a:p>
            <a:r>
              <a:rPr lang="en-US" dirty="0"/>
              <a:t>Trends in coordination and partnership between states and NRCS based on response to questions (EPA)</a:t>
            </a:r>
          </a:p>
          <a:p>
            <a:r>
              <a:rPr lang="en-US" dirty="0"/>
              <a:t>Focused watershed monitoring efforts – report on monitoring design and activity in ~60 NWQI watersheds (EPA)</a:t>
            </a:r>
          </a:p>
          <a:p>
            <a:r>
              <a:rPr lang="en-US" dirty="0"/>
              <a:t>Acceleration of conservation practice system implementation compared to general programs (NRCS)</a:t>
            </a:r>
          </a:p>
          <a:p>
            <a:r>
              <a:rPr lang="en-US" dirty="0"/>
              <a:t>Increase in producer participation in NWQI watersheds (NRCS)</a:t>
            </a:r>
          </a:p>
          <a:p>
            <a:r>
              <a:rPr lang="en-US" dirty="0"/>
              <a:t>Modeled nutrient and sediment load reduction estimates and number of edge of field monitoring sites (NRCS) </a:t>
            </a:r>
          </a:p>
          <a:p>
            <a:pPr marL="0" indent="0">
              <a:lnSpc>
                <a:spcPct val="100000"/>
              </a:lnSpc>
              <a:buNone/>
            </a:pPr>
            <a:endParaRPr lang="en-US" dirty="0"/>
          </a:p>
        </p:txBody>
      </p:sp>
      <p:sp>
        <p:nvSpPr>
          <p:cNvPr id="5" name="Slide Number Placeholder 4"/>
          <p:cNvSpPr>
            <a:spLocks noGrp="1"/>
          </p:cNvSpPr>
          <p:nvPr>
            <p:ph type="sldNum" sz="quarter" idx="12"/>
          </p:nvPr>
        </p:nvSpPr>
        <p:spPr/>
        <p:txBody>
          <a:bodyPr/>
          <a:lstStyle/>
          <a:p>
            <a:pPr defTabSz="685800"/>
            <a:fld id="{619128F8-D76F-4075-B652-23B9C91E6F21}" type="slidenum">
              <a:rPr lang="en-US">
                <a:solidFill>
                  <a:prstClr val="black">
                    <a:tint val="75000"/>
                  </a:prstClr>
                </a:solidFill>
                <a:latin typeface="Calibri" panose="020F0502020204030204"/>
              </a:rPr>
              <a:pPr defTabSz="685800"/>
              <a:t>24</a:t>
            </a:fld>
            <a:endParaRPr lang="en-US">
              <a:solidFill>
                <a:prstClr val="black">
                  <a:tint val="75000"/>
                </a:prstClr>
              </a:solidFill>
              <a:latin typeface="Calibri" panose="020F0502020204030204"/>
            </a:endParaRPr>
          </a:p>
        </p:txBody>
      </p:sp>
      <p:sp>
        <p:nvSpPr>
          <p:cNvPr id="6" name="Content Placeholder 2"/>
          <p:cNvSpPr txBox="1">
            <a:spLocks/>
          </p:cNvSpPr>
          <p:nvPr/>
        </p:nvSpPr>
        <p:spPr>
          <a:xfrm>
            <a:off x="219973" y="1658005"/>
            <a:ext cx="9135374" cy="245852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en-US" sz="2100" dirty="0">
              <a:solidFill>
                <a:prstClr val="black"/>
              </a:solidFill>
              <a:latin typeface="Calibri" panose="020F0502020204030204"/>
            </a:endParaRPr>
          </a:p>
          <a:p>
            <a:pPr marL="0" indent="0" defTabSz="685800">
              <a:spcBef>
                <a:spcPts val="750"/>
              </a:spcBef>
              <a:buNone/>
            </a:pPr>
            <a:endParaRPr lang="en-US" sz="2100" dirty="0">
              <a:solidFill>
                <a:prstClr val="black"/>
              </a:solidFill>
              <a:latin typeface="Calibri" panose="020F0502020204030204"/>
            </a:endParaRPr>
          </a:p>
          <a:p>
            <a:pPr marL="0" indent="0" defTabSz="685800">
              <a:spcBef>
                <a:spcPts val="750"/>
              </a:spcBef>
              <a:buNone/>
            </a:pPr>
            <a:endParaRPr lang="en-US" sz="2100" dirty="0">
              <a:solidFill>
                <a:prstClr val="black"/>
              </a:solidFill>
              <a:latin typeface="Calibri" panose="020F0502020204030204"/>
            </a:endParaRPr>
          </a:p>
        </p:txBody>
      </p:sp>
    </p:spTree>
    <p:extLst>
      <p:ext uri="{BB962C8B-B14F-4D97-AF65-F5344CB8AC3E}">
        <p14:creationId xmlns:p14="http://schemas.microsoft.com/office/powerpoint/2010/main" val="299997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010" y="998359"/>
            <a:ext cx="5915025" cy="686276"/>
          </a:xfrm>
        </p:spPr>
        <p:txBody>
          <a:bodyPr/>
          <a:lstStyle/>
          <a:p>
            <a:pPr algn="ctr"/>
            <a:r>
              <a:rPr lang="en-US" b="1" dirty="0"/>
              <a:t>NWQI Metrics and Measures</a:t>
            </a:r>
          </a:p>
        </p:txBody>
      </p:sp>
      <p:sp>
        <p:nvSpPr>
          <p:cNvPr id="3" name="Content Placeholder 2"/>
          <p:cNvSpPr>
            <a:spLocks noGrp="1"/>
          </p:cNvSpPr>
          <p:nvPr>
            <p:ph idx="1"/>
          </p:nvPr>
        </p:nvSpPr>
        <p:spPr>
          <a:xfrm>
            <a:off x="219974" y="1658004"/>
            <a:ext cx="8669547" cy="3966508"/>
          </a:xfrm>
        </p:spPr>
        <p:txBody>
          <a:bodyPr>
            <a:normAutofit/>
          </a:bodyPr>
          <a:lstStyle/>
          <a:p>
            <a:pPr marL="0" indent="0">
              <a:buNone/>
            </a:pPr>
            <a:r>
              <a:rPr lang="en-US" b="1" dirty="0"/>
              <a:t>Long-term (5 to 10+ years)</a:t>
            </a:r>
          </a:p>
          <a:p>
            <a:r>
              <a:rPr lang="en-US" dirty="0"/>
              <a:t>Number of focus watersheds documenting positive water quality changes through accelerated implementation of conservation practice systems (EPA)</a:t>
            </a:r>
          </a:p>
          <a:p>
            <a:r>
              <a:rPr lang="en-US" dirty="0"/>
              <a:t>Number of impaired segments/waters proposed for delisting for one or more priority pollutants (nutrients, sediments, pathogens, related parameters) (EPA)</a:t>
            </a:r>
          </a:p>
          <a:p>
            <a:r>
              <a:rPr lang="en-US" dirty="0"/>
              <a:t>Indication of long-term coordination and effective state-NRCS partnerships as a result of NWQI (EPA)</a:t>
            </a:r>
          </a:p>
          <a:p>
            <a:r>
              <a:rPr lang="en-US" dirty="0"/>
              <a:t>Number of watersheds meeting a conservation treatment need documented by NRCS state offices (NRCS)</a:t>
            </a:r>
          </a:p>
        </p:txBody>
      </p:sp>
      <p:sp>
        <p:nvSpPr>
          <p:cNvPr id="5" name="Slide Number Placeholder 4"/>
          <p:cNvSpPr>
            <a:spLocks noGrp="1"/>
          </p:cNvSpPr>
          <p:nvPr>
            <p:ph type="sldNum" sz="quarter" idx="12"/>
          </p:nvPr>
        </p:nvSpPr>
        <p:spPr/>
        <p:txBody>
          <a:bodyPr/>
          <a:lstStyle/>
          <a:p>
            <a:pPr defTabSz="685800"/>
            <a:fld id="{619128F8-D76F-4075-B652-23B9C91E6F21}" type="slidenum">
              <a:rPr lang="en-US">
                <a:solidFill>
                  <a:prstClr val="black">
                    <a:tint val="75000"/>
                  </a:prstClr>
                </a:solidFill>
                <a:latin typeface="Calibri" panose="020F0502020204030204"/>
              </a:rPr>
              <a:pPr defTabSz="685800"/>
              <a:t>25</a:t>
            </a:fld>
            <a:endParaRPr lang="en-US">
              <a:solidFill>
                <a:prstClr val="black">
                  <a:tint val="75000"/>
                </a:prstClr>
              </a:solidFill>
              <a:latin typeface="Calibri" panose="020F0502020204030204"/>
            </a:endParaRPr>
          </a:p>
        </p:txBody>
      </p:sp>
      <p:sp>
        <p:nvSpPr>
          <p:cNvPr id="6" name="Content Placeholder 2"/>
          <p:cNvSpPr txBox="1">
            <a:spLocks/>
          </p:cNvSpPr>
          <p:nvPr/>
        </p:nvSpPr>
        <p:spPr>
          <a:xfrm>
            <a:off x="219973" y="1658005"/>
            <a:ext cx="9135374" cy="245852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en-US" sz="2100" dirty="0">
              <a:solidFill>
                <a:prstClr val="black"/>
              </a:solidFill>
              <a:latin typeface="Calibri" panose="020F0502020204030204"/>
            </a:endParaRPr>
          </a:p>
          <a:p>
            <a:pPr marL="0" indent="0" defTabSz="685800">
              <a:spcBef>
                <a:spcPts val="750"/>
              </a:spcBef>
              <a:buNone/>
            </a:pPr>
            <a:endParaRPr lang="en-US" sz="2100" dirty="0">
              <a:solidFill>
                <a:prstClr val="black"/>
              </a:solidFill>
              <a:latin typeface="Calibri" panose="020F0502020204030204"/>
            </a:endParaRPr>
          </a:p>
          <a:p>
            <a:pPr marL="0" indent="0" defTabSz="685800">
              <a:spcBef>
                <a:spcPts val="750"/>
              </a:spcBef>
              <a:buNone/>
            </a:pPr>
            <a:endParaRPr lang="en-US" sz="2100" dirty="0">
              <a:solidFill>
                <a:prstClr val="black"/>
              </a:solidFill>
              <a:latin typeface="Calibri" panose="020F0502020204030204"/>
            </a:endParaRPr>
          </a:p>
        </p:txBody>
      </p:sp>
    </p:spTree>
    <p:extLst>
      <p:ext uri="{BB962C8B-B14F-4D97-AF65-F5344CB8AC3E}">
        <p14:creationId xmlns:p14="http://schemas.microsoft.com/office/powerpoint/2010/main" val="741544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Connecticut Source Water Activities</a:t>
            </a:r>
          </a:p>
        </p:txBody>
      </p:sp>
      <p:sp>
        <p:nvSpPr>
          <p:cNvPr id="3" name="Subtitle 2"/>
          <p:cNvSpPr>
            <a:spLocks noGrp="1"/>
          </p:cNvSpPr>
          <p:nvPr>
            <p:ph type="subTitle" idx="1"/>
          </p:nvPr>
        </p:nvSpPr>
        <p:spPr/>
        <p:txBody>
          <a:bodyPr/>
          <a:lstStyle/>
          <a:p>
            <a:r>
              <a:rPr lang="en-US" dirty="0"/>
              <a:t>August 1, 2018               Thomas L. Morgart</a:t>
            </a:r>
          </a:p>
        </p:txBody>
      </p:sp>
      <p:sp>
        <p:nvSpPr>
          <p:cNvPr id="4" name="Content Placeholder 3"/>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4059534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 Water Protection Readiness	</a:t>
            </a:r>
          </a:p>
        </p:txBody>
      </p:sp>
      <p:sp>
        <p:nvSpPr>
          <p:cNvPr id="6" name="Content Placeholder 5"/>
          <p:cNvSpPr>
            <a:spLocks noGrp="1"/>
          </p:cNvSpPr>
          <p:nvPr>
            <p:ph idx="1"/>
          </p:nvPr>
        </p:nvSpPr>
        <p:spPr>
          <a:xfrm>
            <a:off x="261814" y="1600200"/>
            <a:ext cx="8882185" cy="5097780"/>
          </a:xfrm>
          <a:solidFill>
            <a:schemeClr val="bg1"/>
          </a:solidFill>
        </p:spPr>
        <p:txBody>
          <a:bodyPr>
            <a:normAutofit lnSpcReduction="10000"/>
          </a:bodyPr>
          <a:lstStyle/>
          <a:p>
            <a:r>
              <a:rPr lang="en-US" sz="2400" i="1" dirty="0"/>
              <a:t>How did Connecticut NRCS get Started on Source Water Protection?</a:t>
            </a:r>
          </a:p>
          <a:p>
            <a:endParaRPr lang="en-US" dirty="0"/>
          </a:p>
          <a:p>
            <a:r>
              <a:rPr lang="en-US" sz="2400" dirty="0"/>
              <a:t>NB 300-18-26 LTP – National Water Quality Initiative (NWQI) Watershed Selection and Criteria for Implementation and Readiness Phases of NWQI – Fiscal Year (FY) 2019. This bulletin included a source water protection readiness component.  </a:t>
            </a:r>
          </a:p>
          <a:p>
            <a:endParaRPr lang="en-US" sz="2400" dirty="0"/>
          </a:p>
          <a:p>
            <a:r>
              <a:rPr lang="en-US" sz="2400" dirty="0"/>
              <a:t>Get to Know your EPA Source Water Protection Coordinators.  </a:t>
            </a:r>
          </a:p>
          <a:p>
            <a:endParaRPr lang="en-US" sz="2400" dirty="0"/>
          </a:p>
          <a:p>
            <a:r>
              <a:rPr lang="en-US" sz="2400" dirty="0"/>
              <a:t>EPA Region 1	Kira Jacobs and Ted </a:t>
            </a:r>
            <a:r>
              <a:rPr lang="en-US" sz="2400" dirty="0" err="1"/>
              <a:t>Lavery</a:t>
            </a:r>
            <a:endParaRPr lang="en-US" sz="2400" dirty="0"/>
          </a:p>
        </p:txBody>
      </p:sp>
    </p:spTree>
    <p:extLst>
      <p:ext uri="{BB962C8B-B14F-4D97-AF65-F5344CB8AC3E}">
        <p14:creationId xmlns:p14="http://schemas.microsoft.com/office/powerpoint/2010/main" val="418995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EPA Source Water Connections		</a:t>
            </a:r>
          </a:p>
        </p:txBody>
      </p:sp>
      <p:sp>
        <p:nvSpPr>
          <p:cNvPr id="6" name="Content Placeholder 5"/>
          <p:cNvSpPr>
            <a:spLocks noGrp="1"/>
          </p:cNvSpPr>
          <p:nvPr>
            <p:ph idx="1"/>
          </p:nvPr>
        </p:nvSpPr>
        <p:spPr>
          <a:xfrm>
            <a:off x="261814" y="1600200"/>
            <a:ext cx="8882185" cy="5097780"/>
          </a:xfrm>
          <a:solidFill>
            <a:schemeClr val="bg1"/>
          </a:solidFill>
        </p:spPr>
        <p:txBody>
          <a:bodyPr/>
          <a:lstStyle/>
          <a:p>
            <a:r>
              <a:rPr lang="en-US" dirty="0"/>
              <a:t>EPA connected CT NRCS to the Connecticut Department of Public Health’s Drinking Water Section and provided introductions via conference call.</a:t>
            </a:r>
          </a:p>
          <a:p>
            <a:endParaRPr lang="en-US" dirty="0"/>
          </a:p>
          <a:p>
            <a:r>
              <a:rPr lang="en-US" dirty="0"/>
              <a:t>Discussed the opportunities of the source water protection readiness phase and information NRCS would need in order to be able to </a:t>
            </a:r>
            <a:br>
              <a:rPr lang="en-US" dirty="0"/>
            </a:br>
            <a:r>
              <a:rPr lang="en-US" dirty="0"/>
              <a:t>consider developing a readiness application.</a:t>
            </a:r>
          </a:p>
          <a:p>
            <a:endParaRPr lang="en-US" dirty="0"/>
          </a:p>
          <a:p>
            <a:r>
              <a:rPr lang="en-US" dirty="0"/>
              <a:t>CT Dept. of Public Health was able to provide CT NRCS with a GIS </a:t>
            </a:r>
            <a:br>
              <a:rPr lang="en-US" dirty="0"/>
            </a:br>
            <a:r>
              <a:rPr lang="en-US" dirty="0"/>
              <a:t>layer that included source water areas including well heads. </a:t>
            </a:r>
          </a:p>
          <a:p>
            <a:endParaRPr lang="en-US" dirty="0"/>
          </a:p>
          <a:p>
            <a:r>
              <a:rPr lang="en-US" i="1" dirty="0"/>
              <a:t>Some states consider the GIS layers to be private and will not share this data. A Memorandum of Understanding might be required to gain access to the source water data layer.  </a:t>
            </a:r>
          </a:p>
          <a:p>
            <a:endParaRPr lang="en-US" dirty="0"/>
          </a:p>
        </p:txBody>
      </p:sp>
    </p:spTree>
    <p:extLst>
      <p:ext uri="{BB962C8B-B14F-4D97-AF65-F5344CB8AC3E}">
        <p14:creationId xmlns:p14="http://schemas.microsoft.com/office/powerpoint/2010/main" val="3312281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Analyzing Source Water Protection Opportunities </a:t>
            </a:r>
          </a:p>
        </p:txBody>
      </p:sp>
      <p:sp>
        <p:nvSpPr>
          <p:cNvPr id="6" name="Content Placeholder 5"/>
          <p:cNvSpPr>
            <a:spLocks noGrp="1"/>
          </p:cNvSpPr>
          <p:nvPr>
            <p:ph idx="1"/>
          </p:nvPr>
        </p:nvSpPr>
        <p:spPr>
          <a:xfrm>
            <a:off x="261814" y="1600200"/>
            <a:ext cx="8882185" cy="5097780"/>
          </a:xfrm>
          <a:solidFill>
            <a:schemeClr val="bg1"/>
          </a:solidFill>
        </p:spPr>
        <p:txBody>
          <a:bodyPr/>
          <a:lstStyle/>
          <a:p>
            <a:r>
              <a:rPr lang="en-US" sz="2800" dirty="0"/>
              <a:t>Analyze source water areas using  NRCS data layers</a:t>
            </a:r>
          </a:p>
          <a:p>
            <a:pPr marL="342900" indent="-115888">
              <a:buFont typeface="Arial" panose="020B0604020202020204" pitchFamily="34" charset="0"/>
              <a:buChar char="•"/>
            </a:pPr>
            <a:r>
              <a:rPr lang="en-US" sz="2400" dirty="0"/>
              <a:t>	Land use</a:t>
            </a:r>
          </a:p>
          <a:p>
            <a:pPr marL="914400" indent="-169863">
              <a:buFont typeface="Wingdings" panose="05000000000000000000" pitchFamily="2" charset="2"/>
              <a:buChar char="ü"/>
            </a:pPr>
            <a:r>
              <a:rPr lang="en-US" sz="2400" dirty="0"/>
              <a:t>	Cropland </a:t>
            </a:r>
          </a:p>
          <a:p>
            <a:pPr marL="914400" indent="-169863">
              <a:buFont typeface="Wingdings" panose="05000000000000000000" pitchFamily="2" charset="2"/>
              <a:buChar char="ü"/>
            </a:pPr>
            <a:r>
              <a:rPr lang="en-US" sz="2400" dirty="0"/>
              <a:t>	Forestry </a:t>
            </a:r>
          </a:p>
          <a:p>
            <a:pPr marL="914400" indent="-169863">
              <a:buFont typeface="Wingdings" panose="05000000000000000000" pitchFamily="2" charset="2"/>
              <a:buChar char="ü"/>
            </a:pPr>
            <a:r>
              <a:rPr lang="en-US" sz="2400" dirty="0"/>
              <a:t>	Urban</a:t>
            </a:r>
          </a:p>
          <a:p>
            <a:pPr marL="914400" indent="-169863">
              <a:buFont typeface="Wingdings" panose="05000000000000000000" pitchFamily="2" charset="2"/>
              <a:buChar char="ü"/>
            </a:pPr>
            <a:r>
              <a:rPr lang="en-US" sz="2400" dirty="0"/>
              <a:t>	303d Ag Impaired Watersheds</a:t>
            </a:r>
          </a:p>
          <a:p>
            <a:pPr marL="914400" indent="-169863">
              <a:buFont typeface="Wingdings" panose="05000000000000000000" pitchFamily="2" charset="2"/>
              <a:buChar char="ü"/>
            </a:pPr>
            <a:r>
              <a:rPr lang="en-US" sz="2400" dirty="0"/>
              <a:t>	303d Ag Impaired Public Water Supply Areas </a:t>
            </a:r>
            <a:r>
              <a:rPr lang="en-US" sz="2400" dirty="0">
                <a:solidFill>
                  <a:srgbClr val="FF0000"/>
                </a:solidFill>
              </a:rPr>
              <a:t>*</a:t>
            </a:r>
          </a:p>
          <a:p>
            <a:pPr marL="458788" indent="-231775">
              <a:buFont typeface="Arial" panose="020B0604020202020204" pitchFamily="34" charset="0"/>
              <a:buChar char="•"/>
            </a:pPr>
            <a:r>
              <a:rPr lang="en-US" sz="2400" dirty="0"/>
              <a:t>Conservation planning data (IDEA)</a:t>
            </a:r>
          </a:p>
          <a:p>
            <a:pPr marL="458788" indent="-231775">
              <a:buFont typeface="Arial" panose="020B0604020202020204" pitchFamily="34" charset="0"/>
              <a:buChar char="•"/>
            </a:pPr>
            <a:r>
              <a:rPr lang="en-US" sz="2400" dirty="0"/>
              <a:t>Financial assistance data (IDEA)</a:t>
            </a:r>
          </a:p>
          <a:p>
            <a:endParaRPr lang="en-US" dirty="0"/>
          </a:p>
        </p:txBody>
      </p:sp>
    </p:spTree>
    <p:extLst>
      <p:ext uri="{BB962C8B-B14F-4D97-AF65-F5344CB8AC3E}">
        <p14:creationId xmlns:p14="http://schemas.microsoft.com/office/powerpoint/2010/main" val="233891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4" name="Title 3"/>
          <p:cNvSpPr>
            <a:spLocks noGrp="1"/>
          </p:cNvSpPr>
          <p:nvPr>
            <p:ph type="title"/>
          </p:nvPr>
        </p:nvSpPr>
        <p:spPr>
          <a:xfrm>
            <a:off x="399326" y="1550279"/>
            <a:ext cx="7772400" cy="857250"/>
          </a:xfrm>
        </p:spPr>
        <p:txBody>
          <a:bodyPr/>
          <a:lstStyle/>
          <a:p>
            <a:r>
              <a:rPr lang="en-US" dirty="0">
                <a:solidFill>
                  <a:schemeClr val="bg1"/>
                </a:solidFill>
                <a:latin typeface="Arial" panose="020B0604020202020204" pitchFamily="34" charset="0"/>
                <a:cs typeface="Arial" panose="020B0604020202020204" pitchFamily="34" charset="0"/>
              </a:rPr>
              <a:t>NWQI Launched in 2012</a:t>
            </a:r>
          </a:p>
        </p:txBody>
      </p:sp>
      <p:sp>
        <p:nvSpPr>
          <p:cNvPr id="7" name="Rectangle 6"/>
          <p:cNvSpPr/>
          <p:nvPr/>
        </p:nvSpPr>
        <p:spPr>
          <a:xfrm>
            <a:off x="561258" y="5853618"/>
            <a:ext cx="6931224" cy="646331"/>
          </a:xfrm>
          <a:prstGeom prst="rect">
            <a:avLst/>
          </a:prstGeom>
        </p:spPr>
        <p:txBody>
          <a:bodyPr wrap="square">
            <a:spAutoFit/>
          </a:bodyPr>
          <a:lstStyle/>
          <a:p>
            <a:pPr marL="214313" indent="-214313">
              <a:spcAft>
                <a:spcPts val="1350"/>
              </a:spcAft>
              <a:buFont typeface="Arial" panose="020B060402020202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Priority watersheds selected in collaboration with state water quality agencies, facilitated by EPA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16" y="2370150"/>
            <a:ext cx="4934886" cy="3193161"/>
          </a:xfrm>
          <a:prstGeom prst="rect">
            <a:avLst/>
          </a:prstGeom>
        </p:spPr>
      </p:pic>
      <p:sp>
        <p:nvSpPr>
          <p:cNvPr id="9" name="TextBox 8">
            <a:extLst>
              <a:ext uri="{FF2B5EF4-FFF2-40B4-BE49-F238E27FC236}">
                <a16:creationId xmlns:a16="http://schemas.microsoft.com/office/drawing/2014/main" id="{DD6A975B-C49D-41E2-9984-DD7487D0CB66}"/>
              </a:ext>
            </a:extLst>
          </p:cNvPr>
          <p:cNvSpPr txBox="1"/>
          <p:nvPr/>
        </p:nvSpPr>
        <p:spPr>
          <a:xfrm>
            <a:off x="5262469" y="2627899"/>
            <a:ext cx="3458345" cy="2677656"/>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Provides an opportunity for partners to work with NRCS on a shared vision for water quality priorities, targeting funding for water quality improvement</a:t>
            </a:r>
          </a:p>
        </p:txBody>
      </p:sp>
      <p:sp>
        <p:nvSpPr>
          <p:cNvPr id="2" name="Slide Number Placeholder 1">
            <a:extLst>
              <a:ext uri="{FF2B5EF4-FFF2-40B4-BE49-F238E27FC236}">
                <a16:creationId xmlns:a16="http://schemas.microsoft.com/office/drawing/2014/main" id="{3C211C7D-8579-4C5E-94EE-57E7F2FE8A00}"/>
              </a:ext>
            </a:extLst>
          </p:cNvPr>
          <p:cNvSpPr>
            <a:spLocks noGrp="1"/>
          </p:cNvSpPr>
          <p:nvPr>
            <p:ph type="sldNum" sz="quarter" idx="12"/>
          </p:nvPr>
        </p:nvSpPr>
        <p:spPr/>
        <p:txBody>
          <a:bodyPr/>
          <a:lstStyle/>
          <a:p>
            <a:fld id="{3C5A55B3-4C28-40DE-B67E-4398562928FE}"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4051486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303d Ag Impaired Watersheds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8561" y="1600200"/>
            <a:ext cx="6408688" cy="4952168"/>
          </a:xfrm>
        </p:spPr>
      </p:pic>
    </p:spTree>
    <p:extLst>
      <p:ext uri="{BB962C8B-B14F-4D97-AF65-F5344CB8AC3E}">
        <p14:creationId xmlns:p14="http://schemas.microsoft.com/office/powerpoint/2010/main" val="3294478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303d Ag Impaired Public Water Supply</a:t>
            </a:r>
          </a:p>
        </p:txBody>
      </p:sp>
      <p:sp>
        <p:nvSpPr>
          <p:cNvPr id="3" name="Content Placeholder 2"/>
          <p:cNvSpPr>
            <a:spLocks noGrp="1"/>
          </p:cNvSpPr>
          <p:nvPr>
            <p:ph idx="1"/>
          </p:nvPr>
        </p:nvSpPr>
        <p:spPr/>
        <p:txBody>
          <a:bodyPr/>
          <a:lstStyle/>
          <a:p>
            <a:r>
              <a:rPr lang="en-US" dirty="0"/>
              <a:t>Ask your State Water Quality Agency for this layer.</a:t>
            </a:r>
          </a:p>
        </p:txBody>
      </p:sp>
    </p:spTree>
    <p:extLst>
      <p:ext uri="{BB962C8B-B14F-4D97-AF65-F5344CB8AC3E}">
        <p14:creationId xmlns:p14="http://schemas.microsoft.com/office/powerpoint/2010/main" val="1572217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 Cover Layer</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8561" y="1600200"/>
            <a:ext cx="5857128" cy="4525963"/>
          </a:xfrm>
        </p:spPr>
      </p:pic>
    </p:spTree>
    <p:extLst>
      <p:ext uri="{BB962C8B-B14F-4D97-AF65-F5344CB8AC3E}">
        <p14:creationId xmlns:p14="http://schemas.microsoft.com/office/powerpoint/2010/main" val="371415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814" y="566615"/>
            <a:ext cx="8229600" cy="1150218"/>
          </a:xfrm>
        </p:spPr>
        <p:txBody>
          <a:bodyPr>
            <a:normAutofit fontScale="90000"/>
          </a:bodyPr>
          <a:lstStyle/>
          <a:p>
            <a:r>
              <a:rPr lang="en-US" dirty="0"/>
              <a:t>Analyzing Source Water Protection Opportunities </a:t>
            </a:r>
          </a:p>
        </p:txBody>
      </p:sp>
      <p:sp>
        <p:nvSpPr>
          <p:cNvPr id="6" name="Content Placeholder 5"/>
          <p:cNvSpPr>
            <a:spLocks noGrp="1"/>
          </p:cNvSpPr>
          <p:nvPr>
            <p:ph idx="1"/>
          </p:nvPr>
        </p:nvSpPr>
        <p:spPr>
          <a:xfrm>
            <a:off x="261814" y="1866122"/>
            <a:ext cx="8882185" cy="4831858"/>
          </a:xfrm>
          <a:solidFill>
            <a:schemeClr val="bg1"/>
          </a:solidFill>
        </p:spPr>
        <p:txBody>
          <a:bodyPr>
            <a:normAutofit lnSpcReduction="10000"/>
          </a:bodyPr>
          <a:lstStyle/>
          <a:p>
            <a:r>
              <a:rPr lang="en-US" sz="2400" dirty="0"/>
              <a:t>After analyzing the data layers, Connecticut had a short list (2) of source water areas where NRCS conservation practices could have an effect on water quality.</a:t>
            </a:r>
          </a:p>
          <a:p>
            <a:endParaRPr lang="en-US" sz="2400" dirty="0"/>
          </a:p>
          <a:p>
            <a:r>
              <a:rPr lang="en-US" sz="2400" dirty="0"/>
              <a:t>Additional evaluation factors added</a:t>
            </a:r>
          </a:p>
          <a:p>
            <a:pPr marL="573088" indent="-231775">
              <a:buFont typeface="Arial" panose="020B0604020202020204" pitchFamily="34" charset="0"/>
              <a:buChar char="•"/>
            </a:pPr>
            <a:r>
              <a:rPr lang="en-US" sz="2400" dirty="0"/>
              <a:t>Local knowledge – willingness of producers to participate</a:t>
            </a:r>
          </a:p>
          <a:p>
            <a:pPr marL="573088" indent="-231775">
              <a:buFont typeface="Arial" panose="020B0604020202020204" pitchFamily="34" charset="0"/>
              <a:buChar char="•"/>
            </a:pPr>
            <a:r>
              <a:rPr lang="en-US" sz="2400" dirty="0"/>
              <a:t>Number of ag operations</a:t>
            </a:r>
          </a:p>
          <a:p>
            <a:endParaRPr lang="en-US" sz="2400" dirty="0"/>
          </a:p>
          <a:p>
            <a:r>
              <a:rPr lang="en-US" sz="2400" dirty="0"/>
              <a:t>Google Earth to ground truth current conditions</a:t>
            </a:r>
          </a:p>
          <a:p>
            <a:r>
              <a:rPr lang="en-US" sz="2400" dirty="0"/>
              <a:t>Changes in land use to non agricultural  </a:t>
            </a:r>
          </a:p>
          <a:p>
            <a:r>
              <a:rPr lang="en-US" sz="2400" dirty="0"/>
              <a:t>Changes in agricultural use</a:t>
            </a:r>
          </a:p>
        </p:txBody>
      </p:sp>
    </p:spTree>
    <p:extLst>
      <p:ext uri="{BB962C8B-B14F-4D97-AF65-F5344CB8AC3E}">
        <p14:creationId xmlns:p14="http://schemas.microsoft.com/office/powerpoint/2010/main" val="2390076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Potential Source Water Readiness Project</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4611" y="1600200"/>
            <a:ext cx="6596716" cy="5097463"/>
          </a:xfrm>
          <a:solidFill>
            <a:schemeClr val="bg1"/>
          </a:solidFill>
        </p:spPr>
      </p:pic>
    </p:spTree>
    <p:extLst>
      <p:ext uri="{BB962C8B-B14F-4D97-AF65-F5344CB8AC3E}">
        <p14:creationId xmlns:p14="http://schemas.microsoft.com/office/powerpoint/2010/main" val="281220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Building a Partnership	</a:t>
            </a:r>
          </a:p>
        </p:txBody>
      </p:sp>
      <p:sp>
        <p:nvSpPr>
          <p:cNvPr id="6" name="Content Placeholder 5"/>
          <p:cNvSpPr>
            <a:spLocks noGrp="1"/>
          </p:cNvSpPr>
          <p:nvPr>
            <p:ph idx="1"/>
          </p:nvPr>
        </p:nvSpPr>
        <p:spPr>
          <a:xfrm>
            <a:off x="261814" y="1600200"/>
            <a:ext cx="8882185" cy="5097780"/>
          </a:xfrm>
          <a:solidFill>
            <a:schemeClr val="bg1"/>
          </a:solidFill>
        </p:spPr>
        <p:txBody>
          <a:bodyPr>
            <a:normAutofit/>
          </a:bodyPr>
          <a:lstStyle/>
          <a:p>
            <a:r>
              <a:rPr lang="en-US" sz="2400" dirty="0"/>
              <a:t>Held a meeting with potential key partners including:</a:t>
            </a:r>
          </a:p>
          <a:p>
            <a:endParaRPr lang="en-US" sz="2400" dirty="0"/>
          </a:p>
          <a:p>
            <a:pPr marL="342900" indent="-173038">
              <a:buFont typeface="Arial" panose="020B0604020202020204" pitchFamily="34" charset="0"/>
              <a:buChar char="•"/>
            </a:pPr>
            <a:r>
              <a:rPr lang="en-US" sz="2400" dirty="0"/>
              <a:t>	Regional Water Authority</a:t>
            </a:r>
          </a:p>
          <a:p>
            <a:pPr marL="342900" indent="-173038">
              <a:buFont typeface="Arial" panose="020B0604020202020204" pitchFamily="34" charset="0"/>
              <a:buChar char="•"/>
            </a:pPr>
            <a:r>
              <a:rPr lang="en-US" sz="2400" dirty="0"/>
              <a:t>	Connecticut Department of Public Health</a:t>
            </a:r>
          </a:p>
          <a:p>
            <a:pPr marL="342900" indent="-173038">
              <a:buFont typeface="Arial" panose="020B0604020202020204" pitchFamily="34" charset="0"/>
              <a:buChar char="•"/>
            </a:pPr>
            <a:r>
              <a:rPr lang="en-US" sz="2400" dirty="0"/>
              <a:t>	Connecticut Department of Energy and Environmental  </a:t>
            </a:r>
            <a:br>
              <a:rPr lang="en-US" sz="2400" dirty="0"/>
            </a:br>
            <a:r>
              <a:rPr lang="en-US" sz="2400" dirty="0"/>
              <a:t>  Protection.</a:t>
            </a:r>
          </a:p>
          <a:p>
            <a:pPr marL="342900" indent="-173038">
              <a:buFont typeface="Arial" panose="020B0604020202020204" pitchFamily="34" charset="0"/>
              <a:buChar char="•"/>
            </a:pPr>
            <a:r>
              <a:rPr lang="en-US" sz="2400" dirty="0"/>
              <a:t>	Environmental Protection Agency</a:t>
            </a:r>
          </a:p>
          <a:p>
            <a:pPr marL="914400" indent="-169863">
              <a:buFont typeface="Wingdings" panose="05000000000000000000" pitchFamily="2" charset="2"/>
              <a:buChar char="ü"/>
            </a:pPr>
            <a:r>
              <a:rPr lang="en-US" sz="2400" dirty="0"/>
              <a:t>	Source Water Protection Liaison</a:t>
            </a:r>
          </a:p>
          <a:p>
            <a:pPr marL="914400" indent="-169863">
              <a:buFont typeface="Wingdings" panose="05000000000000000000" pitchFamily="2" charset="2"/>
              <a:buChar char="ü"/>
            </a:pPr>
            <a:r>
              <a:rPr lang="en-US" sz="2400" dirty="0"/>
              <a:t>	Agricultural Liaison</a:t>
            </a:r>
          </a:p>
        </p:txBody>
      </p:sp>
    </p:spTree>
    <p:extLst>
      <p:ext uri="{BB962C8B-B14F-4D97-AF65-F5344CB8AC3E}">
        <p14:creationId xmlns:p14="http://schemas.microsoft.com/office/powerpoint/2010/main" val="2647436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Topic discussed</a:t>
            </a:r>
          </a:p>
        </p:txBody>
      </p:sp>
      <p:sp>
        <p:nvSpPr>
          <p:cNvPr id="2" name="Content Placeholder 1"/>
          <p:cNvSpPr>
            <a:spLocks noGrp="1"/>
          </p:cNvSpPr>
          <p:nvPr>
            <p:ph idx="1"/>
          </p:nvPr>
        </p:nvSpPr>
        <p:spPr>
          <a:xfrm>
            <a:off x="261814" y="1600200"/>
            <a:ext cx="7092762" cy="4525963"/>
          </a:xfrm>
        </p:spPr>
        <p:txBody>
          <a:bodyPr>
            <a:normAutofit fontScale="85000" lnSpcReduction="20000"/>
          </a:bodyPr>
          <a:lstStyle/>
          <a:p>
            <a:pPr>
              <a:lnSpc>
                <a:spcPct val="120000"/>
              </a:lnSpc>
            </a:pPr>
            <a:r>
              <a:rPr lang="en-US" sz="2600" dirty="0"/>
              <a:t>Opportunities available through National Water Quality Initiative and the Source Water Protection Readiness Pilot.</a:t>
            </a:r>
          </a:p>
          <a:p>
            <a:pPr>
              <a:lnSpc>
                <a:spcPct val="120000"/>
              </a:lnSpc>
            </a:pPr>
            <a:endParaRPr lang="en-US" sz="1100" dirty="0"/>
          </a:p>
          <a:p>
            <a:pPr marL="630238" indent="-346075">
              <a:lnSpc>
                <a:spcPct val="120000"/>
              </a:lnSpc>
              <a:buFont typeface="Arial" panose="020B0604020202020204" pitchFamily="34" charset="0"/>
              <a:buChar char="•"/>
            </a:pPr>
            <a:r>
              <a:rPr lang="en-US" sz="2600" dirty="0"/>
              <a:t>Support of all the key partners</a:t>
            </a:r>
          </a:p>
          <a:p>
            <a:pPr marL="630238" indent="-346075">
              <a:lnSpc>
                <a:spcPct val="120000"/>
              </a:lnSpc>
              <a:buFont typeface="Arial" panose="020B0604020202020204" pitchFamily="34" charset="0"/>
              <a:buChar char="•"/>
            </a:pPr>
            <a:r>
              <a:rPr lang="en-US" sz="2600" dirty="0"/>
              <a:t>Source water protection plans or evaluations</a:t>
            </a:r>
          </a:p>
          <a:p>
            <a:pPr marL="630238" indent="-346075">
              <a:lnSpc>
                <a:spcPct val="120000"/>
              </a:lnSpc>
              <a:buFont typeface="Arial" panose="020B0604020202020204" pitchFamily="34" charset="0"/>
              <a:buChar char="•"/>
            </a:pPr>
            <a:r>
              <a:rPr lang="en-US" sz="2600" dirty="0"/>
              <a:t>Need to define impairments</a:t>
            </a:r>
          </a:p>
          <a:p>
            <a:pPr marL="630238" indent="-346075">
              <a:lnSpc>
                <a:spcPct val="120000"/>
              </a:lnSpc>
              <a:buFont typeface="Arial" panose="020B0604020202020204" pitchFamily="34" charset="0"/>
              <a:buChar char="•"/>
            </a:pPr>
            <a:r>
              <a:rPr lang="en-US" sz="2600" dirty="0"/>
              <a:t>Ag producer and community support</a:t>
            </a:r>
          </a:p>
          <a:p>
            <a:pPr marL="630238" indent="-346075">
              <a:lnSpc>
                <a:spcPct val="120000"/>
              </a:lnSpc>
              <a:buFont typeface="Arial" panose="020B0604020202020204" pitchFamily="34" charset="0"/>
              <a:buChar char="•"/>
            </a:pPr>
            <a:r>
              <a:rPr lang="en-US" sz="2600" dirty="0"/>
              <a:t>Funding sources, NRCS-EQIP, EPA-319, rate payer funds	</a:t>
            </a:r>
          </a:p>
          <a:p>
            <a:pPr marL="630238" indent="-346075">
              <a:lnSpc>
                <a:spcPct val="120000"/>
              </a:lnSpc>
              <a:buFont typeface="Arial" panose="020B0604020202020204" pitchFamily="34" charset="0"/>
              <a:buChar char="•"/>
            </a:pPr>
            <a:r>
              <a:rPr lang="en-US" sz="2600" dirty="0"/>
              <a:t>Current monitoring and a commitment to future monitoring</a:t>
            </a:r>
          </a:p>
          <a:p>
            <a:endParaRPr lang="en-US" dirty="0"/>
          </a:p>
          <a:p>
            <a:endParaRPr lang="en-US" dirty="0"/>
          </a:p>
          <a:p>
            <a:endParaRPr lang="en-US" dirty="0"/>
          </a:p>
        </p:txBody>
      </p:sp>
    </p:spTree>
    <p:extLst>
      <p:ext uri="{BB962C8B-B14F-4D97-AF65-F5344CB8AC3E}">
        <p14:creationId xmlns:p14="http://schemas.microsoft.com/office/powerpoint/2010/main" val="2402511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Discuss this opportunity with the State Technical Advisory Committee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Continued conversations with partners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Request a source water protection pilot area by September 14</a:t>
            </a:r>
            <a:r>
              <a:rPr lang="en-US" baseline="30000" dirty="0"/>
              <a:t>th</a:t>
            </a:r>
            <a:r>
              <a:rPr lang="en-US" dirty="0"/>
              <a:t>.</a:t>
            </a:r>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97203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	</a:t>
            </a:r>
          </a:p>
        </p:txBody>
      </p:sp>
      <p:sp>
        <p:nvSpPr>
          <p:cNvPr id="3" name="Content Placeholder 2"/>
          <p:cNvSpPr>
            <a:spLocks noGrp="1"/>
          </p:cNvSpPr>
          <p:nvPr>
            <p:ph idx="1"/>
          </p:nvPr>
        </p:nvSpPr>
        <p:spPr/>
        <p:txBody>
          <a:bodyPr/>
          <a:lstStyle/>
          <a:p>
            <a:endParaRPr lang="en-US" dirty="0"/>
          </a:p>
          <a:p>
            <a:endParaRPr lang="en-US" dirty="0"/>
          </a:p>
          <a:p>
            <a:r>
              <a:rPr lang="en-US" dirty="0"/>
              <a:t>Contact information:  Tom Morgart										     </a:t>
            </a:r>
            <a:r>
              <a:rPr lang="en-US" dirty="0">
                <a:hlinkClick r:id="rId2"/>
              </a:rPr>
              <a:t>Thomas.Morgart@ct.usda.gov</a:t>
            </a:r>
            <a:endParaRPr lang="en-US" dirty="0"/>
          </a:p>
          <a:p>
            <a:r>
              <a:rPr lang="en-US" dirty="0"/>
              <a:t>					     860-871-4014</a:t>
            </a:r>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17937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36F263-6CBE-4DCE-AE13-1BBEC7C8A083}"/>
              </a:ext>
            </a:extLst>
          </p:cNvPr>
          <p:cNvSpPr>
            <a:spLocks noGrp="1"/>
          </p:cNvSpPr>
          <p:nvPr>
            <p:ph idx="1"/>
          </p:nvPr>
        </p:nvSpPr>
        <p:spPr/>
        <p:txBody>
          <a:bodyPr>
            <a:normAutofit fontScale="55000" lnSpcReduction="20000"/>
          </a:bodyPr>
          <a:lstStyle/>
          <a:p>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r>
              <a:rPr lang="en-US" dirty="0"/>
              <a:t> </a:t>
            </a:r>
          </a:p>
          <a:p>
            <a:r>
              <a:rPr lang="en-US" dirty="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r>
              <a:rPr lang="en-US" dirty="0"/>
              <a:t> </a:t>
            </a:r>
          </a:p>
          <a:p>
            <a:r>
              <a:rPr lang="en-US" dirty="0"/>
              <a:t>To file a program discrimination complaint, complete the USDA Program Discrimination Complaint Form, AD-3027, found online at</a:t>
            </a:r>
            <a:r>
              <a:rPr lang="en-US" dirty="0">
                <a:hlinkClick r:id="rId2" tooltip="Opens in new window."/>
              </a:rPr>
              <a:t> How to File a Program Discrimination Complaint</a:t>
            </a:r>
            <a:r>
              <a:rPr lang="en-US" dirty="0"/>
              <a:t> and at any USDA office or write a letter addressed to USDA and provide in the letter all of the information requested in the form. To request a copy of the complaint form, call (866) 632-9992. Submit your completed form or letter to USDA by:</a:t>
            </a:r>
          </a:p>
          <a:p>
            <a:pPr lvl="0"/>
            <a:r>
              <a:rPr lang="en-US" dirty="0"/>
              <a:t>mail:	U.S. Department of Agriculture</a:t>
            </a:r>
          </a:p>
          <a:p>
            <a:r>
              <a:rPr lang="en-US" dirty="0"/>
              <a:t>         	Office of the Assistant Secretary for Civil Rights</a:t>
            </a:r>
          </a:p>
          <a:p>
            <a:r>
              <a:rPr lang="en-US" dirty="0"/>
              <a:t>         	1400 Independence Avenue, SW</a:t>
            </a:r>
          </a:p>
          <a:p>
            <a:r>
              <a:rPr lang="en-US" dirty="0"/>
              <a:t>         	Washington, D.C. 20250-9410; </a:t>
            </a:r>
          </a:p>
          <a:p>
            <a:r>
              <a:rPr lang="en-US" dirty="0"/>
              <a:t>(2)	fax: 	(202) 690-7442; or </a:t>
            </a:r>
          </a:p>
          <a:p>
            <a:r>
              <a:rPr lang="en-US" dirty="0"/>
              <a:t>(3)	email:	program.intake@usda.gov.   </a:t>
            </a:r>
          </a:p>
          <a:p>
            <a:r>
              <a:rPr lang="en-US" dirty="0"/>
              <a:t> </a:t>
            </a:r>
          </a:p>
          <a:p>
            <a:r>
              <a:rPr lang="en-US" dirty="0"/>
              <a:t> </a:t>
            </a:r>
          </a:p>
          <a:p>
            <a:endParaRPr lang="en-US" dirty="0"/>
          </a:p>
        </p:txBody>
      </p:sp>
    </p:spTree>
    <p:extLst>
      <p:ext uri="{BB962C8B-B14F-4D97-AF65-F5344CB8AC3E}">
        <p14:creationId xmlns:p14="http://schemas.microsoft.com/office/powerpoint/2010/main" val="292920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C5180-CE38-4C2D-8901-9E7509C9C885}"/>
              </a:ext>
            </a:extLst>
          </p:cNvPr>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459419" y="1527999"/>
            <a:ext cx="7772400" cy="857250"/>
          </a:xfrm>
        </p:spPr>
        <p:txBody>
          <a:bodyPr/>
          <a:lstStyle/>
          <a:p>
            <a:r>
              <a:rPr lang="en-US" dirty="0">
                <a:solidFill>
                  <a:schemeClr val="bg1"/>
                </a:solidFill>
              </a:rPr>
              <a:t>Locally-Led Voluntary Conservation</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101192" y="3061735"/>
            <a:ext cx="6618303" cy="3092942"/>
          </a:xfrm>
        </p:spPr>
        <p:txBody>
          <a:bodyPr/>
          <a:lstStyle/>
          <a:p>
            <a:pPr>
              <a:spcBef>
                <a:spcPts val="135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Assists producers to voluntarily implement practices to address water quality in small watersheds</a:t>
            </a:r>
          </a:p>
          <a:p>
            <a:pPr>
              <a:spcBef>
                <a:spcPts val="1350"/>
              </a:spcBef>
              <a:spcAft>
                <a:spcPts val="135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Primary goal to reduce nonpoint sources of nutrients, sediment, and pathogens related to agriculture</a:t>
            </a:r>
          </a:p>
        </p:txBody>
      </p:sp>
      <p:pic>
        <p:nvPicPr>
          <p:cNvPr id="6" name="Picture 5">
            <a:extLst>
              <a:ext uri="{FF2B5EF4-FFF2-40B4-BE49-F238E27FC236}">
                <a16:creationId xmlns:a16="http://schemas.microsoft.com/office/drawing/2014/main" id="{C7A11BAF-853D-4281-9F90-619CD68D9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2635" y="2394752"/>
            <a:ext cx="2470350" cy="3293800"/>
          </a:xfrm>
          <a:prstGeom prst="rect">
            <a:avLst/>
          </a:prstGeom>
        </p:spPr>
      </p:pic>
      <p:sp>
        <p:nvSpPr>
          <p:cNvPr id="4" name="Slide Number Placeholder 3">
            <a:extLst>
              <a:ext uri="{FF2B5EF4-FFF2-40B4-BE49-F238E27FC236}">
                <a16:creationId xmlns:a16="http://schemas.microsoft.com/office/drawing/2014/main" id="{31E773EA-F759-4B2D-B8F9-05B8E61636FB}"/>
              </a:ext>
            </a:extLst>
          </p:cNvPr>
          <p:cNvSpPr>
            <a:spLocks noGrp="1"/>
          </p:cNvSpPr>
          <p:nvPr>
            <p:ph type="sldNum" sz="quarter" idx="12"/>
          </p:nvPr>
        </p:nvSpPr>
        <p:spPr/>
        <p:txBody>
          <a:bodyPr/>
          <a:lstStyle/>
          <a:p>
            <a:fld id="{3C5A55B3-4C28-40DE-B67E-4398562928FE}"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24516721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4106-90F5-454B-9BFF-05CF56616D66}"/>
              </a:ext>
            </a:extLst>
          </p:cNvPr>
          <p:cNvSpPr>
            <a:spLocks noGrp="1"/>
          </p:cNvSpPr>
          <p:nvPr>
            <p:ph type="title"/>
          </p:nvPr>
        </p:nvSpPr>
        <p:spPr/>
        <p:txBody>
          <a:bodyPr/>
          <a:lstStyle/>
          <a:p>
            <a:r>
              <a:rPr lang="en-US" dirty="0"/>
              <a:t>Helpful Resources</a:t>
            </a:r>
          </a:p>
        </p:txBody>
      </p:sp>
      <p:sp>
        <p:nvSpPr>
          <p:cNvPr id="3" name="Content Placeholder 2">
            <a:extLst>
              <a:ext uri="{FF2B5EF4-FFF2-40B4-BE49-F238E27FC236}">
                <a16:creationId xmlns:a16="http://schemas.microsoft.com/office/drawing/2014/main" id="{9547F9CC-A285-4111-8268-63BAEE6124DE}"/>
              </a:ext>
            </a:extLst>
          </p:cNvPr>
          <p:cNvSpPr>
            <a:spLocks noGrp="1"/>
          </p:cNvSpPr>
          <p:nvPr>
            <p:ph idx="1"/>
          </p:nvPr>
        </p:nvSpPr>
        <p:spPr>
          <a:xfrm>
            <a:off x="508001" y="1587260"/>
            <a:ext cx="6651923" cy="4364966"/>
          </a:xfrm>
        </p:spPr>
        <p:txBody>
          <a:bodyPr>
            <a:normAutofit/>
          </a:bodyPr>
          <a:lstStyle/>
          <a:p>
            <a:r>
              <a:rPr lang="en-US" sz="1800" b="1" dirty="0"/>
              <a:t>Source Water Collaborative website</a:t>
            </a:r>
          </a:p>
          <a:p>
            <a:pPr lvl="1"/>
            <a:r>
              <a:rPr lang="en-US" sz="1800" b="1" dirty="0">
                <a:hlinkClick r:id="rId3"/>
              </a:rPr>
              <a:t>Toolkit on How to Work with NRCS State Conservationists</a:t>
            </a:r>
            <a:endParaRPr lang="en-US" sz="1800" b="1" dirty="0"/>
          </a:p>
          <a:p>
            <a:r>
              <a:rPr lang="en-US" sz="1800" b="1" dirty="0"/>
              <a:t>NRCS website</a:t>
            </a:r>
          </a:p>
          <a:p>
            <a:pPr lvl="1"/>
            <a:r>
              <a:rPr lang="en-US" sz="1800" b="1" dirty="0">
                <a:hlinkClick r:id="rId4"/>
              </a:rPr>
              <a:t>List of current NWQI FY 2018 approved watersheds</a:t>
            </a:r>
            <a:endParaRPr lang="en-US" sz="1800" b="1" dirty="0"/>
          </a:p>
          <a:p>
            <a:pPr lvl="1"/>
            <a:r>
              <a:rPr lang="en-US" sz="1800" b="1" dirty="0">
                <a:hlinkClick r:id="rId5"/>
              </a:rPr>
              <a:t>NRCS State Offices Directory</a:t>
            </a:r>
            <a:endParaRPr lang="en-US" sz="1800" b="1" dirty="0"/>
          </a:p>
          <a:p>
            <a:r>
              <a:rPr lang="en-US" sz="1800" b="1" dirty="0"/>
              <a:t>ASDWA website</a:t>
            </a:r>
          </a:p>
          <a:p>
            <a:pPr lvl="1"/>
            <a:r>
              <a:rPr lang="en-US" sz="1800" b="1" u="sng" dirty="0">
                <a:solidFill>
                  <a:schemeClr val="accent1"/>
                </a:solidFill>
              </a:rPr>
              <a:t>www.asdwa.org/sourcewatercontacts</a:t>
            </a:r>
          </a:p>
          <a:p>
            <a:r>
              <a:rPr lang="en-US" sz="1800" b="1" dirty="0"/>
              <a:t>AWWA website</a:t>
            </a:r>
          </a:p>
          <a:p>
            <a:pPr lvl="1"/>
            <a:r>
              <a:rPr lang="en-US" sz="1800" b="1" dirty="0">
                <a:hlinkClick r:id="rId6"/>
              </a:rPr>
              <a:t>USDA Tools to Support Source Water Protection</a:t>
            </a:r>
            <a:endParaRPr lang="en-US" sz="1800" b="1" dirty="0"/>
          </a:p>
          <a:p>
            <a:pPr marL="342900" lvl="1" indent="0">
              <a:buNone/>
            </a:pPr>
            <a:r>
              <a:rPr lang="en-US" sz="1800" b="1" dirty="0"/>
              <a:t>    (Guide for Water Utilities)</a:t>
            </a:r>
          </a:p>
        </p:txBody>
      </p:sp>
    </p:spTree>
    <p:extLst>
      <p:ext uri="{BB962C8B-B14F-4D97-AF65-F5344CB8AC3E}">
        <p14:creationId xmlns:p14="http://schemas.microsoft.com/office/powerpoint/2010/main" val="49756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96DC2DA-A9DD-4FF1-8863-F13F4DAA5B48}"/>
              </a:ext>
            </a:extLst>
          </p:cNvPr>
          <p:cNvSpPr>
            <a:spLocks noGrp="1"/>
          </p:cNvSpPr>
          <p:nvPr>
            <p:ph type="title"/>
          </p:nvPr>
        </p:nvSpPr>
        <p:spPr>
          <a:xfrm>
            <a:off x="518885" y="465826"/>
            <a:ext cx="4208390" cy="598967"/>
          </a:xfrm>
        </p:spPr>
        <p:txBody>
          <a:bodyPr>
            <a:noAutofit/>
          </a:bodyPr>
          <a:lstStyle/>
          <a:p>
            <a:r>
              <a:rPr lang="en-US" altLang="en-US" sz="3600" dirty="0">
                <a:solidFill>
                  <a:schemeClr val="accent1"/>
                </a:solidFill>
                <a:ea typeface="ＭＳ Ｐゴシック" panose="020B0600070205080204" pitchFamily="34" charset="-128"/>
              </a:rPr>
              <a:t>Contacts</a:t>
            </a:r>
          </a:p>
        </p:txBody>
      </p:sp>
      <p:sp>
        <p:nvSpPr>
          <p:cNvPr id="3" name="Content Placeholder 2">
            <a:extLst>
              <a:ext uri="{FF2B5EF4-FFF2-40B4-BE49-F238E27FC236}">
                <a16:creationId xmlns:a16="http://schemas.microsoft.com/office/drawing/2014/main" id="{45F66618-242E-425E-9E47-3E19B4D95213}"/>
              </a:ext>
            </a:extLst>
          </p:cNvPr>
          <p:cNvSpPr>
            <a:spLocks noGrp="1"/>
          </p:cNvSpPr>
          <p:nvPr>
            <p:ph idx="1"/>
          </p:nvPr>
        </p:nvSpPr>
        <p:spPr>
          <a:xfrm>
            <a:off x="1155936" y="1244035"/>
            <a:ext cx="7539487" cy="4966984"/>
          </a:xfrm>
        </p:spPr>
        <p:txBody>
          <a:bodyPr anchor="ctr">
            <a:noAutofit/>
          </a:bodyPr>
          <a:lstStyle/>
          <a:p>
            <a:pPr marL="0" indent="0">
              <a:buNone/>
              <a:defRPr/>
            </a:pPr>
            <a:r>
              <a:rPr lang="en-US" sz="2000" dirty="0">
                <a:latin typeface="+mj-lt"/>
              </a:rPr>
              <a:t>Deirdre Mason - </a:t>
            </a:r>
            <a:r>
              <a:rPr lang="en-US" sz="2000" dirty="0">
                <a:latin typeface="+mj-lt"/>
                <a:hlinkClick r:id="rId3"/>
              </a:rPr>
              <a:t>dmason@asdwa.org</a:t>
            </a:r>
            <a:endParaRPr lang="en-US" sz="2000" dirty="0">
              <a:latin typeface="+mj-lt"/>
            </a:endParaRPr>
          </a:p>
          <a:p>
            <a:pPr marL="0" indent="0">
              <a:buNone/>
              <a:defRPr/>
            </a:pPr>
            <a:r>
              <a:rPr lang="en-US" altLang="en-US" sz="2000" dirty="0">
                <a:solidFill>
                  <a:schemeClr val="tx1"/>
                </a:solidFill>
                <a:cs typeface="Arial" panose="020B0604020202020204" pitchFamily="34" charset="0"/>
              </a:rPr>
              <a:t>Karen Wirth – </a:t>
            </a:r>
            <a:r>
              <a:rPr lang="en-US" altLang="en-US" sz="2000" u="sng" dirty="0">
                <a:solidFill>
                  <a:schemeClr val="accent1"/>
                </a:solidFill>
                <a:cs typeface="Arial" panose="020B0604020202020204" pitchFamily="34" charset="0"/>
                <a:hlinkClick r:id="rId4"/>
              </a:rPr>
              <a:t>Wirth.Karen@epa.gov</a:t>
            </a:r>
            <a:endParaRPr lang="en-US" altLang="en-US" sz="2000" u="sng" dirty="0">
              <a:solidFill>
                <a:schemeClr val="accent1"/>
              </a:solidFill>
              <a:cs typeface="Arial" panose="020B0604020202020204" pitchFamily="34" charset="0"/>
            </a:endParaRPr>
          </a:p>
          <a:p>
            <a:pPr marL="0" indent="0">
              <a:buNone/>
              <a:defRPr/>
            </a:pPr>
            <a:endParaRPr lang="en-US" altLang="en-US" sz="2000" u="sng" dirty="0">
              <a:solidFill>
                <a:schemeClr val="accent1"/>
              </a:solidFill>
            </a:endParaRPr>
          </a:p>
          <a:p>
            <a:pPr defTabSz="685800" eaLnBrk="0" fontAlgn="base" hangingPunct="0">
              <a:spcBef>
                <a:spcPct val="0"/>
              </a:spcBef>
              <a:spcAft>
                <a:spcPct val="0"/>
              </a:spcAft>
              <a:buClr>
                <a:schemeClr val="accent2"/>
              </a:buClr>
              <a:buSzPct val="70000"/>
            </a:pPr>
            <a:r>
              <a:rPr lang="en-US" altLang="en-US" sz="2000" dirty="0">
                <a:solidFill>
                  <a:srgbClr val="222222"/>
                </a:solidFill>
                <a:cs typeface="Arial" panose="020B0604020202020204" pitchFamily="34" charset="0"/>
              </a:rPr>
              <a:t>Dee Carlson - </a:t>
            </a:r>
            <a:r>
              <a:rPr lang="en-US" altLang="en-US" sz="2000" dirty="0">
                <a:solidFill>
                  <a:srgbClr val="1155CC"/>
                </a:solidFill>
                <a:cs typeface="Arial" panose="020B0604020202020204" pitchFamily="34" charset="0"/>
                <a:hlinkClick r:id="rId5"/>
              </a:rPr>
              <a:t>Dee.carlson@wdc.usda.gov</a:t>
            </a:r>
            <a:endParaRPr lang="en-US" altLang="en-US" sz="2000" dirty="0">
              <a:solidFill>
                <a:srgbClr val="222222"/>
              </a:solidFill>
              <a:cs typeface="Arial" panose="020B0604020202020204" pitchFamily="34" charset="0"/>
            </a:endParaRPr>
          </a:p>
          <a:p>
            <a:pPr defTabSz="685800" eaLnBrk="0" fontAlgn="base" hangingPunct="0">
              <a:spcBef>
                <a:spcPct val="0"/>
              </a:spcBef>
              <a:spcAft>
                <a:spcPct val="0"/>
              </a:spcAft>
              <a:buClr>
                <a:schemeClr val="accent2"/>
              </a:buClr>
              <a:buSzPct val="70000"/>
            </a:pPr>
            <a:r>
              <a:rPr lang="en-US" altLang="en-US" sz="2000" dirty="0">
                <a:solidFill>
                  <a:srgbClr val="222222"/>
                </a:solidFill>
                <a:cs typeface="Arial" panose="020B0604020202020204" pitchFamily="34" charset="0"/>
              </a:rPr>
              <a:t>Martin </a:t>
            </a:r>
            <a:r>
              <a:rPr lang="en-US" altLang="en-US" sz="2000" dirty="0" err="1">
                <a:solidFill>
                  <a:srgbClr val="222222"/>
                </a:solidFill>
                <a:cs typeface="Arial" panose="020B0604020202020204" pitchFamily="34" charset="0"/>
              </a:rPr>
              <a:t>Lowenfish</a:t>
            </a:r>
            <a:r>
              <a:rPr lang="en-US" altLang="en-US" sz="2000" dirty="0">
                <a:solidFill>
                  <a:srgbClr val="222222"/>
                </a:solidFill>
                <a:cs typeface="Arial" panose="020B0604020202020204" pitchFamily="34" charset="0"/>
              </a:rPr>
              <a:t> - </a:t>
            </a:r>
            <a:r>
              <a:rPr lang="en-US" altLang="en-US" sz="2000" dirty="0">
                <a:solidFill>
                  <a:srgbClr val="1155CC"/>
                </a:solidFill>
                <a:cs typeface="Arial" panose="020B0604020202020204" pitchFamily="34" charset="0"/>
                <a:hlinkClick r:id="rId6"/>
              </a:rPr>
              <a:t>Martin.Lowenfish@wdc.usda.gov</a:t>
            </a:r>
            <a:endParaRPr lang="en-US" altLang="en-US" sz="2000" dirty="0">
              <a:solidFill>
                <a:srgbClr val="222222"/>
              </a:solidFill>
              <a:cs typeface="Arial" panose="020B0604020202020204" pitchFamily="34" charset="0"/>
            </a:endParaRPr>
          </a:p>
          <a:p>
            <a:pPr defTabSz="685800" eaLnBrk="0" fontAlgn="base" hangingPunct="0">
              <a:spcBef>
                <a:spcPct val="0"/>
              </a:spcBef>
              <a:spcAft>
                <a:spcPct val="0"/>
              </a:spcAft>
              <a:buClr>
                <a:schemeClr val="accent2"/>
              </a:buClr>
              <a:buSzPct val="70000"/>
            </a:pPr>
            <a:r>
              <a:rPr lang="en-US" altLang="en-US" sz="2000" dirty="0">
                <a:solidFill>
                  <a:srgbClr val="222222"/>
                </a:solidFill>
                <a:cs typeface="Arial" panose="020B0604020202020204" pitchFamily="34" charset="0"/>
              </a:rPr>
              <a:t>Erika Larsen - </a:t>
            </a:r>
            <a:r>
              <a:rPr lang="en-US" altLang="en-US" sz="2000" dirty="0">
                <a:solidFill>
                  <a:srgbClr val="1155CC"/>
                </a:solidFill>
                <a:cs typeface="Arial" panose="020B0604020202020204" pitchFamily="34" charset="0"/>
                <a:hlinkClick r:id="rId7"/>
              </a:rPr>
              <a:t>Larsen.Erika@epa.gov</a:t>
            </a:r>
            <a:endParaRPr lang="en-US" altLang="en-US" sz="2000" dirty="0">
              <a:solidFill>
                <a:srgbClr val="222222"/>
              </a:solidFill>
              <a:cs typeface="Arial" panose="020B0604020202020204" pitchFamily="34" charset="0"/>
            </a:endParaRPr>
          </a:p>
          <a:p>
            <a:pPr defTabSz="685800" eaLnBrk="0" fontAlgn="base" hangingPunct="0">
              <a:spcBef>
                <a:spcPct val="0"/>
              </a:spcBef>
              <a:spcAft>
                <a:spcPct val="0"/>
              </a:spcAft>
              <a:buClr>
                <a:schemeClr val="accent2"/>
              </a:buClr>
              <a:buSzPct val="70000"/>
            </a:pPr>
            <a:r>
              <a:rPr lang="en-US" altLang="en-US" sz="2000" dirty="0">
                <a:solidFill>
                  <a:srgbClr val="222222"/>
                </a:solidFill>
                <a:cs typeface="Arial" panose="020B0604020202020204" pitchFamily="34" charset="0"/>
              </a:rPr>
              <a:t>Tom </a:t>
            </a:r>
            <a:r>
              <a:rPr lang="en-US" altLang="en-US" sz="2000" dirty="0" err="1">
                <a:solidFill>
                  <a:srgbClr val="222222"/>
                </a:solidFill>
                <a:cs typeface="Arial" panose="020B0604020202020204" pitchFamily="34" charset="0"/>
              </a:rPr>
              <a:t>Morgart</a:t>
            </a:r>
            <a:r>
              <a:rPr lang="en-US" altLang="en-US" sz="2000" dirty="0">
                <a:solidFill>
                  <a:srgbClr val="222222"/>
                </a:solidFill>
                <a:cs typeface="Arial" panose="020B0604020202020204" pitchFamily="34" charset="0"/>
              </a:rPr>
              <a:t> - </a:t>
            </a:r>
            <a:r>
              <a:rPr lang="en-US" altLang="en-US" sz="2000" dirty="0">
                <a:solidFill>
                  <a:srgbClr val="1155CC"/>
                </a:solidFill>
                <a:cs typeface="Arial" panose="020B0604020202020204" pitchFamily="34" charset="0"/>
                <a:hlinkClick r:id="rId8"/>
              </a:rPr>
              <a:t>Thomas.Morgart@ct.usda.gov</a:t>
            </a:r>
            <a:endParaRPr lang="en-US" altLang="en-US" sz="2000" dirty="0">
              <a:solidFill>
                <a:srgbClr val="1155CC"/>
              </a:solidFill>
              <a:cs typeface="Arial" panose="020B0604020202020204" pitchFamily="34" charset="0"/>
            </a:endParaRPr>
          </a:p>
          <a:p>
            <a:pPr marL="0" indent="0">
              <a:buNone/>
              <a:defRPr/>
            </a:pPr>
            <a:endParaRPr lang="en-US" sz="2000" dirty="0">
              <a:latin typeface="+mj-lt"/>
            </a:endParaRPr>
          </a:p>
          <a:p>
            <a:pPr marL="0" indent="0">
              <a:buNone/>
              <a:defRPr/>
            </a:pPr>
            <a:r>
              <a:rPr lang="en-US" sz="2000" dirty="0">
                <a:latin typeface="+mj-lt"/>
              </a:rPr>
              <a:t>ASDWA website</a:t>
            </a:r>
          </a:p>
          <a:p>
            <a:pPr marL="0" indent="0">
              <a:buNone/>
              <a:defRPr/>
            </a:pPr>
            <a:r>
              <a:rPr lang="en-US" sz="2000" dirty="0">
                <a:latin typeface="+mj-lt"/>
              </a:rPr>
              <a:t>VIEW THE WEBINAR RECORDING at</a:t>
            </a:r>
          </a:p>
          <a:p>
            <a:pPr marL="0" indent="0">
              <a:buNone/>
              <a:defRPr/>
            </a:pPr>
            <a:r>
              <a:rPr lang="en-US" altLang="en-US" sz="2400" i="1" dirty="0">
                <a:solidFill>
                  <a:schemeClr val="accent1"/>
                </a:solidFill>
              </a:rPr>
              <a:t>www.asdwa.org/source-water</a:t>
            </a:r>
            <a:endParaRPr lang="en-US" sz="2400" i="1" dirty="0">
              <a:solidFill>
                <a:schemeClr val="accent1"/>
              </a:solidFill>
              <a:latin typeface="+mj-lt"/>
            </a:endParaRPr>
          </a:p>
        </p:txBody>
      </p:sp>
    </p:spTree>
    <p:extLst>
      <p:ext uri="{BB962C8B-B14F-4D97-AF65-F5344CB8AC3E}">
        <p14:creationId xmlns:p14="http://schemas.microsoft.com/office/powerpoint/2010/main" val="41858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a:extLst>
              <a:ext uri="{FF2B5EF4-FFF2-40B4-BE49-F238E27FC236}">
                <a16:creationId xmlns:a16="http://schemas.microsoft.com/office/drawing/2014/main" id="{F342B1AF-1262-46DA-BE69-C40E9391C5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2918" y="2514459"/>
            <a:ext cx="1829082" cy="1829082"/>
          </a:xfrm>
          <a:prstGeom prst="rect">
            <a:avLst/>
          </a:prstGeom>
        </p:spPr>
      </p:pic>
      <p:sp>
        <p:nvSpPr>
          <p:cNvPr id="6147" name="Title 1">
            <a:extLst>
              <a:ext uri="{FF2B5EF4-FFF2-40B4-BE49-F238E27FC236}">
                <a16:creationId xmlns:a16="http://schemas.microsoft.com/office/drawing/2014/main" id="{CE9F26B9-0009-4724-885F-DEEAD48CD403}"/>
              </a:ext>
            </a:extLst>
          </p:cNvPr>
          <p:cNvSpPr txBox="1">
            <a:spLocks/>
          </p:cNvSpPr>
          <p:nvPr/>
        </p:nvSpPr>
        <p:spPr bwMode="auto">
          <a:xfrm>
            <a:off x="1390070" y="1381357"/>
            <a:ext cx="5051502" cy="99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normAutofit/>
          </a:bodyPr>
          <a:lstStyle>
            <a:lvl1pPr defTabSz="457200" eaLnBrk="0" hangingPunct="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457200" eaLnBrk="0" hangingPunct="0">
              <a:spcBef>
                <a:spcPct val="20000"/>
              </a:spcBef>
              <a:buChar char="–"/>
              <a:defRPr sz="2000" b="1">
                <a:solidFill>
                  <a:schemeClr val="tx1"/>
                </a:solidFill>
                <a:latin typeface="Times New Roman" panose="02020603050405020304" pitchFamily="18" charset="0"/>
                <a:ea typeface="ＭＳ Ｐゴシック" panose="020B0600070205080204" pitchFamily="34" charset="-128"/>
              </a:defRPr>
            </a:lvl2pPr>
            <a:lvl3pPr marL="1143000" indent="-228600" defTabSz="457200" eaLnBrk="0" hangingPunct="0">
              <a:spcBef>
                <a:spcPct val="20000"/>
              </a:spcBef>
              <a:buChar char="•"/>
              <a:defRPr b="1">
                <a:solidFill>
                  <a:schemeClr val="tx1"/>
                </a:solidFill>
                <a:latin typeface="Times New Roman" panose="02020603050405020304" pitchFamily="18" charset="0"/>
                <a:ea typeface="ＭＳ Ｐゴシック" panose="020B0600070205080204" pitchFamily="34" charset="-128"/>
              </a:defRPr>
            </a:lvl3pPr>
            <a:lvl4pPr marL="1600200" indent="-228600" defTabSz="457200" eaLnBrk="0" hangingPunct="0">
              <a:spcBef>
                <a:spcPct val="20000"/>
              </a:spcBef>
              <a:buChar char="–"/>
              <a:defRPr sz="1600" b="1">
                <a:solidFill>
                  <a:schemeClr val="tx1"/>
                </a:solidFill>
                <a:latin typeface="Times New Roman" panose="02020603050405020304" pitchFamily="18" charset="0"/>
                <a:ea typeface="ＭＳ Ｐゴシック" panose="020B0600070205080204" pitchFamily="34" charset="-128"/>
              </a:defRPr>
            </a:lvl4pPr>
            <a:lvl5pPr marL="2057400" indent="-228600" defTabSz="457200" eaLnBrk="0" hangingPunct="0">
              <a:spcBef>
                <a:spcPct val="20000"/>
              </a:spcBef>
              <a:buChar char="»"/>
              <a:defRPr sz="1600" b="1">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1600" b="1">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1600" b="1">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1600" b="1">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1600" b="1">
                <a:solidFill>
                  <a:schemeClr val="tx1"/>
                </a:solidFill>
                <a:latin typeface="Times New Roman" panose="02020603050405020304" pitchFamily="18" charset="0"/>
                <a:ea typeface="ＭＳ Ｐゴシック" panose="020B0600070205080204" pitchFamily="34" charset="-128"/>
              </a:defRPr>
            </a:lvl9pPr>
          </a:lstStyle>
          <a:p>
            <a:pPr defTabSz="342900" eaLnBrk="1" hangingPunct="1">
              <a:lnSpc>
                <a:spcPct val="90000"/>
              </a:lnSpc>
              <a:spcBef>
                <a:spcPct val="0"/>
              </a:spcBef>
              <a:spcAft>
                <a:spcPts val="254"/>
              </a:spcAft>
              <a:buNone/>
            </a:pPr>
            <a:r>
              <a:rPr lang="en-US" altLang="en-US" sz="2700" dirty="0">
                <a:solidFill>
                  <a:srgbClr val="5FCBEF"/>
                </a:solidFill>
                <a:latin typeface="Trebuchet MS" panose="020B0603020202020204"/>
              </a:rPr>
              <a:t>Please Type In Your Questions!</a:t>
            </a:r>
          </a:p>
        </p:txBody>
      </p:sp>
    </p:spTree>
    <p:extLst>
      <p:ext uri="{BB962C8B-B14F-4D97-AF65-F5344CB8AC3E}">
        <p14:creationId xmlns:p14="http://schemas.microsoft.com/office/powerpoint/2010/main" val="267079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C5180-CE38-4C2D-8901-9E7509C9C885}"/>
              </a:ext>
            </a:extLst>
          </p:cNvPr>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459419" y="1527999"/>
            <a:ext cx="7772400" cy="857250"/>
          </a:xfrm>
        </p:spPr>
        <p:txBody>
          <a:bodyPr/>
          <a:lstStyle/>
          <a:p>
            <a:r>
              <a:rPr lang="en-US" dirty="0">
                <a:solidFill>
                  <a:schemeClr val="bg1"/>
                </a:solidFill>
              </a:rPr>
              <a:t>Watershed Selection</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119853" y="2520704"/>
            <a:ext cx="8962007" cy="4243990"/>
          </a:xfrm>
        </p:spPr>
        <p:txBody>
          <a:bodyPr/>
          <a:lstStyle/>
          <a:p>
            <a:pPr>
              <a:spcBef>
                <a:spcPts val="1350"/>
              </a:spcBef>
              <a:buFont typeface="Arial" panose="020B0604020202020204" pitchFamily="34" charset="0"/>
              <a:buChar char="•"/>
            </a:pPr>
            <a:r>
              <a:rPr lang="en-US" sz="1950" dirty="0"/>
              <a:t>NRCS State Conservationists (STCs) consult with State water quality agencies and partners to evaluate the status of NWQI watersheds, and propose to add or withdraw watersheds based on NWQI criteria and State priorities</a:t>
            </a:r>
          </a:p>
          <a:p>
            <a:pPr>
              <a:spcBef>
                <a:spcPts val="1350"/>
              </a:spcBef>
              <a:buFont typeface="Arial" panose="020B0604020202020204" pitchFamily="34" charset="0"/>
              <a:buChar char="•"/>
            </a:pPr>
            <a:r>
              <a:rPr lang="en-US" sz="1950" dirty="0"/>
              <a:t>The watershed must be associated with a water body that:</a:t>
            </a:r>
          </a:p>
          <a:p>
            <a:pPr lvl="1"/>
            <a:r>
              <a:rPr lang="en-US" sz="1800" dirty="0"/>
              <a:t>Is impaired</a:t>
            </a:r>
          </a:p>
          <a:p>
            <a:pPr lvl="1"/>
            <a:r>
              <a:rPr lang="en-US" sz="1800" dirty="0"/>
              <a:t>Has a TMDL</a:t>
            </a:r>
          </a:p>
          <a:p>
            <a:pPr lvl="1"/>
            <a:r>
              <a:rPr lang="en-US" sz="1800" dirty="0"/>
              <a:t>Is threatened (water quality data documenting an impairment, but is not documented in the Integrated Report</a:t>
            </a:r>
          </a:p>
          <a:p>
            <a:pPr lvl="1"/>
            <a:r>
              <a:rPr lang="en-US" sz="1800" dirty="0"/>
              <a:t>Is critical (upstream of an impaired segment that is determined to be a significant contributing source of a downstream impairment)</a:t>
            </a:r>
          </a:p>
          <a:p>
            <a:r>
              <a:rPr lang="en-US" sz="2100" dirty="0">
                <a:solidFill>
                  <a:srgbClr val="FFFF00"/>
                </a:solidFill>
              </a:rPr>
              <a:t>For SWP pilot, there are no specific selection criteria other than there is agreement among partners that the SWP area is a priority for the state</a:t>
            </a:r>
          </a:p>
          <a:p>
            <a:pPr>
              <a:spcBef>
                <a:spcPts val="1350"/>
              </a:spcBef>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A9BC811-73FA-429E-9860-D6B9C49F6922}"/>
              </a:ext>
            </a:extLst>
          </p:cNvPr>
          <p:cNvSpPr>
            <a:spLocks noGrp="1"/>
          </p:cNvSpPr>
          <p:nvPr>
            <p:ph type="sldNum" sz="quarter" idx="12"/>
          </p:nvPr>
        </p:nvSpPr>
        <p:spPr/>
        <p:txBody>
          <a:bodyPr/>
          <a:lstStyle/>
          <a:p>
            <a:fld id="{3C5A55B3-4C28-40DE-B67E-4398562928FE}"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16897781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5C5180-CE38-4C2D-8901-9E7509C9C885}"/>
              </a:ext>
            </a:extLst>
          </p:cNvPr>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459419" y="1527999"/>
            <a:ext cx="7772400" cy="857250"/>
          </a:xfrm>
        </p:spPr>
        <p:txBody>
          <a:bodyPr/>
          <a:lstStyle/>
          <a:p>
            <a:r>
              <a:rPr lang="en-US" dirty="0">
                <a:solidFill>
                  <a:schemeClr val="bg1"/>
                </a:solidFill>
              </a:rPr>
              <a:t>Watershed Selection Considerations</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120963" y="2385250"/>
            <a:ext cx="8902083" cy="3092942"/>
          </a:xfrm>
        </p:spPr>
        <p:txBody>
          <a:bodyPr/>
          <a:lstStyle/>
          <a:p>
            <a:pPr marL="0" indent="0">
              <a:spcBef>
                <a:spcPts val="1350"/>
              </a:spcBef>
              <a:buNone/>
            </a:pPr>
            <a:r>
              <a:rPr lang="en-US" sz="1950" dirty="0"/>
              <a:t>There needs to be sufficient technical capacity and producer interest to warrant a long-term investment in the selected watershed/SWP area:</a:t>
            </a:r>
          </a:p>
          <a:p>
            <a:pPr>
              <a:spcBef>
                <a:spcPts val="1350"/>
              </a:spcBef>
            </a:pPr>
            <a:r>
              <a:rPr lang="en-US" sz="1950" dirty="0"/>
              <a:t>Adequate technical capacity in the watershed/area, from NRCS or partners, to conduct sufficient outreach and technical assistance to meet project goals? </a:t>
            </a:r>
          </a:p>
          <a:p>
            <a:pPr>
              <a:spcBef>
                <a:spcPts val="1350"/>
              </a:spcBef>
            </a:pPr>
            <a:r>
              <a:rPr lang="en-US" sz="1950" dirty="0"/>
              <a:t>Does a network of partnering agencies already exist that can carry out identified activities needed to meet goals?</a:t>
            </a:r>
          </a:p>
          <a:p>
            <a:pPr>
              <a:spcBef>
                <a:spcPts val="1350"/>
              </a:spcBef>
            </a:pPr>
            <a:r>
              <a:rPr lang="en-US" sz="1950" dirty="0"/>
              <a:t>Is there sufficient density of producers and producer interest to meet project goals? </a:t>
            </a:r>
          </a:p>
          <a:p>
            <a:pPr>
              <a:spcBef>
                <a:spcPts val="1350"/>
              </a:spcBef>
            </a:pPr>
            <a:r>
              <a:rPr lang="en-US" sz="1950" dirty="0"/>
              <a:t>Can partners conduct instream monitoring to track the change in water quality attributed to NWQI practices?</a:t>
            </a:r>
          </a:p>
        </p:txBody>
      </p:sp>
      <p:sp>
        <p:nvSpPr>
          <p:cNvPr id="4" name="Slide Number Placeholder 3">
            <a:extLst>
              <a:ext uri="{FF2B5EF4-FFF2-40B4-BE49-F238E27FC236}">
                <a16:creationId xmlns:a16="http://schemas.microsoft.com/office/drawing/2014/main" id="{DCF9EA5D-2FD9-447A-A34A-0F084A8010F2}"/>
              </a:ext>
            </a:extLst>
          </p:cNvPr>
          <p:cNvSpPr>
            <a:spLocks noGrp="1"/>
          </p:cNvSpPr>
          <p:nvPr>
            <p:ph type="sldNum" sz="quarter" idx="12"/>
          </p:nvPr>
        </p:nvSpPr>
        <p:spPr/>
        <p:txBody>
          <a:bodyPr/>
          <a:lstStyle/>
          <a:p>
            <a:fld id="{3C5A55B3-4C28-40DE-B67E-4398562928FE}" type="slidenum">
              <a:rPr lang="en-US" smtClean="0">
                <a:solidFill>
                  <a:srgbClr val="000000"/>
                </a:solidFill>
              </a:rPr>
              <a:pPr/>
              <a:t>6</a:t>
            </a:fld>
            <a:endParaRPr lang="en-US" dirty="0">
              <a:solidFill>
                <a:srgbClr val="000000"/>
              </a:solidFill>
            </a:endParaRPr>
          </a:p>
        </p:txBody>
      </p:sp>
    </p:spTree>
    <p:extLst>
      <p:ext uri="{BB962C8B-B14F-4D97-AF65-F5344CB8AC3E}">
        <p14:creationId xmlns:p14="http://schemas.microsoft.com/office/powerpoint/2010/main" val="30861349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931D0-1645-4234-BE70-8248B957ADFC}"/>
              </a:ext>
            </a:extLst>
          </p:cNvPr>
          <p:cNvSpPr/>
          <p:nvPr/>
        </p:nvSpPr>
        <p:spPr bwMode="auto">
          <a:xfrm>
            <a:off x="0" y="1550279"/>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DFE5208B-68E1-4E77-95DA-111DC6369F95}"/>
              </a:ext>
            </a:extLst>
          </p:cNvPr>
          <p:cNvSpPr>
            <a:spLocks noGrp="1"/>
          </p:cNvSpPr>
          <p:nvPr>
            <p:ph type="title"/>
          </p:nvPr>
        </p:nvSpPr>
        <p:spPr>
          <a:xfrm>
            <a:off x="572609" y="1496997"/>
            <a:ext cx="7772400" cy="857250"/>
          </a:xfrm>
        </p:spPr>
        <p:txBody>
          <a:bodyPr/>
          <a:lstStyle/>
          <a:p>
            <a:r>
              <a:rPr lang="en-US" dirty="0">
                <a:solidFill>
                  <a:schemeClr val="bg1"/>
                </a:solidFill>
              </a:rPr>
              <a:t>Adaptive Approach</a:t>
            </a:r>
          </a:p>
        </p:txBody>
      </p:sp>
      <p:sp>
        <p:nvSpPr>
          <p:cNvPr id="3" name="Content Placeholder 2">
            <a:extLst>
              <a:ext uri="{FF2B5EF4-FFF2-40B4-BE49-F238E27FC236}">
                <a16:creationId xmlns:a16="http://schemas.microsoft.com/office/drawing/2014/main" id="{D6052E0B-9AAC-40CE-A52F-1E39FD1EB1E7}"/>
              </a:ext>
            </a:extLst>
          </p:cNvPr>
          <p:cNvSpPr>
            <a:spLocks noGrp="1"/>
          </p:cNvSpPr>
          <p:nvPr>
            <p:ph idx="1"/>
          </p:nvPr>
        </p:nvSpPr>
        <p:spPr>
          <a:xfrm>
            <a:off x="410592" y="2407529"/>
            <a:ext cx="8005620" cy="3204284"/>
          </a:xfrm>
        </p:spPr>
        <p:txBody>
          <a:bodyPr/>
          <a:lstStyle/>
          <a:p>
            <a:pPr>
              <a:spcBef>
                <a:spcPts val="1350"/>
              </a:spcBef>
            </a:pPr>
            <a:r>
              <a:rPr lang="en-US" dirty="0"/>
              <a:t>Initiatives continue to be adapted to meet the needs of NRCS, customers and partners</a:t>
            </a:r>
          </a:p>
          <a:p>
            <a:pPr>
              <a:spcBef>
                <a:spcPts val="1350"/>
              </a:spcBef>
            </a:pPr>
            <a:r>
              <a:rPr lang="en-US" dirty="0"/>
              <a:t>Results of program evaluation are used to make improvements</a:t>
            </a:r>
          </a:p>
          <a:p>
            <a:pPr lvl="1">
              <a:spcBef>
                <a:spcPts val="1350"/>
              </a:spcBef>
            </a:pPr>
            <a:r>
              <a:rPr lang="en-US" dirty="0"/>
              <a:t>In FY 2017, a pilot project was initiated to provide for watershed assessments and outreach plans prior to funding (“readiness phase”)</a:t>
            </a:r>
          </a:p>
          <a:p>
            <a:pPr lvl="1">
              <a:spcBef>
                <a:spcPts val="1350"/>
              </a:spcBef>
            </a:pPr>
            <a:r>
              <a:rPr lang="en-US" dirty="0"/>
              <a:t>The readiness phase was mainstreamed in FY 2018</a:t>
            </a:r>
          </a:p>
          <a:p>
            <a:pPr marL="0" indent="0">
              <a:buNone/>
            </a:pPr>
            <a:endParaRPr lang="en-US" dirty="0"/>
          </a:p>
        </p:txBody>
      </p:sp>
      <p:sp>
        <p:nvSpPr>
          <p:cNvPr id="5" name="Slide Number Placeholder 4">
            <a:extLst>
              <a:ext uri="{FF2B5EF4-FFF2-40B4-BE49-F238E27FC236}">
                <a16:creationId xmlns:a16="http://schemas.microsoft.com/office/drawing/2014/main" id="{1B511954-7393-4048-823F-281B48CB8C0D}"/>
              </a:ext>
            </a:extLst>
          </p:cNvPr>
          <p:cNvSpPr>
            <a:spLocks noGrp="1"/>
          </p:cNvSpPr>
          <p:nvPr>
            <p:ph type="sldNum" sz="quarter" idx="12"/>
          </p:nvPr>
        </p:nvSpPr>
        <p:spPr/>
        <p:txBody>
          <a:bodyPr/>
          <a:lstStyle/>
          <a:p>
            <a:fld id="{3C5A55B3-4C28-40DE-B67E-4398562928FE}"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9705595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6324B-67CB-4074-9664-4928A6381543}"/>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DFE5208B-68E1-4E77-95DA-111DC6369F95}"/>
              </a:ext>
            </a:extLst>
          </p:cNvPr>
          <p:cNvSpPr>
            <a:spLocks noGrp="1"/>
          </p:cNvSpPr>
          <p:nvPr>
            <p:ph type="title"/>
          </p:nvPr>
        </p:nvSpPr>
        <p:spPr>
          <a:xfrm>
            <a:off x="572609" y="1496997"/>
            <a:ext cx="7772400" cy="857250"/>
          </a:xfrm>
        </p:spPr>
        <p:txBody>
          <a:bodyPr/>
          <a:lstStyle/>
          <a:p>
            <a:r>
              <a:rPr lang="en-US" dirty="0">
                <a:solidFill>
                  <a:schemeClr val="bg1"/>
                </a:solidFill>
              </a:rPr>
              <a:t>Changes for FY2019-FY2023</a:t>
            </a:r>
          </a:p>
        </p:txBody>
      </p:sp>
      <p:sp>
        <p:nvSpPr>
          <p:cNvPr id="3" name="Content Placeholder 2">
            <a:extLst>
              <a:ext uri="{FF2B5EF4-FFF2-40B4-BE49-F238E27FC236}">
                <a16:creationId xmlns:a16="http://schemas.microsoft.com/office/drawing/2014/main" id="{D6052E0B-9AAC-40CE-A52F-1E39FD1EB1E7}"/>
              </a:ext>
            </a:extLst>
          </p:cNvPr>
          <p:cNvSpPr>
            <a:spLocks noGrp="1"/>
          </p:cNvSpPr>
          <p:nvPr>
            <p:ph idx="1"/>
          </p:nvPr>
        </p:nvSpPr>
        <p:spPr>
          <a:xfrm>
            <a:off x="572609" y="2522923"/>
            <a:ext cx="8322816" cy="3620980"/>
          </a:xfrm>
        </p:spPr>
        <p:txBody>
          <a:bodyPr/>
          <a:lstStyle/>
          <a:p>
            <a:pPr>
              <a:spcBef>
                <a:spcPts val="1350"/>
              </a:spcBef>
            </a:pPr>
            <a:r>
              <a:rPr lang="en-US" dirty="0"/>
              <a:t>FY 2019 changes to NWQI will strengthen water quality efforts</a:t>
            </a:r>
          </a:p>
          <a:p>
            <a:pPr lvl="1">
              <a:spcBef>
                <a:spcPts val="1350"/>
              </a:spcBef>
            </a:pPr>
            <a:r>
              <a:rPr lang="en-US" dirty="0">
                <a:solidFill>
                  <a:srgbClr val="FFFF00"/>
                </a:solidFill>
              </a:rPr>
              <a:t>Expansion of program</a:t>
            </a:r>
          </a:p>
          <a:p>
            <a:pPr lvl="1">
              <a:spcBef>
                <a:spcPts val="1350"/>
              </a:spcBef>
            </a:pPr>
            <a:r>
              <a:rPr lang="en-US" dirty="0"/>
              <a:t>All watersheds will have watershed/SWP assessments that identify critical source areas</a:t>
            </a:r>
          </a:p>
          <a:p>
            <a:pPr lvl="1">
              <a:spcBef>
                <a:spcPts val="1350"/>
              </a:spcBef>
            </a:pPr>
            <a:r>
              <a:rPr lang="en-US" dirty="0"/>
              <a:t>Multi-year watershed budget proposals</a:t>
            </a:r>
          </a:p>
          <a:p>
            <a:pPr>
              <a:spcBef>
                <a:spcPts val="1350"/>
              </a:spcBef>
            </a:pPr>
            <a:r>
              <a:rPr lang="en-US" dirty="0"/>
              <a:t>Changes will be phased in over FY2019 and FY2020</a:t>
            </a:r>
          </a:p>
          <a:p>
            <a:pPr lvl="1">
              <a:spcBef>
                <a:spcPts val="1350"/>
              </a:spcBef>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43728BA-2822-4852-B757-43A438E639A4}"/>
              </a:ext>
            </a:extLst>
          </p:cNvPr>
          <p:cNvSpPr>
            <a:spLocks noGrp="1"/>
          </p:cNvSpPr>
          <p:nvPr>
            <p:ph type="sldNum" sz="quarter" idx="12"/>
          </p:nvPr>
        </p:nvSpPr>
        <p:spPr/>
        <p:txBody>
          <a:bodyPr/>
          <a:lstStyle/>
          <a:p>
            <a:fld id="{3C5A55B3-4C28-40DE-B67E-4398562928FE}"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29896801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5C29A2-0695-40E5-9902-20E241A7C39B}"/>
              </a:ext>
            </a:extLst>
          </p:cNvPr>
          <p:cNvSpPr/>
          <p:nvPr/>
        </p:nvSpPr>
        <p:spPr bwMode="auto">
          <a:xfrm>
            <a:off x="0" y="1575864"/>
            <a:ext cx="9144000" cy="699516"/>
          </a:xfrm>
          <a:prstGeom prst="rect">
            <a:avLst/>
          </a:prstGeom>
          <a:gradFill flip="none" rotWithShape="1">
            <a:gsLst>
              <a:gs pos="0">
                <a:srgbClr val="C0EAD8"/>
              </a:gs>
              <a:gs pos="23000">
                <a:srgbClr val="67CBA0"/>
              </a:gs>
              <a:gs pos="60000">
                <a:srgbClr val="2F8962"/>
              </a:gs>
              <a:gs pos="97000">
                <a:srgbClr val="194B36"/>
              </a:gs>
            </a:gsLst>
            <a:lin ang="0" scaled="0"/>
            <a:tileRect/>
          </a:gra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200">
              <a:latin typeface="Times New Roman" pitchFamily="18" charset="0"/>
            </a:endParaRPr>
          </a:p>
        </p:txBody>
      </p:sp>
      <p:sp>
        <p:nvSpPr>
          <p:cNvPr id="2" name="Title 1">
            <a:extLst>
              <a:ext uri="{FF2B5EF4-FFF2-40B4-BE49-F238E27FC236}">
                <a16:creationId xmlns:a16="http://schemas.microsoft.com/office/drawing/2014/main" id="{7A6819A0-82BD-4D7E-8B35-E6B7D7504B52}"/>
              </a:ext>
            </a:extLst>
          </p:cNvPr>
          <p:cNvSpPr>
            <a:spLocks noGrp="1"/>
          </p:cNvSpPr>
          <p:nvPr>
            <p:ph type="title"/>
          </p:nvPr>
        </p:nvSpPr>
        <p:spPr>
          <a:xfrm>
            <a:off x="326255" y="1522520"/>
            <a:ext cx="7772400" cy="857250"/>
          </a:xfrm>
        </p:spPr>
        <p:txBody>
          <a:bodyPr/>
          <a:lstStyle/>
          <a:p>
            <a:r>
              <a:rPr lang="en-US" dirty="0">
                <a:solidFill>
                  <a:schemeClr val="bg1"/>
                </a:solidFill>
              </a:rPr>
              <a:t>NWQI Expansion – Source Water Protection Pilot</a:t>
            </a:r>
          </a:p>
        </p:txBody>
      </p:sp>
      <p:sp>
        <p:nvSpPr>
          <p:cNvPr id="3" name="Content Placeholder 2">
            <a:extLst>
              <a:ext uri="{FF2B5EF4-FFF2-40B4-BE49-F238E27FC236}">
                <a16:creationId xmlns:a16="http://schemas.microsoft.com/office/drawing/2014/main" id="{E1AD2CD4-A000-46B0-8FCC-3B6C7750CF4A}"/>
              </a:ext>
            </a:extLst>
          </p:cNvPr>
          <p:cNvSpPr>
            <a:spLocks noGrp="1"/>
          </p:cNvSpPr>
          <p:nvPr>
            <p:ph idx="1"/>
          </p:nvPr>
        </p:nvSpPr>
        <p:spPr>
          <a:xfrm>
            <a:off x="326259" y="2413167"/>
            <a:ext cx="8397867" cy="3780187"/>
          </a:xfrm>
        </p:spPr>
        <p:txBody>
          <a:bodyPr/>
          <a:lstStyle/>
          <a:p>
            <a:pPr>
              <a:spcBef>
                <a:spcPts val="1350"/>
              </a:spcBef>
            </a:pPr>
            <a:r>
              <a:rPr lang="en-US" sz="1800" dirty="0">
                <a:latin typeface="Calibri" panose="020F0502020204030204" pitchFamily="34" charset="0"/>
                <a:cs typeface="Times New Roman" panose="02020603050405020304" pitchFamily="18" charset="0"/>
              </a:rPr>
              <a:t>Original focus on addressing surface water bodies impaired under the Clean Water Act</a:t>
            </a:r>
          </a:p>
          <a:p>
            <a:pPr>
              <a:spcBef>
                <a:spcPts val="135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In FY2015 special consideration for watershed selection was provided if the impaired water body was a source of drinking water</a:t>
            </a:r>
          </a:p>
          <a:p>
            <a:pPr>
              <a:spcBef>
                <a:spcPts val="1350"/>
              </a:spcBef>
              <a:spcAft>
                <a:spcPts val="0"/>
              </a:spcAft>
            </a:pPr>
            <a:r>
              <a:rPr lang="en-US" sz="1800" dirty="0">
                <a:solidFill>
                  <a:srgbClr val="FFFF00"/>
                </a:solidFill>
                <a:latin typeface="Calibri" panose="020F0502020204030204" pitchFamily="34" charset="0"/>
                <a:cs typeface="Times New Roman" panose="02020603050405020304" pitchFamily="18" charset="0"/>
              </a:rPr>
              <a:t>In FY 2019, NWQI will initiate a pilot to address source water protection, including surface and ground water sources</a:t>
            </a:r>
          </a:p>
          <a:p>
            <a:pPr lvl="1">
              <a:spcBef>
                <a:spcPts val="1350"/>
              </a:spcBef>
              <a:spcAft>
                <a:spcPts val="0"/>
              </a:spcAft>
            </a:pPr>
            <a:r>
              <a:rPr lang="en-US" sz="1800" dirty="0">
                <a:solidFill>
                  <a:srgbClr val="FFFF00"/>
                </a:solidFill>
                <a:latin typeface="Calibri" panose="020F0502020204030204" pitchFamily="34" charset="0"/>
                <a:cs typeface="Times New Roman" panose="02020603050405020304" pitchFamily="18" charset="0"/>
              </a:rPr>
              <a:t>Priority SWP areas can be selected independently of NWQI watersheds that are selected for surface water assessment and implementation</a:t>
            </a:r>
          </a:p>
          <a:p>
            <a:pPr lvl="1">
              <a:spcBef>
                <a:spcPts val="1350"/>
              </a:spcBef>
              <a:spcAft>
                <a:spcPts val="0"/>
              </a:spcAft>
            </a:pPr>
            <a:r>
              <a:rPr lang="en-US" sz="1800" dirty="0">
                <a:solidFill>
                  <a:srgbClr val="FFFF00"/>
                </a:solidFill>
                <a:latin typeface="Calibri" panose="020F0502020204030204" pitchFamily="34" charset="0"/>
                <a:cs typeface="Times New Roman" panose="02020603050405020304" pitchFamily="18" charset="0"/>
              </a:rPr>
              <a:t>Any SWP areas proposed must be delineated by the state SWP program/utility and have a SWPP </a:t>
            </a:r>
            <a:r>
              <a:rPr lang="en-US" dirty="0">
                <a:solidFill>
                  <a:srgbClr val="FFFF00"/>
                </a:solidFill>
                <a:latin typeface="Calibri" panose="020F0502020204030204" pitchFamily="34" charset="0"/>
                <a:cs typeface="Times New Roman" panose="02020603050405020304" pitchFamily="18" charset="0"/>
              </a:rPr>
              <a:t>available</a:t>
            </a:r>
          </a:p>
          <a:p>
            <a:pPr marL="514350" lvl="1">
              <a:spcBef>
                <a:spcPts val="1350"/>
              </a:spcBef>
              <a:spcAft>
                <a:spcPts val="1350"/>
              </a:spcAft>
              <a:buFont typeface="Arial" panose="020B0604020202020204" pitchFamily="34" charset="0"/>
              <a:buChar char="•"/>
            </a:pPr>
            <a:endParaRPr lang="en-US" dirty="0">
              <a:solidFill>
                <a:srgbClr val="FFFF00"/>
              </a:solidFill>
            </a:endParaRPr>
          </a:p>
        </p:txBody>
      </p:sp>
      <p:sp>
        <p:nvSpPr>
          <p:cNvPr id="5" name="Slide Number Placeholder 4">
            <a:extLst>
              <a:ext uri="{FF2B5EF4-FFF2-40B4-BE49-F238E27FC236}">
                <a16:creationId xmlns:a16="http://schemas.microsoft.com/office/drawing/2014/main" id="{E735CED7-7417-4FE5-BE20-70542B003269}"/>
              </a:ext>
            </a:extLst>
          </p:cNvPr>
          <p:cNvSpPr>
            <a:spLocks noGrp="1"/>
          </p:cNvSpPr>
          <p:nvPr>
            <p:ph type="sldNum" sz="quarter" idx="12"/>
          </p:nvPr>
        </p:nvSpPr>
        <p:spPr/>
        <p:txBody>
          <a:bodyPr/>
          <a:lstStyle/>
          <a:p>
            <a:fld id="{3C5A55B3-4C28-40DE-B67E-4398562928FE}"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2166531224"/>
      </p:ext>
    </p:extLst>
  </p:cSld>
  <p:clrMapOvr>
    <a:masterClrMapping/>
  </p:clrMapOvr>
  <p:transition/>
</p:sld>
</file>

<file path=ppt/theme/theme1.xml><?xml version="1.0" encoding="utf-8"?>
<a:theme xmlns:a="http://schemas.openxmlformats.org/drawingml/2006/main" name="3_NRCS">
  <a:themeElements>
    <a:clrScheme name="NRC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RCS">
      <a:majorFont>
        <a:latin typeface="75 Helvetica Bold"/>
        <a:ea typeface=""/>
        <a:cs typeface=""/>
      </a:majorFont>
      <a:minorFont>
        <a:latin typeface="75 Helvetic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RC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RC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RC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RC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RC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RC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RC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53E484-51F7-4509-A1C9-9EEFB343754E}">
  <ds:schemaRefs>
    <ds:schemaRef ds:uri="ESRI.ArcGIS.Mapping.OfficeIntegration.PowerPointInfo"/>
  </ds:schemaRefs>
</ds:datastoreItem>
</file>

<file path=customXml/itemProps2.xml><?xml version="1.0" encoding="utf-8"?>
<ds:datastoreItem xmlns:ds="http://schemas.openxmlformats.org/officeDocument/2006/customXml" ds:itemID="{81206199-A7CF-48F9-A74A-13056998FF8A}">
  <ds:schemaRefs>
    <ds:schemaRef ds:uri="ESRI.ArcGIS.Mapping.OfficeIntegration.PowerPointInfo"/>
  </ds:schemaRefs>
</ds:datastoreItem>
</file>

<file path=customXml/itemProps3.xml><?xml version="1.0" encoding="utf-8"?>
<ds:datastoreItem xmlns:ds="http://schemas.openxmlformats.org/officeDocument/2006/customXml" ds:itemID="{9277E5FE-68EA-46C0-A84F-993DE42175E8}">
  <ds:schemaRefs>
    <ds:schemaRef ds:uri="ESRI.ArcGIS.Mapping.OfficeIntegration.PowerPointInfo"/>
  </ds:schemaRefs>
</ds:datastoreItem>
</file>

<file path=customXml/itemProps4.xml><?xml version="1.0" encoding="utf-8"?>
<ds:datastoreItem xmlns:ds="http://schemas.openxmlformats.org/officeDocument/2006/customXml" ds:itemID="{8E15B647-B593-4DA9-B0D0-6E37C5B68F0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4611</TotalTime>
  <Words>3340</Words>
  <Application>Microsoft Office PowerPoint</Application>
  <PresentationFormat>On-screen Show (4:3)</PresentationFormat>
  <Paragraphs>355</Paragraphs>
  <Slides>42</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42</vt:i4>
      </vt:variant>
    </vt:vector>
  </HeadingPairs>
  <TitlesOfParts>
    <vt:vector size="56" baseType="lpstr">
      <vt:lpstr>ＭＳ Ｐゴシック</vt:lpstr>
      <vt:lpstr>75 Helvetica Bold</vt:lpstr>
      <vt:lpstr>Arial</vt:lpstr>
      <vt:lpstr>Calibri</vt:lpstr>
      <vt:lpstr>Calibri Light</vt:lpstr>
      <vt:lpstr>Symbol</vt:lpstr>
      <vt:lpstr>Times New Roman</vt:lpstr>
      <vt:lpstr>Trebuchet MS</vt:lpstr>
      <vt:lpstr>Wingdings</vt:lpstr>
      <vt:lpstr>Wingdings 3</vt:lpstr>
      <vt:lpstr>3_NRCS</vt:lpstr>
      <vt:lpstr>1_Office Theme</vt:lpstr>
      <vt:lpstr>Office Theme</vt:lpstr>
      <vt:lpstr>Facet</vt:lpstr>
      <vt:lpstr>National Water Quality Initiative (NWQI)</vt:lpstr>
      <vt:lpstr>How NRCS Provides Assistance for Conservation</vt:lpstr>
      <vt:lpstr>NWQI Launched in 2012</vt:lpstr>
      <vt:lpstr>Locally-Led Voluntary Conservation</vt:lpstr>
      <vt:lpstr>Watershed Selection</vt:lpstr>
      <vt:lpstr>Watershed Selection Considerations</vt:lpstr>
      <vt:lpstr>Adaptive Approach</vt:lpstr>
      <vt:lpstr>Changes for FY2019-FY2023</vt:lpstr>
      <vt:lpstr>NWQI Expansion – Source Water Protection Pilot</vt:lpstr>
      <vt:lpstr>Phased Adoption of Changes: Readiness Phase</vt:lpstr>
      <vt:lpstr>NWQI Watershed Assessments (Readiness Phase)</vt:lpstr>
      <vt:lpstr>Watershed/SWP Area Assessments</vt:lpstr>
      <vt:lpstr>Phased Adoption of Changes: Implementation</vt:lpstr>
      <vt:lpstr>NWQI Funding</vt:lpstr>
      <vt:lpstr>Multi-Year Implementation Plan</vt:lpstr>
      <vt:lpstr>Measuring Progress</vt:lpstr>
      <vt:lpstr>Interim Metrics to Measure Progress - Examples</vt:lpstr>
      <vt:lpstr>PowerPoint Presentation</vt:lpstr>
      <vt:lpstr>Role of EPA, NRCS, State Water Quality Agencies</vt:lpstr>
      <vt:lpstr>Ensuring Water Quality Success  through NWQI and beyond*</vt:lpstr>
      <vt:lpstr>NWQI Water Quality Monitoring Goals &amp; Objectives</vt:lpstr>
      <vt:lpstr>PowerPoint Presentation</vt:lpstr>
      <vt:lpstr>APPENDIX</vt:lpstr>
      <vt:lpstr>NWQI Metrics and Measures</vt:lpstr>
      <vt:lpstr>NWQI Metrics and Measures</vt:lpstr>
      <vt:lpstr>Connecticut Source Water Activities</vt:lpstr>
      <vt:lpstr>Source Water Protection Readiness </vt:lpstr>
      <vt:lpstr>EPA Source Water Connections  </vt:lpstr>
      <vt:lpstr>Analyzing Source Water Protection Opportunities </vt:lpstr>
      <vt:lpstr>303d Ag Impaired Watersheds</vt:lpstr>
      <vt:lpstr>303d Ag Impaired Public Water Supply</vt:lpstr>
      <vt:lpstr>Land Cover Layer</vt:lpstr>
      <vt:lpstr>Analyzing Source Water Protection Opportunities </vt:lpstr>
      <vt:lpstr>Potential Source Water Readiness Project</vt:lpstr>
      <vt:lpstr>Building a Partnership </vt:lpstr>
      <vt:lpstr>Topic discussed</vt:lpstr>
      <vt:lpstr>Next steps </vt:lpstr>
      <vt:lpstr>Contact Info </vt:lpstr>
      <vt:lpstr>PowerPoint Presentation</vt:lpstr>
      <vt:lpstr>Helpful Resources</vt:lpstr>
      <vt:lpstr>Contacts</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Water Quality Initiative</dc:title>
  <dc:creator>Carlson, Dee - NRCS, Washington, DC</dc:creator>
  <cp:lastModifiedBy>Wirth, Karen</cp:lastModifiedBy>
  <cp:revision>83</cp:revision>
  <dcterms:created xsi:type="dcterms:W3CDTF">2017-01-30T16:40:23Z</dcterms:created>
  <dcterms:modified xsi:type="dcterms:W3CDTF">2018-08-01T17:44:52Z</dcterms:modified>
</cp:coreProperties>
</file>