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1"/>
    <p:sldMasterId id="2147483661" r:id="rId2"/>
  </p:sldMasterIdLst>
  <p:notesMasterIdLst>
    <p:notesMasterId r:id="rId22"/>
  </p:notesMasterIdLst>
  <p:handoutMasterIdLst>
    <p:handoutMasterId r:id="rId23"/>
  </p:handoutMasterIdLst>
  <p:sldIdLst>
    <p:sldId id="693" r:id="rId3"/>
    <p:sldId id="734" r:id="rId4"/>
    <p:sldId id="561" r:id="rId5"/>
    <p:sldId id="562" r:id="rId6"/>
    <p:sldId id="565" r:id="rId7"/>
    <p:sldId id="728" r:id="rId8"/>
    <p:sldId id="729" r:id="rId9"/>
    <p:sldId id="701" r:id="rId10"/>
    <p:sldId id="719" r:id="rId11"/>
    <p:sldId id="696" r:id="rId12"/>
    <p:sldId id="723" r:id="rId13"/>
    <p:sldId id="727" r:id="rId14"/>
    <p:sldId id="730" r:id="rId15"/>
    <p:sldId id="735" r:id="rId16"/>
    <p:sldId id="736" r:id="rId17"/>
    <p:sldId id="737" r:id="rId18"/>
    <p:sldId id="732" r:id="rId19"/>
    <p:sldId id="733" r:id="rId20"/>
    <p:sldId id="722" r:id="rId21"/>
  </p:sldIdLst>
  <p:sldSz cx="9144000" cy="6858000" type="screen4x3"/>
  <p:notesSz cx="7315200" cy="9601200"/>
  <p:embeddedFontLst>
    <p:embeddedFont>
      <p:font typeface="Arial Narrow" panose="020B0606020202030204" pitchFamily="34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1000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1000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1000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1000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1000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3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00"/>
    <a:srgbClr val="2D78C8"/>
    <a:srgbClr val="009600"/>
    <a:srgbClr val="64C8FF"/>
    <a:srgbClr val="66CCFF"/>
    <a:srgbClr val="FFFF99"/>
    <a:srgbClr val="00FFFF"/>
    <a:srgbClr val="7171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3950" autoAdjust="0"/>
    <p:restoredTop sz="96552" autoAdjust="0"/>
  </p:normalViewPr>
  <p:slideViewPr>
    <p:cSldViewPr snapToGrid="0">
      <p:cViewPr varScale="1">
        <p:scale>
          <a:sx n="117" d="100"/>
          <a:sy n="117" d="100"/>
        </p:scale>
        <p:origin x="108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40" d="100"/>
          <a:sy n="140" d="100"/>
        </p:scale>
        <p:origin x="-1740" y="180"/>
      </p:cViewPr>
      <p:guideLst>
        <p:guide orient="horz" pos="3023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9078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01880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62075" y="1047750"/>
            <a:ext cx="4797425" cy="3598863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2379" y="4562868"/>
            <a:ext cx="5370444" cy="431693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5278" tIns="47637" rIns="95278" bIns="47637"/>
          <a:lstStyle/>
          <a:p>
            <a:endParaRPr lang="en-US" sz="13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lIns="96661" tIns="48331" rIns="96661" bIns="48331"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lIns="96661" tIns="48331" rIns="96661" bIns="48331"/>
          <a:lstStyle/>
          <a:p>
            <a:fld id="{AE906FF9-6971-433E-B4ED-48933B183E1A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2183" y="4561227"/>
            <a:ext cx="5850836" cy="4320213"/>
          </a:xfrm>
          <a:prstGeom prst="rect">
            <a:avLst/>
          </a:prstGeom>
        </p:spPr>
        <p:txBody>
          <a:bodyPr lIns="94849" tIns="47424" rIns="94849" bIns="47424"/>
          <a:lstStyle/>
          <a:p>
            <a:pPr marL="177841" indent="-177841"/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5588738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2183" y="4561227"/>
            <a:ext cx="5850836" cy="4320213"/>
          </a:xfrm>
          <a:prstGeom prst="rect">
            <a:avLst/>
          </a:prstGeom>
        </p:spPr>
        <p:txBody>
          <a:bodyPr lIns="94849" tIns="47424" rIns="94849" bIns="47424"/>
          <a:lstStyle/>
          <a:p>
            <a:pPr marL="177841" indent="-177841"/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35431690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1725" y="698500"/>
            <a:ext cx="4656138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6098" y="4423640"/>
            <a:ext cx="5485805" cy="4189599"/>
          </a:xfrm>
          <a:prstGeom prst="rect">
            <a:avLst/>
          </a:prstGeom>
        </p:spPr>
        <p:txBody>
          <a:bodyPr lIns="87398" tIns="43699" rIns="87398" bIns="43699"/>
          <a:lstStyle/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2434557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2183" y="4561227"/>
            <a:ext cx="5850836" cy="4320213"/>
          </a:xfrm>
          <a:prstGeom prst="rect">
            <a:avLst/>
          </a:prstGeom>
        </p:spPr>
        <p:txBody>
          <a:bodyPr lIns="94849" tIns="47424" rIns="94849" bIns="47424"/>
          <a:lstStyle/>
          <a:p>
            <a:pPr marL="177841" indent="-177841"/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261027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2183" y="4561227"/>
            <a:ext cx="5850836" cy="4320213"/>
          </a:xfrm>
          <a:prstGeom prst="rect">
            <a:avLst/>
          </a:prstGeom>
        </p:spPr>
        <p:txBody>
          <a:bodyPr lIns="94849" tIns="47424" rIns="94849" bIns="47424"/>
          <a:lstStyle/>
          <a:p>
            <a:pPr marL="177841" indent="-177841"/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33338757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2183" y="4561227"/>
            <a:ext cx="5850836" cy="4320213"/>
          </a:xfrm>
          <a:prstGeom prst="rect">
            <a:avLst/>
          </a:prstGeom>
        </p:spPr>
        <p:txBody>
          <a:bodyPr lIns="94849" tIns="47424" rIns="94849" bIns="47424"/>
          <a:lstStyle/>
          <a:p>
            <a:pPr marL="177841" indent="-177841"/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5822748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766E85-B256-4C31-9028-6C7ED810AE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2880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766E85-B256-4C31-9028-6C7ED810AE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9472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2183" y="4561227"/>
            <a:ext cx="5850836" cy="4320213"/>
          </a:xfrm>
          <a:prstGeom prst="rect">
            <a:avLst/>
          </a:prstGeom>
        </p:spPr>
        <p:txBody>
          <a:bodyPr lIns="94849" tIns="47424" rIns="94849" bIns="47424"/>
          <a:lstStyle/>
          <a:p>
            <a:pPr marL="177841" indent="-177841"/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558873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1725" y="696913"/>
            <a:ext cx="4656138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6421" y="4423968"/>
            <a:ext cx="5485159" cy="4190207"/>
          </a:xfrm>
          <a:prstGeom prst="rect">
            <a:avLst/>
          </a:prstGeom>
        </p:spPr>
        <p:txBody>
          <a:bodyPr lIns="90657" tIns="45328" rIns="90657" bIns="45328"/>
          <a:lstStyle/>
          <a:p>
            <a:pPr marL="169980" indent="-169980"/>
            <a:endParaRPr lang="en-US" sz="900" dirty="0" smtClean="0"/>
          </a:p>
        </p:txBody>
      </p:sp>
    </p:spTree>
    <p:extLst>
      <p:ext uri="{BB962C8B-B14F-4D97-AF65-F5344CB8AC3E}">
        <p14:creationId xmlns:p14="http://schemas.microsoft.com/office/powerpoint/2010/main" val="833729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2183" y="4561227"/>
            <a:ext cx="5850836" cy="4320213"/>
          </a:xfrm>
          <a:prstGeom prst="rect">
            <a:avLst/>
          </a:prstGeom>
        </p:spPr>
        <p:txBody>
          <a:bodyPr lIns="94849" tIns="47424" rIns="94849" bIns="47424"/>
          <a:lstStyle/>
          <a:p>
            <a:pPr eaLnBrk="0" fontAlgn="base" hangingPunct="0"/>
            <a:endParaRPr lang="en-US" sz="1000" dirty="0" smtClean="0"/>
          </a:p>
        </p:txBody>
      </p:sp>
    </p:spTree>
    <p:extLst>
      <p:ext uri="{BB962C8B-B14F-4D97-AF65-F5344CB8AC3E}">
        <p14:creationId xmlns:p14="http://schemas.microsoft.com/office/powerpoint/2010/main" val="1603707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2183" y="4561227"/>
            <a:ext cx="5850836" cy="4320213"/>
          </a:xfrm>
          <a:prstGeom prst="rect">
            <a:avLst/>
          </a:prstGeom>
        </p:spPr>
        <p:txBody>
          <a:bodyPr lIns="94849" tIns="47424" rIns="94849" bIns="47424"/>
          <a:lstStyle/>
          <a:p>
            <a:pPr defTabSz="948484">
              <a:defRPr/>
            </a:pPr>
            <a:endParaRPr lang="en-US" sz="1000" dirty="0" smtClean="0"/>
          </a:p>
        </p:txBody>
      </p:sp>
    </p:spTree>
    <p:extLst>
      <p:ext uri="{BB962C8B-B14F-4D97-AF65-F5344CB8AC3E}">
        <p14:creationId xmlns:p14="http://schemas.microsoft.com/office/powerpoint/2010/main" val="4038072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2183" y="4561227"/>
            <a:ext cx="5850836" cy="4320213"/>
          </a:xfrm>
          <a:prstGeom prst="rect">
            <a:avLst/>
          </a:prstGeom>
        </p:spPr>
        <p:txBody>
          <a:bodyPr lIns="94849" tIns="47424" rIns="94849" bIns="47424"/>
          <a:lstStyle/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09886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027" y="8844753"/>
            <a:ext cx="2972422" cy="465932"/>
          </a:xfrm>
          <a:prstGeom prst="rect">
            <a:avLst/>
          </a:prstGeom>
          <a:ln/>
        </p:spPr>
        <p:txBody>
          <a:bodyPr lIns="90659" tIns="45329" rIns="90659" bIns="45329"/>
          <a:lstStyle/>
          <a:p>
            <a:fld id="{81D141C1-230F-4AFF-A0CA-1158EFBF518E}" type="slidenum">
              <a:rPr lang="en-US"/>
              <a:pPr/>
              <a:t>6</a:t>
            </a:fld>
            <a:endParaRPr lang="en-US"/>
          </a:p>
        </p:txBody>
      </p:sp>
      <p:sp>
        <p:nvSpPr>
          <p:cNvPr id="130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1725" y="696913"/>
            <a:ext cx="4656138" cy="3492500"/>
          </a:xfrm>
          <a:prstGeom prst="rect">
            <a:avLst/>
          </a:prstGeom>
          <a:ln/>
        </p:spPr>
      </p:sp>
      <p:sp>
        <p:nvSpPr>
          <p:cNvPr id="130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422" y="4423967"/>
            <a:ext cx="5485158" cy="4190207"/>
          </a:xfrm>
          <a:prstGeom prst="rect">
            <a:avLst/>
          </a:prstGeom>
        </p:spPr>
        <p:txBody>
          <a:bodyPr lIns="90659" tIns="45329" rIns="90659" bIns="45329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027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1725" y="696913"/>
            <a:ext cx="4656138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6421" y="4423968"/>
            <a:ext cx="5485159" cy="4190207"/>
          </a:xfrm>
          <a:prstGeom prst="rect">
            <a:avLst/>
          </a:prstGeom>
        </p:spPr>
        <p:txBody>
          <a:bodyPr lIns="90657" tIns="45328" rIns="90657" bIns="45328"/>
          <a:lstStyle/>
          <a:p>
            <a:pPr marL="169980" indent="-169980"/>
            <a:endParaRPr lang="en-US" sz="900" dirty="0" smtClean="0"/>
          </a:p>
        </p:txBody>
      </p:sp>
    </p:spTree>
    <p:extLst>
      <p:ext uri="{BB962C8B-B14F-4D97-AF65-F5344CB8AC3E}">
        <p14:creationId xmlns:p14="http://schemas.microsoft.com/office/powerpoint/2010/main" val="3334219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2183" y="4561227"/>
            <a:ext cx="5850836" cy="4320213"/>
          </a:xfrm>
          <a:prstGeom prst="rect">
            <a:avLst/>
          </a:prstGeom>
        </p:spPr>
        <p:txBody>
          <a:bodyPr lIns="94849" tIns="47424" rIns="94849" bIns="47424"/>
          <a:lstStyle/>
          <a:p>
            <a:pPr marL="177841" indent="-177841"/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558873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2183" y="4561227"/>
            <a:ext cx="5850836" cy="4320213"/>
          </a:xfrm>
          <a:prstGeom prst="rect">
            <a:avLst/>
          </a:prstGeom>
        </p:spPr>
        <p:txBody>
          <a:bodyPr lIns="94849" tIns="47424" rIns="94849" bIns="47424"/>
          <a:lstStyle/>
          <a:p>
            <a:pPr marL="177841" indent="-177841"/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558873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49FFD4-559C-4095-BF0D-A051E256790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CE0AFC-A141-480D-9998-96685E12AD2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2831BC-A51F-46FC-A824-B893992DB6A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68D1543-8B4B-4858-AC19-1ABB518C370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393424"/>
            <a:ext cx="9144000" cy="464576"/>
          </a:xfrm>
          <a:prstGeom prst="rect">
            <a:avLst/>
          </a:prstGeom>
          <a:solidFill>
            <a:srgbClr val="001B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prstClr val="white"/>
                </a:solidFill>
                <a:latin typeface="Arial"/>
                <a:cs typeface="Arial"/>
              </a:rPr>
              <a:t>National Water Quality</a:t>
            </a:r>
            <a:r>
              <a:rPr lang="en-US" sz="1200" b="1" baseline="0" dirty="0">
                <a:solidFill>
                  <a:prstClr val="white"/>
                </a:solidFill>
                <a:latin typeface="Arial"/>
                <a:cs typeface="Arial"/>
              </a:rPr>
              <a:t> Program</a:t>
            </a:r>
            <a:endParaRPr lang="en-US" sz="12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01062"/>
            <a:ext cx="1477955" cy="428792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 bwMode="auto">
          <a:xfrm>
            <a:off x="0" y="6393424"/>
            <a:ext cx="9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Rectangle 11"/>
          <p:cNvSpPr/>
          <p:nvPr userDrawn="1"/>
        </p:nvSpPr>
        <p:spPr>
          <a:xfrm>
            <a:off x="0" y="-1026"/>
            <a:ext cx="9144000" cy="851926"/>
          </a:xfrm>
          <a:prstGeom prst="rect">
            <a:avLst/>
          </a:prstGeom>
          <a:solidFill>
            <a:srgbClr val="001B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6782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3152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11480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070C0"/>
              </a:buClr>
              <a:buSzPct val="125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lvl1pPr>
            <a:lvl2pPr>
              <a:defRPr sz="2400">
                <a:solidFill>
                  <a:srgbClr val="0070C0"/>
                </a:solidFill>
              </a:defRPr>
            </a:lvl2pPr>
            <a:lvl3pPr>
              <a:defRPr sz="2000" b="1" i="0">
                <a:solidFill>
                  <a:srgbClr val="000000"/>
                </a:solidFill>
                <a:latin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403521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6147934-6C33-40ED-B0D5-734BAED2D00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35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395357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8FACA-7F67-43D6-9CA7-093FFAB08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14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233C3-BFA1-45A4-B49E-ECA2A78F1A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1448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52600"/>
            <a:ext cx="4040188" cy="437356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52600"/>
            <a:ext cx="4041775" cy="437356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A7BF9-41AD-414D-B25E-267B337671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2076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BABFC79-E106-4C27-A469-01735997F17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520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CAC16-AEE1-49D0-A1A2-F2F3D0B7DF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094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54B99E-0C32-4AB1-8CD5-95976AEA076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F9840-713E-42FE-9C83-6CBF113CA7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6189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BC61C1-BDD3-4359-AEA2-D2B9664685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9977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0"/>
            <a:ext cx="77724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A7A64C-4B31-496E-885D-1C07B1BF7E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9608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55626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55626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5BAC27-8D0E-4C1A-BD82-AC911861B7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4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712088-B6D4-4763-87D4-DE4D36D1CC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2ABAEA-A815-42A4-A158-BE0EB32850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886388-5C7D-44AD-849C-B401361CEF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247E2-0E6F-4FEF-903C-325DFD4CFA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81143F-8A09-4399-9C8A-9F5D9FD07F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6563F6-617E-4916-BDDE-255EC9307F0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1C3905-BE0B-44A0-85E9-6E40226276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spcAft>
                <a:spcPct val="0"/>
              </a:spcAft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spcAft>
                <a:spcPct val="0"/>
              </a:spcAft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spcAft>
                <a:spcPct val="0"/>
              </a:spcAft>
              <a:defRPr sz="1400"/>
            </a:lvl1pPr>
          </a:lstStyle>
          <a:p>
            <a:fld id="{80351E56-D910-490F-97E0-2ACC43C9B5B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393424"/>
            <a:ext cx="9144000" cy="464576"/>
          </a:xfrm>
          <a:prstGeom prst="rect">
            <a:avLst/>
          </a:prstGeom>
          <a:solidFill>
            <a:srgbClr val="001B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prstClr val="white"/>
                </a:solidFill>
                <a:latin typeface="Arial"/>
                <a:cs typeface="Arial"/>
              </a:rPr>
              <a:t>National Water Quality </a:t>
            </a:r>
            <a:r>
              <a:rPr lang="en-US" sz="1200" b="1" baseline="0" dirty="0">
                <a:solidFill>
                  <a:prstClr val="white"/>
                </a:solidFill>
                <a:latin typeface="Arial"/>
                <a:cs typeface="Arial"/>
              </a:rPr>
              <a:t>Program</a:t>
            </a:r>
            <a:endParaRPr lang="en-US" sz="12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-1026"/>
            <a:ext cx="9144000" cy="851926"/>
          </a:xfrm>
          <a:prstGeom prst="rect">
            <a:avLst/>
          </a:prstGeom>
          <a:solidFill>
            <a:srgbClr val="001B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086600" y="646472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rgbClr val="FFFFFF"/>
                </a:solidFill>
              </a:defRPr>
            </a:lvl1pPr>
          </a:lstStyle>
          <a:p>
            <a:fld id="{5746A24B-6F9D-4DC7-AE30-E8C8913DB5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3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01062"/>
            <a:ext cx="1477955" cy="42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986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Calibri" panose="020F05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 Narrow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 Narrow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 Narrow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 Narrow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70C0"/>
        </a:buClr>
        <a:buSzPct val="125000"/>
        <a:buFont typeface="Arial" panose="020B0604020202020204" pitchFamily="34" charset="0"/>
        <a:buChar char="•"/>
        <a:defRPr sz="2800" b="1">
          <a:solidFill>
            <a:srgbClr val="000000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0070C0"/>
          </a:solidFill>
          <a:latin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00000"/>
          </a:solidFill>
          <a:latin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65000"/>
        <a:buChar char="•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65000"/>
        <a:buChar char="•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65000"/>
        <a:buChar char="•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65000"/>
        <a:buChar char="•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65000"/>
        <a:buChar char="•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ater.usgs.gov/nawqa/sparrow/estuary" TargetMode="Externa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hyperlink" Target="http://water.usgs.gov/nawqa/sparrow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png"/><Relationship Id="rId7" Type="http://schemas.openxmlformats.org/officeDocument/2006/relationships/image" Target="../media/image18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1098016"/>
            <a:ext cx="9144000" cy="400924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5107259"/>
            <a:ext cx="9144000" cy="1750741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0" y="0"/>
            <a:ext cx="9144000" cy="769257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-1364343" y="769257"/>
            <a:ext cx="3236686" cy="657519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9144000" cy="1098016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" name="Picture 6" descr="ident_4_onscreen_png"/>
          <p:cNvPicPr>
            <a:picLocks noChangeAspect="1" noChangeArrowheads="1"/>
          </p:cNvPicPr>
          <p:nvPr/>
        </p:nvPicPr>
        <p:blipFill>
          <a:blip r:embed="rId3" cstate="print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123374" y="141361"/>
            <a:ext cx="20574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0" y="1098016"/>
            <a:ext cx="9144000" cy="4009243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1" y="5238750"/>
            <a:ext cx="1981199" cy="14668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340" y="5253991"/>
            <a:ext cx="1962149" cy="14516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049" y="5236749"/>
            <a:ext cx="1971675" cy="14688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1"/>
          <a:stretch/>
        </p:blipFill>
        <p:spPr>
          <a:xfrm>
            <a:off x="4677879" y="5248275"/>
            <a:ext cx="1974779" cy="145732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auto">
          <a:xfrm>
            <a:off x="-1710" y="1106580"/>
            <a:ext cx="9144000" cy="400924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297871" y="3932363"/>
            <a:ext cx="6507163" cy="994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Stephen D. Preston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National Water Quality Programs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U.S. Geological Survey</a:t>
            </a:r>
            <a:endParaRPr lang="en-US" sz="1800" dirty="0"/>
          </a:p>
        </p:txBody>
      </p:sp>
      <p:sp>
        <p:nvSpPr>
          <p:cNvPr id="18" name="TextBox 17"/>
          <p:cNvSpPr txBox="1"/>
          <p:nvPr/>
        </p:nvSpPr>
        <p:spPr>
          <a:xfrm>
            <a:off x="184935" y="1324610"/>
            <a:ext cx="8733034" cy="2363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Current and Emerging Tools for the Assessment of Water-Quality Conditions in Waters of the </a:t>
            </a:r>
          </a:p>
          <a:p>
            <a:pPr algn="ctr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Conterminous U.S.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-1710" y="1106580"/>
            <a:ext cx="9144000" cy="4009243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456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8" r="7327" b="1087"/>
          <a:stretch/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272559"/>
            <a:ext cx="442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12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3870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1" y="1188720"/>
            <a:ext cx="9144000" cy="566928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" name="Picture 3" descr="ident-small_4_onscreen_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7843517" y="6437312"/>
            <a:ext cx="11430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18872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0"/>
          <a:lstStyle/>
          <a:p>
            <a:pPr algn="ctr">
              <a:spcBef>
                <a:spcPct val="10000"/>
              </a:spcBef>
              <a:spcAft>
                <a:spcPct val="0"/>
              </a:spcAft>
            </a:pP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NAWQA SPARROW Model Development </a:t>
            </a:r>
          </a:p>
          <a:p>
            <a:pPr algn="ctr">
              <a:spcBef>
                <a:spcPct val="10000"/>
              </a:spcBef>
              <a:spcAft>
                <a:spcPct val="0"/>
              </a:spcAft>
            </a:pPr>
            <a:r>
              <a:rPr lang="en-US" sz="2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Water Balance Models – Statistically Significant Predictors</a:t>
            </a:r>
            <a:endParaRPr lang="en-US" sz="24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2646" y="1504053"/>
            <a:ext cx="6778598" cy="21237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Sources of Water to Streams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* Runoff – (Precipitation – evapotranspiration)</a:t>
            </a:r>
          </a:p>
          <a:p>
            <a:pPr>
              <a:spcBef>
                <a:spcPts val="6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* Wastewater Discharge (all regions)</a:t>
            </a:r>
          </a:p>
          <a:p>
            <a:pPr>
              <a:spcBef>
                <a:spcPts val="6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Springflow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(most regions)</a:t>
            </a:r>
          </a:p>
          <a:p>
            <a:pPr>
              <a:spcBef>
                <a:spcPts val="6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* Transfers (western regions)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2646" y="3572936"/>
            <a:ext cx="6778598" cy="10595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Delivery of Water to Streams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* Vegetation, temperature, soil characteristics, others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82646" y="4577600"/>
            <a:ext cx="6778598" cy="20915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Loss of Water from Streams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* Reservoirs – (all regions)</a:t>
            </a:r>
          </a:p>
          <a:p>
            <a:pPr>
              <a:spcBef>
                <a:spcPts val="6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* Losses from Streams (western regions)</a:t>
            </a:r>
          </a:p>
          <a:p>
            <a:pPr>
              <a:spcBef>
                <a:spcPts val="6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* Public Supply (most regions)</a:t>
            </a:r>
          </a:p>
          <a:p>
            <a:pPr>
              <a:spcBef>
                <a:spcPts val="6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* Irrigation (western regions)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577358"/>
            <a:ext cx="442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8817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1194942"/>
            <a:ext cx="9144000" cy="566928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4" name="Picture 3" descr="ident-small_4_onscreen_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7843517" y="6437312"/>
            <a:ext cx="11430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18872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0"/>
          <a:lstStyle/>
          <a:p>
            <a:pPr algn="ctr">
              <a:spcBef>
                <a:spcPct val="1000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NAWQA SPARROW Model Development </a:t>
            </a:r>
          </a:p>
          <a:p>
            <a:pPr algn="ctr">
              <a:spcBef>
                <a:spcPct val="10000"/>
              </a:spcBef>
              <a:spcAft>
                <a:spcPct val="0"/>
              </a:spcAft>
            </a:pPr>
            <a:r>
              <a:rPr lang="en-US" sz="2400" i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Water Balance Models – Preliminary Predictions</a:t>
            </a:r>
            <a:endParaRPr lang="en-US" sz="2400" i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5" t="9179" r="8871" b="18689"/>
          <a:stretch/>
        </p:blipFill>
        <p:spPr>
          <a:xfrm>
            <a:off x="339883" y="1748982"/>
            <a:ext cx="3865406" cy="451177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41" r="8883" b="18574"/>
          <a:stretch/>
        </p:blipFill>
        <p:spPr>
          <a:xfrm>
            <a:off x="4695825" y="1732675"/>
            <a:ext cx="3874849" cy="45280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36966" y="1317359"/>
            <a:ext cx="3471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Incremental Water Yield (mm/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97629" y="1317359"/>
            <a:ext cx="3471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Delivered Water Yield (mm/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577358"/>
            <a:ext cx="442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41795" y="6442325"/>
            <a:ext cx="52191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Preliminary Information-Subject to Revision. Not for Citation or Distribution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601122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" y="1"/>
            <a:ext cx="9144000" cy="1043796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0"/>
          <a:lstStyle/>
          <a:p>
            <a:pPr algn="ctr">
              <a:lnSpc>
                <a:spcPct val="0"/>
              </a:lnSpc>
              <a:spcAft>
                <a:spcPct val="0"/>
              </a:spcAft>
            </a:pPr>
            <a:endParaRPr lang="en-US" sz="900" b="1" u="sng" dirty="0"/>
          </a:p>
          <a:p>
            <a:pPr algn="ctr">
              <a:spcBef>
                <a:spcPct val="10000"/>
              </a:spcBef>
              <a:spcAft>
                <a:spcPct val="0"/>
              </a:spcAft>
            </a:pP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Tracking Nutrient Loading to the Nation’s Estuaries and Great Lakes</a:t>
            </a:r>
            <a:endParaRPr lang="en-US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4" descr="D:\NLT\1C3SW\Sparrow\Estuary Maps\Frontwebpage\EstuaryMa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18" y="1786053"/>
            <a:ext cx="5789465" cy="364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NLT\1C3SW\Sparrow\Estuary Maps\Frontwebpage\Cressl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00" y="1043798"/>
            <a:ext cx="2635201" cy="581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1116" y="1456660"/>
            <a:ext cx="1742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Pacific Northwest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8605" y="4245934"/>
            <a:ext cx="1166038" cy="818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California</a:t>
            </a:r>
          </a:p>
          <a:p>
            <a:r>
              <a:rPr lang="en-US" b="1" dirty="0" smtClean="0"/>
              <a:t>Coast </a:t>
            </a:r>
          </a:p>
          <a:p>
            <a:r>
              <a:rPr lang="en-US" sz="1200" dirty="0" smtClean="0"/>
              <a:t>(coming soon)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3096750" y="5064620"/>
            <a:ext cx="14991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Gulf of Mexico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495236" y="3417723"/>
            <a:ext cx="944489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Atlantic </a:t>
            </a:r>
          </a:p>
          <a:p>
            <a:r>
              <a:rPr lang="en-US" b="1" dirty="0" smtClean="0"/>
              <a:t>Coast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512288" y="1778337"/>
            <a:ext cx="12709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Great Lakes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163007" y="6247464"/>
            <a:ext cx="62767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u="sng" dirty="0">
                <a:solidFill>
                  <a:schemeClr val="accent2"/>
                </a:solidFill>
                <a:latin typeface="Arial" pitchFamily="34" charset="0"/>
                <a:cs typeface="Arial" pitchFamily="34" charset="0"/>
                <a:hlinkClick r:id="rId5"/>
              </a:rPr>
              <a:t>http://water.usgs.gov/nawqa/sparrow/estuary</a:t>
            </a:r>
            <a:endParaRPr lang="en-US" sz="2400" u="sng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90921" y="6577152"/>
            <a:ext cx="442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12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1768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1" y="1188720"/>
            <a:ext cx="9144000" cy="566928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4" name="Picture 3" descr="ident-small_4_onscreen_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7843517" y="6437312"/>
            <a:ext cx="11430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18872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0"/>
          <a:lstStyle/>
          <a:p>
            <a:pPr algn="ctr">
              <a:spcBef>
                <a:spcPct val="1000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NAWQA SPARROW Model Development </a:t>
            </a:r>
          </a:p>
          <a:p>
            <a:pPr algn="ctr">
              <a:spcBef>
                <a:spcPct val="10000"/>
              </a:spcBef>
              <a:spcAft>
                <a:spcPct val="0"/>
              </a:spcAft>
            </a:pPr>
            <a:r>
              <a:rPr lang="en-US" sz="2400" i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Web-based Mapping Tools – Total Dissolved Solids</a:t>
            </a:r>
            <a:endParaRPr lang="en-US" sz="2400" i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01418"/>
            <a:ext cx="9144533" cy="47652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577358"/>
            <a:ext cx="442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9136" y="6272071"/>
            <a:ext cx="6903308" cy="593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500"/>
              </a:lnSpc>
            </a:pPr>
            <a:r>
              <a:rPr 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Anning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and Flynn (2014)  Dissolved-Solids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Sources, Loads, Yields, and Concentrations in Streams of the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	Conterminous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United States (https://pubs.usgs.gov/sir/2014/5012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/).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3503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1" y="1188720"/>
            <a:ext cx="9144000" cy="566928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4" name="Picture 3" descr="ident-small_4_onscreen_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7843517" y="6437312"/>
            <a:ext cx="11430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18872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0"/>
          <a:lstStyle/>
          <a:p>
            <a:pPr algn="ctr">
              <a:spcBef>
                <a:spcPct val="1000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NAWQA SPARROW Model Development </a:t>
            </a:r>
          </a:p>
          <a:p>
            <a:pPr algn="ctr">
              <a:spcBef>
                <a:spcPct val="10000"/>
              </a:spcBef>
              <a:spcAft>
                <a:spcPct val="0"/>
              </a:spcAft>
            </a:pPr>
            <a:r>
              <a:rPr lang="en-US" sz="2400" i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Web-based Mapping Tools – Total Dissolved Solids</a:t>
            </a:r>
            <a:endParaRPr lang="en-US" sz="2400" i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9839"/>
            <a:ext cx="9144000" cy="47720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28175"/>
            <a:ext cx="9147483" cy="47738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577358"/>
            <a:ext cx="442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9136" y="6272071"/>
            <a:ext cx="6903308" cy="593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500"/>
              </a:lnSpc>
            </a:pPr>
            <a:r>
              <a:rPr 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Anning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and Flynn (2014)  Dissolved-Solids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Sources, Loads, Yields, and Concentrations in Streams of the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	Conterminous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United States (https://pubs.usgs.gov/sir/2014/5012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/).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5177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1" y="1188720"/>
            <a:ext cx="9144000" cy="566928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indent="-457200"/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4" name="Picture 3" descr="ident-small_4_onscreen_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7843517" y="6437312"/>
            <a:ext cx="11430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18872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0"/>
          <a:lstStyle/>
          <a:p>
            <a:pPr algn="ctr">
              <a:spcBef>
                <a:spcPct val="1000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NAWQA SPARROW Model Development </a:t>
            </a:r>
          </a:p>
          <a:p>
            <a:pPr algn="ctr">
              <a:spcBef>
                <a:spcPct val="10000"/>
              </a:spcBef>
              <a:spcAft>
                <a:spcPct val="0"/>
              </a:spcAft>
            </a:pPr>
            <a:r>
              <a:rPr lang="en-US" sz="2400" i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Web-based Mapping Tools – Total Dissolved Solids</a:t>
            </a:r>
            <a:endParaRPr lang="en-US" sz="2400" i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314" y="1406466"/>
            <a:ext cx="9149656" cy="4813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14600"/>
            <a:ext cx="9152316" cy="48049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577358"/>
            <a:ext cx="442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9136" y="6272071"/>
            <a:ext cx="6903308" cy="593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1500"/>
              </a:lnSpc>
            </a:pPr>
            <a:r>
              <a:rPr 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Anning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and Flynn (2014)  Dissolved-Solids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Sources, Loads, Yields, and Concentrations in Streams of the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	Conterminous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United States (https://pubs.usgs.gov/sir/2014/5012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/).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9983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731520"/>
          </a:xfrm>
        </p:spPr>
        <p:txBody>
          <a:bodyPr>
            <a:noAutofit/>
          </a:bodyPr>
          <a:lstStyle/>
          <a:p>
            <a:r>
              <a:rPr lang="en-US" sz="3200" dirty="0"/>
              <a:t>Models predict benchmark exceedance probabilities in streams &amp; rivers: pesticides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90600"/>
            <a:ext cx="8229600" cy="43723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3732153"/>
            <a:ext cx="2286000" cy="176500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04800" y="5631359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Stone et al: Watershed Regressions for Pesticides (WARP) models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https://cida.usgs.gov/warp/home/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93030" y="6494977"/>
            <a:ext cx="442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en-US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61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731520"/>
          </a:xfrm>
        </p:spPr>
        <p:txBody>
          <a:bodyPr>
            <a:noAutofit/>
          </a:bodyPr>
          <a:lstStyle/>
          <a:p>
            <a:r>
              <a:rPr lang="en-US" sz="3200" dirty="0"/>
              <a:t>Models predict benchmark exceedance probabilities in groundwater: manganese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8" t="7996" r="12069" b="36448"/>
          <a:stretch/>
        </p:blipFill>
        <p:spPr>
          <a:xfrm>
            <a:off x="1143000" y="914400"/>
            <a:ext cx="5334000" cy="502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t="63969" r="71703" b="18806"/>
          <a:stretch/>
        </p:blipFill>
        <p:spPr>
          <a:xfrm>
            <a:off x="6398622" y="1057571"/>
            <a:ext cx="2377440" cy="2823211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21" t="67224" r="11721" b="12964"/>
          <a:stretch/>
        </p:blipFill>
        <p:spPr>
          <a:xfrm>
            <a:off x="6636345" y="4023953"/>
            <a:ext cx="1828800" cy="1828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791200"/>
            <a:ext cx="9144000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Rosecrans and others, 2017, Prediction and visualization of redox conditions in the groundwater of Central Valley, California, Journal of Hydrology; https://doi.org/10.1016/j.jhydrol.2017.01.014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676400"/>
            <a:ext cx="121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Domestic wells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4226226"/>
            <a:ext cx="1219200" cy="1091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Public supply wells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52600" y="1511738"/>
            <a:ext cx="1219200" cy="3293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&gt; 50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ug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/L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45215" y="1511738"/>
            <a:ext cx="1280160" cy="32918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&gt; 150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ug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/L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94662" y="1511738"/>
            <a:ext cx="1280160" cy="32918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&gt; 300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ug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/L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52600" y="4014079"/>
            <a:ext cx="1219200" cy="3293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&gt; 50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ug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/L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45215" y="4014079"/>
            <a:ext cx="1280160" cy="32918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&gt; 150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ug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/L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94662" y="4014079"/>
            <a:ext cx="1280160" cy="32918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&gt; 300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ug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/L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93030" y="6494977"/>
            <a:ext cx="442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en-US" sz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53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1188720"/>
            <a:ext cx="9144000" cy="566928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-1"/>
            <a:ext cx="9144000" cy="168332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0"/>
          <a:lstStyle/>
          <a:p>
            <a:pPr algn="ctr">
              <a:lnSpc>
                <a:spcPct val="0"/>
              </a:lnSpc>
              <a:spcAft>
                <a:spcPct val="0"/>
              </a:spcAft>
            </a:pPr>
            <a:endParaRPr lang="en-US" sz="900" b="1" u="sng" dirty="0" smtClean="0">
              <a:solidFill>
                <a:schemeClr val="bg1"/>
              </a:solidFill>
            </a:endParaRPr>
          </a:p>
          <a:p>
            <a:pPr>
              <a:spcBef>
                <a:spcPct val="10000"/>
              </a:spcBef>
              <a:spcAft>
                <a:spcPct val="0"/>
              </a:spcAft>
            </a:pP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Additional Information</a:t>
            </a:r>
            <a:endParaRPr lang="en-US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ident-small_4_onscreen_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7843517" y="6437312"/>
            <a:ext cx="11430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32312" y="2516425"/>
            <a:ext cx="6521558" cy="26821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Bef>
                <a:spcPts val="2400"/>
              </a:spcBef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Further Details of SPARROW:</a:t>
            </a:r>
          </a:p>
          <a:p>
            <a:r>
              <a:rPr lang="en-US" sz="24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000" u="sng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  <a:hlinkClick r:id="rId4"/>
              </a:rPr>
              <a:t>http</a:t>
            </a:r>
            <a:r>
              <a:rPr lang="en-US" sz="2000" u="sng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  <a:hlinkClick r:id="rId4"/>
              </a:rPr>
              <a:t>://water.usgs.gov/nawqa/sparrow</a:t>
            </a:r>
            <a:endParaRPr lang="en-US" sz="2000" u="sng" dirty="0" smtClean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2400"/>
              </a:spcBef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Contact Information: </a:t>
            </a:r>
          </a:p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spreston@usgs.gov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662056" y="73480"/>
            <a:ext cx="2588079" cy="1690007"/>
            <a:chOff x="6057900" y="1455858"/>
            <a:chExt cx="2940103" cy="19119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" t="10834" r="-322" b="5009"/>
            <a:stretch/>
          </p:blipFill>
          <p:spPr>
            <a:xfrm>
              <a:off x="6057900" y="1455858"/>
              <a:ext cx="2940103" cy="1911988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8376557" y="2620736"/>
              <a:ext cx="473530" cy="571500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457200" marR="0" indent="-4572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1000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0" y="6577358"/>
            <a:ext cx="442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9209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1194259"/>
            <a:ext cx="9144000" cy="566928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457200" indent="-457200"/>
            <a:endParaRPr lang="en-US"/>
          </a:p>
        </p:txBody>
      </p:sp>
      <p:pic>
        <p:nvPicPr>
          <p:cNvPr id="4" name="Picture 3" descr="ident-small_4_onscreen_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7843517" y="6437312"/>
            <a:ext cx="11430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18872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0"/>
          <a:lstStyle/>
          <a:p>
            <a:pPr algn="ctr">
              <a:spcBef>
                <a:spcPct val="10000"/>
              </a:spcBef>
              <a:spcAft>
                <a:spcPct val="0"/>
              </a:spcAft>
            </a:pP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Current and Emerging Tools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01658" y="6080289"/>
            <a:ext cx="8484123" cy="169682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457200" marR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382139" y="1255594"/>
            <a:ext cx="204716" cy="5172502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42731" y="4217526"/>
            <a:ext cx="8074690" cy="1007659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457200" marR="0" indent="-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* New models for assessing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benchmark exceedance probabilities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42731" y="3437454"/>
            <a:ext cx="8074690" cy="504968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457200" marR="0" indent="-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New web-based water-quality mapping systems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42731" y="2657382"/>
            <a:ext cx="8074690" cy="504968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457200" marR="0" indent="-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New and updated national geospatial data sets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42731" y="1877310"/>
            <a:ext cx="8074690" cy="504968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457200" marR="0" indent="-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* Updated spatially explicit models for the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U.S.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77358"/>
            <a:ext cx="442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7209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676656" y="3383280"/>
            <a:ext cx="4672584" cy="309067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20371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0"/>
              </a:lnSpc>
              <a:spcAft>
                <a:spcPct val="0"/>
              </a:spcAft>
            </a:pPr>
            <a:endParaRPr lang="en-US" sz="900" b="1" u="sng" dirty="0"/>
          </a:p>
          <a:p>
            <a:pPr algn="ctr">
              <a:spcBef>
                <a:spcPct val="10000"/>
              </a:spcBef>
              <a:spcAft>
                <a:spcPct val="0"/>
              </a:spcAft>
            </a:pP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SPARROW Water-Quality Model</a:t>
            </a:r>
          </a:p>
          <a:p>
            <a:pPr algn="ctr">
              <a:spcBef>
                <a:spcPct val="10000"/>
              </a:spcBef>
              <a:spcAft>
                <a:spcPct val="0"/>
              </a:spcAft>
            </a:pPr>
            <a:r>
              <a:rPr lang="en-US" sz="2400" b="1" i="1" u="sng" dirty="0" err="1" smtClean="0">
                <a:solidFill>
                  <a:schemeClr val="bg1"/>
                </a:solidFill>
              </a:rPr>
              <a:t>SPA</a:t>
            </a:r>
            <a:r>
              <a:rPr lang="en-US" sz="2400" i="1" dirty="0" err="1" smtClean="0">
                <a:solidFill>
                  <a:schemeClr val="bg1"/>
                </a:solidFill>
              </a:rPr>
              <a:t>tially</a:t>
            </a:r>
            <a:r>
              <a:rPr lang="en-US" sz="2400" i="1" dirty="0" smtClean="0">
                <a:solidFill>
                  <a:schemeClr val="bg1"/>
                </a:solidFill>
              </a:rPr>
              <a:t> </a:t>
            </a:r>
            <a:r>
              <a:rPr lang="en-US" sz="2400" b="1" i="1" u="sng" dirty="0" smtClean="0">
                <a:solidFill>
                  <a:schemeClr val="bg1"/>
                </a:solidFill>
              </a:rPr>
              <a:t>R</a:t>
            </a:r>
            <a:r>
              <a:rPr lang="en-US" sz="2400" i="1" dirty="0" smtClean="0">
                <a:solidFill>
                  <a:schemeClr val="bg1"/>
                </a:solidFill>
              </a:rPr>
              <a:t>eferenced </a:t>
            </a:r>
            <a:r>
              <a:rPr lang="en-US" sz="2400" b="1" i="1" u="sng" dirty="0" smtClean="0">
                <a:solidFill>
                  <a:schemeClr val="bg1"/>
                </a:solidFill>
              </a:rPr>
              <a:t>R</a:t>
            </a:r>
            <a:r>
              <a:rPr lang="en-US" sz="2400" i="1" dirty="0" smtClean="0">
                <a:solidFill>
                  <a:schemeClr val="bg1"/>
                </a:solidFill>
              </a:rPr>
              <a:t>egression </a:t>
            </a:r>
            <a:r>
              <a:rPr lang="en-US" sz="2400" b="1" i="1" u="sng" dirty="0" smtClean="0">
                <a:solidFill>
                  <a:schemeClr val="bg1"/>
                </a:solidFill>
              </a:rPr>
              <a:t>o</a:t>
            </a:r>
            <a:r>
              <a:rPr lang="en-US" sz="2400" i="1" dirty="0" smtClean="0">
                <a:solidFill>
                  <a:schemeClr val="bg1"/>
                </a:solidFill>
              </a:rPr>
              <a:t>n </a:t>
            </a:r>
            <a:r>
              <a:rPr lang="en-US" sz="2400" b="1" i="1" u="sng" dirty="0" smtClean="0">
                <a:solidFill>
                  <a:schemeClr val="bg1"/>
                </a:solidFill>
              </a:rPr>
              <a:t>W</a:t>
            </a:r>
            <a:r>
              <a:rPr lang="en-US" sz="2400" i="1" dirty="0" smtClean="0">
                <a:solidFill>
                  <a:schemeClr val="bg1"/>
                </a:solidFill>
              </a:rPr>
              <a:t>atershed Attributes)</a:t>
            </a:r>
          </a:p>
        </p:txBody>
      </p:sp>
      <p:pic>
        <p:nvPicPr>
          <p:cNvPr id="1030" name="Picture 6" descr="D:\Data\1NLT\1SW-Status-Trends\NAWQA_MRB\MRB-AWRApapers\Communication\Briefing\all_images_final3 [Converted].png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606" y="1342091"/>
            <a:ext cx="6369539" cy="499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34312" y="4020312"/>
            <a:ext cx="2127505" cy="3847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Model Predictions</a:t>
            </a:r>
            <a:endParaRPr lang="en-US" sz="1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949386" y="3591603"/>
            <a:ext cx="182880" cy="18288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5" name="Picture 14" descr="ident-small_4_onscreen_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7894465" y="6388325"/>
            <a:ext cx="11430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 bwMode="auto">
          <a:xfrm>
            <a:off x="3785616" y="1325880"/>
            <a:ext cx="1435608" cy="6858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457200" marR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5285232" y="1207008"/>
            <a:ext cx="2560320" cy="531266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621792" y="3685032"/>
            <a:ext cx="4654296" cy="265176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457200" marR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7652658" y="1719944"/>
            <a:ext cx="272143" cy="23948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7130143" y="1665515"/>
            <a:ext cx="642258" cy="10885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577358"/>
            <a:ext cx="442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40862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980826"/>
            <a:ext cx="9144000" cy="5882713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457200" indent="-457200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75638" y="5952988"/>
            <a:ext cx="6683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2,700 calibration sites with data from 73 agencies</a:t>
            </a:r>
            <a:endParaRPr lang="en-US" sz="2400" b="1" dirty="0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-1"/>
            <a:ext cx="9144000" cy="97258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0"/>
          <a:lstStyle/>
          <a:p>
            <a:pPr algn="ctr">
              <a:lnSpc>
                <a:spcPct val="0"/>
              </a:lnSpc>
              <a:spcAft>
                <a:spcPct val="0"/>
              </a:spcAft>
            </a:pPr>
            <a:endParaRPr lang="en-US" sz="900" b="1" u="sng" dirty="0"/>
          </a:p>
          <a:p>
            <a:pPr algn="ctr">
              <a:spcBef>
                <a:spcPct val="10000"/>
              </a:spcBef>
              <a:spcAft>
                <a:spcPct val="0"/>
              </a:spcAft>
            </a:pP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Monitoring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Data Are Critical for Modeling</a:t>
            </a:r>
          </a:p>
        </p:txBody>
      </p:sp>
      <p:pic>
        <p:nvPicPr>
          <p:cNvPr id="5122" name="Picture 2" descr="D:\Data\1NLT\1SW-Status-Trends\NAWQA_MRB\MRB-AWRApapers\Communication\FactSheet\Graphics\sparrow_nutrient_load_sites-briefing-noCA-wsit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41" y="1153309"/>
            <a:ext cx="7610615" cy="479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dent-small_4_onscreen_png"/>
          <p:cNvPicPr preferRelativeResize="0"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150221" y="6440861"/>
            <a:ext cx="11430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699158" y="6562133"/>
            <a:ext cx="442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9772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03909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0"/>
          <a:lstStyle/>
          <a:p>
            <a:pPr algn="ctr">
              <a:spcBef>
                <a:spcPct val="10000"/>
              </a:spcBef>
              <a:spcAft>
                <a:spcPct val="0"/>
              </a:spcAft>
            </a:pP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Total Nitrogen Yields and Sources </a:t>
            </a:r>
            <a:endParaRPr lang="en-US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3353" y="1249659"/>
            <a:ext cx="1286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Yields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57060" y="1235143"/>
            <a:ext cx="3359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Largest  Sources 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5226" y="1932487"/>
            <a:ext cx="9085401" cy="3499025"/>
            <a:chOff x="25226" y="2451469"/>
            <a:chExt cx="9085401" cy="3499025"/>
          </a:xfrm>
        </p:grpSpPr>
        <p:pic>
          <p:nvPicPr>
            <p:cNvPr id="2" name="Picture 1" descr="Fig2A_Icn_yld_TN_Aug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226" y="2452914"/>
              <a:ext cx="4526280" cy="3497580"/>
            </a:xfrm>
            <a:prstGeom prst="rect">
              <a:avLst/>
            </a:prstGeom>
          </p:spPr>
        </p:pic>
        <p:pic>
          <p:nvPicPr>
            <p:cNvPr id="3" name="Picture 2" descr="Figure3A_max_source_TN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84347" y="2452914"/>
              <a:ext cx="4526280" cy="349758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 bwMode="auto">
            <a:xfrm>
              <a:off x="4391247" y="2452914"/>
              <a:ext cx="236895" cy="349758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457200" marR="0" indent="-4572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1000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4445896" y="2451469"/>
              <a:ext cx="276672" cy="3488392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457200" marR="0" indent="-4572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1000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159488" y="2615609"/>
              <a:ext cx="138224" cy="138224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457200" marR="0" indent="-4572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1000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4777563" y="2651051"/>
              <a:ext cx="138224" cy="138224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457200" marR="0" indent="-4572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1000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7" name="Rectangle 6"/>
          <p:cNvSpPr/>
          <p:nvPr/>
        </p:nvSpPr>
        <p:spPr bwMode="auto">
          <a:xfrm>
            <a:off x="25226" y="1834434"/>
            <a:ext cx="9085401" cy="26219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5226" y="5217584"/>
            <a:ext cx="9085401" cy="20329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25226" y="1965530"/>
            <a:ext cx="134262" cy="335370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8907558" y="1819918"/>
            <a:ext cx="134262" cy="335370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393" y="4354400"/>
            <a:ext cx="1537026" cy="17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 bwMode="auto">
          <a:xfrm>
            <a:off x="4584232" y="4210334"/>
            <a:ext cx="1059484" cy="48178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36051" y="3994024"/>
            <a:ext cx="611201" cy="37746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01" y="4289818"/>
            <a:ext cx="1304925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 descr="ident-small_4_onscreen_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7747505" y="6181804"/>
            <a:ext cx="11430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8694430" y="6578987"/>
            <a:ext cx="442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73353" y="6330143"/>
            <a:ext cx="6341847" cy="5381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Preston, et al (2011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) Factors Affecting Stream Nutrient Loads: A Synthesis of Regional SPARROW Model Results for the Continental United States. https://doi.org/10.1111/j.1752-1688.2011.00577.x</a:t>
            </a:r>
          </a:p>
        </p:txBody>
      </p:sp>
    </p:spTree>
    <p:extLst>
      <p:ext uri="{BB962C8B-B14F-4D97-AF65-F5344CB8AC3E}">
        <p14:creationId xmlns:p14="http://schemas.microsoft.com/office/powerpoint/2010/main" val="20935412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1098016"/>
            <a:ext cx="9144000" cy="575998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457200" marR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7" name="Priority"/>
          <p:cNvGrpSpPr/>
          <p:nvPr/>
        </p:nvGrpSpPr>
        <p:grpSpPr>
          <a:xfrm>
            <a:off x="148856" y="1329180"/>
            <a:ext cx="4912242" cy="5337434"/>
            <a:chOff x="148856" y="1329180"/>
            <a:chExt cx="4912242" cy="5337434"/>
          </a:xfrm>
        </p:grpSpPr>
        <p:sp>
          <p:nvSpPr>
            <p:cNvPr id="38" name="Rectangle 37"/>
            <p:cNvSpPr/>
            <p:nvPr/>
          </p:nvSpPr>
          <p:spPr bwMode="auto">
            <a:xfrm>
              <a:off x="148856" y="1329180"/>
              <a:ext cx="4912242" cy="533743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457200" marR="0" indent="-4572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1000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39" name="Snagit_PPTD3B6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34" y="2137145"/>
              <a:ext cx="4168981" cy="4522054"/>
            </a:xfrm>
            <a:prstGeom prst="rect">
              <a:avLst/>
            </a:prstGeom>
          </p:spPr>
        </p:pic>
        <p:sp>
          <p:nvSpPr>
            <p:cNvPr id="47" name="Text Box 8"/>
            <p:cNvSpPr txBox="1">
              <a:spLocks noChangeArrowheads="1"/>
            </p:cNvSpPr>
            <p:nvPr/>
          </p:nvSpPr>
          <p:spPr bwMode="auto">
            <a:xfrm>
              <a:off x="297712" y="1367842"/>
              <a:ext cx="4540102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i="0" dirty="0" smtClean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</a:rPr>
                <a:t>Chesapeake Bay Priority Agricultural Watersheds</a:t>
              </a:r>
              <a:endParaRPr lang="en-US" sz="2400" b="1" i="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233916" y="2115880"/>
              <a:ext cx="2137144" cy="967562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457200" marR="0" indent="-4572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1000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40243" y="2126512"/>
              <a:ext cx="2211572" cy="36150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457200" marR="0" indent="-4572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1000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318978" y="2278912"/>
              <a:ext cx="1807534" cy="85769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457200" marR="0" indent="-4572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1000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48" name="Snagit_PPTD3B6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5" t="78" r="93180" b="88871"/>
            <a:stretch/>
          </p:blipFill>
          <p:spPr>
            <a:xfrm>
              <a:off x="228600" y="2328529"/>
              <a:ext cx="483782" cy="83997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91113" y="2349794"/>
              <a:ext cx="1648046" cy="789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200"/>
                </a:spcAft>
              </a:pPr>
              <a:r>
                <a:rPr lang="en-US" sz="14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Both TN and TP</a:t>
              </a:r>
            </a:p>
            <a:p>
              <a:pPr>
                <a:spcBef>
                  <a:spcPts val="0"/>
                </a:spcBef>
                <a:spcAft>
                  <a:spcPts val="200"/>
                </a:spcAft>
              </a:pPr>
              <a:r>
                <a:rPr lang="en-US" sz="14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TP</a:t>
              </a:r>
            </a:p>
            <a:p>
              <a:pPr>
                <a:spcBef>
                  <a:spcPts val="0"/>
                </a:spcBef>
                <a:spcAft>
                  <a:spcPts val="200"/>
                </a:spcAft>
              </a:pPr>
              <a:r>
                <a:rPr lang="en-US" sz="14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TN</a:t>
              </a:r>
              <a:endParaRPr lang="en-US" sz="14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Apportion"/>
          <p:cNvGrpSpPr/>
          <p:nvPr/>
        </p:nvGrpSpPr>
        <p:grpSpPr>
          <a:xfrm>
            <a:off x="0" y="1417321"/>
            <a:ext cx="4890976" cy="5440680"/>
            <a:chOff x="0" y="1417321"/>
            <a:chExt cx="4890976" cy="544068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0" y="1417321"/>
              <a:ext cx="4576663" cy="54406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457200" marR="0" indent="-4572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1000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518474" y="2441542"/>
              <a:ext cx="4034672" cy="16968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457200" marR="0" indent="-4572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1000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42" name="Picture 41" descr="Figure3A_max_source_TN.jpg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83" t="7797" r="2960" b="6840"/>
            <a:stretch/>
          </p:blipFill>
          <p:spPr>
            <a:xfrm>
              <a:off x="180753" y="2668772"/>
              <a:ext cx="4710223" cy="3317358"/>
            </a:xfrm>
            <a:prstGeom prst="rect">
              <a:avLst/>
            </a:prstGeom>
          </p:spPr>
        </p:pic>
        <p:sp>
          <p:nvSpPr>
            <p:cNvPr id="43" name="Text Box 8"/>
            <p:cNvSpPr txBox="1">
              <a:spLocks noChangeArrowheads="1"/>
            </p:cNvSpPr>
            <p:nvPr/>
          </p:nvSpPr>
          <p:spPr bwMode="auto">
            <a:xfrm>
              <a:off x="770137" y="1619480"/>
              <a:ext cx="3890128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2400" b="1" i="0" dirty="0" smtClean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</a:rPr>
                <a:t>Largest Sources of Nitrogen to U.S. Streams</a:t>
              </a:r>
              <a:endParaRPr lang="en-US" sz="2400" b="1" i="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116958" y="4912241"/>
              <a:ext cx="1158949" cy="120147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457200" marR="0" indent="-4572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1000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0" y="2502194"/>
              <a:ext cx="202021" cy="26333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457200" marR="0" indent="-4572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1000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138222" y="2583711"/>
              <a:ext cx="4688960" cy="17012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457200" marR="0" indent="-4572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1000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44" name="Picture 43" descr="Figure3A_max_source_TN.jpg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84" t="70361" r="73220" b="6840"/>
            <a:stretch/>
          </p:blipFill>
          <p:spPr>
            <a:xfrm>
              <a:off x="4" y="4997302"/>
              <a:ext cx="2075652" cy="1562986"/>
            </a:xfrm>
            <a:prstGeom prst="rect">
              <a:avLst/>
            </a:prstGeom>
          </p:spPr>
        </p:pic>
      </p:grpSp>
      <p:grpSp>
        <p:nvGrpSpPr>
          <p:cNvPr id="4" name="Delivery"/>
          <p:cNvGrpSpPr/>
          <p:nvPr/>
        </p:nvGrpSpPr>
        <p:grpSpPr>
          <a:xfrm>
            <a:off x="180752" y="1353667"/>
            <a:ext cx="4859081" cy="5355478"/>
            <a:chOff x="180752" y="1353667"/>
            <a:chExt cx="4859081" cy="5355478"/>
          </a:xfrm>
        </p:grpSpPr>
        <p:sp>
          <p:nvSpPr>
            <p:cNvPr id="2" name="Rectangle 1"/>
            <p:cNvSpPr/>
            <p:nvPr/>
          </p:nvSpPr>
          <p:spPr bwMode="auto">
            <a:xfrm>
              <a:off x="180752" y="1371601"/>
              <a:ext cx="4859081" cy="533754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457200" marR="0" indent="-4572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1000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28" name="Picture 2" descr="D:\NLT\1C3SW\Sparrow\Estuary Maps\MARB\marb_tp_dlvyld [Converted]-mdw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189" y="2253752"/>
              <a:ext cx="4430367" cy="34387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" descr="D:\NLT\1C3SW\Sparrow\Estuary Maps\MARB\label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502" y="5117303"/>
              <a:ext cx="313728" cy="1150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989684" y="6052486"/>
              <a:ext cx="660958" cy="299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Low</a:t>
              </a:r>
              <a:endParaRPr lang="en-US" b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40357" y="5027401"/>
              <a:ext cx="660958" cy="299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High</a:t>
              </a:r>
              <a:endParaRPr lang="en-US" b="1" dirty="0"/>
            </a:p>
          </p:txBody>
        </p:sp>
        <p:sp>
          <p:nvSpPr>
            <p:cNvPr id="36" name="Up Arrow 35"/>
            <p:cNvSpPr/>
            <p:nvPr/>
          </p:nvSpPr>
          <p:spPr bwMode="auto">
            <a:xfrm>
              <a:off x="1132720" y="5327301"/>
              <a:ext cx="110983" cy="715766"/>
            </a:xfrm>
            <a:prstGeom prst="upArrow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457200" marR="0" indent="-4572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1000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1" name="Text Box 8"/>
            <p:cNvSpPr txBox="1">
              <a:spLocks noChangeArrowheads="1"/>
            </p:cNvSpPr>
            <p:nvPr/>
          </p:nvSpPr>
          <p:spPr bwMode="auto">
            <a:xfrm>
              <a:off x="265815" y="1353667"/>
              <a:ext cx="4561366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</a:rPr>
                <a:t>Relative Contributions of Phosphorus to the Gulf of Mexico</a:t>
              </a:r>
              <a:endParaRPr lang="en-US" sz="2400" b="1" i="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endParaRPr>
            </a:p>
          </p:txBody>
        </p:sp>
      </p:grpSp>
      <p:grpSp>
        <p:nvGrpSpPr>
          <p:cNvPr id="33" name="Flux"/>
          <p:cNvGrpSpPr/>
          <p:nvPr/>
        </p:nvGrpSpPr>
        <p:grpSpPr>
          <a:xfrm>
            <a:off x="0" y="1335024"/>
            <a:ext cx="4997302" cy="5522976"/>
            <a:chOff x="0" y="1335024"/>
            <a:chExt cx="4997302" cy="5522976"/>
          </a:xfrm>
        </p:grpSpPr>
        <p:sp>
          <p:nvSpPr>
            <p:cNvPr id="6" name="Rectangle 5"/>
            <p:cNvSpPr/>
            <p:nvPr/>
          </p:nvSpPr>
          <p:spPr bwMode="auto">
            <a:xfrm>
              <a:off x="0" y="1335024"/>
              <a:ext cx="4997302" cy="552297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457200" marR="0" indent="-45720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1000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1308678" name="Picture 6" descr="tn_flux1"/>
            <p:cNvPicPr>
              <a:picLocks noChangeAspect="1" noChangeArrowheads="1"/>
            </p:cNvPicPr>
            <p:nvPr/>
          </p:nvPicPr>
          <p:blipFill rotWithShape="1">
            <a:blip r:embed="rId7" cstate="print"/>
            <a:srcRect l="6363" t="15887" r="6363" b="11764"/>
            <a:stretch/>
          </p:blipFill>
          <p:spPr bwMode="auto">
            <a:xfrm>
              <a:off x="74428" y="2691626"/>
              <a:ext cx="4625163" cy="2912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08680" name="Text Box 8"/>
            <p:cNvSpPr txBox="1">
              <a:spLocks noChangeArrowheads="1"/>
            </p:cNvSpPr>
            <p:nvPr/>
          </p:nvSpPr>
          <p:spPr bwMode="auto">
            <a:xfrm>
              <a:off x="649635" y="1690364"/>
              <a:ext cx="3890128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2400" b="1" i="0" dirty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</a:rPr>
                <a:t>SPARROW Predictions of Stream Nitrogen Flux</a:t>
              </a:r>
            </a:p>
          </p:txBody>
        </p:sp>
      </p:grpSp>
      <p:pic>
        <p:nvPicPr>
          <p:cNvPr id="10" name="Picture 9" descr="ident-small_4_onscreen_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7843517" y="6437312"/>
            <a:ext cx="11430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33182"/>
          </a:xfrm>
          <a:solidFill>
            <a:schemeClr val="tx1"/>
          </a:solidFill>
        </p:spPr>
        <p:txBody>
          <a:bodyPr/>
          <a:lstStyle/>
          <a:p>
            <a:pPr defTabSz="841375">
              <a:spcAft>
                <a:spcPct val="10000"/>
              </a:spcAft>
            </a:pPr>
            <a:r>
              <a:rPr lang="en-US" sz="32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How SPARROW Models Can Inform </a:t>
            </a:r>
            <a:br>
              <a:rPr lang="en-US" sz="32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US" sz="32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Nutrient Management Decisions</a:t>
            </a:r>
            <a:endParaRPr lang="en-US" sz="3200" kern="1200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30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73658" y="1537982"/>
            <a:ext cx="4117942" cy="5029200"/>
          </a:xfrm>
        </p:spPr>
        <p:txBody>
          <a:bodyPr/>
          <a:lstStyle/>
          <a:p>
            <a:pPr>
              <a:lnSpc>
                <a:spcPct val="80000"/>
              </a:lnSpc>
              <a:spcAft>
                <a:spcPts val="1200"/>
              </a:spcAft>
            </a:pPr>
            <a:r>
              <a:rPr lang="en-US" sz="2000" dirty="0">
                <a:latin typeface="Calibri" panose="020F0502020204030204" pitchFamily="34" charset="0"/>
                <a:cs typeface="Arial" panose="020B0604020202020204" pitchFamily="34" charset="0"/>
              </a:rPr>
              <a:t>Predict mean-annual </a:t>
            </a:r>
            <a:r>
              <a:rPr lang="en-US" sz="2000" dirty="0" smtClean="0">
                <a:latin typeface="Calibri" panose="020F0502020204030204" pitchFamily="34" charset="0"/>
                <a:cs typeface="Arial" panose="020B0604020202020204" pitchFamily="34" charset="0"/>
              </a:rPr>
              <a:t>flux, </a:t>
            </a:r>
            <a:r>
              <a:rPr lang="en-US" sz="2000" dirty="0">
                <a:latin typeface="Calibri" panose="020F0502020204030204" pitchFamily="34" charset="0"/>
                <a:cs typeface="Arial" panose="020B0604020202020204" pitchFamily="34" charset="0"/>
              </a:rPr>
              <a:t>yield </a:t>
            </a:r>
            <a:r>
              <a:rPr lang="en-US" sz="2000" dirty="0" smtClean="0">
                <a:latin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lang="en-US" sz="2000" dirty="0">
                <a:latin typeface="Calibri" panose="020F0502020204030204" pitchFamily="34" charset="0"/>
                <a:cs typeface="Arial" panose="020B0604020202020204" pitchFamily="34" charset="0"/>
              </a:rPr>
              <a:t>concentration for unmonitored </a:t>
            </a:r>
            <a:r>
              <a:rPr lang="en-US" sz="2000" dirty="0" smtClean="0">
                <a:latin typeface="Calibri" panose="020F0502020204030204" pitchFamily="34" charset="0"/>
                <a:cs typeface="Arial" panose="020B0604020202020204" pitchFamily="34" charset="0"/>
              </a:rPr>
              <a:t>streams</a:t>
            </a:r>
          </a:p>
          <a:p>
            <a:pPr>
              <a:lnSpc>
                <a:spcPct val="80000"/>
              </a:lnSpc>
              <a:spcAft>
                <a:spcPts val="1200"/>
              </a:spcAft>
            </a:pPr>
            <a:r>
              <a:rPr lang="en-US" sz="2000" dirty="0" smtClean="0">
                <a:latin typeface="Calibri" panose="020F0502020204030204" pitchFamily="34" charset="0"/>
                <a:cs typeface="Arial" panose="020B0604020202020204" pitchFamily="34" charset="0"/>
              </a:rPr>
              <a:t>Predict contaminant flux to downstream receiving waters such as estuaries </a:t>
            </a:r>
            <a:endParaRPr lang="en-US" sz="20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Aft>
                <a:spcPts val="1200"/>
              </a:spcAft>
            </a:pPr>
            <a:r>
              <a:rPr lang="en-US" sz="2000" dirty="0">
                <a:latin typeface="Calibri" panose="020F0502020204030204" pitchFamily="34" charset="0"/>
                <a:cs typeface="Arial" panose="020B0604020202020204" pitchFamily="34" charset="0"/>
              </a:rPr>
              <a:t>Apportion stream loads to major nutrient sources and upstream </a:t>
            </a:r>
            <a:r>
              <a:rPr lang="en-US" sz="2000" dirty="0" smtClean="0">
                <a:latin typeface="Calibri" panose="020F0502020204030204" pitchFamily="34" charset="0"/>
                <a:cs typeface="Arial" panose="020B0604020202020204" pitchFamily="34" charset="0"/>
              </a:rPr>
              <a:t>watersheds</a:t>
            </a:r>
          </a:p>
          <a:p>
            <a:pPr>
              <a:lnSpc>
                <a:spcPct val="80000"/>
              </a:lnSpc>
              <a:spcAft>
                <a:spcPts val="1200"/>
              </a:spcAft>
            </a:pPr>
            <a:r>
              <a:rPr lang="en-US" sz="2000" dirty="0" smtClean="0">
                <a:latin typeface="Calibri" panose="020F0502020204030204" pitchFamily="34" charset="0"/>
                <a:cs typeface="Arial" panose="020B0604020202020204" pitchFamily="34" charset="0"/>
              </a:rPr>
              <a:t>Provide a framework for prioritizing areas for management actions </a:t>
            </a:r>
          </a:p>
          <a:p>
            <a:pPr>
              <a:lnSpc>
                <a:spcPct val="80000"/>
              </a:lnSpc>
              <a:spcAft>
                <a:spcPts val="1200"/>
              </a:spcAft>
            </a:pPr>
            <a:r>
              <a:rPr lang="en-US" sz="2000" dirty="0" smtClean="0">
                <a:latin typeface="Calibri" panose="020F0502020204030204" pitchFamily="34" charset="0"/>
                <a:cs typeface="Arial" panose="020B0604020202020204" pitchFamily="34" charset="0"/>
              </a:rPr>
              <a:t>Evaluate the potential effects of landscape change scenarios on water quality</a:t>
            </a:r>
            <a:endParaRPr lang="en-US" sz="20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0" y="6577358"/>
            <a:ext cx="442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4242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0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0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0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0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0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0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0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0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8675" grpId="0" uiExpand="1" build="p" bldLvl="5"/>
      <p:bldP spid="1308675" grpId="1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1188720"/>
            <a:ext cx="9144000" cy="566928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457200" indent="-457200"/>
            <a:endParaRPr lang="en-US"/>
          </a:p>
        </p:txBody>
      </p:sp>
      <p:pic>
        <p:nvPicPr>
          <p:cNvPr id="4" name="Picture 3" descr="ident-small_4_onscreen_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7843517" y="6437312"/>
            <a:ext cx="11430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18872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0"/>
          <a:lstStyle/>
          <a:p>
            <a:pPr algn="ctr">
              <a:spcBef>
                <a:spcPct val="10000"/>
              </a:spcBef>
              <a:spcAft>
                <a:spcPct val="0"/>
              </a:spcAft>
            </a:pP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SPARROW Model Updates for 2012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" t="17870" r="4858" b="13539"/>
          <a:stretch/>
        </p:blipFill>
        <p:spPr>
          <a:xfrm>
            <a:off x="520559" y="1415213"/>
            <a:ext cx="8097626" cy="4703976"/>
          </a:xfrm>
          <a:prstGeom prst="rect">
            <a:avLst/>
          </a:prstGeom>
          <a:ln w="25400">
            <a:noFill/>
          </a:ln>
        </p:spPr>
      </p:pic>
      <p:sp>
        <p:nvSpPr>
          <p:cNvPr id="11" name="Rectangle 10"/>
          <p:cNvSpPr/>
          <p:nvPr/>
        </p:nvSpPr>
        <p:spPr bwMode="auto">
          <a:xfrm>
            <a:off x="301658" y="6080289"/>
            <a:ext cx="8484123" cy="169682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457200" marR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30260" y="4319871"/>
            <a:ext cx="1630968" cy="6066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NAWQA</a:t>
            </a:r>
          </a:p>
          <a:p>
            <a:pPr algn="ctr"/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SPARROW Modeling Regions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382139" y="1255594"/>
            <a:ext cx="204716" cy="5172502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0" y="1187355"/>
            <a:ext cx="9144000" cy="4967785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711091" y="4544702"/>
            <a:ext cx="5839834" cy="504968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457200" marR="0" indent="-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* Expected completion 2019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711091" y="3601303"/>
            <a:ext cx="7573100" cy="1007659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457200" marR="0" indent="-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* Models developed for each of 4 constituents: water balance,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nutrients (N&amp;P), sediment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711091" y="2996820"/>
            <a:ext cx="7573100" cy="504968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457200" marR="0" indent="-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* Models based on improved geospatial data sets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11091" y="2392337"/>
            <a:ext cx="7573100" cy="504968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457200" marR="0" indent="-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* Models based on NHDPlus (100K) spatial framework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711091" y="1787854"/>
            <a:ext cx="7573100" cy="504968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457200" marR="0" indent="-4572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* Models for 5 regions covering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conterminous U.S.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577358"/>
            <a:ext cx="442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8411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  <p:bldP spid="13" grpId="0"/>
      <p:bldP spid="14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1" y="1188720"/>
            <a:ext cx="9144000" cy="566928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20549" y="1212351"/>
            <a:ext cx="9143999" cy="5645649"/>
            <a:chOff x="1202422" y="1447844"/>
            <a:chExt cx="6757332" cy="4929187"/>
          </a:xfrm>
        </p:grpSpPr>
        <p:pic>
          <p:nvPicPr>
            <p:cNvPr id="10" name="Picture 2" descr="rf1_nhd_st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2422" y="1447844"/>
              <a:ext cx="6732588" cy="4929187"/>
            </a:xfrm>
            <a:prstGeom prst="rect">
              <a:avLst/>
            </a:prstGeom>
            <a:noFill/>
            <a:ln w="317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3"/>
            <p:cNvSpPr txBox="1">
              <a:spLocks noChangeArrowheads="1"/>
            </p:cNvSpPr>
            <p:nvPr/>
          </p:nvSpPr>
          <p:spPr bwMode="auto">
            <a:xfrm>
              <a:off x="1268835" y="1505868"/>
              <a:ext cx="2362200" cy="8125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800" b="1" dirty="0">
                  <a:latin typeface="Arial" panose="020B0604020202020204" pitchFamily="34" charset="0"/>
                  <a:cs typeface="Arial" panose="020B0604020202020204" pitchFamily="34" charset="0"/>
                </a:rPr>
                <a:t>RF1 (1:500,000)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1800" b="1" dirty="0">
                  <a:latin typeface="Arial" panose="020B0604020202020204" pitchFamily="34" charset="0"/>
                  <a:cs typeface="Arial" panose="020B0604020202020204" pitchFamily="34" charset="0"/>
                </a:rPr>
                <a:t>2,462 Reaches</a:t>
              </a:r>
            </a:p>
          </p:txBody>
        </p:sp>
        <p:sp>
          <p:nvSpPr>
            <p:cNvPr id="12" name="Text Box 4"/>
            <p:cNvSpPr txBox="1">
              <a:spLocks noChangeArrowheads="1"/>
            </p:cNvSpPr>
            <p:nvPr/>
          </p:nvSpPr>
          <p:spPr bwMode="auto">
            <a:xfrm>
              <a:off x="4378354" y="1489090"/>
              <a:ext cx="3581400" cy="1089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800" b="1" dirty="0">
                  <a:latin typeface="Arial" panose="020B0604020202020204" pitchFamily="34" charset="0"/>
                  <a:cs typeface="Arial" panose="020B0604020202020204" pitchFamily="34" charset="0"/>
                </a:rPr>
                <a:t>NE SPARROW Enhanced NHD (1:100,000)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1800" b="1" dirty="0">
                  <a:latin typeface="Arial" panose="020B0604020202020204" pitchFamily="34" charset="0"/>
                  <a:cs typeface="Arial" panose="020B0604020202020204" pitchFamily="34" charset="0"/>
                </a:rPr>
                <a:t> 42,000 Reaches</a:t>
              </a:r>
            </a:p>
          </p:txBody>
        </p:sp>
      </p:grpSp>
      <p:pic>
        <p:nvPicPr>
          <p:cNvPr id="4" name="Picture 3" descr="ident-small_4_onscreen_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7843517" y="6437312"/>
            <a:ext cx="11430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18872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0"/>
          <a:lstStyle/>
          <a:p>
            <a:pPr algn="ctr">
              <a:spcBef>
                <a:spcPct val="1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NAWQA Cycle 3 SPARROW Modeling </a:t>
            </a:r>
          </a:p>
          <a:p>
            <a:pPr algn="ctr">
              <a:spcBef>
                <a:spcPct val="10000"/>
              </a:spcBef>
              <a:spcAft>
                <a:spcPct val="0"/>
              </a:spcAft>
            </a:pPr>
            <a:r>
              <a:rPr lang="en-US" sz="28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Improved Stream Network Data</a:t>
            </a:r>
            <a:endParaRPr lang="en-US" sz="28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577358"/>
            <a:ext cx="442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2356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1" y="1188720"/>
            <a:ext cx="9144000" cy="566928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1000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18872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0"/>
          <a:lstStyle/>
          <a:p>
            <a:pPr algn="ctr">
              <a:spcBef>
                <a:spcPct val="10000"/>
              </a:spcBef>
              <a:spcAft>
                <a:spcPct val="0"/>
              </a:spcAft>
            </a:pP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NAWQA SPARROW Model Development </a:t>
            </a:r>
          </a:p>
          <a:p>
            <a:pPr algn="ctr">
              <a:spcBef>
                <a:spcPct val="10000"/>
              </a:spcBef>
              <a:spcAft>
                <a:spcPct val="0"/>
              </a:spcAft>
            </a:pPr>
            <a:r>
              <a:rPr lang="en-US" sz="2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Stream Network Data Improvements</a:t>
            </a:r>
            <a:endParaRPr lang="en-US" sz="24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4787"/>
          <a:stretch/>
        </p:blipFill>
        <p:spPr>
          <a:xfrm>
            <a:off x="-25378" y="1196467"/>
            <a:ext cx="9630499" cy="5661533"/>
          </a:xfrm>
          <a:prstGeom prst="rect">
            <a:avLst/>
          </a:prstGeom>
        </p:spPr>
      </p:pic>
      <p:pic>
        <p:nvPicPr>
          <p:cNvPr id="4" name="Picture 3" descr="ident-small_4_onscreen_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7843517" y="6437312"/>
            <a:ext cx="11430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32952" y="6387893"/>
            <a:ext cx="442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1135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Custom 5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3333FF"/>
      </a:hlink>
      <a:folHlink>
        <a:srgbClr val="3333FF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1000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1000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3333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akura">
  <a:themeElements>
    <a:clrScheme name="Sakura 1">
      <a:dk1>
        <a:srgbClr val="463634"/>
      </a:dk1>
      <a:lt1>
        <a:srgbClr val="AA947E"/>
      </a:lt1>
      <a:dk2>
        <a:srgbClr val="795241"/>
      </a:dk2>
      <a:lt2>
        <a:srgbClr val="000000"/>
      </a:lt2>
      <a:accent1>
        <a:srgbClr val="F9DBD3"/>
      </a:accent1>
      <a:accent2>
        <a:srgbClr val="DACA9C"/>
      </a:accent2>
      <a:accent3>
        <a:srgbClr val="D2C8C0"/>
      </a:accent3>
      <a:accent4>
        <a:srgbClr val="3A2D2B"/>
      </a:accent4>
      <a:accent5>
        <a:srgbClr val="FBEAE6"/>
      </a:accent5>
      <a:accent6>
        <a:srgbClr val="C5B78D"/>
      </a:accent6>
      <a:hlink>
        <a:srgbClr val="393A18"/>
      </a:hlink>
      <a:folHlink>
        <a:srgbClr val="560000"/>
      </a:folHlink>
    </a:clrScheme>
    <a:fontScheme name="Sakura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2400" b="1" dirty="0" smtClean="0">
            <a:solidFill>
              <a:srgbClr val="000000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Sakura 1">
        <a:dk1>
          <a:srgbClr val="463634"/>
        </a:dk1>
        <a:lt1>
          <a:srgbClr val="AA947E"/>
        </a:lt1>
        <a:dk2>
          <a:srgbClr val="795241"/>
        </a:dk2>
        <a:lt2>
          <a:srgbClr val="000000"/>
        </a:lt2>
        <a:accent1>
          <a:srgbClr val="F9DBD3"/>
        </a:accent1>
        <a:accent2>
          <a:srgbClr val="DACA9C"/>
        </a:accent2>
        <a:accent3>
          <a:srgbClr val="D2C8C0"/>
        </a:accent3>
        <a:accent4>
          <a:srgbClr val="3A2D2B"/>
        </a:accent4>
        <a:accent5>
          <a:srgbClr val="FBEAE6"/>
        </a:accent5>
        <a:accent6>
          <a:srgbClr val="C5B78D"/>
        </a:accent6>
        <a:hlink>
          <a:srgbClr val="393A18"/>
        </a:hlink>
        <a:folHlink>
          <a:srgbClr val="56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kura 2">
        <a:dk1>
          <a:srgbClr val="463634"/>
        </a:dk1>
        <a:lt1>
          <a:srgbClr val="FFFFCC"/>
        </a:lt1>
        <a:dk2>
          <a:srgbClr val="795241"/>
        </a:dk2>
        <a:lt2>
          <a:srgbClr val="000000"/>
        </a:lt2>
        <a:accent1>
          <a:srgbClr val="F9DBD3"/>
        </a:accent1>
        <a:accent2>
          <a:srgbClr val="DACA9C"/>
        </a:accent2>
        <a:accent3>
          <a:srgbClr val="FFFFE2"/>
        </a:accent3>
        <a:accent4>
          <a:srgbClr val="3A2D2B"/>
        </a:accent4>
        <a:accent5>
          <a:srgbClr val="FBEAE6"/>
        </a:accent5>
        <a:accent6>
          <a:srgbClr val="C5B78D"/>
        </a:accent6>
        <a:hlink>
          <a:srgbClr val="393A18"/>
        </a:hlink>
        <a:folHlink>
          <a:srgbClr val="56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kur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31952</TotalTime>
  <Words>608</Words>
  <Application>Microsoft Office PowerPoint</Application>
  <PresentationFormat>On-screen Show (4:3)</PresentationFormat>
  <Paragraphs>131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Times New Roman</vt:lpstr>
      <vt:lpstr>Arial</vt:lpstr>
      <vt:lpstr>Arial</vt:lpstr>
      <vt:lpstr>Arial Narrow</vt:lpstr>
      <vt:lpstr>Calibri</vt:lpstr>
      <vt:lpstr>Blank Presentation</vt:lpstr>
      <vt:lpstr>Sakura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SPARROW Models Can Inform  Nutrient Management Decisions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Models predict benchmark exceedance probabilities in streams &amp; rivers: pesticides</vt:lpstr>
      <vt:lpstr>Models predict benchmark exceedance probabilities in groundwater: manganese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Steve Preston</dc:creator>
  <cp:lastModifiedBy>Reviewer</cp:lastModifiedBy>
  <cp:revision>1401</cp:revision>
  <cp:lastPrinted>2011-09-26T01:52:33Z</cp:lastPrinted>
  <dcterms:created xsi:type="dcterms:W3CDTF">1995-06-17T23:31:02Z</dcterms:created>
  <dcterms:modified xsi:type="dcterms:W3CDTF">2018-11-18T20:50:52Z</dcterms:modified>
</cp:coreProperties>
</file>