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1"/>
  </p:notesMasterIdLst>
  <p:sldIdLst>
    <p:sldId id="324" r:id="rId2"/>
    <p:sldId id="304" r:id="rId3"/>
    <p:sldId id="333" r:id="rId4"/>
    <p:sldId id="328" r:id="rId5"/>
    <p:sldId id="334" r:id="rId6"/>
    <p:sldId id="329" r:id="rId7"/>
    <p:sldId id="330" r:id="rId8"/>
    <p:sldId id="332" r:id="rId9"/>
    <p:sldId id="331"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9" autoAdjust="0"/>
    <p:restoredTop sz="74525" autoAdjust="0"/>
  </p:normalViewPr>
  <p:slideViewPr>
    <p:cSldViewPr snapToGrid="0">
      <p:cViewPr varScale="1">
        <p:scale>
          <a:sx n="78" d="100"/>
          <a:sy n="78" d="100"/>
        </p:scale>
        <p:origin x="246" y="51"/>
      </p:cViewPr>
      <p:guideLst/>
    </p:cSldViewPr>
  </p:slideViewPr>
  <p:notesTextViewPr>
    <p:cViewPr>
      <p:scale>
        <a:sx n="1" d="1"/>
        <a:sy n="1" d="1"/>
      </p:scale>
      <p:origin x="0" y="0"/>
    </p:cViewPr>
  </p:notesTextViewPr>
  <p:notesViewPr>
    <p:cSldViewPr snapToGrid="0">
      <p:cViewPr varScale="1">
        <p:scale>
          <a:sx n="63" d="100"/>
          <a:sy n="63" d="100"/>
        </p:scale>
        <p:origin x="126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306DDF4-17A2-40FF-8DCB-AF91A15CDB41}" type="datetimeFigureOut">
              <a:rPr lang="en-US" smtClean="0"/>
              <a:t>12/3/2018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DEE72CC-1982-4E51-A0FF-0D739335C392}" type="slidenum">
              <a:rPr lang="en-US" smtClean="0"/>
              <a:t>‹#›</a:t>
            </a:fld>
            <a:endParaRPr lang="en-US"/>
          </a:p>
        </p:txBody>
      </p:sp>
    </p:spTree>
    <p:extLst>
      <p:ext uri="{BB962C8B-B14F-4D97-AF65-F5344CB8AC3E}">
        <p14:creationId xmlns:p14="http://schemas.microsoft.com/office/powerpoint/2010/main" val="4134526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Welcome to the webinar everyone. I am (your name) with the Association of State Drinking Water Administrators</a:t>
            </a:r>
          </a:p>
          <a:p>
            <a:r>
              <a:rPr lang="en-US" dirty="0"/>
              <a:t>Thank you for joining us for today’s webinar on (Title)</a:t>
            </a:r>
          </a:p>
        </p:txBody>
      </p:sp>
      <p:sp>
        <p:nvSpPr>
          <p:cNvPr id="4" name="Slide Number Placeholder 3"/>
          <p:cNvSpPr>
            <a:spLocks noGrp="1"/>
          </p:cNvSpPr>
          <p:nvPr>
            <p:ph type="sldNum" sz="quarter" idx="10"/>
          </p:nvPr>
        </p:nvSpPr>
        <p:spPr/>
        <p:txBody>
          <a:bodyPr/>
          <a:lstStyle/>
          <a:p>
            <a:fld id="{0B79D918-FD4D-479B-B9D7-A33B2CAE7526}" type="slidenum">
              <a:rPr lang="en-US" smtClean="0"/>
              <a:t>1</a:t>
            </a:fld>
            <a:endParaRPr lang="en-US" dirty="0"/>
          </a:p>
        </p:txBody>
      </p:sp>
    </p:spTree>
    <p:extLst>
      <p:ext uri="{BB962C8B-B14F-4D97-AF65-F5344CB8AC3E}">
        <p14:creationId xmlns:p14="http://schemas.microsoft.com/office/powerpoint/2010/main" val="860742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For those of you who don’t know,</a:t>
            </a:r>
          </a:p>
          <a:p>
            <a:pPr>
              <a:defRPr/>
            </a:pPr>
            <a:r>
              <a:rPr lang="en-US" dirty="0"/>
              <a:t>ASDWA’s mission is to </a:t>
            </a:r>
            <a:r>
              <a:rPr lang="en-US" sz="1200" dirty="0">
                <a:ea typeface="ＭＳ Ｐゴシック" charset="0"/>
              </a:rPr>
              <a:t>protect public health and the economy through the provision of safe drinking water.</a:t>
            </a:r>
          </a:p>
          <a:p>
            <a:r>
              <a:rPr lang="en-US" dirty="0"/>
              <a:t>Our members are the drinking water program administrators from the 50 states, territories, the Navajo Nation and DC.</a:t>
            </a:r>
          </a:p>
          <a:p>
            <a:r>
              <a:rPr lang="en-US" dirty="0"/>
              <a:t>They coordinate with multiple partners and provide public water system oversight in the form of Regulation, Technical assistance and Funding.</a:t>
            </a:r>
          </a:p>
          <a:p>
            <a:endParaRPr lang="en-US" dirty="0"/>
          </a:p>
        </p:txBody>
      </p:sp>
      <p:sp>
        <p:nvSpPr>
          <p:cNvPr id="4" name="Slide Number Placeholder 3"/>
          <p:cNvSpPr>
            <a:spLocks noGrp="1"/>
          </p:cNvSpPr>
          <p:nvPr>
            <p:ph type="sldNum" sz="quarter" idx="10"/>
          </p:nvPr>
        </p:nvSpPr>
        <p:spPr/>
        <p:txBody>
          <a:bodyPr/>
          <a:lstStyle/>
          <a:p>
            <a:pPr defTabSz="465887">
              <a:defRPr/>
            </a:pPr>
            <a:fld id="{7DB22D3E-7F8F-4A09-850C-40DF19F85CC5}" type="slidenum">
              <a:rPr lang="en-US">
                <a:solidFill>
                  <a:prstClr val="black"/>
                </a:solidFill>
                <a:latin typeface="Calibri" panose="020F0502020204030204"/>
              </a:rPr>
              <a:pPr defTabSz="465887">
                <a:defRPr/>
              </a:pPr>
              <a:t>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719129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Today’s webinar is the second of our 2 cyanotoxin webinars, our first webinar was on treatment last Monday</a:t>
            </a:r>
          </a:p>
        </p:txBody>
      </p:sp>
      <p:sp>
        <p:nvSpPr>
          <p:cNvPr id="4" name="Slide Number Placeholder 3"/>
          <p:cNvSpPr>
            <a:spLocks noGrp="1"/>
          </p:cNvSpPr>
          <p:nvPr>
            <p:ph type="sldNum" sz="quarter" idx="5"/>
          </p:nvPr>
        </p:nvSpPr>
        <p:spPr/>
        <p:txBody>
          <a:bodyPr/>
          <a:lstStyle/>
          <a:p>
            <a:fld id="{2DEE72CC-1982-4E51-A0FF-0D739335C392}" type="slidenum">
              <a:rPr lang="en-US" smtClean="0"/>
              <a:t>3</a:t>
            </a:fld>
            <a:endParaRPr lang="en-US"/>
          </a:p>
        </p:txBody>
      </p:sp>
    </p:spTree>
    <p:extLst>
      <p:ext uri="{BB962C8B-B14F-4D97-AF65-F5344CB8AC3E}">
        <p14:creationId xmlns:p14="http://schemas.microsoft.com/office/powerpoint/2010/main" val="3530572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have also invited other State Associations, EPA, and Federal Water Colleagues to join us, though we ask that you please limit your questions during the webinar to allow ASDWA’s members to have their questions answered first.</a:t>
            </a:r>
          </a:p>
        </p:txBody>
      </p:sp>
      <p:sp>
        <p:nvSpPr>
          <p:cNvPr id="4" name="Slide Number Placeholder 3"/>
          <p:cNvSpPr>
            <a:spLocks noGrp="1"/>
          </p:cNvSpPr>
          <p:nvPr>
            <p:ph type="sldNum" sz="quarter" idx="10"/>
          </p:nvPr>
        </p:nvSpPr>
        <p:spPr/>
        <p:txBody>
          <a:bodyPr/>
          <a:lstStyle/>
          <a:p>
            <a:pPr defTabSz="465887">
              <a:defRPr/>
            </a:pPr>
            <a:fld id="{673ECFAF-950A-48B3-A3BC-840E0FCA516B}" type="slidenum">
              <a:rPr lang="en-US">
                <a:solidFill>
                  <a:prstClr val="black"/>
                </a:solidFill>
                <a:latin typeface="Calibri" panose="020F0502020204030204"/>
              </a:rPr>
              <a:pPr defTabSz="465887">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3929907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673ECFAF-950A-48B3-A3BC-840E0FCA516B}" type="slidenum">
              <a:rPr lang="en-US">
                <a:solidFill>
                  <a:prstClr val="black"/>
                </a:solidFill>
                <a:latin typeface="Calibri" panose="020F0502020204030204"/>
              </a:rPr>
              <a:pPr defTabSz="465887">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4229813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22CA877-5A1E-4E1E-B0DA-FA9A6ED83897}"/>
              </a:ext>
            </a:extLst>
          </p:cNvPr>
          <p:cNvSpPr>
            <a:spLocks noGrp="1" noRot="1" noChangeAspect="1" noTextEdit="1"/>
          </p:cNvSpPr>
          <p:nvPr>
            <p:ph type="sldImg"/>
          </p:nvPr>
        </p:nvSpPr>
        <p:spPr>
          <a:xfrm>
            <a:off x="717550" y="1162050"/>
            <a:ext cx="5575300" cy="3136900"/>
          </a:xfrm>
          <a:ln/>
        </p:spPr>
      </p:sp>
      <p:sp>
        <p:nvSpPr>
          <p:cNvPr id="29699" name="Notes Placeholder 2">
            <a:extLst>
              <a:ext uri="{FF2B5EF4-FFF2-40B4-BE49-F238E27FC236}">
                <a16:creationId xmlns:a16="http://schemas.microsoft.com/office/drawing/2014/main" id="{ECD6CEE5-FC97-4EE2-B56D-7D5A55B2A5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9700" name="Slide Number Placeholder 3">
            <a:extLst>
              <a:ext uri="{FF2B5EF4-FFF2-40B4-BE49-F238E27FC236}">
                <a16:creationId xmlns:a16="http://schemas.microsoft.com/office/drawing/2014/main" id="{DFF5E8BF-F6BE-4F89-90CC-9446679C1E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57066" indent="-291179"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64717" indent="-23294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0604" indent="-23294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96491" indent="-23294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defTabSz="465887" eaLnBrk="1" hangingPunct="1">
              <a:spcBef>
                <a:spcPct val="0"/>
              </a:spcBef>
              <a:defRPr/>
            </a:pPr>
            <a:fld id="{45443514-722E-49AA-954E-821FE5D05218}" type="slidenum">
              <a:rPr lang="en-US" altLang="en-US">
                <a:solidFill>
                  <a:prstClr val="black"/>
                </a:solidFill>
              </a:rPr>
              <a:pPr defTabSz="465887" eaLnBrk="1" hangingPunct="1">
                <a:spcBef>
                  <a:spcPct val="0"/>
                </a:spcBef>
                <a:defRPr/>
              </a:pPr>
              <a:t>6</a:t>
            </a:fld>
            <a:endParaRPr lang="en-US" altLang="en-US">
              <a:solidFill>
                <a:prstClr val="black"/>
              </a:solidFill>
            </a:endParaRPr>
          </a:p>
        </p:txBody>
      </p:sp>
    </p:spTree>
    <p:extLst>
      <p:ext uri="{BB962C8B-B14F-4D97-AF65-F5344CB8AC3E}">
        <p14:creationId xmlns:p14="http://schemas.microsoft.com/office/powerpoint/2010/main" val="174574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D9CBA7AA-827A-446B-92FE-54C7CA0F0D26}"/>
              </a:ext>
            </a:extLst>
          </p:cNvPr>
          <p:cNvSpPr>
            <a:spLocks noGrp="1" noRot="1" noChangeAspect="1" noTextEdit="1"/>
          </p:cNvSpPr>
          <p:nvPr>
            <p:ph type="sldImg"/>
          </p:nvPr>
        </p:nvSpPr>
        <p:spPr>
          <a:xfrm>
            <a:off x="717550" y="1162050"/>
            <a:ext cx="5575300" cy="3136900"/>
          </a:xfrm>
          <a:ln/>
        </p:spPr>
      </p:sp>
      <p:sp>
        <p:nvSpPr>
          <p:cNvPr id="30723" name="Notes Placeholder 2">
            <a:extLst>
              <a:ext uri="{FF2B5EF4-FFF2-40B4-BE49-F238E27FC236}">
                <a16:creationId xmlns:a16="http://schemas.microsoft.com/office/drawing/2014/main" id="{8C53CE86-1FB8-4890-A3AA-E6E7593323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30724" name="Slide Number Placeholder 3">
            <a:extLst>
              <a:ext uri="{FF2B5EF4-FFF2-40B4-BE49-F238E27FC236}">
                <a16:creationId xmlns:a16="http://schemas.microsoft.com/office/drawing/2014/main" id="{52083656-0513-44A8-8401-444F97541B9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57066" indent="-291179"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64717" indent="-23294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0604" indent="-23294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96491" indent="-23294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defTabSz="465887" eaLnBrk="1" hangingPunct="1">
              <a:spcBef>
                <a:spcPct val="0"/>
              </a:spcBef>
              <a:defRPr/>
            </a:pPr>
            <a:fld id="{DE5E4C55-9382-43BA-B359-702FAA8A0354}" type="slidenum">
              <a:rPr lang="en-US" altLang="en-US">
                <a:solidFill>
                  <a:prstClr val="black"/>
                </a:solidFill>
              </a:rPr>
              <a:pPr defTabSz="465887" eaLnBrk="1" hangingPunct="1">
                <a:spcBef>
                  <a:spcPct val="0"/>
                </a:spcBef>
                <a:defRPr/>
              </a:pPr>
              <a:t>7</a:t>
            </a:fld>
            <a:endParaRPr lang="en-US" altLang="en-US">
              <a:solidFill>
                <a:prstClr val="black"/>
              </a:solidFill>
            </a:endParaRPr>
          </a:p>
        </p:txBody>
      </p:sp>
    </p:spTree>
    <p:extLst>
      <p:ext uri="{BB962C8B-B14F-4D97-AF65-F5344CB8AC3E}">
        <p14:creationId xmlns:p14="http://schemas.microsoft.com/office/powerpoint/2010/main" val="3579125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B30D0BEB-CDDC-4DCB-9592-B77F2B72F499}"/>
              </a:ext>
            </a:extLst>
          </p:cNvPr>
          <p:cNvSpPr>
            <a:spLocks noGrp="1" noRot="1" noChangeAspect="1" noTextEdit="1"/>
          </p:cNvSpPr>
          <p:nvPr>
            <p:ph type="sldImg"/>
          </p:nvPr>
        </p:nvSpPr>
        <p:spPr>
          <a:xfrm>
            <a:off x="717550" y="1162050"/>
            <a:ext cx="5575300" cy="3136900"/>
          </a:xfrm>
          <a:ln/>
        </p:spPr>
      </p:sp>
      <p:sp>
        <p:nvSpPr>
          <p:cNvPr id="49155" name="Notes Placeholder 2">
            <a:extLst>
              <a:ext uri="{FF2B5EF4-FFF2-40B4-BE49-F238E27FC236}">
                <a16:creationId xmlns:a16="http://schemas.microsoft.com/office/drawing/2014/main" id="{DDBFCB46-BEFA-42B8-9D2F-83D7D7A8C0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49156" name="Slide Number Placeholder 3">
            <a:extLst>
              <a:ext uri="{FF2B5EF4-FFF2-40B4-BE49-F238E27FC236}">
                <a16:creationId xmlns:a16="http://schemas.microsoft.com/office/drawing/2014/main" id="{0B45E31B-DD01-4516-8A15-10952A345F4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57066" indent="-291179"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64717" indent="-23294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0604" indent="-23294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96491" indent="-23294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defTabSz="465887" eaLnBrk="1" hangingPunct="1">
              <a:spcBef>
                <a:spcPct val="0"/>
              </a:spcBef>
              <a:defRPr/>
            </a:pPr>
            <a:fld id="{E337C876-5AED-48AD-A24E-8928B5A12691}" type="slidenum">
              <a:rPr lang="en-US" altLang="en-US">
                <a:solidFill>
                  <a:prstClr val="black"/>
                </a:solidFill>
              </a:rPr>
              <a:pPr defTabSz="465887" eaLnBrk="1" hangingPunct="1">
                <a:spcBef>
                  <a:spcPct val="0"/>
                </a:spcBef>
                <a:defRPr/>
              </a:pPr>
              <a:t>8</a:t>
            </a:fld>
            <a:endParaRPr lang="en-US" altLang="en-US">
              <a:solidFill>
                <a:prstClr val="black"/>
              </a:solidFill>
            </a:endParaRPr>
          </a:p>
        </p:txBody>
      </p:sp>
    </p:spTree>
    <p:extLst>
      <p:ext uri="{BB962C8B-B14F-4D97-AF65-F5344CB8AC3E}">
        <p14:creationId xmlns:p14="http://schemas.microsoft.com/office/powerpoint/2010/main" val="898907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22CA877-5A1E-4E1E-B0DA-FA9A6ED83897}"/>
              </a:ext>
            </a:extLst>
          </p:cNvPr>
          <p:cNvSpPr>
            <a:spLocks noGrp="1" noRot="1" noChangeAspect="1" noTextEdit="1"/>
          </p:cNvSpPr>
          <p:nvPr>
            <p:ph type="sldImg"/>
          </p:nvPr>
        </p:nvSpPr>
        <p:spPr>
          <a:xfrm>
            <a:off x="717550" y="1162050"/>
            <a:ext cx="5575300" cy="3136900"/>
          </a:xfrm>
          <a:ln/>
        </p:spPr>
      </p:sp>
      <p:sp>
        <p:nvSpPr>
          <p:cNvPr id="29699" name="Notes Placeholder 2">
            <a:extLst>
              <a:ext uri="{FF2B5EF4-FFF2-40B4-BE49-F238E27FC236}">
                <a16:creationId xmlns:a16="http://schemas.microsoft.com/office/drawing/2014/main" id="{ECD6CEE5-FC97-4EE2-B56D-7D5A55B2A5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9700" name="Slide Number Placeholder 3">
            <a:extLst>
              <a:ext uri="{FF2B5EF4-FFF2-40B4-BE49-F238E27FC236}">
                <a16:creationId xmlns:a16="http://schemas.microsoft.com/office/drawing/2014/main" id="{DFF5E8BF-F6BE-4F89-90CC-9446679C1E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57066" indent="-291179"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64717" indent="-23294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0604" indent="-23294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96491" indent="-23294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defTabSz="465887" eaLnBrk="1" hangingPunct="1">
              <a:spcBef>
                <a:spcPct val="0"/>
              </a:spcBef>
              <a:defRPr/>
            </a:pPr>
            <a:fld id="{45443514-722E-49AA-954E-821FE5D05218}" type="slidenum">
              <a:rPr lang="en-US" altLang="en-US">
                <a:solidFill>
                  <a:prstClr val="black"/>
                </a:solidFill>
              </a:rPr>
              <a:pPr defTabSz="465887" eaLnBrk="1" hangingPunct="1">
                <a:spcBef>
                  <a:spcPct val="0"/>
                </a:spcBef>
                <a:defRPr/>
              </a:pPr>
              <a:t>9</a:t>
            </a:fld>
            <a:endParaRPr lang="en-US" altLang="en-US">
              <a:solidFill>
                <a:prstClr val="black"/>
              </a:solidFill>
            </a:endParaRPr>
          </a:p>
        </p:txBody>
      </p:sp>
    </p:spTree>
    <p:extLst>
      <p:ext uri="{BB962C8B-B14F-4D97-AF65-F5344CB8AC3E}">
        <p14:creationId xmlns:p14="http://schemas.microsoft.com/office/powerpoint/2010/main" val="4289467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9107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338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069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163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6291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7909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8640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781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439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897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631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5594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4651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7961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1767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12/3/2018</a:t>
            </a:fld>
            <a:endParaRPr lang="en-US" dirty="0"/>
          </a:p>
        </p:txBody>
      </p:sp>
    </p:spTree>
    <p:extLst>
      <p:ext uri="{BB962C8B-B14F-4D97-AF65-F5344CB8AC3E}">
        <p14:creationId xmlns:p14="http://schemas.microsoft.com/office/powerpoint/2010/main" val="188267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900310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asdwa.org/cwa-sdwa-coordination/" TargetMode="Externa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 name="Picture 24" descr="Transparent full copy.gif">
            <a:extLst>
              <a:ext uri="{FF2B5EF4-FFF2-40B4-BE49-F238E27FC236}">
                <a16:creationId xmlns:a16="http://schemas.microsoft.com/office/drawing/2014/main" id="{624C04A8-1CDA-4984-A6A9-82741C1E0DB3}"/>
              </a:ext>
            </a:extLst>
          </p:cNvPr>
          <p:cNvPicPr>
            <a:picLocks noChangeAspect="1"/>
          </p:cNvPicPr>
          <p:nvPr/>
        </p:nvPicPr>
        <p:blipFill>
          <a:blip r:embed="rId3" cstate="print">
            <a:extLst>
              <a:ext uri="{28A0092B-C50C-407E-A947-70E740481C1C}">
                <a14:useLocalDpi xmlns:a14="http://schemas.microsoft.com/office/drawing/2010/main" val="0"/>
              </a:ext>
            </a:extLst>
          </a:blip>
          <a:srcRect b="29292"/>
          <a:stretch>
            <a:fillRect/>
          </a:stretch>
        </p:blipFill>
        <p:spPr bwMode="auto">
          <a:xfrm>
            <a:off x="2222507" y="296258"/>
            <a:ext cx="5007062" cy="188701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570EFE7-6863-4C3E-A739-880B4905849A}"/>
              </a:ext>
            </a:extLst>
          </p:cNvPr>
          <p:cNvSpPr>
            <a:spLocks noGrp="1"/>
          </p:cNvSpPr>
          <p:nvPr>
            <p:ph type="ctrTitle"/>
          </p:nvPr>
        </p:nvSpPr>
        <p:spPr>
          <a:xfrm>
            <a:off x="463552" y="3890471"/>
            <a:ext cx="8524972" cy="1568521"/>
          </a:xfrm>
        </p:spPr>
        <p:txBody>
          <a:bodyPr>
            <a:normAutofit fontScale="90000"/>
          </a:bodyPr>
          <a:lstStyle/>
          <a:p>
            <a:pPr algn="ctr"/>
            <a:r>
              <a:rPr lang="en-US" sz="4400" b="1" dirty="0"/>
              <a:t>Cyanotoxin Treatment Options, Optimization, and Barriers</a:t>
            </a:r>
            <a:br>
              <a:rPr lang="en-US" sz="4400" dirty="0"/>
            </a:br>
            <a:br>
              <a:rPr lang="en-US" b="1" dirty="0"/>
            </a:br>
            <a:endParaRPr lang="en-US" sz="3600" i="1" dirty="0"/>
          </a:p>
        </p:txBody>
      </p:sp>
      <p:sp>
        <p:nvSpPr>
          <p:cNvPr id="3" name="Subtitle 2">
            <a:extLst>
              <a:ext uri="{FF2B5EF4-FFF2-40B4-BE49-F238E27FC236}">
                <a16:creationId xmlns:a16="http://schemas.microsoft.com/office/drawing/2014/main" id="{5D0C14E5-E63D-4866-B920-3DCDCEA67F45}"/>
              </a:ext>
            </a:extLst>
          </p:cNvPr>
          <p:cNvSpPr>
            <a:spLocks noGrp="1"/>
          </p:cNvSpPr>
          <p:nvPr>
            <p:ph type="subTitle" idx="1"/>
          </p:nvPr>
        </p:nvSpPr>
        <p:spPr>
          <a:xfrm>
            <a:off x="1528371" y="5650029"/>
            <a:ext cx="6216024" cy="469122"/>
          </a:xfrm>
        </p:spPr>
        <p:txBody>
          <a:bodyPr>
            <a:noAutofit/>
          </a:bodyPr>
          <a:lstStyle/>
          <a:p>
            <a:pPr algn="ctr">
              <a:lnSpc>
                <a:spcPct val="90000"/>
              </a:lnSpc>
            </a:pPr>
            <a:r>
              <a:rPr lang="en-US" sz="1400" i="1" dirty="0"/>
              <a:t>Kevin Letterly</a:t>
            </a:r>
          </a:p>
          <a:p>
            <a:pPr algn="ctr">
              <a:lnSpc>
                <a:spcPct val="90000"/>
              </a:lnSpc>
            </a:pPr>
            <a:r>
              <a:rPr lang="en-US" sz="1400" i="1" dirty="0"/>
              <a:t>Association of State Drinking Water Administrators</a:t>
            </a:r>
          </a:p>
          <a:p>
            <a:pPr algn="ctr">
              <a:lnSpc>
                <a:spcPct val="90000"/>
              </a:lnSpc>
            </a:pPr>
            <a:r>
              <a:rPr lang="en-US" sz="1400" i="1" dirty="0"/>
              <a:t>December 3, 2018</a:t>
            </a:r>
          </a:p>
        </p:txBody>
      </p:sp>
    </p:spTree>
    <p:extLst>
      <p:ext uri="{BB962C8B-B14F-4D97-AF65-F5344CB8AC3E}">
        <p14:creationId xmlns:p14="http://schemas.microsoft.com/office/powerpoint/2010/main" val="2673736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16FC2-6C9B-4E21-A491-5FF8FCCE2E37}"/>
              </a:ext>
            </a:extLst>
          </p:cNvPr>
          <p:cNvSpPr>
            <a:spLocks noGrp="1"/>
          </p:cNvSpPr>
          <p:nvPr>
            <p:ph type="title"/>
          </p:nvPr>
        </p:nvSpPr>
        <p:spPr>
          <a:xfrm>
            <a:off x="1167056" y="1125311"/>
            <a:ext cx="6447501" cy="990600"/>
          </a:xfrm>
        </p:spPr>
        <p:txBody>
          <a:bodyPr>
            <a:normAutofit/>
          </a:bodyPr>
          <a:lstStyle/>
          <a:p>
            <a:r>
              <a:rPr lang="en-US" altLang="en-US" sz="4500" dirty="0">
                <a:solidFill>
                  <a:schemeClr val="accent1">
                    <a:lumMod val="75000"/>
                  </a:schemeClr>
                </a:solidFill>
              </a:rPr>
              <a:t>About ASDWA</a:t>
            </a:r>
            <a:endParaRPr lang="en-US" sz="4500" dirty="0">
              <a:solidFill>
                <a:schemeClr val="accent1">
                  <a:lumMod val="75000"/>
                </a:schemeClr>
              </a:solidFill>
            </a:endParaRPr>
          </a:p>
        </p:txBody>
      </p:sp>
      <p:sp>
        <p:nvSpPr>
          <p:cNvPr id="3" name="Content Placeholder 2">
            <a:extLst>
              <a:ext uri="{FF2B5EF4-FFF2-40B4-BE49-F238E27FC236}">
                <a16:creationId xmlns:a16="http://schemas.microsoft.com/office/drawing/2014/main" id="{DD28F643-42A0-41FF-998D-4E8E90255A1D}"/>
              </a:ext>
            </a:extLst>
          </p:cNvPr>
          <p:cNvSpPr>
            <a:spLocks noGrp="1"/>
          </p:cNvSpPr>
          <p:nvPr>
            <p:ph idx="1"/>
          </p:nvPr>
        </p:nvSpPr>
        <p:spPr>
          <a:xfrm>
            <a:off x="1167056" y="2115911"/>
            <a:ext cx="4928944" cy="3992734"/>
          </a:xfrm>
        </p:spPr>
        <p:txBody>
          <a:bodyPr>
            <a:normAutofit lnSpcReduction="10000"/>
          </a:bodyPr>
          <a:lstStyle/>
          <a:p>
            <a:pPr>
              <a:defRPr/>
            </a:pPr>
            <a:r>
              <a:rPr lang="en-US" sz="1950" dirty="0">
                <a:solidFill>
                  <a:srgbClr val="0070C0"/>
                </a:solidFill>
                <a:ea typeface="ＭＳ Ｐゴシック" charset="0"/>
              </a:rPr>
              <a:t>Mission: </a:t>
            </a:r>
            <a:r>
              <a:rPr lang="en-US" sz="1950" dirty="0">
                <a:ea typeface="ＭＳ Ｐゴシック" charset="0"/>
              </a:rPr>
              <a:t>To protect public health and the economy through the provision of safe drinking water</a:t>
            </a:r>
          </a:p>
          <a:p>
            <a:pPr>
              <a:defRPr/>
            </a:pPr>
            <a:r>
              <a:rPr lang="en-US" sz="1950" dirty="0">
                <a:solidFill>
                  <a:srgbClr val="0070C0"/>
                </a:solidFill>
                <a:ea typeface="ＭＳ Ｐゴシック" charset="0"/>
              </a:rPr>
              <a:t>Members:  </a:t>
            </a:r>
            <a:r>
              <a:rPr lang="en-US" sz="1950" dirty="0">
                <a:ea typeface="ＭＳ Ｐゴシック" charset="0"/>
              </a:rPr>
              <a:t>Drinking Water Program Administrators: 50 states, territories, the Navajo Nation, and the District of Columbia</a:t>
            </a:r>
          </a:p>
          <a:p>
            <a:pPr lvl="1">
              <a:defRPr/>
            </a:pPr>
            <a:r>
              <a:rPr lang="en-US" sz="1650" dirty="0">
                <a:solidFill>
                  <a:srgbClr val="0070C0"/>
                </a:solidFill>
                <a:ea typeface="ＭＳ Ｐゴシック" charset="0"/>
              </a:rPr>
              <a:t>Public Water System Oversight</a:t>
            </a:r>
          </a:p>
          <a:p>
            <a:pPr lvl="2">
              <a:defRPr/>
            </a:pPr>
            <a:r>
              <a:rPr lang="en-US" sz="1650" dirty="0">
                <a:ea typeface="ＭＳ Ｐゴシック" charset="0"/>
              </a:rPr>
              <a:t>Regulation</a:t>
            </a:r>
          </a:p>
          <a:p>
            <a:pPr lvl="2">
              <a:defRPr/>
            </a:pPr>
            <a:r>
              <a:rPr lang="en-US" sz="1650" dirty="0">
                <a:ea typeface="ＭＳ Ｐゴシック" charset="0"/>
              </a:rPr>
              <a:t>Technical assistance</a:t>
            </a:r>
          </a:p>
          <a:p>
            <a:pPr lvl="2">
              <a:defRPr/>
            </a:pPr>
            <a:r>
              <a:rPr lang="en-US" sz="1650" dirty="0">
                <a:ea typeface="ＭＳ Ｐゴシック" charset="0"/>
              </a:rPr>
              <a:t>Funding – DWSRF, set-asides</a:t>
            </a:r>
          </a:p>
          <a:p>
            <a:pPr lvl="1">
              <a:defRPr/>
            </a:pPr>
            <a:r>
              <a:rPr lang="en-US" sz="1650" dirty="0">
                <a:solidFill>
                  <a:srgbClr val="0070C0"/>
                </a:solidFill>
                <a:ea typeface="ＭＳ Ｐゴシック" charset="0"/>
              </a:rPr>
              <a:t>Coordination with Multiple Partners</a:t>
            </a:r>
          </a:p>
          <a:p>
            <a:endParaRPr lang="en-US" dirty="0"/>
          </a:p>
        </p:txBody>
      </p:sp>
      <p:pic>
        <p:nvPicPr>
          <p:cNvPr id="4" name="Picture 3">
            <a:extLst>
              <a:ext uri="{FF2B5EF4-FFF2-40B4-BE49-F238E27FC236}">
                <a16:creationId xmlns:a16="http://schemas.microsoft.com/office/drawing/2014/main" id="{0A74AE5F-26C7-4144-9F2E-8BBC1CFBE8EF}"/>
              </a:ext>
            </a:extLst>
          </p:cNvPr>
          <p:cNvPicPr>
            <a:picLocks noChangeAspect="1"/>
          </p:cNvPicPr>
          <p:nvPr/>
        </p:nvPicPr>
        <p:blipFill>
          <a:blip r:embed="rId3"/>
          <a:stretch>
            <a:fillRect/>
          </a:stretch>
        </p:blipFill>
        <p:spPr>
          <a:xfrm>
            <a:off x="6961414" y="2275795"/>
            <a:ext cx="2127128" cy="2731424"/>
          </a:xfrm>
          <a:prstGeom prst="rect">
            <a:avLst/>
          </a:prstGeom>
        </p:spPr>
      </p:pic>
    </p:spTree>
    <p:extLst>
      <p:ext uri="{BB962C8B-B14F-4D97-AF65-F5344CB8AC3E}">
        <p14:creationId xmlns:p14="http://schemas.microsoft.com/office/powerpoint/2010/main" val="3929672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C2AA7-1B52-414A-B088-76BC5F1E10A0}"/>
              </a:ext>
            </a:extLst>
          </p:cNvPr>
          <p:cNvSpPr>
            <a:spLocks noGrp="1"/>
          </p:cNvSpPr>
          <p:nvPr>
            <p:ph type="title"/>
          </p:nvPr>
        </p:nvSpPr>
        <p:spPr>
          <a:xfrm>
            <a:off x="968190" y="821860"/>
            <a:ext cx="7422775" cy="1320800"/>
          </a:xfrm>
        </p:spPr>
        <p:txBody>
          <a:bodyPr>
            <a:noAutofit/>
          </a:bodyPr>
          <a:lstStyle/>
          <a:p>
            <a:r>
              <a:rPr lang="en-US" dirty="0"/>
              <a:t>Two ASDWA Cyanotoxin Webinars</a:t>
            </a:r>
          </a:p>
        </p:txBody>
      </p:sp>
      <p:sp>
        <p:nvSpPr>
          <p:cNvPr id="3" name="Content Placeholder 2">
            <a:extLst>
              <a:ext uri="{FF2B5EF4-FFF2-40B4-BE49-F238E27FC236}">
                <a16:creationId xmlns:a16="http://schemas.microsoft.com/office/drawing/2014/main" id="{002CE46B-1A23-4F8B-8D1E-56980D56CB82}"/>
              </a:ext>
            </a:extLst>
          </p:cNvPr>
          <p:cNvSpPr>
            <a:spLocks noGrp="1"/>
          </p:cNvSpPr>
          <p:nvPr>
            <p:ph idx="1"/>
          </p:nvPr>
        </p:nvSpPr>
        <p:spPr>
          <a:xfrm>
            <a:off x="968190" y="2644684"/>
            <a:ext cx="6817113" cy="4392610"/>
          </a:xfrm>
        </p:spPr>
        <p:txBody>
          <a:bodyPr>
            <a:normAutofit/>
          </a:bodyPr>
          <a:lstStyle/>
          <a:p>
            <a:r>
              <a:rPr lang="en-US" sz="2800" dirty="0"/>
              <a:t>Monday, November 26, 2018</a:t>
            </a:r>
          </a:p>
          <a:p>
            <a:pPr lvl="1"/>
            <a:r>
              <a:rPr lang="en-US" b="1" dirty="0">
                <a:solidFill>
                  <a:schemeClr val="accent1">
                    <a:lumMod val="75000"/>
                  </a:schemeClr>
                </a:solidFill>
              </a:rPr>
              <a:t>Cyanotoxin Analytical Method Development, Benefits and Limitations, and Recent Issues</a:t>
            </a:r>
            <a:endParaRPr lang="en-US" dirty="0">
              <a:solidFill>
                <a:schemeClr val="accent1">
                  <a:lumMod val="75000"/>
                </a:schemeClr>
              </a:solidFill>
            </a:endParaRPr>
          </a:p>
          <a:p>
            <a:r>
              <a:rPr lang="en-US" sz="2800" dirty="0"/>
              <a:t>Today, December 3, 2018</a:t>
            </a:r>
          </a:p>
          <a:p>
            <a:pPr lvl="1"/>
            <a:r>
              <a:rPr lang="en-US" b="1" dirty="0">
                <a:solidFill>
                  <a:schemeClr val="accent1">
                    <a:lumMod val="75000"/>
                  </a:schemeClr>
                </a:solidFill>
              </a:rPr>
              <a:t>Cyanotoxin Treatment Options, Optimization, and Barriers</a:t>
            </a:r>
            <a:endParaRPr lang="en-US" sz="2600" dirty="0">
              <a:solidFill>
                <a:schemeClr val="accent1">
                  <a:lumMod val="75000"/>
                </a:schemeClr>
              </a:solidFill>
            </a:endParaRPr>
          </a:p>
        </p:txBody>
      </p:sp>
    </p:spTree>
    <p:extLst>
      <p:ext uri="{BB962C8B-B14F-4D97-AF65-F5344CB8AC3E}">
        <p14:creationId xmlns:p14="http://schemas.microsoft.com/office/powerpoint/2010/main" val="2348796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A310F-2B39-4F5F-90B3-03426B9D2797}"/>
              </a:ext>
            </a:extLst>
          </p:cNvPr>
          <p:cNvSpPr>
            <a:spLocks noGrp="1"/>
          </p:cNvSpPr>
          <p:nvPr>
            <p:ph type="title"/>
          </p:nvPr>
        </p:nvSpPr>
        <p:spPr>
          <a:xfrm>
            <a:off x="1028513" y="825963"/>
            <a:ext cx="3683870" cy="1008731"/>
          </a:xfrm>
        </p:spPr>
        <p:txBody>
          <a:bodyPr>
            <a:normAutofit/>
          </a:bodyPr>
          <a:lstStyle/>
          <a:p>
            <a:r>
              <a:rPr lang="en-US" dirty="0">
                <a:solidFill>
                  <a:schemeClr val="accent1">
                    <a:lumMod val="75000"/>
                  </a:schemeClr>
                </a:solidFill>
              </a:rPr>
              <a:t>Today’s Webinar</a:t>
            </a:r>
          </a:p>
        </p:txBody>
      </p:sp>
      <p:sp>
        <p:nvSpPr>
          <p:cNvPr id="3" name="Content Placeholder 2">
            <a:extLst>
              <a:ext uri="{FF2B5EF4-FFF2-40B4-BE49-F238E27FC236}">
                <a16:creationId xmlns:a16="http://schemas.microsoft.com/office/drawing/2014/main" id="{A4E7371E-50B7-4AF8-84D3-94850EDD3B8B}"/>
              </a:ext>
            </a:extLst>
          </p:cNvPr>
          <p:cNvSpPr>
            <a:spLocks noGrp="1"/>
          </p:cNvSpPr>
          <p:nvPr>
            <p:ph idx="1"/>
          </p:nvPr>
        </p:nvSpPr>
        <p:spPr>
          <a:xfrm>
            <a:off x="1028513" y="1905805"/>
            <a:ext cx="6546664" cy="4699965"/>
          </a:xfrm>
        </p:spPr>
        <p:txBody>
          <a:bodyPr>
            <a:normAutofit fontScale="77500" lnSpcReduction="20000"/>
          </a:bodyPr>
          <a:lstStyle/>
          <a:p>
            <a:r>
              <a:rPr lang="en-US" sz="2800" b="1" dirty="0">
                <a:solidFill>
                  <a:schemeClr val="tx1"/>
                </a:solidFill>
              </a:rPr>
              <a:t>Purpose:</a:t>
            </a:r>
          </a:p>
          <a:p>
            <a:pPr lvl="1"/>
            <a:r>
              <a:rPr lang="en-US" sz="2800" dirty="0"/>
              <a:t>To provide state drinking water programs with a better understanding of drinking water treatment for cyanotoxins, as well as challenges and lessons learned. </a:t>
            </a:r>
          </a:p>
          <a:p>
            <a:pPr lvl="1"/>
            <a:r>
              <a:rPr lang="en-US" sz="2800" dirty="0"/>
              <a:t>To cover drinking water treatment options, ways to optimize treatment processes, and share a microcystin case study. </a:t>
            </a:r>
          </a:p>
          <a:p>
            <a:r>
              <a:rPr lang="en-US" sz="2800" b="1" dirty="0">
                <a:solidFill>
                  <a:schemeClr val="tx1"/>
                </a:solidFill>
              </a:rPr>
              <a:t>Audience:</a:t>
            </a:r>
          </a:p>
          <a:p>
            <a:pPr lvl="1"/>
            <a:r>
              <a:rPr lang="en-US" sz="2600" dirty="0">
                <a:solidFill>
                  <a:schemeClr val="tx1"/>
                </a:solidFill>
              </a:rPr>
              <a:t>State and territorial drinking water program personnel </a:t>
            </a:r>
          </a:p>
          <a:p>
            <a:pPr lvl="1"/>
            <a:r>
              <a:rPr lang="en-US" sz="2600" dirty="0">
                <a:solidFill>
                  <a:schemeClr val="tx1"/>
                </a:solidFill>
              </a:rPr>
              <a:t>State associations, EPA, and Federal Water Colleagues </a:t>
            </a:r>
          </a:p>
        </p:txBody>
      </p:sp>
    </p:spTree>
    <p:extLst>
      <p:ext uri="{BB962C8B-B14F-4D97-AF65-F5344CB8AC3E}">
        <p14:creationId xmlns:p14="http://schemas.microsoft.com/office/powerpoint/2010/main" val="4073119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A310F-2B39-4F5F-90B3-03426B9D2797}"/>
              </a:ext>
            </a:extLst>
          </p:cNvPr>
          <p:cNvSpPr>
            <a:spLocks noGrp="1"/>
          </p:cNvSpPr>
          <p:nvPr>
            <p:ph type="title"/>
          </p:nvPr>
        </p:nvSpPr>
        <p:spPr>
          <a:xfrm>
            <a:off x="1136088" y="521167"/>
            <a:ext cx="5928099" cy="1008731"/>
          </a:xfrm>
        </p:spPr>
        <p:txBody>
          <a:bodyPr>
            <a:noAutofit/>
          </a:bodyPr>
          <a:lstStyle/>
          <a:p>
            <a:r>
              <a:rPr lang="en-US" dirty="0">
                <a:solidFill>
                  <a:schemeClr val="accent1">
                    <a:lumMod val="75000"/>
                  </a:schemeClr>
                </a:solidFill>
              </a:rPr>
              <a:t>Today’s Webinar Presenters</a:t>
            </a:r>
          </a:p>
        </p:txBody>
      </p:sp>
      <p:sp>
        <p:nvSpPr>
          <p:cNvPr id="3" name="Content Placeholder 2">
            <a:extLst>
              <a:ext uri="{FF2B5EF4-FFF2-40B4-BE49-F238E27FC236}">
                <a16:creationId xmlns:a16="http://schemas.microsoft.com/office/drawing/2014/main" id="{A4E7371E-50B7-4AF8-84D3-94850EDD3B8B}"/>
              </a:ext>
            </a:extLst>
          </p:cNvPr>
          <p:cNvSpPr>
            <a:spLocks noGrp="1"/>
          </p:cNvSpPr>
          <p:nvPr>
            <p:ph idx="1"/>
          </p:nvPr>
        </p:nvSpPr>
        <p:spPr>
          <a:xfrm>
            <a:off x="1136089" y="1601009"/>
            <a:ext cx="6592384" cy="4335812"/>
          </a:xfrm>
        </p:spPr>
        <p:txBody>
          <a:bodyPr>
            <a:normAutofit/>
          </a:bodyPr>
          <a:lstStyle/>
          <a:p>
            <a:r>
              <a:rPr lang="en-US" sz="2400" dirty="0">
                <a:solidFill>
                  <a:srgbClr val="00B0F0"/>
                </a:solidFill>
              </a:rPr>
              <a:t>Tom Waters</a:t>
            </a:r>
          </a:p>
          <a:p>
            <a:pPr lvl="1"/>
            <a:r>
              <a:rPr lang="en-US" dirty="0"/>
              <a:t>P.E., </a:t>
            </a:r>
            <a:r>
              <a:rPr lang="en-US" i="1" dirty="0"/>
              <a:t>U.S. EPA Office of Groundwater and Drinking Water (OGWDW)</a:t>
            </a:r>
            <a:endParaRPr lang="en-US" sz="2200" dirty="0">
              <a:solidFill>
                <a:srgbClr val="00B0F0"/>
              </a:solidFill>
            </a:endParaRPr>
          </a:p>
          <a:p>
            <a:r>
              <a:rPr lang="en-US" sz="2400" dirty="0">
                <a:solidFill>
                  <a:srgbClr val="00B0F0"/>
                </a:solidFill>
              </a:rPr>
              <a:t>Heather Raymond</a:t>
            </a:r>
            <a:endParaRPr lang="en-US" sz="2400" dirty="0">
              <a:solidFill>
                <a:schemeClr val="tx1"/>
              </a:solidFill>
            </a:endParaRPr>
          </a:p>
          <a:p>
            <a:pPr lvl="1"/>
            <a:r>
              <a:rPr lang="en-US" i="1" dirty="0"/>
              <a:t>Public Water System HAB Coordinator with Ohio EPA’s Division of Drinking and Ground Waters </a:t>
            </a:r>
            <a:r>
              <a:rPr lang="en-US" sz="2200" dirty="0">
                <a:solidFill>
                  <a:schemeClr val="tx1"/>
                </a:solidFill>
              </a:rPr>
              <a:t> </a:t>
            </a:r>
          </a:p>
          <a:p>
            <a:r>
              <a:rPr lang="en-US" sz="2400" dirty="0">
                <a:solidFill>
                  <a:srgbClr val="00B0F0"/>
                </a:solidFill>
              </a:rPr>
              <a:t>Dr. Christopher Miller</a:t>
            </a:r>
          </a:p>
          <a:p>
            <a:pPr lvl="1"/>
            <a:r>
              <a:rPr lang="en-US" dirty="0"/>
              <a:t>P.E., </a:t>
            </a:r>
            <a:r>
              <a:rPr lang="en-US" i="1" dirty="0"/>
              <a:t>Founder of </a:t>
            </a:r>
            <a:r>
              <a:rPr lang="en-US" i="1" dirty="0" err="1"/>
              <a:t>Fontus</a:t>
            </a:r>
            <a:r>
              <a:rPr lang="en-US" i="1" dirty="0"/>
              <a:t> Blue, Inc., an Associate Professor in the Civil Engineering Department at the University of Akron</a:t>
            </a:r>
            <a:endParaRPr lang="en-US" sz="2200" i="1" dirty="0">
              <a:solidFill>
                <a:schemeClr val="tx1"/>
              </a:solidFill>
            </a:endParaRPr>
          </a:p>
          <a:p>
            <a:pPr marL="457200" lvl="1" indent="0">
              <a:buNone/>
            </a:pPr>
            <a:endParaRPr lang="en-US" sz="2200" i="1" dirty="0">
              <a:solidFill>
                <a:srgbClr val="00B0F0"/>
              </a:solidFill>
            </a:endParaRPr>
          </a:p>
        </p:txBody>
      </p:sp>
    </p:spTree>
    <p:extLst>
      <p:ext uri="{BB962C8B-B14F-4D97-AF65-F5344CB8AC3E}">
        <p14:creationId xmlns:p14="http://schemas.microsoft.com/office/powerpoint/2010/main" val="410689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0" name="Graphic 69">
            <a:extLst>
              <a:ext uri="{FF2B5EF4-FFF2-40B4-BE49-F238E27FC236}">
                <a16:creationId xmlns:a16="http://schemas.microsoft.com/office/drawing/2014/main" id="{B1E12179-3C31-4723-AC3D-254E55C017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84227" y="1917192"/>
            <a:ext cx="2896429" cy="2896429"/>
          </a:xfrm>
          <a:prstGeom prst="rect">
            <a:avLst/>
          </a:prstGeom>
        </p:spPr>
      </p:pic>
      <p:sp>
        <p:nvSpPr>
          <p:cNvPr id="5122" name="Title 1">
            <a:extLst>
              <a:ext uri="{FF2B5EF4-FFF2-40B4-BE49-F238E27FC236}">
                <a16:creationId xmlns:a16="http://schemas.microsoft.com/office/drawing/2014/main" id="{496DC2DA-A9DD-4FF1-8863-F13F4DAA5B48}"/>
              </a:ext>
            </a:extLst>
          </p:cNvPr>
          <p:cNvSpPr>
            <a:spLocks noGrp="1"/>
          </p:cNvSpPr>
          <p:nvPr>
            <p:ph type="title"/>
          </p:nvPr>
        </p:nvSpPr>
        <p:spPr>
          <a:xfrm>
            <a:off x="1284227" y="627529"/>
            <a:ext cx="6352593" cy="1320800"/>
          </a:xfrm>
        </p:spPr>
        <p:txBody>
          <a:bodyPr anchor="ctr">
            <a:normAutofit/>
          </a:bodyPr>
          <a:lstStyle/>
          <a:p>
            <a:r>
              <a:rPr lang="en-US" altLang="en-US" dirty="0">
                <a:ea typeface="ＭＳ Ｐゴシック" panose="020B0600070205080204" pitchFamily="34" charset="-128"/>
              </a:rPr>
              <a:t>After the Webinar</a:t>
            </a:r>
          </a:p>
        </p:txBody>
      </p:sp>
      <p:sp>
        <p:nvSpPr>
          <p:cNvPr id="3" name="Content Placeholder 2">
            <a:extLst>
              <a:ext uri="{FF2B5EF4-FFF2-40B4-BE49-F238E27FC236}">
                <a16:creationId xmlns:a16="http://schemas.microsoft.com/office/drawing/2014/main" id="{45F66618-242E-425E-9E47-3E19B4D95213}"/>
              </a:ext>
            </a:extLst>
          </p:cNvPr>
          <p:cNvSpPr>
            <a:spLocks noGrp="1"/>
          </p:cNvSpPr>
          <p:nvPr>
            <p:ph idx="1"/>
          </p:nvPr>
        </p:nvSpPr>
        <p:spPr>
          <a:xfrm>
            <a:off x="4420685" y="2178519"/>
            <a:ext cx="3826844" cy="3768573"/>
          </a:xfrm>
        </p:spPr>
        <p:txBody>
          <a:bodyPr>
            <a:normAutofit/>
          </a:bodyPr>
          <a:lstStyle/>
          <a:p>
            <a:pPr marL="0" indent="0">
              <a:buNone/>
              <a:defRPr/>
            </a:pPr>
            <a:r>
              <a:rPr lang="en-US" sz="2000" dirty="0">
                <a:latin typeface="+mj-lt"/>
              </a:rPr>
              <a:t>Please note that a video recording of today’s webinar will be made available for viewing on ASDWA’s web site within the next few days at </a:t>
            </a:r>
          </a:p>
          <a:p>
            <a:pPr marL="0" indent="0">
              <a:buNone/>
              <a:defRPr/>
            </a:pPr>
            <a:r>
              <a:rPr lang="en-US" altLang="en-US" sz="2000" b="1" i="1" dirty="0">
                <a:hlinkClick r:id="rId5"/>
              </a:rPr>
              <a:t>www.asdwa.org</a:t>
            </a:r>
            <a:endParaRPr lang="en-US" sz="2000" i="1" dirty="0">
              <a:latin typeface="+mj-lt"/>
            </a:endParaRPr>
          </a:p>
        </p:txBody>
      </p:sp>
    </p:spTree>
    <p:extLst>
      <p:ext uri="{BB962C8B-B14F-4D97-AF65-F5344CB8AC3E}">
        <p14:creationId xmlns:p14="http://schemas.microsoft.com/office/powerpoint/2010/main" val="1518100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 name="Graphic 70">
            <a:extLst>
              <a:ext uri="{FF2B5EF4-FFF2-40B4-BE49-F238E27FC236}">
                <a16:creationId xmlns:a16="http://schemas.microsoft.com/office/drawing/2014/main" id="{F342B1AF-1262-46DA-BE69-C40E9391C5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3249" y="2133089"/>
            <a:ext cx="2438776" cy="2438776"/>
          </a:xfrm>
          <a:prstGeom prst="rect">
            <a:avLst/>
          </a:prstGeom>
        </p:spPr>
      </p:pic>
      <p:sp>
        <p:nvSpPr>
          <p:cNvPr id="3" name="Content Placeholder 2">
            <a:extLst>
              <a:ext uri="{FF2B5EF4-FFF2-40B4-BE49-F238E27FC236}">
                <a16:creationId xmlns:a16="http://schemas.microsoft.com/office/drawing/2014/main" id="{757F78F0-DD16-47A1-AF13-BE08557DF760}"/>
              </a:ext>
            </a:extLst>
          </p:cNvPr>
          <p:cNvSpPr>
            <a:spLocks noGrp="1"/>
          </p:cNvSpPr>
          <p:nvPr>
            <p:ph idx="1"/>
          </p:nvPr>
        </p:nvSpPr>
        <p:spPr>
          <a:xfrm>
            <a:off x="3925232" y="2160590"/>
            <a:ext cx="3691407" cy="3739698"/>
          </a:xfrm>
        </p:spPr>
        <p:txBody>
          <a:bodyPr vert="horz" lIns="91440" tIns="45720" rIns="91440" bIns="45720" rtlCol="0">
            <a:normAutofit/>
          </a:bodyPr>
          <a:lstStyle/>
          <a:p>
            <a:pPr>
              <a:defRPr/>
            </a:pPr>
            <a:r>
              <a:rPr lang="en-US" dirty="0"/>
              <a:t>Please type your questions into the box on your webinar control panel.  </a:t>
            </a:r>
          </a:p>
          <a:p>
            <a:pPr>
              <a:defRPr/>
            </a:pPr>
            <a:r>
              <a:rPr lang="en-US" dirty="0"/>
              <a:t>We will not be taking verbal questions.</a:t>
            </a:r>
          </a:p>
          <a:p>
            <a:pPr>
              <a:defRPr/>
            </a:pPr>
            <a:r>
              <a:rPr lang="en-US" dirty="0"/>
              <a:t>You may type in your questions at any time during the webinar.</a:t>
            </a:r>
          </a:p>
          <a:p>
            <a:pPr>
              <a:defRPr/>
            </a:pPr>
            <a:r>
              <a:rPr lang="en-US" dirty="0"/>
              <a:t>We will answer questions after all of </a:t>
            </a:r>
            <a:r>
              <a:rPr lang="en-US"/>
              <a:t>the presenters </a:t>
            </a:r>
            <a:r>
              <a:rPr lang="en-US" dirty="0"/>
              <a:t>are finished speaking.</a:t>
            </a:r>
          </a:p>
        </p:txBody>
      </p:sp>
      <p:sp>
        <p:nvSpPr>
          <p:cNvPr id="6147" name="Title 1">
            <a:extLst>
              <a:ext uri="{FF2B5EF4-FFF2-40B4-BE49-F238E27FC236}">
                <a16:creationId xmlns:a16="http://schemas.microsoft.com/office/drawing/2014/main" id="{CE9F26B9-0009-4724-885F-DEEAD48CD403}"/>
              </a:ext>
            </a:extLst>
          </p:cNvPr>
          <p:cNvSpPr txBox="1">
            <a:spLocks/>
          </p:cNvSpPr>
          <p:nvPr/>
        </p:nvSpPr>
        <p:spPr bwMode="auto">
          <a:xfrm>
            <a:off x="992815" y="698809"/>
            <a:ext cx="6735336" cy="13208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defTabSz="457200" eaLnBrk="0" hangingPunct="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defTabSz="457200" eaLnBrk="0" hangingPunct="0">
              <a:spcBef>
                <a:spcPct val="20000"/>
              </a:spcBef>
              <a:buChar char="–"/>
              <a:defRPr sz="2000" b="1">
                <a:solidFill>
                  <a:schemeClr val="tx1"/>
                </a:solidFill>
                <a:latin typeface="Times New Roman" panose="02020603050405020304" pitchFamily="18" charset="0"/>
                <a:ea typeface="ＭＳ Ｐゴシック" panose="020B0600070205080204" pitchFamily="34" charset="-128"/>
              </a:defRPr>
            </a:lvl2pPr>
            <a:lvl3pPr marL="1143000" indent="-228600" defTabSz="457200" eaLnBrk="0" hangingPunct="0">
              <a:spcBef>
                <a:spcPct val="20000"/>
              </a:spcBef>
              <a:buChar char="•"/>
              <a:defRPr b="1">
                <a:solidFill>
                  <a:schemeClr val="tx1"/>
                </a:solidFill>
                <a:latin typeface="Times New Roman" panose="02020603050405020304" pitchFamily="18" charset="0"/>
                <a:ea typeface="ＭＳ Ｐゴシック" panose="020B0600070205080204" pitchFamily="34" charset="-128"/>
              </a:defRPr>
            </a:lvl3pPr>
            <a:lvl4pPr marL="1600200" indent="-228600" defTabSz="457200" eaLnBrk="0" hangingPunct="0">
              <a:spcBef>
                <a:spcPct val="20000"/>
              </a:spcBef>
              <a:buChar char="–"/>
              <a:defRPr sz="1600" b="1">
                <a:solidFill>
                  <a:schemeClr val="tx1"/>
                </a:solidFill>
                <a:latin typeface="Times New Roman" panose="02020603050405020304" pitchFamily="18" charset="0"/>
                <a:ea typeface="ＭＳ Ｐゴシック" panose="020B0600070205080204" pitchFamily="34" charset="-128"/>
              </a:defRPr>
            </a:lvl4pPr>
            <a:lvl5pPr marL="2057400" indent="-228600" defTabSz="457200" eaLnBrk="0" hangingPunct="0">
              <a:spcBef>
                <a:spcPct val="20000"/>
              </a:spcBef>
              <a:buChar char="»"/>
              <a:defRPr sz="1600" b="1">
                <a:solidFill>
                  <a:schemeClr val="tx1"/>
                </a:solidFill>
                <a:latin typeface="Times New Roman" panose="020206030504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har char="»"/>
              <a:defRPr sz="1600" b="1">
                <a:solidFill>
                  <a:schemeClr val="tx1"/>
                </a:solidFill>
                <a:latin typeface="Times New Roman" panose="020206030504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har char="»"/>
              <a:defRPr sz="1600" b="1">
                <a:solidFill>
                  <a:schemeClr val="tx1"/>
                </a:solidFill>
                <a:latin typeface="Times New Roman" panose="020206030504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har char="»"/>
              <a:defRPr sz="1600" b="1">
                <a:solidFill>
                  <a:schemeClr val="tx1"/>
                </a:solidFill>
                <a:latin typeface="Times New Roman" panose="020206030504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har char="»"/>
              <a:defRPr sz="1600" b="1">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90000"/>
              </a:lnSpc>
              <a:spcBef>
                <a:spcPct val="0"/>
              </a:spcBef>
              <a:spcAft>
                <a:spcPts val="338"/>
              </a:spcAft>
              <a:buNone/>
            </a:pPr>
            <a:r>
              <a:rPr lang="en-US" altLang="en-US" sz="3600" dirty="0">
                <a:solidFill>
                  <a:schemeClr val="accent1"/>
                </a:solidFill>
                <a:latin typeface="+mj-lt"/>
                <a:ea typeface="+mj-ea"/>
                <a:cs typeface="+mj-cs"/>
              </a:rPr>
              <a:t>Please Type In Your Questions!</a:t>
            </a:r>
          </a:p>
        </p:txBody>
      </p:sp>
    </p:spTree>
    <p:extLst>
      <p:ext uri="{BB962C8B-B14F-4D97-AF65-F5344CB8AC3E}">
        <p14:creationId xmlns:p14="http://schemas.microsoft.com/office/powerpoint/2010/main" val="190873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B6B020F0-B56F-484D-BA4B-69A87C0AB7B3}"/>
              </a:ext>
            </a:extLst>
          </p:cNvPr>
          <p:cNvSpPr>
            <a:spLocks noGrp="1"/>
          </p:cNvSpPr>
          <p:nvPr>
            <p:ph type="title"/>
          </p:nvPr>
        </p:nvSpPr>
        <p:spPr>
          <a:xfrm>
            <a:off x="1457748" y="1580159"/>
            <a:ext cx="5006897" cy="761598"/>
          </a:xfrm>
        </p:spPr>
        <p:txBody>
          <a:bodyPr>
            <a:normAutofit/>
          </a:bodyPr>
          <a:lstStyle/>
          <a:p>
            <a:r>
              <a:rPr lang="en-US" altLang="en-US" dirty="0">
                <a:solidFill>
                  <a:schemeClr val="accent1"/>
                </a:solidFill>
                <a:ea typeface="ＭＳ Ｐゴシック" panose="020B0600070205080204" pitchFamily="34" charset="-128"/>
              </a:rPr>
              <a:t>ASDWA Webinar</a:t>
            </a:r>
          </a:p>
        </p:txBody>
      </p:sp>
      <p:sp>
        <p:nvSpPr>
          <p:cNvPr id="3" name="Content Placeholder 2">
            <a:extLst>
              <a:ext uri="{FF2B5EF4-FFF2-40B4-BE49-F238E27FC236}">
                <a16:creationId xmlns:a16="http://schemas.microsoft.com/office/drawing/2014/main" id="{5DF49A4D-6977-4C11-B700-9C3C7EDDC13E}"/>
              </a:ext>
            </a:extLst>
          </p:cNvPr>
          <p:cNvSpPr>
            <a:spLocks noGrp="1"/>
          </p:cNvSpPr>
          <p:nvPr>
            <p:ph idx="1"/>
          </p:nvPr>
        </p:nvSpPr>
        <p:spPr>
          <a:xfrm>
            <a:off x="1457748" y="2732049"/>
            <a:ext cx="3587495" cy="1965931"/>
          </a:xfrm>
        </p:spPr>
        <p:txBody>
          <a:bodyPr anchor="ctr">
            <a:normAutofit/>
          </a:bodyPr>
          <a:lstStyle/>
          <a:p>
            <a:pPr marL="0" indent="0">
              <a:buNone/>
              <a:defRPr/>
            </a:pPr>
            <a:r>
              <a:rPr lang="en-US" sz="3600" dirty="0">
                <a:latin typeface="+mj-lt"/>
              </a:rPr>
              <a:t>Please type in your questions!</a:t>
            </a:r>
          </a:p>
        </p:txBody>
      </p:sp>
    </p:spTree>
    <p:extLst>
      <p:ext uri="{BB962C8B-B14F-4D97-AF65-F5344CB8AC3E}">
        <p14:creationId xmlns:p14="http://schemas.microsoft.com/office/powerpoint/2010/main" val="3768964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C16AB2-0709-4E3F-A618-B1AED023DC26}"/>
              </a:ext>
            </a:extLst>
          </p:cNvPr>
          <p:cNvSpPr>
            <a:spLocks noGrp="1"/>
          </p:cNvSpPr>
          <p:nvPr>
            <p:ph type="title"/>
          </p:nvPr>
        </p:nvSpPr>
        <p:spPr>
          <a:xfrm>
            <a:off x="677334" y="1004044"/>
            <a:ext cx="8596668" cy="1320800"/>
          </a:xfrm>
        </p:spPr>
        <p:txBody>
          <a:bodyPr/>
          <a:lstStyle/>
          <a:p>
            <a:r>
              <a:rPr lang="en-US" dirty="0"/>
              <a:t>After the Webinar</a:t>
            </a:r>
          </a:p>
        </p:txBody>
      </p:sp>
      <p:sp>
        <p:nvSpPr>
          <p:cNvPr id="3" name="Content Placeholder 2">
            <a:extLst>
              <a:ext uri="{FF2B5EF4-FFF2-40B4-BE49-F238E27FC236}">
                <a16:creationId xmlns:a16="http://schemas.microsoft.com/office/drawing/2014/main" id="{45F66618-242E-425E-9E47-3E19B4D95213}"/>
              </a:ext>
            </a:extLst>
          </p:cNvPr>
          <p:cNvSpPr>
            <a:spLocks noGrp="1"/>
          </p:cNvSpPr>
          <p:nvPr>
            <p:ph idx="1"/>
          </p:nvPr>
        </p:nvSpPr>
        <p:spPr>
          <a:xfrm>
            <a:off x="1851102" y="770643"/>
            <a:ext cx="7064394" cy="4500571"/>
          </a:xfrm>
        </p:spPr>
        <p:txBody>
          <a:bodyPr anchor="ctr">
            <a:noAutofit/>
          </a:bodyPr>
          <a:lstStyle/>
          <a:p>
            <a:pPr marL="0" indent="0">
              <a:buNone/>
              <a:defRPr/>
            </a:pPr>
            <a:r>
              <a:rPr lang="en-US" sz="2400" dirty="0">
                <a:latin typeface="+mj-lt"/>
              </a:rPr>
              <a:t>VIEW THE WEBINAR RECORDING on the</a:t>
            </a:r>
          </a:p>
          <a:p>
            <a:pPr marL="0" indent="0">
              <a:buNone/>
              <a:defRPr/>
            </a:pPr>
            <a:r>
              <a:rPr lang="en-US" sz="2400" dirty="0"/>
              <a:t>ASDWA website at</a:t>
            </a:r>
            <a:endParaRPr lang="en-US" sz="2400" dirty="0">
              <a:latin typeface="+mj-lt"/>
            </a:endParaRPr>
          </a:p>
          <a:p>
            <a:pPr marL="0" indent="0">
              <a:buNone/>
              <a:defRPr/>
            </a:pPr>
            <a:r>
              <a:rPr lang="en-US" altLang="en-US" sz="2400" i="1" dirty="0">
                <a:solidFill>
                  <a:schemeClr val="accent1">
                    <a:lumMod val="75000"/>
                  </a:schemeClr>
                </a:solidFill>
              </a:rPr>
              <a:t>www.asdwa.org/past-events-webinar-recordings</a:t>
            </a:r>
            <a:endParaRPr lang="en-US" sz="2400" i="1" dirty="0">
              <a:solidFill>
                <a:schemeClr val="accent1">
                  <a:lumMod val="75000"/>
                </a:schemeClr>
              </a:solidFill>
              <a:latin typeface="+mj-lt"/>
            </a:endParaRPr>
          </a:p>
        </p:txBody>
      </p:sp>
    </p:spTree>
    <p:extLst>
      <p:ext uri="{BB962C8B-B14F-4D97-AF65-F5344CB8AC3E}">
        <p14:creationId xmlns:p14="http://schemas.microsoft.com/office/powerpoint/2010/main" val="4185894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510</Words>
  <Application>Microsoft Office PowerPoint</Application>
  <PresentationFormat>Widescreen</PresentationFormat>
  <Paragraphs>62</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Cyanotoxin Treatment Options, Optimization, and Barriers  </vt:lpstr>
      <vt:lpstr>About ASDWA</vt:lpstr>
      <vt:lpstr>Two ASDWA Cyanotoxin Webinars</vt:lpstr>
      <vt:lpstr>Today’s Webinar</vt:lpstr>
      <vt:lpstr>Today’s Webinar Presenters</vt:lpstr>
      <vt:lpstr>After the Webinar</vt:lpstr>
      <vt:lpstr>PowerPoint Presentation</vt:lpstr>
      <vt:lpstr>ASDWA Webinar</vt:lpstr>
      <vt:lpstr>After the Webinar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USGS Drinking Water-Related Research, Data, and Tools</dc:title>
  <dc:creator>Deirdre Mason</dc:creator>
  <cp:lastModifiedBy>Kevin Letterly</cp:lastModifiedBy>
  <cp:revision>55</cp:revision>
  <cp:lastPrinted>2018-10-10T14:53:46Z</cp:lastPrinted>
  <dcterms:created xsi:type="dcterms:W3CDTF">2018-04-23T17:53:07Z</dcterms:created>
  <dcterms:modified xsi:type="dcterms:W3CDTF">2018-12-03T18:09:21Z</dcterms:modified>
</cp:coreProperties>
</file>