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8" r:id="rId4"/>
    <p:sldId id="260" r:id="rId5"/>
    <p:sldId id="261" r:id="rId6"/>
    <p:sldId id="262" r:id="rId7"/>
    <p:sldId id="263" r:id="rId8"/>
    <p:sldId id="264" r:id="rId9"/>
    <p:sldId id="266" r:id="rId10"/>
    <p:sldId id="265" r:id="rId11"/>
    <p:sldId id="267" r:id="rId12"/>
    <p:sldId id="268" r:id="rId13"/>
    <p:sldId id="269" r:id="rId14"/>
    <p:sldId id="282"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5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p:cViewPr varScale="1">
        <p:scale>
          <a:sx n="100" d="100"/>
          <a:sy n="100" d="100"/>
        </p:scale>
        <p:origin x="130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D9BFE-0554-4D4B-B93E-A88D6ED18EC5}" type="doc">
      <dgm:prSet loTypeId="urn:microsoft.com/office/officeart/2016/7/layout/HexagonTimeline" loCatId="process" qsTypeId="urn:microsoft.com/office/officeart/2005/8/quickstyle/simple5" qsCatId="simple" csTypeId="urn:microsoft.com/office/officeart/2005/8/colors/colorful4" csCatId="colorful" phldr="1"/>
      <dgm:spPr/>
      <dgm:t>
        <a:bodyPr/>
        <a:lstStyle/>
        <a:p>
          <a:endParaRPr lang="en-US"/>
        </a:p>
      </dgm:t>
    </dgm:pt>
    <dgm:pt modelId="{711EC177-E36E-49ED-9880-DE1DF650A612}">
      <dgm:prSet custT="1"/>
      <dgm:spPr/>
      <dgm:t>
        <a:bodyPr/>
        <a:lstStyle/>
        <a:p>
          <a:r>
            <a:rPr lang="en-US" sz="1200" dirty="0"/>
            <a:t>2002</a:t>
          </a:r>
        </a:p>
      </dgm:t>
    </dgm:pt>
    <dgm:pt modelId="{C216C3D2-0579-4ED9-820C-54C0B3B7A181}" type="parTrans" cxnId="{195E9947-5081-4967-B234-A41D0D5F6647}">
      <dgm:prSet/>
      <dgm:spPr/>
      <dgm:t>
        <a:bodyPr/>
        <a:lstStyle/>
        <a:p>
          <a:endParaRPr lang="en-US"/>
        </a:p>
      </dgm:t>
    </dgm:pt>
    <dgm:pt modelId="{FC0D20AA-A675-4130-A0DA-873967854864}" type="sibTrans" cxnId="{195E9947-5081-4967-B234-A41D0D5F6647}">
      <dgm:prSet/>
      <dgm:spPr/>
      <dgm:t>
        <a:bodyPr/>
        <a:lstStyle/>
        <a:p>
          <a:endParaRPr lang="en-US"/>
        </a:p>
      </dgm:t>
    </dgm:pt>
    <dgm:pt modelId="{3206CDA5-2B45-45F0-93DD-EEF270839BFC}">
      <dgm:prSet custT="1"/>
      <dgm:spPr/>
      <dgm:t>
        <a:bodyPr/>
        <a:lstStyle/>
        <a:p>
          <a:r>
            <a:rPr lang="en-US" sz="1600" dirty="0">
              <a:solidFill>
                <a:schemeClr val="accent1">
                  <a:lumMod val="75000"/>
                </a:schemeClr>
              </a:solidFill>
            </a:rPr>
            <a:t>Bio-Terrorism Act</a:t>
          </a:r>
        </a:p>
      </dgm:t>
    </dgm:pt>
    <dgm:pt modelId="{B2FBA9BD-7D59-448E-AF48-90050C304D65}" type="parTrans" cxnId="{5C497BB2-0207-495F-8530-694F02E086BA}">
      <dgm:prSet/>
      <dgm:spPr/>
      <dgm:t>
        <a:bodyPr/>
        <a:lstStyle/>
        <a:p>
          <a:endParaRPr lang="en-US"/>
        </a:p>
      </dgm:t>
    </dgm:pt>
    <dgm:pt modelId="{B835502C-2E5E-485D-82E2-B05B99D613B0}" type="sibTrans" cxnId="{5C497BB2-0207-495F-8530-694F02E086BA}">
      <dgm:prSet/>
      <dgm:spPr/>
      <dgm:t>
        <a:bodyPr/>
        <a:lstStyle/>
        <a:p>
          <a:endParaRPr lang="en-US"/>
        </a:p>
      </dgm:t>
    </dgm:pt>
    <dgm:pt modelId="{317D0ADE-88A3-44F3-9FA1-6711403D29BC}">
      <dgm:prSet custT="1"/>
      <dgm:spPr/>
      <dgm:t>
        <a:bodyPr/>
        <a:lstStyle/>
        <a:p>
          <a:r>
            <a:rPr lang="en-US" sz="1200" dirty="0"/>
            <a:t>2005</a:t>
          </a:r>
        </a:p>
      </dgm:t>
    </dgm:pt>
    <dgm:pt modelId="{6708F364-F093-434D-B1B3-4A66B7742F04}" type="parTrans" cxnId="{CD206696-0587-42A1-A482-6B1037DD1085}">
      <dgm:prSet/>
      <dgm:spPr/>
      <dgm:t>
        <a:bodyPr/>
        <a:lstStyle/>
        <a:p>
          <a:endParaRPr lang="en-US"/>
        </a:p>
      </dgm:t>
    </dgm:pt>
    <dgm:pt modelId="{B1A87B22-AA56-41F5-9D0A-0DB590786B3A}" type="sibTrans" cxnId="{CD206696-0587-42A1-A482-6B1037DD1085}">
      <dgm:prSet/>
      <dgm:spPr/>
      <dgm:t>
        <a:bodyPr/>
        <a:lstStyle/>
        <a:p>
          <a:endParaRPr lang="en-US"/>
        </a:p>
      </dgm:t>
    </dgm:pt>
    <dgm:pt modelId="{0D582A16-53F7-4A27-AADD-7EC239A59878}">
      <dgm:prSet custT="1"/>
      <dgm:spPr/>
      <dgm:t>
        <a:bodyPr/>
        <a:lstStyle/>
        <a:p>
          <a:r>
            <a:rPr lang="en-US" sz="1400" dirty="0">
              <a:solidFill>
                <a:schemeClr val="accent1">
                  <a:lumMod val="75000"/>
                </a:schemeClr>
              </a:solidFill>
            </a:rPr>
            <a:t>Energy Policy Act</a:t>
          </a:r>
        </a:p>
      </dgm:t>
    </dgm:pt>
    <dgm:pt modelId="{E7D3E1EB-0FDD-4D81-8F6E-1FC033DA8EBF}" type="parTrans" cxnId="{951D8736-7034-4F05-9BD2-0757547EB08C}">
      <dgm:prSet/>
      <dgm:spPr/>
      <dgm:t>
        <a:bodyPr/>
        <a:lstStyle/>
        <a:p>
          <a:endParaRPr lang="en-US"/>
        </a:p>
      </dgm:t>
    </dgm:pt>
    <dgm:pt modelId="{19887A16-25F1-4E16-AC41-3ACEDFAEF18F}" type="sibTrans" cxnId="{951D8736-7034-4F05-9BD2-0757547EB08C}">
      <dgm:prSet/>
      <dgm:spPr/>
      <dgm:t>
        <a:bodyPr/>
        <a:lstStyle/>
        <a:p>
          <a:endParaRPr lang="en-US"/>
        </a:p>
      </dgm:t>
    </dgm:pt>
    <dgm:pt modelId="{00AAD833-5F9F-44FB-AEEB-98C533D94A69}">
      <dgm:prSet custT="1"/>
      <dgm:spPr/>
      <dgm:t>
        <a:bodyPr/>
        <a:lstStyle/>
        <a:p>
          <a:r>
            <a:rPr lang="en-US" sz="1200" dirty="0"/>
            <a:t>2011</a:t>
          </a:r>
        </a:p>
      </dgm:t>
    </dgm:pt>
    <dgm:pt modelId="{BE95C255-477A-44DB-8F77-D1DBA3980767}" type="parTrans" cxnId="{44AB8305-9BB9-4790-AB4C-96C72E453F9D}">
      <dgm:prSet/>
      <dgm:spPr/>
      <dgm:t>
        <a:bodyPr/>
        <a:lstStyle/>
        <a:p>
          <a:endParaRPr lang="en-US"/>
        </a:p>
      </dgm:t>
    </dgm:pt>
    <dgm:pt modelId="{329B1087-56EE-42A4-915F-072ED9392A2B}" type="sibTrans" cxnId="{44AB8305-9BB9-4790-AB4C-96C72E453F9D}">
      <dgm:prSet/>
      <dgm:spPr/>
      <dgm:t>
        <a:bodyPr/>
        <a:lstStyle/>
        <a:p>
          <a:endParaRPr lang="en-US"/>
        </a:p>
      </dgm:t>
    </dgm:pt>
    <dgm:pt modelId="{388C0648-2F5E-4412-9A9C-5F55E48C8FA5}">
      <dgm:prSet custT="1"/>
      <dgm:spPr/>
      <dgm:t>
        <a:bodyPr/>
        <a:lstStyle/>
        <a:p>
          <a:r>
            <a:rPr lang="en-US" sz="1400" dirty="0">
              <a:solidFill>
                <a:schemeClr val="accent1">
                  <a:lumMod val="75000"/>
                </a:schemeClr>
              </a:solidFill>
            </a:rPr>
            <a:t>Reduction of Lead in Drinking Water Act</a:t>
          </a:r>
        </a:p>
      </dgm:t>
    </dgm:pt>
    <dgm:pt modelId="{3D9742BF-3B16-4306-9458-68D5C0AE9DE0}" type="parTrans" cxnId="{08FD6465-660A-415E-987C-5AB520989387}">
      <dgm:prSet/>
      <dgm:spPr/>
      <dgm:t>
        <a:bodyPr/>
        <a:lstStyle/>
        <a:p>
          <a:endParaRPr lang="en-US"/>
        </a:p>
      </dgm:t>
    </dgm:pt>
    <dgm:pt modelId="{14AAED9F-2901-445B-8F83-61A3F3F2FD6B}" type="sibTrans" cxnId="{08FD6465-660A-415E-987C-5AB520989387}">
      <dgm:prSet/>
      <dgm:spPr/>
      <dgm:t>
        <a:bodyPr/>
        <a:lstStyle/>
        <a:p>
          <a:endParaRPr lang="en-US"/>
        </a:p>
      </dgm:t>
    </dgm:pt>
    <dgm:pt modelId="{00679EE3-EE34-4EEA-9D79-22324BDD0E5C}">
      <dgm:prSet custT="1"/>
      <dgm:spPr/>
      <dgm:t>
        <a:bodyPr/>
        <a:lstStyle/>
        <a:p>
          <a:r>
            <a:rPr lang="en-US" sz="1200" dirty="0"/>
            <a:t>2013</a:t>
          </a:r>
        </a:p>
      </dgm:t>
    </dgm:pt>
    <dgm:pt modelId="{176AABC8-D60C-4CB1-AA38-E60279FF8FC6}" type="parTrans" cxnId="{84FF7D5A-2BB8-492D-90FC-CC0F145753F0}">
      <dgm:prSet/>
      <dgm:spPr/>
      <dgm:t>
        <a:bodyPr/>
        <a:lstStyle/>
        <a:p>
          <a:endParaRPr lang="en-US"/>
        </a:p>
      </dgm:t>
    </dgm:pt>
    <dgm:pt modelId="{CD2A67F8-8A81-4A5B-B70D-6A758EFC6E73}" type="sibTrans" cxnId="{84FF7D5A-2BB8-492D-90FC-CC0F145753F0}">
      <dgm:prSet/>
      <dgm:spPr/>
      <dgm:t>
        <a:bodyPr/>
        <a:lstStyle/>
        <a:p>
          <a:endParaRPr lang="en-US"/>
        </a:p>
      </dgm:t>
    </dgm:pt>
    <dgm:pt modelId="{C18D9B9B-A1EA-4F3D-9965-C1F42C2CF6B5}">
      <dgm:prSet custT="1"/>
      <dgm:spPr/>
      <dgm:t>
        <a:bodyPr/>
        <a:lstStyle/>
        <a:p>
          <a:r>
            <a:rPr lang="en-US" sz="1400" dirty="0">
              <a:solidFill>
                <a:schemeClr val="accent1">
                  <a:lumMod val="75000"/>
                </a:schemeClr>
              </a:solidFill>
            </a:rPr>
            <a:t>Community Fire Safety Act</a:t>
          </a:r>
        </a:p>
      </dgm:t>
    </dgm:pt>
    <dgm:pt modelId="{4EA00FDC-0328-4BDF-870F-40ACA6C14121}" type="parTrans" cxnId="{68F79082-28FD-4EF5-BB60-F9C82F1D25F0}">
      <dgm:prSet/>
      <dgm:spPr/>
      <dgm:t>
        <a:bodyPr/>
        <a:lstStyle/>
        <a:p>
          <a:endParaRPr lang="en-US"/>
        </a:p>
      </dgm:t>
    </dgm:pt>
    <dgm:pt modelId="{633DA3F5-1634-4846-9CB7-84265BC7BEAC}" type="sibTrans" cxnId="{68F79082-28FD-4EF5-BB60-F9C82F1D25F0}">
      <dgm:prSet/>
      <dgm:spPr/>
      <dgm:t>
        <a:bodyPr/>
        <a:lstStyle/>
        <a:p>
          <a:endParaRPr lang="en-US"/>
        </a:p>
      </dgm:t>
    </dgm:pt>
    <dgm:pt modelId="{D9F93B4D-9AE9-4B2C-9225-86AE5F93D4A9}">
      <dgm:prSet custT="1"/>
      <dgm:spPr/>
      <dgm:t>
        <a:bodyPr/>
        <a:lstStyle/>
        <a:p>
          <a:r>
            <a:rPr lang="en-US" sz="1200" dirty="0"/>
            <a:t>2015</a:t>
          </a:r>
        </a:p>
      </dgm:t>
    </dgm:pt>
    <dgm:pt modelId="{7490988A-FEC1-4867-85FC-D9A39CC55BD9}" type="parTrans" cxnId="{FE642A5E-8550-4EAA-A969-BA576E13BE71}">
      <dgm:prSet/>
      <dgm:spPr/>
      <dgm:t>
        <a:bodyPr/>
        <a:lstStyle/>
        <a:p>
          <a:endParaRPr lang="en-US"/>
        </a:p>
      </dgm:t>
    </dgm:pt>
    <dgm:pt modelId="{4FEE6AE7-3ABC-490E-B76D-23C1C70AC420}" type="sibTrans" cxnId="{FE642A5E-8550-4EAA-A969-BA576E13BE71}">
      <dgm:prSet/>
      <dgm:spPr/>
      <dgm:t>
        <a:bodyPr/>
        <a:lstStyle/>
        <a:p>
          <a:endParaRPr lang="en-US"/>
        </a:p>
      </dgm:t>
    </dgm:pt>
    <dgm:pt modelId="{2BC7750E-9009-43BB-8BD9-A331CF85CE94}">
      <dgm:prSet custT="1"/>
      <dgm:spPr/>
      <dgm:t>
        <a:bodyPr/>
        <a:lstStyle/>
        <a:p>
          <a:r>
            <a:rPr lang="en-US" sz="1400" dirty="0">
              <a:solidFill>
                <a:schemeClr val="accent1">
                  <a:lumMod val="75000"/>
                </a:schemeClr>
              </a:solidFill>
            </a:rPr>
            <a:t>Drinking Water Protection Act</a:t>
          </a:r>
        </a:p>
      </dgm:t>
    </dgm:pt>
    <dgm:pt modelId="{B4CEAB06-B88B-481B-9884-2B266863FDCF}" type="parTrans" cxnId="{C7DDFA8C-2050-4ED3-B90D-5DC72B655121}">
      <dgm:prSet/>
      <dgm:spPr/>
      <dgm:t>
        <a:bodyPr/>
        <a:lstStyle/>
        <a:p>
          <a:endParaRPr lang="en-US"/>
        </a:p>
      </dgm:t>
    </dgm:pt>
    <dgm:pt modelId="{917D42C8-F7AB-4F51-A568-17441C3661D8}" type="sibTrans" cxnId="{C7DDFA8C-2050-4ED3-B90D-5DC72B655121}">
      <dgm:prSet/>
      <dgm:spPr/>
      <dgm:t>
        <a:bodyPr/>
        <a:lstStyle/>
        <a:p>
          <a:endParaRPr lang="en-US"/>
        </a:p>
      </dgm:t>
    </dgm:pt>
    <dgm:pt modelId="{A22CCC4E-4B30-42BB-991A-084A482281D8}">
      <dgm:prSet custT="1"/>
      <dgm:spPr/>
      <dgm:t>
        <a:bodyPr/>
        <a:lstStyle/>
        <a:p>
          <a:r>
            <a:rPr lang="en-US" sz="1200" dirty="0"/>
            <a:t>2015</a:t>
          </a:r>
        </a:p>
      </dgm:t>
    </dgm:pt>
    <dgm:pt modelId="{3F489EFF-9EA1-4338-8785-3F94550ED587}" type="parTrans" cxnId="{89CE5C9A-9F04-44D0-932B-74472D2D70D7}">
      <dgm:prSet/>
      <dgm:spPr/>
      <dgm:t>
        <a:bodyPr/>
        <a:lstStyle/>
        <a:p>
          <a:endParaRPr lang="en-US"/>
        </a:p>
      </dgm:t>
    </dgm:pt>
    <dgm:pt modelId="{BE3DF080-39B3-44E2-BFA7-4B2A978FD2C5}" type="sibTrans" cxnId="{89CE5C9A-9F04-44D0-932B-74472D2D70D7}">
      <dgm:prSet/>
      <dgm:spPr/>
      <dgm:t>
        <a:bodyPr/>
        <a:lstStyle/>
        <a:p>
          <a:endParaRPr lang="en-US"/>
        </a:p>
      </dgm:t>
    </dgm:pt>
    <dgm:pt modelId="{8FB81F81-48D2-4053-A14A-C0DD1D0F67F4}">
      <dgm:prSet custT="1"/>
      <dgm:spPr/>
      <dgm:t>
        <a:bodyPr/>
        <a:lstStyle/>
        <a:p>
          <a:r>
            <a:rPr lang="en-US" sz="1400" dirty="0">
              <a:solidFill>
                <a:schemeClr val="accent1">
                  <a:lumMod val="75000"/>
                </a:schemeClr>
              </a:solidFill>
            </a:rPr>
            <a:t>Grassroots Rural and Community Water Assistance Act</a:t>
          </a:r>
        </a:p>
      </dgm:t>
    </dgm:pt>
    <dgm:pt modelId="{668C1BBB-A00D-42E4-ACFC-16E0E5B0B9D9}" type="parTrans" cxnId="{307FFD2E-F9A9-4DE5-81CB-09EE96E55D45}">
      <dgm:prSet/>
      <dgm:spPr/>
      <dgm:t>
        <a:bodyPr/>
        <a:lstStyle/>
        <a:p>
          <a:endParaRPr lang="en-US"/>
        </a:p>
      </dgm:t>
    </dgm:pt>
    <dgm:pt modelId="{73632D00-3700-4477-8A5A-EC264E1BA845}" type="sibTrans" cxnId="{307FFD2E-F9A9-4DE5-81CB-09EE96E55D45}">
      <dgm:prSet/>
      <dgm:spPr/>
      <dgm:t>
        <a:bodyPr/>
        <a:lstStyle/>
        <a:p>
          <a:endParaRPr lang="en-US"/>
        </a:p>
      </dgm:t>
    </dgm:pt>
    <dgm:pt modelId="{C4A8418F-0A30-4045-A5E4-4222B504011D}">
      <dgm:prSet custT="1"/>
      <dgm:spPr/>
      <dgm:t>
        <a:bodyPr/>
        <a:lstStyle/>
        <a:p>
          <a:r>
            <a:rPr lang="en-US" sz="1200" dirty="0"/>
            <a:t>2016</a:t>
          </a:r>
        </a:p>
      </dgm:t>
    </dgm:pt>
    <dgm:pt modelId="{EA563B92-63B3-48F0-A7AE-DE9F47E1E8FE}" type="parTrans" cxnId="{ADF1346A-854B-48EA-93B6-C45FE4C68C7B}">
      <dgm:prSet/>
      <dgm:spPr/>
      <dgm:t>
        <a:bodyPr/>
        <a:lstStyle/>
        <a:p>
          <a:endParaRPr lang="en-US"/>
        </a:p>
      </dgm:t>
    </dgm:pt>
    <dgm:pt modelId="{D9357C6B-683E-4364-9AC6-A045E9D32B50}" type="sibTrans" cxnId="{ADF1346A-854B-48EA-93B6-C45FE4C68C7B}">
      <dgm:prSet/>
      <dgm:spPr/>
      <dgm:t>
        <a:bodyPr/>
        <a:lstStyle/>
        <a:p>
          <a:endParaRPr lang="en-US"/>
        </a:p>
      </dgm:t>
    </dgm:pt>
    <dgm:pt modelId="{4EC9BC0F-7434-429C-B7B8-644EEAA62D80}">
      <dgm:prSet custT="1"/>
      <dgm:spPr/>
      <dgm:t>
        <a:bodyPr/>
        <a:lstStyle/>
        <a:p>
          <a:r>
            <a:rPr lang="en-US" sz="1400" dirty="0">
              <a:solidFill>
                <a:schemeClr val="accent1">
                  <a:lumMod val="75000"/>
                </a:schemeClr>
              </a:solidFill>
            </a:rPr>
            <a:t>Water Infrastructure Improvements for the Nation (WIIN) Act</a:t>
          </a:r>
        </a:p>
      </dgm:t>
    </dgm:pt>
    <dgm:pt modelId="{81985C22-3274-4C8E-ABA6-6FA58F64EB7E}" type="parTrans" cxnId="{AB6C3F55-45F7-4BA4-9F3A-1FD3349260E5}">
      <dgm:prSet/>
      <dgm:spPr/>
      <dgm:t>
        <a:bodyPr/>
        <a:lstStyle/>
        <a:p>
          <a:endParaRPr lang="en-US"/>
        </a:p>
      </dgm:t>
    </dgm:pt>
    <dgm:pt modelId="{9695C5F8-B516-4987-B729-4A4F7F60DA73}" type="sibTrans" cxnId="{AB6C3F55-45F7-4BA4-9F3A-1FD3349260E5}">
      <dgm:prSet/>
      <dgm:spPr/>
      <dgm:t>
        <a:bodyPr/>
        <a:lstStyle/>
        <a:p>
          <a:endParaRPr lang="en-US"/>
        </a:p>
      </dgm:t>
    </dgm:pt>
    <dgm:pt modelId="{F138E484-A812-4D71-B271-D250482E299E}">
      <dgm:prSet custT="1"/>
      <dgm:spPr/>
      <dgm:t>
        <a:bodyPr/>
        <a:lstStyle/>
        <a:p>
          <a:r>
            <a:rPr lang="en-US" sz="1200" dirty="0"/>
            <a:t>2018</a:t>
          </a:r>
        </a:p>
      </dgm:t>
    </dgm:pt>
    <dgm:pt modelId="{66185302-2B93-4432-A8C3-1A6C461F8B9F}" type="parTrans" cxnId="{44758244-8789-439F-A3A6-6A79159D1840}">
      <dgm:prSet/>
      <dgm:spPr/>
      <dgm:t>
        <a:bodyPr/>
        <a:lstStyle/>
        <a:p>
          <a:endParaRPr lang="en-US"/>
        </a:p>
      </dgm:t>
    </dgm:pt>
    <dgm:pt modelId="{1BD09F78-4510-4F1C-9FAA-452EF6A24DC0}" type="sibTrans" cxnId="{44758244-8789-439F-A3A6-6A79159D1840}">
      <dgm:prSet/>
      <dgm:spPr/>
      <dgm:t>
        <a:bodyPr/>
        <a:lstStyle/>
        <a:p>
          <a:endParaRPr lang="en-US"/>
        </a:p>
      </dgm:t>
    </dgm:pt>
    <dgm:pt modelId="{95F06482-ABBA-4170-88AA-BD6DE50E88A8}">
      <dgm:prSet custT="1"/>
      <dgm:spPr/>
      <dgm:t>
        <a:bodyPr/>
        <a:lstStyle/>
        <a:p>
          <a:r>
            <a:rPr lang="en-US" sz="1400" dirty="0">
              <a:solidFill>
                <a:schemeClr val="accent1">
                  <a:lumMod val="75000"/>
                </a:schemeClr>
              </a:solidFill>
            </a:rPr>
            <a:t>America’s Water Infrastructure Act (AWIA)</a:t>
          </a:r>
        </a:p>
      </dgm:t>
    </dgm:pt>
    <dgm:pt modelId="{3CDD74D4-D66B-4C29-8851-591F1C86EEA8}" type="parTrans" cxnId="{CEDCC567-34C2-48D9-B9AF-A2CC7C39C015}">
      <dgm:prSet/>
      <dgm:spPr/>
      <dgm:t>
        <a:bodyPr/>
        <a:lstStyle/>
        <a:p>
          <a:endParaRPr lang="en-US"/>
        </a:p>
      </dgm:t>
    </dgm:pt>
    <dgm:pt modelId="{4E8AFAB5-31D8-4B05-AB87-4137DE76A9E1}" type="sibTrans" cxnId="{CEDCC567-34C2-48D9-B9AF-A2CC7C39C015}">
      <dgm:prSet/>
      <dgm:spPr/>
      <dgm:t>
        <a:bodyPr/>
        <a:lstStyle/>
        <a:p>
          <a:endParaRPr lang="en-US"/>
        </a:p>
      </dgm:t>
    </dgm:pt>
    <dgm:pt modelId="{AC15F85B-6144-4688-876F-504839F8C94C}" type="pres">
      <dgm:prSet presAssocID="{CA1D9BFE-0554-4D4B-B93E-A88D6ED18EC5}" presName="Name0" presStyleCnt="0">
        <dgm:presLayoutVars>
          <dgm:chMax/>
          <dgm:chPref/>
          <dgm:animLvl val="lvl"/>
        </dgm:presLayoutVars>
      </dgm:prSet>
      <dgm:spPr/>
    </dgm:pt>
    <dgm:pt modelId="{9D28F1E7-00E3-4C3B-AA04-1F8BDC371C61}" type="pres">
      <dgm:prSet presAssocID="{711EC177-E36E-49ED-9880-DE1DF650A612}" presName="composite" presStyleCnt="0"/>
      <dgm:spPr/>
    </dgm:pt>
    <dgm:pt modelId="{53DD1844-11C2-402D-86FD-6D142735BF72}" type="pres">
      <dgm:prSet presAssocID="{711EC177-E36E-49ED-9880-DE1DF650A612}" presName="Parent1" presStyleLbl="alignNode1" presStyleIdx="0" presStyleCnt="8" custScaleX="124398">
        <dgm:presLayoutVars>
          <dgm:chMax val="1"/>
          <dgm:chPref val="1"/>
          <dgm:bulletEnabled val="1"/>
        </dgm:presLayoutVars>
      </dgm:prSet>
      <dgm:spPr/>
    </dgm:pt>
    <dgm:pt modelId="{2C7409B4-3957-4AF0-AF24-717EC5F0A4A1}" type="pres">
      <dgm:prSet presAssocID="{711EC177-E36E-49ED-9880-DE1DF650A612}" presName="Childtext1" presStyleLbl="revTx" presStyleIdx="0" presStyleCnt="8">
        <dgm:presLayoutVars>
          <dgm:chMax val="0"/>
          <dgm:chPref val="0"/>
          <dgm:bulletEnabled/>
        </dgm:presLayoutVars>
      </dgm:prSet>
      <dgm:spPr/>
    </dgm:pt>
    <dgm:pt modelId="{3F5C104A-1281-48DE-89F1-47FB4AED2085}" type="pres">
      <dgm:prSet presAssocID="{711EC177-E36E-49ED-9880-DE1DF650A612}" presName="ConnectLine" presStyleLbl="sibTrans1D1" presStyleIdx="0" presStyleCnt="8"/>
      <dgm:spPr>
        <a:noFill/>
        <a:ln w="12700" cap="flat" cmpd="sng" algn="ctr">
          <a:solidFill>
            <a:schemeClr val="accent4">
              <a:hueOff val="0"/>
              <a:satOff val="0"/>
              <a:lumOff val="0"/>
              <a:alphaOff val="0"/>
            </a:schemeClr>
          </a:solidFill>
          <a:prstDash val="dash"/>
        </a:ln>
        <a:effectLst/>
      </dgm:spPr>
    </dgm:pt>
    <dgm:pt modelId="{50FA45B8-B1FF-4B1C-AE53-7547D5BE8CED}" type="pres">
      <dgm:prSet presAssocID="{711EC177-E36E-49ED-9880-DE1DF650A612}" presName="ConnectLineEnd" presStyleLbl="node1" presStyleIdx="0" presStyleCnt="8"/>
      <dgm:spPr/>
    </dgm:pt>
    <dgm:pt modelId="{6FF0E3D6-E8F6-42BF-9742-5496DDF48495}" type="pres">
      <dgm:prSet presAssocID="{711EC177-E36E-49ED-9880-DE1DF650A612}" presName="EmptyPane" presStyleCnt="0"/>
      <dgm:spPr/>
    </dgm:pt>
    <dgm:pt modelId="{DB294174-20BE-4703-93FB-09EF97A7B052}" type="pres">
      <dgm:prSet presAssocID="{FC0D20AA-A675-4130-A0DA-873967854864}" presName="spaceBetweenRectangles" presStyleLbl="fgAcc1" presStyleIdx="0" presStyleCnt="7"/>
      <dgm:spPr/>
    </dgm:pt>
    <dgm:pt modelId="{9253290D-A4B8-4B73-9020-F10439803BC9}" type="pres">
      <dgm:prSet presAssocID="{317D0ADE-88A3-44F3-9FA1-6711403D29BC}" presName="composite" presStyleCnt="0"/>
      <dgm:spPr/>
    </dgm:pt>
    <dgm:pt modelId="{72651431-E8A7-4785-B1C1-AD7E9B97AC6F}" type="pres">
      <dgm:prSet presAssocID="{317D0ADE-88A3-44F3-9FA1-6711403D29BC}" presName="Parent1" presStyleLbl="alignNode1" presStyleIdx="1" presStyleCnt="8" custScaleX="130319">
        <dgm:presLayoutVars>
          <dgm:chMax val="1"/>
          <dgm:chPref val="1"/>
          <dgm:bulletEnabled val="1"/>
        </dgm:presLayoutVars>
      </dgm:prSet>
      <dgm:spPr/>
    </dgm:pt>
    <dgm:pt modelId="{970351BC-A137-4401-86C6-8413994303FB}" type="pres">
      <dgm:prSet presAssocID="{317D0ADE-88A3-44F3-9FA1-6711403D29BC}" presName="Childtext1" presStyleLbl="revTx" presStyleIdx="1" presStyleCnt="8">
        <dgm:presLayoutVars>
          <dgm:chMax val="0"/>
          <dgm:chPref val="0"/>
          <dgm:bulletEnabled/>
        </dgm:presLayoutVars>
      </dgm:prSet>
      <dgm:spPr/>
    </dgm:pt>
    <dgm:pt modelId="{885DC5BA-672A-46B8-8A72-C2E62137D0E7}" type="pres">
      <dgm:prSet presAssocID="{317D0ADE-88A3-44F3-9FA1-6711403D29BC}" presName="ConnectLine" presStyleLbl="sibTrans1D1" presStyleIdx="1" presStyleCnt="8"/>
      <dgm:spPr>
        <a:noFill/>
        <a:ln w="12700" cap="flat" cmpd="sng" algn="ctr">
          <a:solidFill>
            <a:schemeClr val="accent4">
              <a:hueOff val="-637824"/>
              <a:satOff val="3843"/>
              <a:lumOff val="308"/>
              <a:alphaOff val="0"/>
            </a:schemeClr>
          </a:solidFill>
          <a:prstDash val="dash"/>
        </a:ln>
        <a:effectLst/>
      </dgm:spPr>
    </dgm:pt>
    <dgm:pt modelId="{E7F265FF-8CBE-4510-A598-E885161FB5F8}" type="pres">
      <dgm:prSet presAssocID="{317D0ADE-88A3-44F3-9FA1-6711403D29BC}" presName="ConnectLineEnd" presStyleLbl="node1" presStyleIdx="1" presStyleCnt="8"/>
      <dgm:spPr/>
    </dgm:pt>
    <dgm:pt modelId="{13B75CF1-F380-4594-8AED-1A652CE7A698}" type="pres">
      <dgm:prSet presAssocID="{317D0ADE-88A3-44F3-9FA1-6711403D29BC}" presName="EmptyPane" presStyleCnt="0"/>
      <dgm:spPr/>
    </dgm:pt>
    <dgm:pt modelId="{3CC74409-63DE-4E2F-AD8B-145E01AE204F}" type="pres">
      <dgm:prSet presAssocID="{B1A87B22-AA56-41F5-9D0A-0DB590786B3A}" presName="spaceBetweenRectangles" presStyleLbl="fgAcc1" presStyleIdx="1" presStyleCnt="7"/>
      <dgm:spPr/>
    </dgm:pt>
    <dgm:pt modelId="{76B2E1A7-CD22-4EA0-B56A-EE75CBF1890E}" type="pres">
      <dgm:prSet presAssocID="{00AAD833-5F9F-44FB-AEEB-98C533D94A69}" presName="composite" presStyleCnt="0"/>
      <dgm:spPr/>
    </dgm:pt>
    <dgm:pt modelId="{F881FA9C-1D25-4361-B680-9B484B27943C}" type="pres">
      <dgm:prSet presAssocID="{00AAD833-5F9F-44FB-AEEB-98C533D94A69}" presName="Parent1" presStyleLbl="alignNode1" presStyleIdx="2" presStyleCnt="8" custScaleX="128552">
        <dgm:presLayoutVars>
          <dgm:chMax val="1"/>
          <dgm:chPref val="1"/>
          <dgm:bulletEnabled val="1"/>
        </dgm:presLayoutVars>
      </dgm:prSet>
      <dgm:spPr/>
    </dgm:pt>
    <dgm:pt modelId="{FB886926-85C8-473E-8B4F-634323131E14}" type="pres">
      <dgm:prSet presAssocID="{00AAD833-5F9F-44FB-AEEB-98C533D94A69}" presName="Childtext1" presStyleLbl="revTx" presStyleIdx="2" presStyleCnt="8">
        <dgm:presLayoutVars>
          <dgm:chMax val="0"/>
          <dgm:chPref val="0"/>
          <dgm:bulletEnabled/>
        </dgm:presLayoutVars>
      </dgm:prSet>
      <dgm:spPr/>
    </dgm:pt>
    <dgm:pt modelId="{BFA7A179-9D9C-42F5-877B-5D1D0B67F096}" type="pres">
      <dgm:prSet presAssocID="{00AAD833-5F9F-44FB-AEEB-98C533D94A69}" presName="ConnectLine" presStyleLbl="sibTrans1D1" presStyleIdx="2" presStyleCnt="8"/>
      <dgm:spPr>
        <a:noFill/>
        <a:ln w="12700" cap="flat" cmpd="sng" algn="ctr">
          <a:solidFill>
            <a:schemeClr val="accent4">
              <a:hueOff val="-1275649"/>
              <a:satOff val="7685"/>
              <a:lumOff val="616"/>
              <a:alphaOff val="0"/>
            </a:schemeClr>
          </a:solidFill>
          <a:prstDash val="dash"/>
        </a:ln>
        <a:effectLst/>
      </dgm:spPr>
    </dgm:pt>
    <dgm:pt modelId="{E35B91AD-620E-40A4-9534-9D9B0B06003A}" type="pres">
      <dgm:prSet presAssocID="{00AAD833-5F9F-44FB-AEEB-98C533D94A69}" presName="ConnectLineEnd" presStyleLbl="node1" presStyleIdx="2" presStyleCnt="8"/>
      <dgm:spPr/>
    </dgm:pt>
    <dgm:pt modelId="{290A8F67-BE75-4FE4-B5DD-647A310110F5}" type="pres">
      <dgm:prSet presAssocID="{00AAD833-5F9F-44FB-AEEB-98C533D94A69}" presName="EmptyPane" presStyleCnt="0"/>
      <dgm:spPr/>
    </dgm:pt>
    <dgm:pt modelId="{F14D4366-6D18-4CE5-9391-A2E0F2271F04}" type="pres">
      <dgm:prSet presAssocID="{329B1087-56EE-42A4-915F-072ED9392A2B}" presName="spaceBetweenRectangles" presStyleLbl="fgAcc1" presStyleIdx="2" presStyleCnt="7"/>
      <dgm:spPr/>
    </dgm:pt>
    <dgm:pt modelId="{B0039581-1881-4F34-9027-5723519127C0}" type="pres">
      <dgm:prSet presAssocID="{00679EE3-EE34-4EEA-9D79-22324BDD0E5C}" presName="composite" presStyleCnt="0"/>
      <dgm:spPr/>
    </dgm:pt>
    <dgm:pt modelId="{056FA196-29DE-4309-A647-A73431CFBA11}" type="pres">
      <dgm:prSet presAssocID="{00679EE3-EE34-4EEA-9D79-22324BDD0E5C}" presName="Parent1" presStyleLbl="alignNode1" presStyleIdx="3" presStyleCnt="8" custScaleX="128916">
        <dgm:presLayoutVars>
          <dgm:chMax val="1"/>
          <dgm:chPref val="1"/>
          <dgm:bulletEnabled val="1"/>
        </dgm:presLayoutVars>
      </dgm:prSet>
      <dgm:spPr/>
    </dgm:pt>
    <dgm:pt modelId="{8214E278-3B63-4FB7-8217-B075378890C6}" type="pres">
      <dgm:prSet presAssocID="{00679EE3-EE34-4EEA-9D79-22324BDD0E5C}" presName="Childtext1" presStyleLbl="revTx" presStyleIdx="3" presStyleCnt="8">
        <dgm:presLayoutVars>
          <dgm:chMax val="0"/>
          <dgm:chPref val="0"/>
          <dgm:bulletEnabled/>
        </dgm:presLayoutVars>
      </dgm:prSet>
      <dgm:spPr/>
    </dgm:pt>
    <dgm:pt modelId="{47E66713-EE9A-49BC-BB10-B5A1F988BEB1}" type="pres">
      <dgm:prSet presAssocID="{00679EE3-EE34-4EEA-9D79-22324BDD0E5C}" presName="ConnectLine" presStyleLbl="sibTrans1D1" presStyleIdx="3" presStyleCnt="8"/>
      <dgm:spPr>
        <a:noFill/>
        <a:ln w="12700" cap="flat" cmpd="sng" algn="ctr">
          <a:solidFill>
            <a:schemeClr val="accent4">
              <a:hueOff val="-1913473"/>
              <a:satOff val="11528"/>
              <a:lumOff val="924"/>
              <a:alphaOff val="0"/>
            </a:schemeClr>
          </a:solidFill>
          <a:prstDash val="dash"/>
        </a:ln>
        <a:effectLst/>
      </dgm:spPr>
    </dgm:pt>
    <dgm:pt modelId="{01BF76E6-B64E-40F1-AE0B-7F291A8892B1}" type="pres">
      <dgm:prSet presAssocID="{00679EE3-EE34-4EEA-9D79-22324BDD0E5C}" presName="ConnectLineEnd" presStyleLbl="node1" presStyleIdx="3" presStyleCnt="8"/>
      <dgm:spPr/>
    </dgm:pt>
    <dgm:pt modelId="{63B131A5-73CB-4FCB-913C-ADE0258D7379}" type="pres">
      <dgm:prSet presAssocID="{00679EE3-EE34-4EEA-9D79-22324BDD0E5C}" presName="EmptyPane" presStyleCnt="0"/>
      <dgm:spPr/>
    </dgm:pt>
    <dgm:pt modelId="{BACE7CBF-1F95-4ACA-9652-95AD54E4C37E}" type="pres">
      <dgm:prSet presAssocID="{CD2A67F8-8A81-4A5B-B70D-6A758EFC6E73}" presName="spaceBetweenRectangles" presStyleLbl="fgAcc1" presStyleIdx="3" presStyleCnt="7"/>
      <dgm:spPr/>
    </dgm:pt>
    <dgm:pt modelId="{CDEA9394-253C-444C-A8FC-943361C40287}" type="pres">
      <dgm:prSet presAssocID="{D9F93B4D-9AE9-4B2C-9225-86AE5F93D4A9}" presName="composite" presStyleCnt="0"/>
      <dgm:spPr/>
    </dgm:pt>
    <dgm:pt modelId="{42DFB289-7BA0-408F-8A3B-D197D7D4CAFC}" type="pres">
      <dgm:prSet presAssocID="{D9F93B4D-9AE9-4B2C-9225-86AE5F93D4A9}" presName="Parent1" presStyleLbl="alignNode1" presStyleIdx="4" presStyleCnt="8" custScaleX="130027">
        <dgm:presLayoutVars>
          <dgm:chMax val="1"/>
          <dgm:chPref val="1"/>
          <dgm:bulletEnabled val="1"/>
        </dgm:presLayoutVars>
      </dgm:prSet>
      <dgm:spPr/>
    </dgm:pt>
    <dgm:pt modelId="{EE43F81D-23E9-4766-A480-F4AA55A3D6C8}" type="pres">
      <dgm:prSet presAssocID="{D9F93B4D-9AE9-4B2C-9225-86AE5F93D4A9}" presName="Childtext1" presStyleLbl="revTx" presStyleIdx="4" presStyleCnt="8">
        <dgm:presLayoutVars>
          <dgm:chMax val="0"/>
          <dgm:chPref val="0"/>
          <dgm:bulletEnabled/>
        </dgm:presLayoutVars>
      </dgm:prSet>
      <dgm:spPr/>
    </dgm:pt>
    <dgm:pt modelId="{E8634EFD-D1F9-45AC-A3B4-6D998BC5D361}" type="pres">
      <dgm:prSet presAssocID="{D9F93B4D-9AE9-4B2C-9225-86AE5F93D4A9}" presName="ConnectLine" presStyleLbl="sibTrans1D1" presStyleIdx="4" presStyleCnt="8"/>
      <dgm:spPr>
        <a:noFill/>
        <a:ln w="12700" cap="flat" cmpd="sng" algn="ctr">
          <a:solidFill>
            <a:schemeClr val="accent4">
              <a:hueOff val="-2551297"/>
              <a:satOff val="15371"/>
              <a:lumOff val="1232"/>
              <a:alphaOff val="0"/>
            </a:schemeClr>
          </a:solidFill>
          <a:prstDash val="dash"/>
        </a:ln>
        <a:effectLst/>
      </dgm:spPr>
    </dgm:pt>
    <dgm:pt modelId="{A993691A-0F99-4C15-A3A7-6922B9E79AA0}" type="pres">
      <dgm:prSet presAssocID="{D9F93B4D-9AE9-4B2C-9225-86AE5F93D4A9}" presName="ConnectLineEnd" presStyleLbl="node1" presStyleIdx="4" presStyleCnt="8"/>
      <dgm:spPr/>
    </dgm:pt>
    <dgm:pt modelId="{09291A5D-4EFF-427B-85CD-2739FA09AD1E}" type="pres">
      <dgm:prSet presAssocID="{D9F93B4D-9AE9-4B2C-9225-86AE5F93D4A9}" presName="EmptyPane" presStyleCnt="0"/>
      <dgm:spPr/>
    </dgm:pt>
    <dgm:pt modelId="{1FB29458-70D7-4A10-A2AF-974186F16AFB}" type="pres">
      <dgm:prSet presAssocID="{4FEE6AE7-3ABC-490E-B76D-23C1C70AC420}" presName="spaceBetweenRectangles" presStyleLbl="fgAcc1" presStyleIdx="4" presStyleCnt="7"/>
      <dgm:spPr/>
    </dgm:pt>
    <dgm:pt modelId="{02282ADE-9648-4FC4-B63D-951ED9B8BC9B}" type="pres">
      <dgm:prSet presAssocID="{A22CCC4E-4B30-42BB-991A-084A482281D8}" presName="composite" presStyleCnt="0"/>
      <dgm:spPr/>
    </dgm:pt>
    <dgm:pt modelId="{C0713C44-2559-4F4B-91E2-5DAE4277AB87}" type="pres">
      <dgm:prSet presAssocID="{A22CCC4E-4B30-42BB-991A-084A482281D8}" presName="Parent1" presStyleLbl="alignNode1" presStyleIdx="5" presStyleCnt="8" custScaleX="134315">
        <dgm:presLayoutVars>
          <dgm:chMax val="1"/>
          <dgm:chPref val="1"/>
          <dgm:bulletEnabled val="1"/>
        </dgm:presLayoutVars>
      </dgm:prSet>
      <dgm:spPr/>
    </dgm:pt>
    <dgm:pt modelId="{8DF8A01A-B4F8-4937-ABEF-8FECDCB94348}" type="pres">
      <dgm:prSet presAssocID="{A22CCC4E-4B30-42BB-991A-084A482281D8}" presName="Childtext1" presStyleLbl="revTx" presStyleIdx="5" presStyleCnt="8">
        <dgm:presLayoutVars>
          <dgm:chMax val="0"/>
          <dgm:chPref val="0"/>
          <dgm:bulletEnabled/>
        </dgm:presLayoutVars>
      </dgm:prSet>
      <dgm:spPr/>
    </dgm:pt>
    <dgm:pt modelId="{99EC9E47-A6DF-4161-A101-B202CB69D496}" type="pres">
      <dgm:prSet presAssocID="{A22CCC4E-4B30-42BB-991A-084A482281D8}" presName="ConnectLine" presStyleLbl="sibTrans1D1" presStyleIdx="5" presStyleCnt="8"/>
      <dgm:spPr>
        <a:noFill/>
        <a:ln w="12700" cap="flat" cmpd="sng" algn="ctr">
          <a:solidFill>
            <a:schemeClr val="accent4">
              <a:hueOff val="-3189121"/>
              <a:satOff val="19214"/>
              <a:lumOff val="1540"/>
              <a:alphaOff val="0"/>
            </a:schemeClr>
          </a:solidFill>
          <a:prstDash val="dash"/>
        </a:ln>
        <a:effectLst/>
      </dgm:spPr>
    </dgm:pt>
    <dgm:pt modelId="{89129960-9501-422B-8FAC-449B50FCA026}" type="pres">
      <dgm:prSet presAssocID="{A22CCC4E-4B30-42BB-991A-084A482281D8}" presName="ConnectLineEnd" presStyleLbl="node1" presStyleIdx="5" presStyleCnt="8"/>
      <dgm:spPr/>
    </dgm:pt>
    <dgm:pt modelId="{2BF00B3B-22CD-41CD-940F-06F6BADB28F7}" type="pres">
      <dgm:prSet presAssocID="{A22CCC4E-4B30-42BB-991A-084A482281D8}" presName="EmptyPane" presStyleCnt="0"/>
      <dgm:spPr/>
    </dgm:pt>
    <dgm:pt modelId="{B8961A6B-4F8A-454F-942F-0F0EA6A90D8B}" type="pres">
      <dgm:prSet presAssocID="{BE3DF080-39B3-44E2-BFA7-4B2A978FD2C5}" presName="spaceBetweenRectangles" presStyleLbl="fgAcc1" presStyleIdx="5" presStyleCnt="7"/>
      <dgm:spPr/>
    </dgm:pt>
    <dgm:pt modelId="{14D2A292-6B9D-4A5B-952B-F02426A7D097}" type="pres">
      <dgm:prSet presAssocID="{C4A8418F-0A30-4045-A5E4-4222B504011D}" presName="composite" presStyleCnt="0"/>
      <dgm:spPr/>
    </dgm:pt>
    <dgm:pt modelId="{F2B18EBC-A7C4-4FBB-9D7B-CDEF0D1059D7}" type="pres">
      <dgm:prSet presAssocID="{C4A8418F-0A30-4045-A5E4-4222B504011D}" presName="Parent1" presStyleLbl="alignNode1" presStyleIdx="6" presStyleCnt="8" custScaleX="134674">
        <dgm:presLayoutVars>
          <dgm:chMax val="1"/>
          <dgm:chPref val="1"/>
          <dgm:bulletEnabled val="1"/>
        </dgm:presLayoutVars>
      </dgm:prSet>
      <dgm:spPr/>
    </dgm:pt>
    <dgm:pt modelId="{364DEE17-75CA-4034-A542-36E0F40B076E}" type="pres">
      <dgm:prSet presAssocID="{C4A8418F-0A30-4045-A5E4-4222B504011D}" presName="Childtext1" presStyleLbl="revTx" presStyleIdx="6" presStyleCnt="8">
        <dgm:presLayoutVars>
          <dgm:chMax val="0"/>
          <dgm:chPref val="0"/>
          <dgm:bulletEnabled/>
        </dgm:presLayoutVars>
      </dgm:prSet>
      <dgm:spPr/>
    </dgm:pt>
    <dgm:pt modelId="{5B34D71A-5BF0-4464-82F5-896D2603160D}" type="pres">
      <dgm:prSet presAssocID="{C4A8418F-0A30-4045-A5E4-4222B504011D}" presName="ConnectLine" presStyleLbl="sibTrans1D1" presStyleIdx="6" presStyleCnt="8"/>
      <dgm:spPr>
        <a:noFill/>
        <a:ln w="12700" cap="flat" cmpd="sng" algn="ctr">
          <a:solidFill>
            <a:schemeClr val="accent4">
              <a:hueOff val="-3826945"/>
              <a:satOff val="23056"/>
              <a:lumOff val="1848"/>
              <a:alphaOff val="0"/>
            </a:schemeClr>
          </a:solidFill>
          <a:prstDash val="dash"/>
        </a:ln>
        <a:effectLst/>
      </dgm:spPr>
    </dgm:pt>
    <dgm:pt modelId="{920F611C-D3A4-4F92-B366-A4A4E3E15AF8}" type="pres">
      <dgm:prSet presAssocID="{C4A8418F-0A30-4045-A5E4-4222B504011D}" presName="ConnectLineEnd" presStyleLbl="node1" presStyleIdx="6" presStyleCnt="8"/>
      <dgm:spPr/>
    </dgm:pt>
    <dgm:pt modelId="{CC2BDEDE-AF14-4183-ABB0-713DC3403D2A}" type="pres">
      <dgm:prSet presAssocID="{C4A8418F-0A30-4045-A5E4-4222B504011D}" presName="EmptyPane" presStyleCnt="0"/>
      <dgm:spPr/>
    </dgm:pt>
    <dgm:pt modelId="{B501408A-29BE-4763-B3BA-BE2245725AA8}" type="pres">
      <dgm:prSet presAssocID="{D9357C6B-683E-4364-9AC6-A045E9D32B50}" presName="spaceBetweenRectangles" presStyleLbl="fgAcc1" presStyleIdx="6" presStyleCnt="7"/>
      <dgm:spPr/>
    </dgm:pt>
    <dgm:pt modelId="{4F514A00-CB66-4F08-B842-406620AF3D49}" type="pres">
      <dgm:prSet presAssocID="{F138E484-A812-4D71-B271-D250482E299E}" presName="composite" presStyleCnt="0"/>
      <dgm:spPr/>
    </dgm:pt>
    <dgm:pt modelId="{FCA2D5E0-EC7D-4222-8983-CE20FDCE9F9F}" type="pres">
      <dgm:prSet presAssocID="{F138E484-A812-4D71-B271-D250482E299E}" presName="Parent1" presStyleLbl="alignNode1" presStyleIdx="7" presStyleCnt="8" custScaleX="123620">
        <dgm:presLayoutVars>
          <dgm:chMax val="1"/>
          <dgm:chPref val="1"/>
          <dgm:bulletEnabled val="1"/>
        </dgm:presLayoutVars>
      </dgm:prSet>
      <dgm:spPr/>
    </dgm:pt>
    <dgm:pt modelId="{A6CCFA91-B249-40C1-9BA1-E18FA818CB30}" type="pres">
      <dgm:prSet presAssocID="{F138E484-A812-4D71-B271-D250482E299E}" presName="Childtext1" presStyleLbl="revTx" presStyleIdx="7" presStyleCnt="8">
        <dgm:presLayoutVars>
          <dgm:chMax val="0"/>
          <dgm:chPref val="0"/>
          <dgm:bulletEnabled/>
        </dgm:presLayoutVars>
      </dgm:prSet>
      <dgm:spPr/>
    </dgm:pt>
    <dgm:pt modelId="{0FCC7473-B444-4E49-8AD8-A8C63BE1E029}" type="pres">
      <dgm:prSet presAssocID="{F138E484-A812-4D71-B271-D250482E299E}" presName="ConnectLine" presStyleLbl="sibTrans1D1" presStyleIdx="7" presStyleCnt="8"/>
      <dgm:spPr>
        <a:noFill/>
        <a:ln w="12700" cap="flat" cmpd="sng" algn="ctr">
          <a:solidFill>
            <a:schemeClr val="accent4">
              <a:hueOff val="-4464770"/>
              <a:satOff val="26899"/>
              <a:lumOff val="2156"/>
              <a:alphaOff val="0"/>
            </a:schemeClr>
          </a:solidFill>
          <a:prstDash val="dash"/>
        </a:ln>
        <a:effectLst/>
      </dgm:spPr>
    </dgm:pt>
    <dgm:pt modelId="{15EFDDF7-38C4-47D0-A63C-88345CEDAEDA}" type="pres">
      <dgm:prSet presAssocID="{F138E484-A812-4D71-B271-D250482E299E}" presName="ConnectLineEnd" presStyleLbl="node1" presStyleIdx="7" presStyleCnt="8"/>
      <dgm:spPr/>
    </dgm:pt>
    <dgm:pt modelId="{440114D3-A9E5-43A5-96E5-C8F2CBAD2717}" type="pres">
      <dgm:prSet presAssocID="{F138E484-A812-4D71-B271-D250482E299E}" presName="EmptyPane" presStyleCnt="0"/>
      <dgm:spPr/>
    </dgm:pt>
  </dgm:ptLst>
  <dgm:cxnLst>
    <dgm:cxn modelId="{AD335D01-AE11-4E74-A8CA-3D70A4D120BB}" type="presOf" srcId="{0D582A16-53F7-4A27-AADD-7EC239A59878}" destId="{970351BC-A137-4401-86C6-8413994303FB}" srcOrd="0" destOrd="0" presId="urn:microsoft.com/office/officeart/2016/7/layout/HexagonTimeline"/>
    <dgm:cxn modelId="{44AB8305-9BB9-4790-AB4C-96C72E453F9D}" srcId="{CA1D9BFE-0554-4D4B-B93E-A88D6ED18EC5}" destId="{00AAD833-5F9F-44FB-AEEB-98C533D94A69}" srcOrd="2" destOrd="0" parTransId="{BE95C255-477A-44DB-8F77-D1DBA3980767}" sibTransId="{329B1087-56EE-42A4-915F-072ED9392A2B}"/>
    <dgm:cxn modelId="{307FFD2E-F9A9-4DE5-81CB-09EE96E55D45}" srcId="{A22CCC4E-4B30-42BB-991A-084A482281D8}" destId="{8FB81F81-48D2-4053-A14A-C0DD1D0F67F4}" srcOrd="0" destOrd="0" parTransId="{668C1BBB-A00D-42E4-ACFC-16E0E5B0B9D9}" sibTransId="{73632D00-3700-4477-8A5A-EC264E1BA845}"/>
    <dgm:cxn modelId="{951D8736-7034-4F05-9BD2-0757547EB08C}" srcId="{317D0ADE-88A3-44F3-9FA1-6711403D29BC}" destId="{0D582A16-53F7-4A27-AADD-7EC239A59878}" srcOrd="0" destOrd="0" parTransId="{E7D3E1EB-0FDD-4D81-8F6E-1FC033DA8EBF}" sibTransId="{19887A16-25F1-4E16-AC41-3ACEDFAEF18F}"/>
    <dgm:cxn modelId="{FE642A5E-8550-4EAA-A969-BA576E13BE71}" srcId="{CA1D9BFE-0554-4D4B-B93E-A88D6ED18EC5}" destId="{D9F93B4D-9AE9-4B2C-9225-86AE5F93D4A9}" srcOrd="4" destOrd="0" parTransId="{7490988A-FEC1-4867-85FC-D9A39CC55BD9}" sibTransId="{4FEE6AE7-3ABC-490E-B76D-23C1C70AC420}"/>
    <dgm:cxn modelId="{44758244-8789-439F-A3A6-6A79159D1840}" srcId="{CA1D9BFE-0554-4D4B-B93E-A88D6ED18EC5}" destId="{F138E484-A812-4D71-B271-D250482E299E}" srcOrd="7" destOrd="0" parTransId="{66185302-2B93-4432-A8C3-1A6C461F8B9F}" sibTransId="{1BD09F78-4510-4F1C-9FAA-452EF6A24DC0}"/>
    <dgm:cxn modelId="{08FD6465-660A-415E-987C-5AB520989387}" srcId="{00AAD833-5F9F-44FB-AEEB-98C533D94A69}" destId="{388C0648-2F5E-4412-9A9C-5F55E48C8FA5}" srcOrd="0" destOrd="0" parTransId="{3D9742BF-3B16-4306-9458-68D5C0AE9DE0}" sibTransId="{14AAED9F-2901-445B-8F83-61A3F3F2FD6B}"/>
    <dgm:cxn modelId="{195E9947-5081-4967-B234-A41D0D5F6647}" srcId="{CA1D9BFE-0554-4D4B-B93E-A88D6ED18EC5}" destId="{711EC177-E36E-49ED-9880-DE1DF650A612}" srcOrd="0" destOrd="0" parTransId="{C216C3D2-0579-4ED9-820C-54C0B3B7A181}" sibTransId="{FC0D20AA-A675-4130-A0DA-873967854864}"/>
    <dgm:cxn modelId="{CEDCC567-34C2-48D9-B9AF-A2CC7C39C015}" srcId="{F138E484-A812-4D71-B271-D250482E299E}" destId="{95F06482-ABBA-4170-88AA-BD6DE50E88A8}" srcOrd="0" destOrd="0" parTransId="{3CDD74D4-D66B-4C29-8851-591F1C86EEA8}" sibTransId="{4E8AFAB5-31D8-4B05-AB87-4137DE76A9E1}"/>
    <dgm:cxn modelId="{ADF1346A-854B-48EA-93B6-C45FE4C68C7B}" srcId="{CA1D9BFE-0554-4D4B-B93E-A88D6ED18EC5}" destId="{C4A8418F-0A30-4045-A5E4-4222B504011D}" srcOrd="6" destOrd="0" parTransId="{EA563B92-63B3-48F0-A7AE-DE9F47E1E8FE}" sibTransId="{D9357C6B-683E-4364-9AC6-A045E9D32B50}"/>
    <dgm:cxn modelId="{7D12604A-C87A-4D7E-A91A-599D21353618}" type="presOf" srcId="{3206CDA5-2B45-45F0-93DD-EEF270839BFC}" destId="{2C7409B4-3957-4AF0-AF24-717EC5F0A4A1}" srcOrd="0" destOrd="0" presId="urn:microsoft.com/office/officeart/2016/7/layout/HexagonTimeline"/>
    <dgm:cxn modelId="{F674E84B-24FA-4C5E-8CF4-EAF3AD7F40B3}" type="presOf" srcId="{D9F93B4D-9AE9-4B2C-9225-86AE5F93D4A9}" destId="{42DFB289-7BA0-408F-8A3B-D197D7D4CAFC}" srcOrd="0" destOrd="0" presId="urn:microsoft.com/office/officeart/2016/7/layout/HexagonTimeline"/>
    <dgm:cxn modelId="{2F4FDA4C-40C7-4EB4-955D-A3F1D3C63E25}" type="presOf" srcId="{00AAD833-5F9F-44FB-AEEB-98C533D94A69}" destId="{F881FA9C-1D25-4361-B680-9B484B27943C}" srcOrd="0" destOrd="0" presId="urn:microsoft.com/office/officeart/2016/7/layout/HexagonTimeline"/>
    <dgm:cxn modelId="{8D842551-541F-4562-994C-624EA2B1A456}" type="presOf" srcId="{2BC7750E-9009-43BB-8BD9-A331CF85CE94}" destId="{EE43F81D-23E9-4766-A480-F4AA55A3D6C8}" srcOrd="0" destOrd="0" presId="urn:microsoft.com/office/officeart/2016/7/layout/HexagonTimeline"/>
    <dgm:cxn modelId="{E10C0D75-AB6F-4130-A3D5-FBBE57421D23}" type="presOf" srcId="{388C0648-2F5E-4412-9A9C-5F55E48C8FA5}" destId="{FB886926-85C8-473E-8B4F-634323131E14}" srcOrd="0" destOrd="0" presId="urn:microsoft.com/office/officeart/2016/7/layout/HexagonTimeline"/>
    <dgm:cxn modelId="{AB6C3F55-45F7-4BA4-9F3A-1FD3349260E5}" srcId="{C4A8418F-0A30-4045-A5E4-4222B504011D}" destId="{4EC9BC0F-7434-429C-B7B8-644EEAA62D80}" srcOrd="0" destOrd="0" parTransId="{81985C22-3274-4C8E-ABA6-6FA58F64EB7E}" sibTransId="{9695C5F8-B516-4987-B729-4A4F7F60DA73}"/>
    <dgm:cxn modelId="{FE9CFC59-CB04-4D9A-92D0-C14671B4A2FA}" type="presOf" srcId="{C4A8418F-0A30-4045-A5E4-4222B504011D}" destId="{F2B18EBC-A7C4-4FBB-9D7B-CDEF0D1059D7}" srcOrd="0" destOrd="0" presId="urn:microsoft.com/office/officeart/2016/7/layout/HexagonTimeline"/>
    <dgm:cxn modelId="{84FF7D5A-2BB8-492D-90FC-CC0F145753F0}" srcId="{CA1D9BFE-0554-4D4B-B93E-A88D6ED18EC5}" destId="{00679EE3-EE34-4EEA-9D79-22324BDD0E5C}" srcOrd="3" destOrd="0" parTransId="{176AABC8-D60C-4CB1-AA38-E60279FF8FC6}" sibTransId="{CD2A67F8-8A81-4A5B-B70D-6A758EFC6E73}"/>
    <dgm:cxn modelId="{68F79082-28FD-4EF5-BB60-F9C82F1D25F0}" srcId="{00679EE3-EE34-4EEA-9D79-22324BDD0E5C}" destId="{C18D9B9B-A1EA-4F3D-9965-C1F42C2CF6B5}" srcOrd="0" destOrd="0" parTransId="{4EA00FDC-0328-4BDF-870F-40ACA6C14121}" sibTransId="{633DA3F5-1634-4846-9CB7-84265BC7BEAC}"/>
    <dgm:cxn modelId="{64BDC282-E467-4310-B408-DEB9F260ADFC}" type="presOf" srcId="{8FB81F81-48D2-4053-A14A-C0DD1D0F67F4}" destId="{8DF8A01A-B4F8-4937-ABEF-8FECDCB94348}" srcOrd="0" destOrd="0" presId="urn:microsoft.com/office/officeart/2016/7/layout/HexagonTimeline"/>
    <dgm:cxn modelId="{C7DDFA8C-2050-4ED3-B90D-5DC72B655121}" srcId="{D9F93B4D-9AE9-4B2C-9225-86AE5F93D4A9}" destId="{2BC7750E-9009-43BB-8BD9-A331CF85CE94}" srcOrd="0" destOrd="0" parTransId="{B4CEAB06-B88B-481B-9884-2B266863FDCF}" sibTransId="{917D42C8-F7AB-4F51-A568-17441C3661D8}"/>
    <dgm:cxn modelId="{CD206696-0587-42A1-A482-6B1037DD1085}" srcId="{CA1D9BFE-0554-4D4B-B93E-A88D6ED18EC5}" destId="{317D0ADE-88A3-44F3-9FA1-6711403D29BC}" srcOrd="1" destOrd="0" parTransId="{6708F364-F093-434D-B1B3-4A66B7742F04}" sibTransId="{B1A87B22-AA56-41F5-9D0A-0DB590786B3A}"/>
    <dgm:cxn modelId="{89CE5C9A-9F04-44D0-932B-74472D2D70D7}" srcId="{CA1D9BFE-0554-4D4B-B93E-A88D6ED18EC5}" destId="{A22CCC4E-4B30-42BB-991A-084A482281D8}" srcOrd="5" destOrd="0" parTransId="{3F489EFF-9EA1-4338-8785-3F94550ED587}" sibTransId="{BE3DF080-39B3-44E2-BFA7-4B2A978FD2C5}"/>
    <dgm:cxn modelId="{C029649A-44DB-427A-BA25-6A6A0FDD2A8F}" type="presOf" srcId="{711EC177-E36E-49ED-9880-DE1DF650A612}" destId="{53DD1844-11C2-402D-86FD-6D142735BF72}" srcOrd="0" destOrd="0" presId="urn:microsoft.com/office/officeart/2016/7/layout/HexagonTimeline"/>
    <dgm:cxn modelId="{35476D9A-F586-4AF0-B1CB-021F2A53C088}" type="presOf" srcId="{00679EE3-EE34-4EEA-9D79-22324BDD0E5C}" destId="{056FA196-29DE-4309-A647-A73431CFBA11}" srcOrd="0" destOrd="0" presId="urn:microsoft.com/office/officeart/2016/7/layout/HexagonTimeline"/>
    <dgm:cxn modelId="{DB2619A5-2803-465A-AE36-1FB490E552AB}" type="presOf" srcId="{317D0ADE-88A3-44F3-9FA1-6711403D29BC}" destId="{72651431-E8A7-4785-B1C1-AD7E9B97AC6F}" srcOrd="0" destOrd="0" presId="urn:microsoft.com/office/officeart/2016/7/layout/HexagonTimeline"/>
    <dgm:cxn modelId="{5C497BB2-0207-495F-8530-694F02E086BA}" srcId="{711EC177-E36E-49ED-9880-DE1DF650A612}" destId="{3206CDA5-2B45-45F0-93DD-EEF270839BFC}" srcOrd="0" destOrd="0" parTransId="{B2FBA9BD-7D59-448E-AF48-90050C304D65}" sibTransId="{B835502C-2E5E-485D-82E2-B05B99D613B0}"/>
    <dgm:cxn modelId="{3F6009C5-AB65-40CF-B9A2-59CDB27ADEDC}" type="presOf" srcId="{C18D9B9B-A1EA-4F3D-9965-C1F42C2CF6B5}" destId="{8214E278-3B63-4FB7-8217-B075378890C6}" srcOrd="0" destOrd="0" presId="urn:microsoft.com/office/officeart/2016/7/layout/HexagonTimeline"/>
    <dgm:cxn modelId="{E32BB2C5-AE86-41BB-AC7B-1F5F8364EEA6}" type="presOf" srcId="{CA1D9BFE-0554-4D4B-B93E-A88D6ED18EC5}" destId="{AC15F85B-6144-4688-876F-504839F8C94C}" srcOrd="0" destOrd="0" presId="urn:microsoft.com/office/officeart/2016/7/layout/HexagonTimeline"/>
    <dgm:cxn modelId="{227623D1-5BB5-4FD0-BBE0-6BB8B4D0454C}" type="presOf" srcId="{F138E484-A812-4D71-B271-D250482E299E}" destId="{FCA2D5E0-EC7D-4222-8983-CE20FDCE9F9F}" srcOrd="0" destOrd="0" presId="urn:microsoft.com/office/officeart/2016/7/layout/HexagonTimeline"/>
    <dgm:cxn modelId="{E1DB36E2-9A20-48C3-9262-C3E269C6D51A}" type="presOf" srcId="{95F06482-ABBA-4170-88AA-BD6DE50E88A8}" destId="{A6CCFA91-B249-40C1-9BA1-E18FA818CB30}" srcOrd="0" destOrd="0" presId="urn:microsoft.com/office/officeart/2016/7/layout/HexagonTimeline"/>
    <dgm:cxn modelId="{77BE74F4-5D63-4D22-A0A5-78A7CB7FF94E}" type="presOf" srcId="{4EC9BC0F-7434-429C-B7B8-644EEAA62D80}" destId="{364DEE17-75CA-4034-A542-36E0F40B076E}" srcOrd="0" destOrd="0" presId="urn:microsoft.com/office/officeart/2016/7/layout/HexagonTimeline"/>
    <dgm:cxn modelId="{28E618F5-5528-40FF-9950-5834DEBDE671}" type="presOf" srcId="{A22CCC4E-4B30-42BB-991A-084A482281D8}" destId="{C0713C44-2559-4F4B-91E2-5DAE4277AB87}" srcOrd="0" destOrd="0" presId="urn:microsoft.com/office/officeart/2016/7/layout/HexagonTimeline"/>
    <dgm:cxn modelId="{C3428D57-7DA1-489D-9F0F-C7FB9DE1ACCD}" type="presParOf" srcId="{AC15F85B-6144-4688-876F-504839F8C94C}" destId="{9D28F1E7-00E3-4C3B-AA04-1F8BDC371C61}" srcOrd="0" destOrd="0" presId="urn:microsoft.com/office/officeart/2016/7/layout/HexagonTimeline"/>
    <dgm:cxn modelId="{9486CD43-7205-4180-9E38-DA634C98C8D6}" type="presParOf" srcId="{9D28F1E7-00E3-4C3B-AA04-1F8BDC371C61}" destId="{53DD1844-11C2-402D-86FD-6D142735BF72}" srcOrd="0" destOrd="0" presId="urn:microsoft.com/office/officeart/2016/7/layout/HexagonTimeline"/>
    <dgm:cxn modelId="{2B8C179F-DE49-4C41-A2B2-69C62223EB03}" type="presParOf" srcId="{9D28F1E7-00E3-4C3B-AA04-1F8BDC371C61}" destId="{2C7409B4-3957-4AF0-AF24-717EC5F0A4A1}" srcOrd="1" destOrd="0" presId="urn:microsoft.com/office/officeart/2016/7/layout/HexagonTimeline"/>
    <dgm:cxn modelId="{0E6ECD34-D41F-4284-A565-A76E9B9E9E6E}" type="presParOf" srcId="{9D28F1E7-00E3-4C3B-AA04-1F8BDC371C61}" destId="{3F5C104A-1281-48DE-89F1-47FB4AED2085}" srcOrd="2" destOrd="0" presId="urn:microsoft.com/office/officeart/2016/7/layout/HexagonTimeline"/>
    <dgm:cxn modelId="{27182048-C355-433A-B152-7B8A94D011B7}" type="presParOf" srcId="{9D28F1E7-00E3-4C3B-AA04-1F8BDC371C61}" destId="{50FA45B8-B1FF-4B1C-AE53-7547D5BE8CED}" srcOrd="3" destOrd="0" presId="urn:microsoft.com/office/officeart/2016/7/layout/HexagonTimeline"/>
    <dgm:cxn modelId="{007603A9-3AC1-4D50-9118-E6EE52942F5D}" type="presParOf" srcId="{9D28F1E7-00E3-4C3B-AA04-1F8BDC371C61}" destId="{6FF0E3D6-E8F6-42BF-9742-5496DDF48495}" srcOrd="4" destOrd="0" presId="urn:microsoft.com/office/officeart/2016/7/layout/HexagonTimeline"/>
    <dgm:cxn modelId="{8A1A541C-2D1B-45D9-A8C4-F92B57208AAE}" type="presParOf" srcId="{AC15F85B-6144-4688-876F-504839F8C94C}" destId="{DB294174-20BE-4703-93FB-09EF97A7B052}" srcOrd="1" destOrd="0" presId="urn:microsoft.com/office/officeart/2016/7/layout/HexagonTimeline"/>
    <dgm:cxn modelId="{5C24CB13-F820-4FE5-BA59-7A66D52D915F}" type="presParOf" srcId="{AC15F85B-6144-4688-876F-504839F8C94C}" destId="{9253290D-A4B8-4B73-9020-F10439803BC9}" srcOrd="2" destOrd="0" presId="urn:microsoft.com/office/officeart/2016/7/layout/HexagonTimeline"/>
    <dgm:cxn modelId="{82BFD09F-65A1-40DA-A046-60C3DBF6D40B}" type="presParOf" srcId="{9253290D-A4B8-4B73-9020-F10439803BC9}" destId="{72651431-E8A7-4785-B1C1-AD7E9B97AC6F}" srcOrd="0" destOrd="0" presId="urn:microsoft.com/office/officeart/2016/7/layout/HexagonTimeline"/>
    <dgm:cxn modelId="{3611A120-CD9E-4BEE-97DF-4B961544AD06}" type="presParOf" srcId="{9253290D-A4B8-4B73-9020-F10439803BC9}" destId="{970351BC-A137-4401-86C6-8413994303FB}" srcOrd="1" destOrd="0" presId="urn:microsoft.com/office/officeart/2016/7/layout/HexagonTimeline"/>
    <dgm:cxn modelId="{137484E8-6277-4BEE-AA1D-124FDBFD0BCE}" type="presParOf" srcId="{9253290D-A4B8-4B73-9020-F10439803BC9}" destId="{885DC5BA-672A-46B8-8A72-C2E62137D0E7}" srcOrd="2" destOrd="0" presId="urn:microsoft.com/office/officeart/2016/7/layout/HexagonTimeline"/>
    <dgm:cxn modelId="{78304F6F-2643-4C08-B13F-1F0C7EC4AE60}" type="presParOf" srcId="{9253290D-A4B8-4B73-9020-F10439803BC9}" destId="{E7F265FF-8CBE-4510-A598-E885161FB5F8}" srcOrd="3" destOrd="0" presId="urn:microsoft.com/office/officeart/2016/7/layout/HexagonTimeline"/>
    <dgm:cxn modelId="{A3D4DAAB-315B-4718-BE0C-70D73C38F1A9}" type="presParOf" srcId="{9253290D-A4B8-4B73-9020-F10439803BC9}" destId="{13B75CF1-F380-4594-8AED-1A652CE7A698}" srcOrd="4" destOrd="0" presId="urn:microsoft.com/office/officeart/2016/7/layout/HexagonTimeline"/>
    <dgm:cxn modelId="{D7AD0FC4-5BF9-4EEA-9DA5-70819C196151}" type="presParOf" srcId="{AC15F85B-6144-4688-876F-504839F8C94C}" destId="{3CC74409-63DE-4E2F-AD8B-145E01AE204F}" srcOrd="3" destOrd="0" presId="urn:microsoft.com/office/officeart/2016/7/layout/HexagonTimeline"/>
    <dgm:cxn modelId="{A9E497DB-5164-4A39-9650-F64A07997FEF}" type="presParOf" srcId="{AC15F85B-6144-4688-876F-504839F8C94C}" destId="{76B2E1A7-CD22-4EA0-B56A-EE75CBF1890E}" srcOrd="4" destOrd="0" presId="urn:microsoft.com/office/officeart/2016/7/layout/HexagonTimeline"/>
    <dgm:cxn modelId="{02FFCBE2-C5BA-4C84-B2A4-AAD27F1D7A2B}" type="presParOf" srcId="{76B2E1A7-CD22-4EA0-B56A-EE75CBF1890E}" destId="{F881FA9C-1D25-4361-B680-9B484B27943C}" srcOrd="0" destOrd="0" presId="urn:microsoft.com/office/officeart/2016/7/layout/HexagonTimeline"/>
    <dgm:cxn modelId="{C64D8DE4-2A98-42CC-AA62-696B0C51F437}" type="presParOf" srcId="{76B2E1A7-CD22-4EA0-B56A-EE75CBF1890E}" destId="{FB886926-85C8-473E-8B4F-634323131E14}" srcOrd="1" destOrd="0" presId="urn:microsoft.com/office/officeart/2016/7/layout/HexagonTimeline"/>
    <dgm:cxn modelId="{A0795CE9-09B3-48E9-8BA5-B8226E69A430}" type="presParOf" srcId="{76B2E1A7-CD22-4EA0-B56A-EE75CBF1890E}" destId="{BFA7A179-9D9C-42F5-877B-5D1D0B67F096}" srcOrd="2" destOrd="0" presId="urn:microsoft.com/office/officeart/2016/7/layout/HexagonTimeline"/>
    <dgm:cxn modelId="{A082A462-A0AB-4B7E-8514-C0284A7116F2}" type="presParOf" srcId="{76B2E1A7-CD22-4EA0-B56A-EE75CBF1890E}" destId="{E35B91AD-620E-40A4-9534-9D9B0B06003A}" srcOrd="3" destOrd="0" presId="urn:microsoft.com/office/officeart/2016/7/layout/HexagonTimeline"/>
    <dgm:cxn modelId="{B828A68B-2EF1-4355-A0A2-2E9D5A6278C3}" type="presParOf" srcId="{76B2E1A7-CD22-4EA0-B56A-EE75CBF1890E}" destId="{290A8F67-BE75-4FE4-B5DD-647A310110F5}" srcOrd="4" destOrd="0" presId="urn:microsoft.com/office/officeart/2016/7/layout/HexagonTimeline"/>
    <dgm:cxn modelId="{1EE5855E-6D5A-4951-BE26-86012BEFB316}" type="presParOf" srcId="{AC15F85B-6144-4688-876F-504839F8C94C}" destId="{F14D4366-6D18-4CE5-9391-A2E0F2271F04}" srcOrd="5" destOrd="0" presId="urn:microsoft.com/office/officeart/2016/7/layout/HexagonTimeline"/>
    <dgm:cxn modelId="{B4104203-34DA-49DC-A297-877698923240}" type="presParOf" srcId="{AC15F85B-6144-4688-876F-504839F8C94C}" destId="{B0039581-1881-4F34-9027-5723519127C0}" srcOrd="6" destOrd="0" presId="urn:microsoft.com/office/officeart/2016/7/layout/HexagonTimeline"/>
    <dgm:cxn modelId="{84A0B7CA-3FC3-48E8-AD11-33D981DCCCEE}" type="presParOf" srcId="{B0039581-1881-4F34-9027-5723519127C0}" destId="{056FA196-29DE-4309-A647-A73431CFBA11}" srcOrd="0" destOrd="0" presId="urn:microsoft.com/office/officeart/2016/7/layout/HexagonTimeline"/>
    <dgm:cxn modelId="{80FF5C24-D204-43CB-80DC-B3BBE3296568}" type="presParOf" srcId="{B0039581-1881-4F34-9027-5723519127C0}" destId="{8214E278-3B63-4FB7-8217-B075378890C6}" srcOrd="1" destOrd="0" presId="urn:microsoft.com/office/officeart/2016/7/layout/HexagonTimeline"/>
    <dgm:cxn modelId="{6364502F-8260-4CC0-A611-D1ED0336BDBC}" type="presParOf" srcId="{B0039581-1881-4F34-9027-5723519127C0}" destId="{47E66713-EE9A-49BC-BB10-B5A1F988BEB1}" srcOrd="2" destOrd="0" presId="urn:microsoft.com/office/officeart/2016/7/layout/HexagonTimeline"/>
    <dgm:cxn modelId="{E85516F1-7090-47AE-B22E-A293361FF977}" type="presParOf" srcId="{B0039581-1881-4F34-9027-5723519127C0}" destId="{01BF76E6-B64E-40F1-AE0B-7F291A8892B1}" srcOrd="3" destOrd="0" presId="urn:microsoft.com/office/officeart/2016/7/layout/HexagonTimeline"/>
    <dgm:cxn modelId="{BB0EAE13-1E6E-4DBA-A1F0-6F8B729D1346}" type="presParOf" srcId="{B0039581-1881-4F34-9027-5723519127C0}" destId="{63B131A5-73CB-4FCB-913C-ADE0258D7379}" srcOrd="4" destOrd="0" presId="urn:microsoft.com/office/officeart/2016/7/layout/HexagonTimeline"/>
    <dgm:cxn modelId="{B6262F3C-CD8A-4A1F-B465-459DB39EDF46}" type="presParOf" srcId="{AC15F85B-6144-4688-876F-504839F8C94C}" destId="{BACE7CBF-1F95-4ACA-9652-95AD54E4C37E}" srcOrd="7" destOrd="0" presId="urn:microsoft.com/office/officeart/2016/7/layout/HexagonTimeline"/>
    <dgm:cxn modelId="{4BC48ABE-03A9-4464-AF7F-92D9DDEABE2F}" type="presParOf" srcId="{AC15F85B-6144-4688-876F-504839F8C94C}" destId="{CDEA9394-253C-444C-A8FC-943361C40287}" srcOrd="8" destOrd="0" presId="urn:microsoft.com/office/officeart/2016/7/layout/HexagonTimeline"/>
    <dgm:cxn modelId="{ED965F80-DE67-4460-ABEA-9C8681F9A8D4}" type="presParOf" srcId="{CDEA9394-253C-444C-A8FC-943361C40287}" destId="{42DFB289-7BA0-408F-8A3B-D197D7D4CAFC}" srcOrd="0" destOrd="0" presId="urn:microsoft.com/office/officeart/2016/7/layout/HexagonTimeline"/>
    <dgm:cxn modelId="{0AD45E6A-403E-42DE-A48A-7C04D4B6DD8D}" type="presParOf" srcId="{CDEA9394-253C-444C-A8FC-943361C40287}" destId="{EE43F81D-23E9-4766-A480-F4AA55A3D6C8}" srcOrd="1" destOrd="0" presId="urn:microsoft.com/office/officeart/2016/7/layout/HexagonTimeline"/>
    <dgm:cxn modelId="{CC922E40-B3C5-41B4-8A16-0009860EA4C3}" type="presParOf" srcId="{CDEA9394-253C-444C-A8FC-943361C40287}" destId="{E8634EFD-D1F9-45AC-A3B4-6D998BC5D361}" srcOrd="2" destOrd="0" presId="urn:microsoft.com/office/officeart/2016/7/layout/HexagonTimeline"/>
    <dgm:cxn modelId="{B5F85A72-E65A-4506-874C-50545EA8215A}" type="presParOf" srcId="{CDEA9394-253C-444C-A8FC-943361C40287}" destId="{A993691A-0F99-4C15-A3A7-6922B9E79AA0}" srcOrd="3" destOrd="0" presId="urn:microsoft.com/office/officeart/2016/7/layout/HexagonTimeline"/>
    <dgm:cxn modelId="{6CAABF13-3B7B-43C8-BB8E-946D9AFFA55F}" type="presParOf" srcId="{CDEA9394-253C-444C-A8FC-943361C40287}" destId="{09291A5D-4EFF-427B-85CD-2739FA09AD1E}" srcOrd="4" destOrd="0" presId="urn:microsoft.com/office/officeart/2016/7/layout/HexagonTimeline"/>
    <dgm:cxn modelId="{A05FA936-9ACE-42AA-BCDD-BF1340F0B637}" type="presParOf" srcId="{AC15F85B-6144-4688-876F-504839F8C94C}" destId="{1FB29458-70D7-4A10-A2AF-974186F16AFB}" srcOrd="9" destOrd="0" presId="urn:microsoft.com/office/officeart/2016/7/layout/HexagonTimeline"/>
    <dgm:cxn modelId="{46DCE327-E1BC-47F2-B7FA-72435909F2C2}" type="presParOf" srcId="{AC15F85B-6144-4688-876F-504839F8C94C}" destId="{02282ADE-9648-4FC4-B63D-951ED9B8BC9B}" srcOrd="10" destOrd="0" presId="urn:microsoft.com/office/officeart/2016/7/layout/HexagonTimeline"/>
    <dgm:cxn modelId="{4844BFFC-05FB-4F12-A0DA-B9B853C9B868}" type="presParOf" srcId="{02282ADE-9648-4FC4-B63D-951ED9B8BC9B}" destId="{C0713C44-2559-4F4B-91E2-5DAE4277AB87}" srcOrd="0" destOrd="0" presId="urn:microsoft.com/office/officeart/2016/7/layout/HexagonTimeline"/>
    <dgm:cxn modelId="{C5EC20F5-CC6C-48CC-994A-AE0B122AC3B6}" type="presParOf" srcId="{02282ADE-9648-4FC4-B63D-951ED9B8BC9B}" destId="{8DF8A01A-B4F8-4937-ABEF-8FECDCB94348}" srcOrd="1" destOrd="0" presId="urn:microsoft.com/office/officeart/2016/7/layout/HexagonTimeline"/>
    <dgm:cxn modelId="{FC5522A0-358C-452C-BBA2-726A8671AD85}" type="presParOf" srcId="{02282ADE-9648-4FC4-B63D-951ED9B8BC9B}" destId="{99EC9E47-A6DF-4161-A101-B202CB69D496}" srcOrd="2" destOrd="0" presId="urn:microsoft.com/office/officeart/2016/7/layout/HexagonTimeline"/>
    <dgm:cxn modelId="{220A1005-6896-4B97-8C37-199F9D7DB7EC}" type="presParOf" srcId="{02282ADE-9648-4FC4-B63D-951ED9B8BC9B}" destId="{89129960-9501-422B-8FAC-449B50FCA026}" srcOrd="3" destOrd="0" presId="urn:microsoft.com/office/officeart/2016/7/layout/HexagonTimeline"/>
    <dgm:cxn modelId="{B6E41073-5719-499B-B171-F57324CEF4D1}" type="presParOf" srcId="{02282ADE-9648-4FC4-B63D-951ED9B8BC9B}" destId="{2BF00B3B-22CD-41CD-940F-06F6BADB28F7}" srcOrd="4" destOrd="0" presId="urn:microsoft.com/office/officeart/2016/7/layout/HexagonTimeline"/>
    <dgm:cxn modelId="{D9FC2352-17B9-47EC-A117-23AD1720ACC6}" type="presParOf" srcId="{AC15F85B-6144-4688-876F-504839F8C94C}" destId="{B8961A6B-4F8A-454F-942F-0F0EA6A90D8B}" srcOrd="11" destOrd="0" presId="urn:microsoft.com/office/officeart/2016/7/layout/HexagonTimeline"/>
    <dgm:cxn modelId="{1B90438B-E071-4299-808E-880D239476EE}" type="presParOf" srcId="{AC15F85B-6144-4688-876F-504839F8C94C}" destId="{14D2A292-6B9D-4A5B-952B-F02426A7D097}" srcOrd="12" destOrd="0" presId="urn:microsoft.com/office/officeart/2016/7/layout/HexagonTimeline"/>
    <dgm:cxn modelId="{2AF8D416-D2B6-468C-8BFC-B1E090803581}" type="presParOf" srcId="{14D2A292-6B9D-4A5B-952B-F02426A7D097}" destId="{F2B18EBC-A7C4-4FBB-9D7B-CDEF0D1059D7}" srcOrd="0" destOrd="0" presId="urn:microsoft.com/office/officeart/2016/7/layout/HexagonTimeline"/>
    <dgm:cxn modelId="{8EFCFB5F-8C23-4316-8E6C-2B294E050F0C}" type="presParOf" srcId="{14D2A292-6B9D-4A5B-952B-F02426A7D097}" destId="{364DEE17-75CA-4034-A542-36E0F40B076E}" srcOrd="1" destOrd="0" presId="urn:microsoft.com/office/officeart/2016/7/layout/HexagonTimeline"/>
    <dgm:cxn modelId="{78A898A2-7051-46C5-98F3-39053A8C2620}" type="presParOf" srcId="{14D2A292-6B9D-4A5B-952B-F02426A7D097}" destId="{5B34D71A-5BF0-4464-82F5-896D2603160D}" srcOrd="2" destOrd="0" presId="urn:microsoft.com/office/officeart/2016/7/layout/HexagonTimeline"/>
    <dgm:cxn modelId="{79F0D6C2-38C5-4D88-AD40-29034EB91EFD}" type="presParOf" srcId="{14D2A292-6B9D-4A5B-952B-F02426A7D097}" destId="{920F611C-D3A4-4F92-B366-A4A4E3E15AF8}" srcOrd="3" destOrd="0" presId="urn:microsoft.com/office/officeart/2016/7/layout/HexagonTimeline"/>
    <dgm:cxn modelId="{CEE56D99-457E-4D3C-90AA-0A01E5925B1A}" type="presParOf" srcId="{14D2A292-6B9D-4A5B-952B-F02426A7D097}" destId="{CC2BDEDE-AF14-4183-ABB0-713DC3403D2A}" srcOrd="4" destOrd="0" presId="urn:microsoft.com/office/officeart/2016/7/layout/HexagonTimeline"/>
    <dgm:cxn modelId="{D2090C35-B3CF-49DE-8364-E7C14DBCEA03}" type="presParOf" srcId="{AC15F85B-6144-4688-876F-504839F8C94C}" destId="{B501408A-29BE-4763-B3BA-BE2245725AA8}" srcOrd="13" destOrd="0" presId="urn:microsoft.com/office/officeart/2016/7/layout/HexagonTimeline"/>
    <dgm:cxn modelId="{73988392-72B3-4157-B921-A21E06F9D256}" type="presParOf" srcId="{AC15F85B-6144-4688-876F-504839F8C94C}" destId="{4F514A00-CB66-4F08-B842-406620AF3D49}" srcOrd="14" destOrd="0" presId="urn:microsoft.com/office/officeart/2016/7/layout/HexagonTimeline"/>
    <dgm:cxn modelId="{01193018-AEFC-495C-88B5-0C0224769470}" type="presParOf" srcId="{4F514A00-CB66-4F08-B842-406620AF3D49}" destId="{FCA2D5E0-EC7D-4222-8983-CE20FDCE9F9F}" srcOrd="0" destOrd="0" presId="urn:microsoft.com/office/officeart/2016/7/layout/HexagonTimeline"/>
    <dgm:cxn modelId="{F3B6E716-A857-4CDC-8B8A-B6FB53726318}" type="presParOf" srcId="{4F514A00-CB66-4F08-B842-406620AF3D49}" destId="{A6CCFA91-B249-40C1-9BA1-E18FA818CB30}" srcOrd="1" destOrd="0" presId="urn:microsoft.com/office/officeart/2016/7/layout/HexagonTimeline"/>
    <dgm:cxn modelId="{1F0D9933-C55F-44DC-BFB5-692A032FFE9A}" type="presParOf" srcId="{4F514A00-CB66-4F08-B842-406620AF3D49}" destId="{0FCC7473-B444-4E49-8AD8-A8C63BE1E029}" srcOrd="2" destOrd="0" presId="urn:microsoft.com/office/officeart/2016/7/layout/HexagonTimeline"/>
    <dgm:cxn modelId="{0E046E3E-B48D-4A68-AEED-B6920E788E39}" type="presParOf" srcId="{4F514A00-CB66-4F08-B842-406620AF3D49}" destId="{15EFDDF7-38C4-47D0-A63C-88345CEDAEDA}" srcOrd="3" destOrd="0" presId="urn:microsoft.com/office/officeart/2016/7/layout/HexagonTimeline"/>
    <dgm:cxn modelId="{6084224C-0E56-4131-838D-C770AEB18419}" type="presParOf" srcId="{4F514A00-CB66-4F08-B842-406620AF3D49}" destId="{440114D3-A9E5-43A5-96E5-C8F2CBAD2717}"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FC0D2-0FE2-4BE2-93B6-B786BD9D57CE}" type="doc">
      <dgm:prSet loTypeId="urn:microsoft.com/office/officeart/2005/8/layout/process4" loCatId="process" qsTypeId="urn:microsoft.com/office/officeart/2005/8/quickstyle/simple2" qsCatId="simple" csTypeId="urn:microsoft.com/office/officeart/2005/8/colors/colorful1" csCatId="colorful" phldr="1"/>
      <dgm:spPr/>
      <dgm:t>
        <a:bodyPr/>
        <a:lstStyle/>
        <a:p>
          <a:endParaRPr lang="en-US"/>
        </a:p>
      </dgm:t>
    </dgm:pt>
    <dgm:pt modelId="{6101C0A6-BF2E-4C8B-9EB5-165FB68B2549}">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This Presentation is divided into four general categories:</a:t>
          </a:r>
        </a:p>
      </dgm:t>
    </dgm:pt>
    <dgm:pt modelId="{A283B2EA-00F6-4569-A050-DBAC4995E4FE}" type="parTrans" cxnId="{BCE472A9-7B8D-45E3-B241-ED6716F79736}">
      <dgm:prSet/>
      <dgm:spPr/>
      <dgm:t>
        <a:bodyPr/>
        <a:lstStyle/>
        <a:p>
          <a:endParaRPr lang="en-US"/>
        </a:p>
      </dgm:t>
    </dgm:pt>
    <dgm:pt modelId="{BF8D084E-5AEC-4C34-A58D-28D08AD79F12}" type="sibTrans" cxnId="{BCE472A9-7B8D-45E3-B241-ED6716F79736}">
      <dgm:prSet/>
      <dgm:spPr/>
      <dgm:t>
        <a:bodyPr/>
        <a:lstStyle/>
        <a:p>
          <a:endParaRPr lang="en-US"/>
        </a:p>
      </dgm:t>
    </dgm:pt>
    <dgm:pt modelId="{EEF8B3FB-4BA8-4797-A9CC-9231ABC341FF}">
      <dgm:prSet/>
      <dgm:spPr>
        <a:solidFill>
          <a:schemeClr val="accent5">
            <a:lumMod val="75000"/>
            <a:alpha val="90000"/>
          </a:schemeClr>
        </a:solidFill>
      </dgm:spPr>
      <dgm:t>
        <a:bodyPr/>
        <a:lstStyle/>
        <a:p>
          <a:r>
            <a:rPr lang="en-US" dirty="0"/>
            <a:t>Elements that have an </a:t>
          </a:r>
          <a:r>
            <a:rPr lang="en-US" b="1" dirty="0"/>
            <a:t>immediate impact </a:t>
          </a:r>
          <a:r>
            <a:rPr lang="en-US" dirty="0"/>
            <a:t>for state programs</a:t>
          </a:r>
        </a:p>
      </dgm:t>
    </dgm:pt>
    <dgm:pt modelId="{E0AC813E-0F96-448C-9A80-8D180E80CF98}" type="parTrans" cxnId="{8A46D511-04B7-4D18-BFE5-ECD9715A35F5}">
      <dgm:prSet/>
      <dgm:spPr/>
      <dgm:t>
        <a:bodyPr/>
        <a:lstStyle/>
        <a:p>
          <a:endParaRPr lang="en-US"/>
        </a:p>
      </dgm:t>
    </dgm:pt>
    <dgm:pt modelId="{1D99C302-C299-4078-9C84-1DF413FCDE20}" type="sibTrans" cxnId="{8A46D511-04B7-4D18-BFE5-ECD9715A35F5}">
      <dgm:prSet/>
      <dgm:spPr/>
      <dgm:t>
        <a:bodyPr/>
        <a:lstStyle/>
        <a:p>
          <a:endParaRPr lang="en-US"/>
        </a:p>
      </dgm:t>
    </dgm:pt>
    <dgm:pt modelId="{BD59E782-6293-4DBF-ACD4-31A035654147}">
      <dgm:prSet/>
      <dgm:spPr>
        <a:solidFill>
          <a:schemeClr val="accent5">
            <a:lumMod val="60000"/>
            <a:lumOff val="40000"/>
            <a:alpha val="90000"/>
          </a:schemeClr>
        </a:solidFill>
      </dgm:spPr>
      <dgm:t>
        <a:bodyPr/>
        <a:lstStyle/>
        <a:p>
          <a:r>
            <a:rPr lang="en-US" dirty="0"/>
            <a:t>Elements that </a:t>
          </a:r>
          <a:r>
            <a:rPr lang="en-US" b="1" dirty="0"/>
            <a:t>will impact </a:t>
          </a:r>
          <a:r>
            <a:rPr lang="en-US" dirty="0"/>
            <a:t>state programs </a:t>
          </a:r>
          <a:r>
            <a:rPr lang="en-US" b="1" dirty="0"/>
            <a:t>in one to two years</a:t>
          </a:r>
          <a:endParaRPr lang="en-US" dirty="0"/>
        </a:p>
      </dgm:t>
    </dgm:pt>
    <dgm:pt modelId="{8972B864-6FB8-4757-9777-689BC1B8BD52}" type="parTrans" cxnId="{5969E9CC-5DE1-42AD-9DEA-1D74B1903A88}">
      <dgm:prSet/>
      <dgm:spPr/>
      <dgm:t>
        <a:bodyPr/>
        <a:lstStyle/>
        <a:p>
          <a:endParaRPr lang="en-US"/>
        </a:p>
      </dgm:t>
    </dgm:pt>
    <dgm:pt modelId="{87ABE1C0-5975-4476-87DB-B082A86CA62B}" type="sibTrans" cxnId="{5969E9CC-5DE1-42AD-9DEA-1D74B1903A88}">
      <dgm:prSet/>
      <dgm:spPr/>
      <dgm:t>
        <a:bodyPr/>
        <a:lstStyle/>
        <a:p>
          <a:endParaRPr lang="en-US"/>
        </a:p>
      </dgm:t>
    </dgm:pt>
    <dgm:pt modelId="{53FEA6F0-BD8E-4213-9957-B900C1CEF1DA}">
      <dgm:prSet/>
      <dgm:spPr>
        <a:solidFill>
          <a:schemeClr val="accent5">
            <a:lumMod val="40000"/>
            <a:lumOff val="60000"/>
            <a:alpha val="90000"/>
          </a:schemeClr>
        </a:solidFill>
      </dgm:spPr>
      <dgm:t>
        <a:bodyPr/>
        <a:lstStyle/>
        <a:p>
          <a:r>
            <a:rPr lang="en-US" dirty="0"/>
            <a:t>Elements that </a:t>
          </a:r>
          <a:r>
            <a:rPr lang="en-US" b="1" dirty="0"/>
            <a:t>will impact </a:t>
          </a:r>
          <a:r>
            <a:rPr lang="en-US" dirty="0"/>
            <a:t>state programs </a:t>
          </a:r>
          <a:r>
            <a:rPr lang="en-US" b="1" dirty="0"/>
            <a:t>in three to five years</a:t>
          </a:r>
          <a:endParaRPr lang="en-US" dirty="0"/>
        </a:p>
      </dgm:t>
    </dgm:pt>
    <dgm:pt modelId="{853C0803-45F8-4375-BD29-DF9615E6FAC2}" type="parTrans" cxnId="{E61CD796-D523-46F5-87C1-9101ED13D7E6}">
      <dgm:prSet/>
      <dgm:spPr/>
      <dgm:t>
        <a:bodyPr/>
        <a:lstStyle/>
        <a:p>
          <a:endParaRPr lang="en-US"/>
        </a:p>
      </dgm:t>
    </dgm:pt>
    <dgm:pt modelId="{4A2896A7-D3AB-4D5B-989D-03E2A5B3D728}" type="sibTrans" cxnId="{E61CD796-D523-46F5-87C1-9101ED13D7E6}">
      <dgm:prSet/>
      <dgm:spPr/>
      <dgm:t>
        <a:bodyPr/>
        <a:lstStyle/>
        <a:p>
          <a:endParaRPr lang="en-US"/>
        </a:p>
      </dgm:t>
    </dgm:pt>
    <dgm:pt modelId="{0D858596-6B97-41C0-832D-D6692CC11F64}">
      <dgm:prSet/>
      <dgm:spPr>
        <a:solidFill>
          <a:schemeClr val="accent5">
            <a:lumMod val="20000"/>
            <a:lumOff val="80000"/>
            <a:alpha val="90000"/>
          </a:schemeClr>
        </a:solidFill>
      </dgm:spPr>
      <dgm:t>
        <a:bodyPr/>
        <a:lstStyle/>
        <a:p>
          <a:r>
            <a:rPr lang="en-US" dirty="0"/>
            <a:t>Elements that will have a </a:t>
          </a:r>
          <a:r>
            <a:rPr lang="en-US" b="1" dirty="0"/>
            <a:t>minor impact </a:t>
          </a:r>
          <a:r>
            <a:rPr lang="en-US" dirty="0"/>
            <a:t>on state programs</a:t>
          </a:r>
        </a:p>
      </dgm:t>
    </dgm:pt>
    <dgm:pt modelId="{5A2B2ACF-0955-4FE3-B5AF-D2F5F000B73C}" type="parTrans" cxnId="{4978E0B5-3E95-4911-B68B-FF8DF3ED2048}">
      <dgm:prSet/>
      <dgm:spPr/>
      <dgm:t>
        <a:bodyPr/>
        <a:lstStyle/>
        <a:p>
          <a:endParaRPr lang="en-US"/>
        </a:p>
      </dgm:t>
    </dgm:pt>
    <dgm:pt modelId="{8AE45938-92B1-4DDE-A94A-2E406956C971}" type="sibTrans" cxnId="{4978E0B5-3E95-4911-B68B-FF8DF3ED2048}">
      <dgm:prSet/>
      <dgm:spPr/>
      <dgm:t>
        <a:bodyPr/>
        <a:lstStyle/>
        <a:p>
          <a:endParaRPr lang="en-US"/>
        </a:p>
      </dgm:t>
    </dgm:pt>
    <dgm:pt modelId="{E5D53CB2-C7E1-4779-A371-6A9A5236B62D}">
      <dgm:prSet>
        <dgm:style>
          <a:lnRef idx="1">
            <a:schemeClr val="accent6"/>
          </a:lnRef>
          <a:fillRef idx="2">
            <a:schemeClr val="accent6"/>
          </a:fillRef>
          <a:effectRef idx="1">
            <a:schemeClr val="accent6"/>
          </a:effectRef>
          <a:fontRef idx="minor">
            <a:schemeClr val="dk1"/>
          </a:fontRef>
        </dgm:style>
      </dgm:prSet>
      <dgm:spPr/>
      <dgm:t>
        <a:bodyPr/>
        <a:lstStyle/>
        <a:p>
          <a:r>
            <a:rPr lang="en-US" dirty="0"/>
            <a:t>Under each of the above four categories there are the following subcategories:	</a:t>
          </a:r>
        </a:p>
      </dgm:t>
    </dgm:pt>
    <dgm:pt modelId="{586DADFB-CE50-4F1B-ADBC-09C60053A8E5}" type="parTrans" cxnId="{332FD128-98C6-4F8F-92CF-A42CA502682E}">
      <dgm:prSet/>
      <dgm:spPr/>
      <dgm:t>
        <a:bodyPr/>
        <a:lstStyle/>
        <a:p>
          <a:endParaRPr lang="en-US"/>
        </a:p>
      </dgm:t>
    </dgm:pt>
    <dgm:pt modelId="{1EB78EFC-FF4E-4EEC-B82E-0886400C6D6C}" type="sibTrans" cxnId="{332FD128-98C6-4F8F-92CF-A42CA502682E}">
      <dgm:prSet/>
      <dgm:spPr/>
      <dgm:t>
        <a:bodyPr/>
        <a:lstStyle/>
        <a:p>
          <a:endParaRPr lang="en-US"/>
        </a:p>
      </dgm:t>
    </dgm:pt>
    <dgm:pt modelId="{C615E151-D24F-4235-BC5B-72AE4EF2D1D3}">
      <dgm:prSet custT="1"/>
      <dgm:spPr>
        <a:solidFill>
          <a:schemeClr val="accent6">
            <a:lumMod val="75000"/>
            <a:alpha val="90000"/>
          </a:schemeClr>
        </a:solidFill>
      </dgm:spPr>
      <dgm:t>
        <a:bodyPr/>
        <a:lstStyle/>
        <a:p>
          <a:r>
            <a:rPr lang="en-US" sz="1500" dirty="0"/>
            <a:t>No Federal money needed</a:t>
          </a:r>
        </a:p>
      </dgm:t>
    </dgm:pt>
    <dgm:pt modelId="{46284783-1A15-4351-9AD4-B3E5465D2878}" type="parTrans" cxnId="{460A95BE-FFB6-4E30-8356-83913093BB37}">
      <dgm:prSet/>
      <dgm:spPr/>
      <dgm:t>
        <a:bodyPr/>
        <a:lstStyle/>
        <a:p>
          <a:endParaRPr lang="en-US"/>
        </a:p>
      </dgm:t>
    </dgm:pt>
    <dgm:pt modelId="{FD3934C7-6B27-4E4A-BD9D-B2736DBB0790}" type="sibTrans" cxnId="{460A95BE-FFB6-4E30-8356-83913093BB37}">
      <dgm:prSet/>
      <dgm:spPr/>
      <dgm:t>
        <a:bodyPr/>
        <a:lstStyle/>
        <a:p>
          <a:endParaRPr lang="en-US"/>
        </a:p>
      </dgm:t>
    </dgm:pt>
    <dgm:pt modelId="{DD16B2E1-18B5-4525-96E8-F98EDE13DEEB}">
      <dgm:prSet custT="1"/>
      <dgm:spPr>
        <a:solidFill>
          <a:schemeClr val="accent6">
            <a:lumMod val="60000"/>
            <a:lumOff val="40000"/>
            <a:alpha val="90000"/>
          </a:schemeClr>
        </a:solidFill>
      </dgm:spPr>
      <dgm:t>
        <a:bodyPr/>
        <a:lstStyle/>
        <a:p>
          <a:r>
            <a:rPr lang="en-US" sz="1500" i="1" dirty="0"/>
            <a:t>Italics indicate budget appropriations needed, cannot implement under Continuing Resolution (CR)</a:t>
          </a:r>
          <a:endParaRPr lang="en-US" sz="1500" dirty="0"/>
        </a:p>
      </dgm:t>
    </dgm:pt>
    <dgm:pt modelId="{FE860747-6240-4A18-BC23-645B38ABCFFB}" type="parTrans" cxnId="{CDC9801D-1B96-4ABC-B019-E2B6C3072764}">
      <dgm:prSet/>
      <dgm:spPr/>
      <dgm:t>
        <a:bodyPr/>
        <a:lstStyle/>
        <a:p>
          <a:endParaRPr lang="en-US"/>
        </a:p>
      </dgm:t>
    </dgm:pt>
    <dgm:pt modelId="{98870F69-D749-4AAD-B747-5BE0D7BFD596}" type="sibTrans" cxnId="{CDC9801D-1B96-4ABC-B019-E2B6C3072764}">
      <dgm:prSet/>
      <dgm:spPr/>
      <dgm:t>
        <a:bodyPr/>
        <a:lstStyle/>
        <a:p>
          <a:endParaRPr lang="en-US"/>
        </a:p>
      </dgm:t>
    </dgm:pt>
    <dgm:pt modelId="{71415A32-BB08-4C2D-B155-260E689CDA94}">
      <dgm:prSet custT="1"/>
      <dgm:spPr>
        <a:solidFill>
          <a:schemeClr val="accent6">
            <a:lumMod val="20000"/>
            <a:lumOff val="80000"/>
            <a:alpha val="90000"/>
          </a:schemeClr>
        </a:solidFill>
      </dgm:spPr>
      <dgm:t>
        <a:bodyPr/>
        <a:lstStyle/>
        <a:p>
          <a:r>
            <a:rPr lang="en-US" sz="1500" b="1" dirty="0"/>
            <a:t>Bold indicates additional Federal appropriations needed </a:t>
          </a:r>
          <a:endParaRPr lang="en-US" sz="1500" dirty="0"/>
        </a:p>
      </dgm:t>
    </dgm:pt>
    <dgm:pt modelId="{5F18389D-95EA-4CF9-83A0-7541A86428BB}" type="parTrans" cxnId="{2106B880-09CA-4A31-96D5-0D0D5EEA26CF}">
      <dgm:prSet/>
      <dgm:spPr/>
      <dgm:t>
        <a:bodyPr/>
        <a:lstStyle/>
        <a:p>
          <a:endParaRPr lang="en-US"/>
        </a:p>
      </dgm:t>
    </dgm:pt>
    <dgm:pt modelId="{32327817-F086-4906-9030-5DC184788DBD}" type="sibTrans" cxnId="{2106B880-09CA-4A31-96D5-0D0D5EEA26CF}">
      <dgm:prSet/>
      <dgm:spPr/>
      <dgm:t>
        <a:bodyPr/>
        <a:lstStyle/>
        <a:p>
          <a:endParaRPr lang="en-US"/>
        </a:p>
      </dgm:t>
    </dgm:pt>
    <dgm:pt modelId="{C48AA04A-9E60-4F92-A094-94F5700574DC}" type="pres">
      <dgm:prSet presAssocID="{15AFC0D2-0FE2-4BE2-93B6-B786BD9D57CE}" presName="Name0" presStyleCnt="0">
        <dgm:presLayoutVars>
          <dgm:dir/>
          <dgm:animLvl val="lvl"/>
          <dgm:resizeHandles val="exact"/>
        </dgm:presLayoutVars>
      </dgm:prSet>
      <dgm:spPr/>
    </dgm:pt>
    <dgm:pt modelId="{284279A6-DE7D-4424-9BE6-F01D97030EF4}" type="pres">
      <dgm:prSet presAssocID="{E5D53CB2-C7E1-4779-A371-6A9A5236B62D}" presName="boxAndChildren" presStyleCnt="0"/>
      <dgm:spPr/>
    </dgm:pt>
    <dgm:pt modelId="{17D7E602-D0C3-46DC-9B59-16191D80C72B}" type="pres">
      <dgm:prSet presAssocID="{E5D53CB2-C7E1-4779-A371-6A9A5236B62D}" presName="parentTextBox" presStyleLbl="node1" presStyleIdx="0" presStyleCnt="2"/>
      <dgm:spPr/>
    </dgm:pt>
    <dgm:pt modelId="{D994CD76-72EF-40E7-A22E-E1BB1A8DF14C}" type="pres">
      <dgm:prSet presAssocID="{E5D53CB2-C7E1-4779-A371-6A9A5236B62D}" presName="entireBox" presStyleLbl="node1" presStyleIdx="0" presStyleCnt="2"/>
      <dgm:spPr/>
    </dgm:pt>
    <dgm:pt modelId="{133E6369-7A13-4B23-9DBB-70235768E462}" type="pres">
      <dgm:prSet presAssocID="{E5D53CB2-C7E1-4779-A371-6A9A5236B62D}" presName="descendantBox" presStyleCnt="0"/>
      <dgm:spPr/>
    </dgm:pt>
    <dgm:pt modelId="{59F395B6-E731-41FA-9DF1-DF3F51EC34F3}" type="pres">
      <dgm:prSet presAssocID="{C615E151-D24F-4235-BC5B-72AE4EF2D1D3}" presName="childTextBox" presStyleLbl="fgAccFollowNode1" presStyleIdx="0" presStyleCnt="7">
        <dgm:presLayoutVars>
          <dgm:bulletEnabled val="1"/>
        </dgm:presLayoutVars>
      </dgm:prSet>
      <dgm:spPr/>
    </dgm:pt>
    <dgm:pt modelId="{485566A0-C573-489E-B7DE-5A7EE50D6056}" type="pres">
      <dgm:prSet presAssocID="{DD16B2E1-18B5-4525-96E8-F98EDE13DEEB}" presName="childTextBox" presStyleLbl="fgAccFollowNode1" presStyleIdx="1" presStyleCnt="7">
        <dgm:presLayoutVars>
          <dgm:bulletEnabled val="1"/>
        </dgm:presLayoutVars>
      </dgm:prSet>
      <dgm:spPr/>
    </dgm:pt>
    <dgm:pt modelId="{B205CF60-E56C-480A-B641-85B99E67C610}" type="pres">
      <dgm:prSet presAssocID="{71415A32-BB08-4C2D-B155-260E689CDA94}" presName="childTextBox" presStyleLbl="fgAccFollowNode1" presStyleIdx="2" presStyleCnt="7">
        <dgm:presLayoutVars>
          <dgm:bulletEnabled val="1"/>
        </dgm:presLayoutVars>
      </dgm:prSet>
      <dgm:spPr/>
    </dgm:pt>
    <dgm:pt modelId="{A75132C4-BBC2-4CD4-81B1-ADE26F36436E}" type="pres">
      <dgm:prSet presAssocID="{BF8D084E-5AEC-4C34-A58D-28D08AD79F12}" presName="sp" presStyleCnt="0"/>
      <dgm:spPr/>
    </dgm:pt>
    <dgm:pt modelId="{AE11CBE3-E3A5-4C3F-BF71-F47C08EBBFC0}" type="pres">
      <dgm:prSet presAssocID="{6101C0A6-BF2E-4C8B-9EB5-165FB68B2549}" presName="arrowAndChildren" presStyleCnt="0"/>
      <dgm:spPr/>
    </dgm:pt>
    <dgm:pt modelId="{996003CD-F0CB-4D5F-B665-EB27D578B5AB}" type="pres">
      <dgm:prSet presAssocID="{6101C0A6-BF2E-4C8B-9EB5-165FB68B2549}" presName="parentTextArrow" presStyleLbl="node1" presStyleIdx="0" presStyleCnt="2"/>
      <dgm:spPr/>
    </dgm:pt>
    <dgm:pt modelId="{61DE1DA5-F860-4F13-A459-0F924E775738}" type="pres">
      <dgm:prSet presAssocID="{6101C0A6-BF2E-4C8B-9EB5-165FB68B2549}" presName="arrow" presStyleLbl="node1" presStyleIdx="1" presStyleCnt="2" custLinFactNeighborX="1429" custLinFactNeighborY="-74"/>
      <dgm:spPr/>
    </dgm:pt>
    <dgm:pt modelId="{FE825099-057C-4D9A-97BE-A4D3AF4B2D38}" type="pres">
      <dgm:prSet presAssocID="{6101C0A6-BF2E-4C8B-9EB5-165FB68B2549}" presName="descendantArrow" presStyleCnt="0"/>
      <dgm:spPr/>
    </dgm:pt>
    <dgm:pt modelId="{714EEEF3-FBB4-474F-AA92-9043215C15C7}" type="pres">
      <dgm:prSet presAssocID="{EEF8B3FB-4BA8-4797-A9CC-9231ABC341FF}" presName="childTextArrow" presStyleLbl="fgAccFollowNode1" presStyleIdx="3" presStyleCnt="7">
        <dgm:presLayoutVars>
          <dgm:bulletEnabled val="1"/>
        </dgm:presLayoutVars>
      </dgm:prSet>
      <dgm:spPr/>
    </dgm:pt>
    <dgm:pt modelId="{1A184DD6-69D7-4524-9FC1-513A33A765C2}" type="pres">
      <dgm:prSet presAssocID="{BD59E782-6293-4DBF-ACD4-31A035654147}" presName="childTextArrow" presStyleLbl="fgAccFollowNode1" presStyleIdx="4" presStyleCnt="7">
        <dgm:presLayoutVars>
          <dgm:bulletEnabled val="1"/>
        </dgm:presLayoutVars>
      </dgm:prSet>
      <dgm:spPr/>
    </dgm:pt>
    <dgm:pt modelId="{336E46E1-D313-4380-B351-CB9B59A316FB}" type="pres">
      <dgm:prSet presAssocID="{53FEA6F0-BD8E-4213-9957-B900C1CEF1DA}" presName="childTextArrow" presStyleLbl="fgAccFollowNode1" presStyleIdx="5" presStyleCnt="7">
        <dgm:presLayoutVars>
          <dgm:bulletEnabled val="1"/>
        </dgm:presLayoutVars>
      </dgm:prSet>
      <dgm:spPr/>
    </dgm:pt>
    <dgm:pt modelId="{97E8544E-EF57-423C-99F0-472414D00D32}" type="pres">
      <dgm:prSet presAssocID="{0D858596-6B97-41C0-832D-D6692CC11F64}" presName="childTextArrow" presStyleLbl="fgAccFollowNode1" presStyleIdx="6" presStyleCnt="7">
        <dgm:presLayoutVars>
          <dgm:bulletEnabled val="1"/>
        </dgm:presLayoutVars>
      </dgm:prSet>
      <dgm:spPr/>
    </dgm:pt>
  </dgm:ptLst>
  <dgm:cxnLst>
    <dgm:cxn modelId="{89E92000-8599-4650-A861-97CB9128A669}" type="presOf" srcId="{E5D53CB2-C7E1-4779-A371-6A9A5236B62D}" destId="{17D7E602-D0C3-46DC-9B59-16191D80C72B}" srcOrd="0" destOrd="0" presId="urn:microsoft.com/office/officeart/2005/8/layout/process4"/>
    <dgm:cxn modelId="{DC398A10-05DF-427B-A4FF-E6C42DF07B42}" type="presOf" srcId="{53FEA6F0-BD8E-4213-9957-B900C1CEF1DA}" destId="{336E46E1-D313-4380-B351-CB9B59A316FB}" srcOrd="0" destOrd="0" presId="urn:microsoft.com/office/officeart/2005/8/layout/process4"/>
    <dgm:cxn modelId="{8A46D511-04B7-4D18-BFE5-ECD9715A35F5}" srcId="{6101C0A6-BF2E-4C8B-9EB5-165FB68B2549}" destId="{EEF8B3FB-4BA8-4797-A9CC-9231ABC341FF}" srcOrd="0" destOrd="0" parTransId="{E0AC813E-0F96-448C-9A80-8D180E80CF98}" sibTransId="{1D99C302-C299-4078-9C84-1DF413FCDE20}"/>
    <dgm:cxn modelId="{16E17716-C09D-410F-905D-69D01D7B3BD9}" type="presOf" srcId="{0D858596-6B97-41C0-832D-D6692CC11F64}" destId="{97E8544E-EF57-423C-99F0-472414D00D32}" srcOrd="0" destOrd="0" presId="urn:microsoft.com/office/officeart/2005/8/layout/process4"/>
    <dgm:cxn modelId="{0D3C9D1C-CF60-4565-938B-02B7511846BD}" type="presOf" srcId="{BD59E782-6293-4DBF-ACD4-31A035654147}" destId="{1A184DD6-69D7-4524-9FC1-513A33A765C2}" srcOrd="0" destOrd="0" presId="urn:microsoft.com/office/officeart/2005/8/layout/process4"/>
    <dgm:cxn modelId="{CDC9801D-1B96-4ABC-B019-E2B6C3072764}" srcId="{E5D53CB2-C7E1-4779-A371-6A9A5236B62D}" destId="{DD16B2E1-18B5-4525-96E8-F98EDE13DEEB}" srcOrd="1" destOrd="0" parTransId="{FE860747-6240-4A18-BC23-645B38ABCFFB}" sibTransId="{98870F69-D749-4AAD-B747-5BE0D7BFD596}"/>
    <dgm:cxn modelId="{F0118B1D-2781-427F-A98C-21F363D60012}" type="presOf" srcId="{EEF8B3FB-4BA8-4797-A9CC-9231ABC341FF}" destId="{714EEEF3-FBB4-474F-AA92-9043215C15C7}" srcOrd="0" destOrd="0" presId="urn:microsoft.com/office/officeart/2005/8/layout/process4"/>
    <dgm:cxn modelId="{27D22520-692C-46FA-A39D-A8B7F66F08BE}" type="presOf" srcId="{E5D53CB2-C7E1-4779-A371-6A9A5236B62D}" destId="{D994CD76-72EF-40E7-A22E-E1BB1A8DF14C}" srcOrd="1" destOrd="0" presId="urn:microsoft.com/office/officeart/2005/8/layout/process4"/>
    <dgm:cxn modelId="{332FD128-98C6-4F8F-92CF-A42CA502682E}" srcId="{15AFC0D2-0FE2-4BE2-93B6-B786BD9D57CE}" destId="{E5D53CB2-C7E1-4779-A371-6A9A5236B62D}" srcOrd="1" destOrd="0" parTransId="{586DADFB-CE50-4F1B-ADBC-09C60053A8E5}" sibTransId="{1EB78EFC-FF4E-4EEC-B82E-0886400C6D6C}"/>
    <dgm:cxn modelId="{43785E5C-201B-49E4-B354-654984EC9BF3}" type="presOf" srcId="{15AFC0D2-0FE2-4BE2-93B6-B786BD9D57CE}" destId="{C48AA04A-9E60-4F92-A094-94F5700574DC}" srcOrd="0" destOrd="0" presId="urn:microsoft.com/office/officeart/2005/8/layout/process4"/>
    <dgm:cxn modelId="{2106B880-09CA-4A31-96D5-0D0D5EEA26CF}" srcId="{E5D53CB2-C7E1-4779-A371-6A9A5236B62D}" destId="{71415A32-BB08-4C2D-B155-260E689CDA94}" srcOrd="2" destOrd="0" parTransId="{5F18389D-95EA-4CF9-83A0-7541A86428BB}" sibTransId="{32327817-F086-4906-9030-5DC184788DBD}"/>
    <dgm:cxn modelId="{39044E91-F61C-4E19-A9E4-BB7856BFBFCC}" type="presOf" srcId="{71415A32-BB08-4C2D-B155-260E689CDA94}" destId="{B205CF60-E56C-480A-B641-85B99E67C610}" srcOrd="0" destOrd="0" presId="urn:microsoft.com/office/officeart/2005/8/layout/process4"/>
    <dgm:cxn modelId="{E61CD796-D523-46F5-87C1-9101ED13D7E6}" srcId="{6101C0A6-BF2E-4C8B-9EB5-165FB68B2549}" destId="{53FEA6F0-BD8E-4213-9957-B900C1CEF1DA}" srcOrd="2" destOrd="0" parTransId="{853C0803-45F8-4375-BD29-DF9615E6FAC2}" sibTransId="{4A2896A7-D3AB-4D5B-989D-03E2A5B3D728}"/>
    <dgm:cxn modelId="{BCE472A9-7B8D-45E3-B241-ED6716F79736}" srcId="{15AFC0D2-0FE2-4BE2-93B6-B786BD9D57CE}" destId="{6101C0A6-BF2E-4C8B-9EB5-165FB68B2549}" srcOrd="0" destOrd="0" parTransId="{A283B2EA-00F6-4569-A050-DBAC4995E4FE}" sibTransId="{BF8D084E-5AEC-4C34-A58D-28D08AD79F12}"/>
    <dgm:cxn modelId="{0E7CD1AD-4C09-47F9-88CE-E87567E61601}" type="presOf" srcId="{6101C0A6-BF2E-4C8B-9EB5-165FB68B2549}" destId="{996003CD-F0CB-4D5F-B665-EB27D578B5AB}" srcOrd="0" destOrd="0" presId="urn:microsoft.com/office/officeart/2005/8/layout/process4"/>
    <dgm:cxn modelId="{4978E0B5-3E95-4911-B68B-FF8DF3ED2048}" srcId="{6101C0A6-BF2E-4C8B-9EB5-165FB68B2549}" destId="{0D858596-6B97-41C0-832D-D6692CC11F64}" srcOrd="3" destOrd="0" parTransId="{5A2B2ACF-0955-4FE3-B5AF-D2F5F000B73C}" sibTransId="{8AE45938-92B1-4DDE-A94A-2E406956C971}"/>
    <dgm:cxn modelId="{460A95BE-FFB6-4E30-8356-83913093BB37}" srcId="{E5D53CB2-C7E1-4779-A371-6A9A5236B62D}" destId="{C615E151-D24F-4235-BC5B-72AE4EF2D1D3}" srcOrd="0" destOrd="0" parTransId="{46284783-1A15-4351-9AD4-B3E5465D2878}" sibTransId="{FD3934C7-6B27-4E4A-BD9D-B2736DBB0790}"/>
    <dgm:cxn modelId="{9A5CFBCB-1F72-4393-A5AC-075E7D65B6A7}" type="presOf" srcId="{DD16B2E1-18B5-4525-96E8-F98EDE13DEEB}" destId="{485566A0-C573-489E-B7DE-5A7EE50D6056}" srcOrd="0" destOrd="0" presId="urn:microsoft.com/office/officeart/2005/8/layout/process4"/>
    <dgm:cxn modelId="{5969E9CC-5DE1-42AD-9DEA-1D74B1903A88}" srcId="{6101C0A6-BF2E-4C8B-9EB5-165FB68B2549}" destId="{BD59E782-6293-4DBF-ACD4-31A035654147}" srcOrd="1" destOrd="0" parTransId="{8972B864-6FB8-4757-9777-689BC1B8BD52}" sibTransId="{87ABE1C0-5975-4476-87DB-B082A86CA62B}"/>
    <dgm:cxn modelId="{FD5754D7-D7C2-423A-844E-D1E2659FABD9}" type="presOf" srcId="{6101C0A6-BF2E-4C8B-9EB5-165FB68B2549}" destId="{61DE1DA5-F860-4F13-A459-0F924E775738}" srcOrd="1" destOrd="0" presId="urn:microsoft.com/office/officeart/2005/8/layout/process4"/>
    <dgm:cxn modelId="{F8A7DCDB-C678-4EE8-9312-4761439B5499}" type="presOf" srcId="{C615E151-D24F-4235-BC5B-72AE4EF2D1D3}" destId="{59F395B6-E731-41FA-9DF1-DF3F51EC34F3}" srcOrd="0" destOrd="0" presId="urn:microsoft.com/office/officeart/2005/8/layout/process4"/>
    <dgm:cxn modelId="{04F0E5C8-213A-4957-9A8C-C8AD2CF1CCF9}" type="presParOf" srcId="{C48AA04A-9E60-4F92-A094-94F5700574DC}" destId="{284279A6-DE7D-4424-9BE6-F01D97030EF4}" srcOrd="0" destOrd="0" presId="urn:microsoft.com/office/officeart/2005/8/layout/process4"/>
    <dgm:cxn modelId="{B25FD932-5E37-4CFE-8FDC-9383FE1B633D}" type="presParOf" srcId="{284279A6-DE7D-4424-9BE6-F01D97030EF4}" destId="{17D7E602-D0C3-46DC-9B59-16191D80C72B}" srcOrd="0" destOrd="0" presId="urn:microsoft.com/office/officeart/2005/8/layout/process4"/>
    <dgm:cxn modelId="{A7C4E83D-01F2-428F-B745-FA673F9ED81C}" type="presParOf" srcId="{284279A6-DE7D-4424-9BE6-F01D97030EF4}" destId="{D994CD76-72EF-40E7-A22E-E1BB1A8DF14C}" srcOrd="1" destOrd="0" presId="urn:microsoft.com/office/officeart/2005/8/layout/process4"/>
    <dgm:cxn modelId="{9D2A0AC6-CAEF-4E22-A0AF-96051BD2838C}" type="presParOf" srcId="{284279A6-DE7D-4424-9BE6-F01D97030EF4}" destId="{133E6369-7A13-4B23-9DBB-70235768E462}" srcOrd="2" destOrd="0" presId="urn:microsoft.com/office/officeart/2005/8/layout/process4"/>
    <dgm:cxn modelId="{70F600BE-12FF-44DC-A238-1E36557640CC}" type="presParOf" srcId="{133E6369-7A13-4B23-9DBB-70235768E462}" destId="{59F395B6-E731-41FA-9DF1-DF3F51EC34F3}" srcOrd="0" destOrd="0" presId="urn:microsoft.com/office/officeart/2005/8/layout/process4"/>
    <dgm:cxn modelId="{ABF8DA5D-1867-4D24-B12E-373FA0B33FA3}" type="presParOf" srcId="{133E6369-7A13-4B23-9DBB-70235768E462}" destId="{485566A0-C573-489E-B7DE-5A7EE50D6056}" srcOrd="1" destOrd="0" presId="urn:microsoft.com/office/officeart/2005/8/layout/process4"/>
    <dgm:cxn modelId="{F3F3CA2A-1EBA-41EA-A588-A5B6DDBB6399}" type="presParOf" srcId="{133E6369-7A13-4B23-9DBB-70235768E462}" destId="{B205CF60-E56C-480A-B641-85B99E67C610}" srcOrd="2" destOrd="0" presId="urn:microsoft.com/office/officeart/2005/8/layout/process4"/>
    <dgm:cxn modelId="{05C18F47-6538-445D-9D28-A98C15B1922E}" type="presParOf" srcId="{C48AA04A-9E60-4F92-A094-94F5700574DC}" destId="{A75132C4-BBC2-4CD4-81B1-ADE26F36436E}" srcOrd="1" destOrd="0" presId="urn:microsoft.com/office/officeart/2005/8/layout/process4"/>
    <dgm:cxn modelId="{929CD714-EC10-4C8D-AD86-12F0DB28A3A7}" type="presParOf" srcId="{C48AA04A-9E60-4F92-A094-94F5700574DC}" destId="{AE11CBE3-E3A5-4C3F-BF71-F47C08EBBFC0}" srcOrd="2" destOrd="0" presId="urn:microsoft.com/office/officeart/2005/8/layout/process4"/>
    <dgm:cxn modelId="{B6A3C27C-0CA7-45AC-83E7-3D6C9456F10E}" type="presParOf" srcId="{AE11CBE3-E3A5-4C3F-BF71-F47C08EBBFC0}" destId="{996003CD-F0CB-4D5F-B665-EB27D578B5AB}" srcOrd="0" destOrd="0" presId="urn:microsoft.com/office/officeart/2005/8/layout/process4"/>
    <dgm:cxn modelId="{64DCD99A-1835-4DCA-A6C3-6AC1393C1509}" type="presParOf" srcId="{AE11CBE3-E3A5-4C3F-BF71-F47C08EBBFC0}" destId="{61DE1DA5-F860-4F13-A459-0F924E775738}" srcOrd="1" destOrd="0" presId="urn:microsoft.com/office/officeart/2005/8/layout/process4"/>
    <dgm:cxn modelId="{4FB889A0-06C1-45E3-941E-23FB29E99C2A}" type="presParOf" srcId="{AE11CBE3-E3A5-4C3F-BF71-F47C08EBBFC0}" destId="{FE825099-057C-4D9A-97BE-A4D3AF4B2D38}" srcOrd="2" destOrd="0" presId="urn:microsoft.com/office/officeart/2005/8/layout/process4"/>
    <dgm:cxn modelId="{C1B41513-E390-4A08-A6C0-9F29B4823884}" type="presParOf" srcId="{FE825099-057C-4D9A-97BE-A4D3AF4B2D38}" destId="{714EEEF3-FBB4-474F-AA92-9043215C15C7}" srcOrd="0" destOrd="0" presId="urn:microsoft.com/office/officeart/2005/8/layout/process4"/>
    <dgm:cxn modelId="{18F19F44-28A8-4461-B40F-86BFF92F0B6E}" type="presParOf" srcId="{FE825099-057C-4D9A-97BE-A4D3AF4B2D38}" destId="{1A184DD6-69D7-4524-9FC1-513A33A765C2}" srcOrd="1" destOrd="0" presId="urn:microsoft.com/office/officeart/2005/8/layout/process4"/>
    <dgm:cxn modelId="{F5DE5C65-D5B1-46A9-AA86-470B152B340E}" type="presParOf" srcId="{FE825099-057C-4D9A-97BE-A4D3AF4B2D38}" destId="{336E46E1-D313-4380-B351-CB9B59A316FB}" srcOrd="2" destOrd="0" presId="urn:microsoft.com/office/officeart/2005/8/layout/process4"/>
    <dgm:cxn modelId="{9F0B3F36-2696-42F4-8ABB-4CA349B2C798}" type="presParOf" srcId="{FE825099-057C-4D9A-97BE-A4D3AF4B2D38}" destId="{97E8544E-EF57-423C-99F0-472414D00D32}"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D1844-11C2-402D-86FD-6D142735BF72}">
      <dsp:nvSpPr>
        <dsp:cNvPr id="0" name=""/>
        <dsp:cNvSpPr/>
      </dsp:nvSpPr>
      <dsp:spPr>
        <a:xfrm>
          <a:off x="152184" y="2125535"/>
          <a:ext cx="764443" cy="579691"/>
        </a:xfrm>
        <a:prstGeom prst="homePlate">
          <a:avLst>
            <a:gd name="adj" fmla="val 4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2002</a:t>
          </a:r>
        </a:p>
      </dsp:txBody>
      <dsp:txXfrm>
        <a:off x="152184" y="2125535"/>
        <a:ext cx="648505" cy="579691"/>
      </dsp:txXfrm>
    </dsp:sp>
    <dsp:sp modelId="{2C7409B4-3957-4AF0-AF24-717EC5F0A4A1}">
      <dsp:nvSpPr>
        <dsp:cNvPr id="0" name=""/>
        <dsp:cNvSpPr/>
      </dsp:nvSpPr>
      <dsp:spPr>
        <a:xfrm>
          <a:off x="3542" y="0"/>
          <a:ext cx="1061727" cy="154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solidFill>
                <a:schemeClr val="accent1">
                  <a:lumMod val="75000"/>
                </a:schemeClr>
              </a:solidFill>
            </a:rPr>
            <a:t>Bio-Terrorism Act</a:t>
          </a:r>
        </a:p>
      </dsp:txBody>
      <dsp:txXfrm>
        <a:off x="3542" y="0"/>
        <a:ext cx="1061727" cy="1545844"/>
      </dsp:txXfrm>
    </dsp:sp>
    <dsp:sp modelId="{DB294174-20BE-4703-93FB-09EF97A7B052}">
      <dsp:nvSpPr>
        <dsp:cNvPr id="0" name=""/>
        <dsp:cNvSpPr/>
      </dsp:nvSpPr>
      <dsp:spPr>
        <a:xfrm>
          <a:off x="916627" y="2415381"/>
          <a:ext cx="304358" cy="0"/>
        </a:xfrm>
        <a:custGeom>
          <a:avLst/>
          <a:gdLst/>
          <a:ahLst/>
          <a:cxnLst/>
          <a:rect l="0" t="0" r="0" b="0"/>
          <a:pathLst>
            <a:path>
              <a:moveTo>
                <a:pt x="0" y="0"/>
              </a:moveTo>
              <a:lnTo>
                <a:pt x="304358" y="0"/>
              </a:lnTo>
            </a:path>
          </a:pathLst>
        </a:custGeom>
        <a:no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F5C104A-1281-48DE-89F1-47FB4AED2085}">
      <dsp:nvSpPr>
        <dsp:cNvPr id="0" name=""/>
        <dsp:cNvSpPr/>
      </dsp:nvSpPr>
      <dsp:spPr>
        <a:xfrm>
          <a:off x="534405" y="1642459"/>
          <a:ext cx="0" cy="483076"/>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0FA45B8-B1FF-4B1C-AE53-7547D5BE8CED}">
      <dsp:nvSpPr>
        <dsp:cNvPr id="0" name=""/>
        <dsp:cNvSpPr/>
      </dsp:nvSpPr>
      <dsp:spPr>
        <a:xfrm>
          <a:off x="474312" y="1545844"/>
          <a:ext cx="120187" cy="9661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2651431-E8A7-4785-B1C1-AD7E9B97AC6F}">
      <dsp:nvSpPr>
        <dsp:cNvPr id="0" name=""/>
        <dsp:cNvSpPr/>
      </dsp:nvSpPr>
      <dsp:spPr>
        <a:xfrm>
          <a:off x="1220986" y="2125535"/>
          <a:ext cx="800828" cy="579691"/>
        </a:xfrm>
        <a:prstGeom prst="hexagon">
          <a:avLst>
            <a:gd name="adj" fmla="val 40000"/>
            <a:gd name="vf" fmla="val 115470"/>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w="9525" cap="flat" cmpd="sng" algn="ctr">
          <a:solidFill>
            <a:schemeClr val="accent4">
              <a:hueOff val="-637824"/>
              <a:satOff val="3843"/>
              <a:lumOff val="30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2005</a:t>
          </a:r>
        </a:p>
      </dsp:txBody>
      <dsp:txXfrm>
        <a:off x="1370292" y="2233612"/>
        <a:ext cx="502216" cy="363537"/>
      </dsp:txXfrm>
    </dsp:sp>
    <dsp:sp modelId="{970351BC-A137-4401-86C6-8413994303FB}">
      <dsp:nvSpPr>
        <dsp:cNvPr id="0" name=""/>
        <dsp:cNvSpPr/>
      </dsp:nvSpPr>
      <dsp:spPr>
        <a:xfrm>
          <a:off x="1065269" y="3284918"/>
          <a:ext cx="1112262" cy="154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Energy Policy Act</a:t>
          </a:r>
        </a:p>
      </dsp:txBody>
      <dsp:txXfrm>
        <a:off x="1065269" y="3284918"/>
        <a:ext cx="1112262" cy="1545844"/>
      </dsp:txXfrm>
    </dsp:sp>
    <dsp:sp modelId="{3CC74409-63DE-4E2F-AD8B-145E01AE204F}">
      <dsp:nvSpPr>
        <dsp:cNvPr id="0" name=""/>
        <dsp:cNvSpPr/>
      </dsp:nvSpPr>
      <dsp:spPr>
        <a:xfrm>
          <a:off x="2021815" y="2415381"/>
          <a:ext cx="309322" cy="0"/>
        </a:xfrm>
        <a:custGeom>
          <a:avLst/>
          <a:gdLst/>
          <a:ahLst/>
          <a:cxnLst/>
          <a:rect l="0" t="0" r="0" b="0"/>
          <a:pathLst>
            <a:path>
              <a:moveTo>
                <a:pt x="0" y="0"/>
              </a:moveTo>
              <a:lnTo>
                <a:pt x="309322" y="0"/>
              </a:lnTo>
            </a:path>
          </a:pathLst>
        </a:custGeom>
        <a:noFill/>
        <a:ln w="9525" cap="flat" cmpd="sng" algn="ctr">
          <a:solidFill>
            <a:schemeClr val="accent4">
              <a:hueOff val="-744128"/>
              <a:satOff val="4483"/>
              <a:lumOff val="3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85DC5BA-672A-46B8-8A72-C2E62137D0E7}">
      <dsp:nvSpPr>
        <dsp:cNvPr id="0" name=""/>
        <dsp:cNvSpPr/>
      </dsp:nvSpPr>
      <dsp:spPr>
        <a:xfrm>
          <a:off x="1621400" y="2705227"/>
          <a:ext cx="0" cy="483076"/>
        </a:xfrm>
        <a:prstGeom prst="line">
          <a:avLst/>
        </a:prstGeom>
        <a:noFill/>
        <a:ln w="12700" cap="flat" cmpd="sng" algn="ctr">
          <a:solidFill>
            <a:schemeClr val="accent4">
              <a:hueOff val="-637824"/>
              <a:satOff val="3843"/>
              <a:lumOff val="308"/>
              <a:alphaOff val="0"/>
            </a:schemeClr>
          </a:solidFill>
          <a:prstDash val="dash"/>
        </a:ln>
        <a:effectLst/>
      </dsp:spPr>
      <dsp:style>
        <a:lnRef idx="1">
          <a:scrgbClr r="0" g="0" b="0"/>
        </a:lnRef>
        <a:fillRef idx="0">
          <a:scrgbClr r="0" g="0" b="0"/>
        </a:fillRef>
        <a:effectRef idx="0">
          <a:scrgbClr r="0" g="0" b="0"/>
        </a:effectRef>
        <a:fontRef idx="minor"/>
      </dsp:style>
    </dsp:sp>
    <dsp:sp modelId="{E7F265FF-8CBE-4510-A598-E885161FB5F8}">
      <dsp:nvSpPr>
        <dsp:cNvPr id="0" name=""/>
        <dsp:cNvSpPr/>
      </dsp:nvSpPr>
      <dsp:spPr>
        <a:xfrm>
          <a:off x="1558446" y="3188303"/>
          <a:ext cx="125908" cy="96615"/>
        </a:xfrm>
        <a:prstGeom prst="rect">
          <a:avLst/>
        </a:prstGeom>
        <a:gradFill rotWithShape="0">
          <a:gsLst>
            <a:gs pos="0">
              <a:schemeClr val="accent4">
                <a:hueOff val="-637824"/>
                <a:satOff val="3843"/>
                <a:lumOff val="308"/>
                <a:alphaOff val="0"/>
                <a:shade val="51000"/>
                <a:satMod val="130000"/>
              </a:schemeClr>
            </a:gs>
            <a:gs pos="80000">
              <a:schemeClr val="accent4">
                <a:hueOff val="-637824"/>
                <a:satOff val="3843"/>
                <a:lumOff val="308"/>
                <a:alphaOff val="0"/>
                <a:shade val="93000"/>
                <a:satMod val="130000"/>
              </a:schemeClr>
            </a:gs>
            <a:gs pos="100000">
              <a:schemeClr val="accent4">
                <a:hueOff val="-637824"/>
                <a:satOff val="3843"/>
                <a:lumOff val="3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881FA9C-1D25-4361-B680-9B484B27943C}">
      <dsp:nvSpPr>
        <dsp:cNvPr id="0" name=""/>
        <dsp:cNvSpPr/>
      </dsp:nvSpPr>
      <dsp:spPr>
        <a:xfrm>
          <a:off x="2331137" y="2125535"/>
          <a:ext cx="789970" cy="579691"/>
        </a:xfrm>
        <a:prstGeom prst="hexagon">
          <a:avLst>
            <a:gd name="adj" fmla="val 40000"/>
            <a:gd name="vf" fmla="val 115470"/>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w="9525" cap="flat" cmpd="sng" algn="ctr">
          <a:solidFill>
            <a:schemeClr val="accent4">
              <a:hueOff val="-1275649"/>
              <a:satOff val="7685"/>
              <a:lumOff val="61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2011</a:t>
          </a:r>
        </a:p>
      </dsp:txBody>
      <dsp:txXfrm>
        <a:off x="2479991" y="2234766"/>
        <a:ext cx="492262" cy="361229"/>
      </dsp:txXfrm>
    </dsp:sp>
    <dsp:sp modelId="{FB886926-85C8-473E-8B4F-634323131E14}">
      <dsp:nvSpPr>
        <dsp:cNvPr id="0" name=""/>
        <dsp:cNvSpPr/>
      </dsp:nvSpPr>
      <dsp:spPr>
        <a:xfrm>
          <a:off x="2177532" y="0"/>
          <a:ext cx="1097181" cy="154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Reduction of Lead in Drinking Water Act</a:t>
          </a:r>
        </a:p>
      </dsp:txBody>
      <dsp:txXfrm>
        <a:off x="2177532" y="0"/>
        <a:ext cx="1097181" cy="1545844"/>
      </dsp:txXfrm>
    </dsp:sp>
    <dsp:sp modelId="{F14D4366-6D18-4CE5-9391-A2E0F2271F04}">
      <dsp:nvSpPr>
        <dsp:cNvPr id="0" name=""/>
        <dsp:cNvSpPr/>
      </dsp:nvSpPr>
      <dsp:spPr>
        <a:xfrm>
          <a:off x="3121107" y="2415381"/>
          <a:ext cx="307645" cy="0"/>
        </a:xfrm>
        <a:custGeom>
          <a:avLst/>
          <a:gdLst/>
          <a:ahLst/>
          <a:cxnLst/>
          <a:rect l="0" t="0" r="0" b="0"/>
          <a:pathLst>
            <a:path>
              <a:moveTo>
                <a:pt x="0" y="0"/>
              </a:moveTo>
              <a:lnTo>
                <a:pt x="307645" y="0"/>
              </a:lnTo>
            </a:path>
          </a:pathLst>
        </a:custGeom>
        <a:no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FA7A179-9D9C-42F5-877B-5D1D0B67F096}">
      <dsp:nvSpPr>
        <dsp:cNvPr id="0" name=""/>
        <dsp:cNvSpPr/>
      </dsp:nvSpPr>
      <dsp:spPr>
        <a:xfrm>
          <a:off x="2726122" y="1642459"/>
          <a:ext cx="0" cy="483076"/>
        </a:xfrm>
        <a:prstGeom prst="line">
          <a:avLst/>
        </a:prstGeom>
        <a:noFill/>
        <a:ln w="12700" cap="flat" cmpd="sng" algn="ctr">
          <a:solidFill>
            <a:schemeClr val="accent4">
              <a:hueOff val="-1275649"/>
              <a:satOff val="7685"/>
              <a:lumOff val="616"/>
              <a:alphaOff val="0"/>
            </a:schemeClr>
          </a:solidFill>
          <a:prstDash val="dash"/>
        </a:ln>
        <a:effectLst/>
      </dsp:spPr>
      <dsp:style>
        <a:lnRef idx="1">
          <a:scrgbClr r="0" g="0" b="0"/>
        </a:lnRef>
        <a:fillRef idx="0">
          <a:scrgbClr r="0" g="0" b="0"/>
        </a:fillRef>
        <a:effectRef idx="0">
          <a:scrgbClr r="0" g="0" b="0"/>
        </a:effectRef>
        <a:fontRef idx="minor"/>
      </dsp:style>
    </dsp:sp>
    <dsp:sp modelId="{E35B91AD-620E-40A4-9534-9D9B0B06003A}">
      <dsp:nvSpPr>
        <dsp:cNvPr id="0" name=""/>
        <dsp:cNvSpPr/>
      </dsp:nvSpPr>
      <dsp:spPr>
        <a:xfrm>
          <a:off x="2664022" y="1545844"/>
          <a:ext cx="124200" cy="96615"/>
        </a:xfrm>
        <a:prstGeom prst="rect">
          <a:avLst/>
        </a:prstGeom>
        <a:gradFill rotWithShape="0">
          <a:gsLst>
            <a:gs pos="0">
              <a:schemeClr val="accent4">
                <a:hueOff val="-1275649"/>
                <a:satOff val="7685"/>
                <a:lumOff val="616"/>
                <a:alphaOff val="0"/>
                <a:shade val="51000"/>
                <a:satMod val="130000"/>
              </a:schemeClr>
            </a:gs>
            <a:gs pos="80000">
              <a:schemeClr val="accent4">
                <a:hueOff val="-1275649"/>
                <a:satOff val="7685"/>
                <a:lumOff val="616"/>
                <a:alphaOff val="0"/>
                <a:shade val="93000"/>
                <a:satMod val="130000"/>
              </a:schemeClr>
            </a:gs>
            <a:gs pos="100000">
              <a:schemeClr val="accent4">
                <a:hueOff val="-1275649"/>
                <a:satOff val="7685"/>
                <a:lumOff val="6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6FA196-29DE-4309-A647-A73431CFBA11}">
      <dsp:nvSpPr>
        <dsp:cNvPr id="0" name=""/>
        <dsp:cNvSpPr/>
      </dsp:nvSpPr>
      <dsp:spPr>
        <a:xfrm>
          <a:off x="3428753" y="2125535"/>
          <a:ext cx="792207" cy="579691"/>
        </a:xfrm>
        <a:prstGeom prst="hexagon">
          <a:avLst>
            <a:gd name="adj" fmla="val 40000"/>
            <a:gd name="vf" fmla="val 115470"/>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w="9525" cap="flat" cmpd="sng" algn="ctr">
          <a:solidFill>
            <a:schemeClr val="accent4">
              <a:hueOff val="-1913473"/>
              <a:satOff val="11528"/>
              <a:lumOff val="92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2013</a:t>
          </a:r>
        </a:p>
      </dsp:txBody>
      <dsp:txXfrm>
        <a:off x="3577700" y="2234526"/>
        <a:ext cx="494313" cy="361709"/>
      </dsp:txXfrm>
    </dsp:sp>
    <dsp:sp modelId="{8214E278-3B63-4FB7-8217-B075378890C6}">
      <dsp:nvSpPr>
        <dsp:cNvPr id="0" name=""/>
        <dsp:cNvSpPr/>
      </dsp:nvSpPr>
      <dsp:spPr>
        <a:xfrm>
          <a:off x="3274713" y="3284918"/>
          <a:ext cx="1100287" cy="154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Community Fire Safety Act</a:t>
          </a:r>
        </a:p>
      </dsp:txBody>
      <dsp:txXfrm>
        <a:off x="3274713" y="3284918"/>
        <a:ext cx="1100287" cy="1545844"/>
      </dsp:txXfrm>
    </dsp:sp>
    <dsp:sp modelId="{BACE7CBF-1F95-4ACA-9652-95AD54E4C37E}">
      <dsp:nvSpPr>
        <dsp:cNvPr id="0" name=""/>
        <dsp:cNvSpPr/>
      </dsp:nvSpPr>
      <dsp:spPr>
        <a:xfrm>
          <a:off x="4220960" y="2415381"/>
          <a:ext cx="309408" cy="0"/>
        </a:xfrm>
        <a:custGeom>
          <a:avLst/>
          <a:gdLst/>
          <a:ahLst/>
          <a:cxnLst/>
          <a:rect l="0" t="0" r="0" b="0"/>
          <a:pathLst>
            <a:path>
              <a:moveTo>
                <a:pt x="0" y="0"/>
              </a:moveTo>
              <a:lnTo>
                <a:pt x="309408" y="0"/>
              </a:lnTo>
            </a:path>
          </a:pathLst>
        </a:custGeom>
        <a:no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7E66713-EE9A-49BC-BB10-B5A1F988BEB1}">
      <dsp:nvSpPr>
        <dsp:cNvPr id="0" name=""/>
        <dsp:cNvSpPr/>
      </dsp:nvSpPr>
      <dsp:spPr>
        <a:xfrm>
          <a:off x="3824857" y="2705227"/>
          <a:ext cx="0" cy="483076"/>
        </a:xfrm>
        <a:prstGeom prst="line">
          <a:avLst/>
        </a:prstGeom>
        <a:noFill/>
        <a:ln w="12700" cap="flat" cmpd="sng" algn="ctr">
          <a:solidFill>
            <a:schemeClr val="accent4">
              <a:hueOff val="-1913473"/>
              <a:satOff val="11528"/>
              <a:lumOff val="924"/>
              <a:alphaOff val="0"/>
            </a:schemeClr>
          </a:solidFill>
          <a:prstDash val="dash"/>
        </a:ln>
        <a:effectLst/>
      </dsp:spPr>
      <dsp:style>
        <a:lnRef idx="1">
          <a:scrgbClr r="0" g="0" b="0"/>
        </a:lnRef>
        <a:fillRef idx="0">
          <a:scrgbClr r="0" g="0" b="0"/>
        </a:fillRef>
        <a:effectRef idx="0">
          <a:scrgbClr r="0" g="0" b="0"/>
        </a:effectRef>
        <a:fontRef idx="minor"/>
      </dsp:style>
    </dsp:sp>
    <dsp:sp modelId="{01BF76E6-B64E-40F1-AE0B-7F291A8892B1}">
      <dsp:nvSpPr>
        <dsp:cNvPr id="0" name=""/>
        <dsp:cNvSpPr/>
      </dsp:nvSpPr>
      <dsp:spPr>
        <a:xfrm>
          <a:off x="3762581" y="3188303"/>
          <a:ext cx="124552" cy="96615"/>
        </a:xfrm>
        <a:prstGeom prst="rect">
          <a:avLst/>
        </a:prstGeom>
        <a:gradFill rotWithShape="0">
          <a:gsLst>
            <a:gs pos="0">
              <a:schemeClr val="accent4">
                <a:hueOff val="-1913473"/>
                <a:satOff val="11528"/>
                <a:lumOff val="924"/>
                <a:alphaOff val="0"/>
                <a:shade val="51000"/>
                <a:satMod val="130000"/>
              </a:schemeClr>
            </a:gs>
            <a:gs pos="80000">
              <a:schemeClr val="accent4">
                <a:hueOff val="-1913473"/>
                <a:satOff val="11528"/>
                <a:lumOff val="924"/>
                <a:alphaOff val="0"/>
                <a:shade val="93000"/>
                <a:satMod val="130000"/>
              </a:schemeClr>
            </a:gs>
            <a:gs pos="100000">
              <a:schemeClr val="accent4">
                <a:hueOff val="-1913473"/>
                <a:satOff val="11528"/>
                <a:lumOff val="9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DFB289-7BA0-408F-8A3B-D197D7D4CAFC}">
      <dsp:nvSpPr>
        <dsp:cNvPr id="0" name=""/>
        <dsp:cNvSpPr/>
      </dsp:nvSpPr>
      <dsp:spPr>
        <a:xfrm>
          <a:off x="4530369" y="2125535"/>
          <a:ext cx="799034" cy="579691"/>
        </a:xfrm>
        <a:prstGeom prst="hexagon">
          <a:avLst>
            <a:gd name="adj" fmla="val 40000"/>
            <a:gd name="vf" fmla="val 115470"/>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w="9525" cap="flat" cmpd="sng" algn="ctr">
          <a:solidFill>
            <a:schemeClr val="accent4">
              <a:hueOff val="-2551297"/>
              <a:satOff val="15371"/>
              <a:lumOff val="123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2015</a:t>
          </a:r>
        </a:p>
      </dsp:txBody>
      <dsp:txXfrm>
        <a:off x="4679600" y="2233801"/>
        <a:ext cx="500572" cy="363159"/>
      </dsp:txXfrm>
    </dsp:sp>
    <dsp:sp modelId="{EE43F81D-23E9-4766-A480-F4AA55A3D6C8}">
      <dsp:nvSpPr>
        <dsp:cNvPr id="0" name=""/>
        <dsp:cNvSpPr/>
      </dsp:nvSpPr>
      <dsp:spPr>
        <a:xfrm>
          <a:off x="4375001" y="0"/>
          <a:ext cx="1109770" cy="154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Drinking Water Protection Act</a:t>
          </a:r>
        </a:p>
      </dsp:txBody>
      <dsp:txXfrm>
        <a:off x="4375001" y="0"/>
        <a:ext cx="1109770" cy="1545844"/>
      </dsp:txXfrm>
    </dsp:sp>
    <dsp:sp modelId="{1FB29458-70D7-4A10-A2AF-974186F16AFB}">
      <dsp:nvSpPr>
        <dsp:cNvPr id="0" name=""/>
        <dsp:cNvSpPr/>
      </dsp:nvSpPr>
      <dsp:spPr>
        <a:xfrm>
          <a:off x="5329403" y="2415381"/>
          <a:ext cx="315859" cy="0"/>
        </a:xfrm>
        <a:custGeom>
          <a:avLst/>
          <a:gdLst/>
          <a:ahLst/>
          <a:cxnLst/>
          <a:rect l="0" t="0" r="0" b="0"/>
          <a:pathLst>
            <a:path>
              <a:moveTo>
                <a:pt x="0" y="0"/>
              </a:moveTo>
              <a:lnTo>
                <a:pt x="315859" y="0"/>
              </a:lnTo>
            </a:path>
          </a:pathLst>
        </a:custGeom>
        <a:no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8634EFD-D1F9-45AC-A3B4-6D998BC5D361}">
      <dsp:nvSpPr>
        <dsp:cNvPr id="0" name=""/>
        <dsp:cNvSpPr/>
      </dsp:nvSpPr>
      <dsp:spPr>
        <a:xfrm>
          <a:off x="4929886" y="1642459"/>
          <a:ext cx="0" cy="483076"/>
        </a:xfrm>
        <a:prstGeom prst="line">
          <a:avLst/>
        </a:prstGeom>
        <a:noFill/>
        <a:ln w="12700" cap="flat" cmpd="sng" algn="ctr">
          <a:solidFill>
            <a:schemeClr val="accent4">
              <a:hueOff val="-2551297"/>
              <a:satOff val="15371"/>
              <a:lumOff val="1232"/>
              <a:alphaOff val="0"/>
            </a:schemeClr>
          </a:solidFill>
          <a:prstDash val="dash"/>
        </a:ln>
        <a:effectLst/>
      </dsp:spPr>
      <dsp:style>
        <a:lnRef idx="1">
          <a:scrgbClr r="0" g="0" b="0"/>
        </a:lnRef>
        <a:fillRef idx="0">
          <a:scrgbClr r="0" g="0" b="0"/>
        </a:fillRef>
        <a:effectRef idx="0">
          <a:scrgbClr r="0" g="0" b="0"/>
        </a:effectRef>
        <a:fontRef idx="minor"/>
      </dsp:style>
    </dsp:sp>
    <dsp:sp modelId="{A993691A-0F99-4C15-A3A7-6922B9E79AA0}">
      <dsp:nvSpPr>
        <dsp:cNvPr id="0" name=""/>
        <dsp:cNvSpPr/>
      </dsp:nvSpPr>
      <dsp:spPr>
        <a:xfrm>
          <a:off x="4867073" y="1545844"/>
          <a:ext cx="125625" cy="96615"/>
        </a:xfrm>
        <a:prstGeom prst="rect">
          <a:avLst/>
        </a:prstGeom>
        <a:gradFill rotWithShape="0">
          <a:gsLst>
            <a:gs pos="0">
              <a:schemeClr val="accent4">
                <a:hueOff val="-2551297"/>
                <a:satOff val="15371"/>
                <a:lumOff val="1232"/>
                <a:alphaOff val="0"/>
                <a:shade val="51000"/>
                <a:satMod val="130000"/>
              </a:schemeClr>
            </a:gs>
            <a:gs pos="80000">
              <a:schemeClr val="accent4">
                <a:hueOff val="-2551297"/>
                <a:satOff val="15371"/>
                <a:lumOff val="1232"/>
                <a:alphaOff val="0"/>
                <a:shade val="93000"/>
                <a:satMod val="130000"/>
              </a:schemeClr>
            </a:gs>
            <a:gs pos="100000">
              <a:schemeClr val="accent4">
                <a:hueOff val="-2551297"/>
                <a:satOff val="15371"/>
                <a:lumOff val="123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713C44-2559-4F4B-91E2-5DAE4277AB87}">
      <dsp:nvSpPr>
        <dsp:cNvPr id="0" name=""/>
        <dsp:cNvSpPr/>
      </dsp:nvSpPr>
      <dsp:spPr>
        <a:xfrm>
          <a:off x="5645263" y="2125535"/>
          <a:ext cx="825384" cy="579691"/>
        </a:xfrm>
        <a:prstGeom prst="hexagon">
          <a:avLst>
            <a:gd name="adj" fmla="val 40000"/>
            <a:gd name="vf" fmla="val 115470"/>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w="9525" cap="flat" cmpd="sng" algn="ctr">
          <a:solidFill>
            <a:schemeClr val="accent4">
              <a:hueOff val="-3189121"/>
              <a:satOff val="19214"/>
              <a:lumOff val="154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2015</a:t>
          </a:r>
        </a:p>
      </dsp:txBody>
      <dsp:txXfrm>
        <a:off x="5795592" y="2231116"/>
        <a:ext cx="524726" cy="368529"/>
      </dsp:txXfrm>
    </dsp:sp>
    <dsp:sp modelId="{8DF8A01A-B4F8-4937-ABEF-8FECDCB94348}">
      <dsp:nvSpPr>
        <dsp:cNvPr id="0" name=""/>
        <dsp:cNvSpPr/>
      </dsp:nvSpPr>
      <dsp:spPr>
        <a:xfrm>
          <a:off x="5484771" y="3284918"/>
          <a:ext cx="1146368" cy="154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Grassroots Rural and Community Water Assistance Act</a:t>
          </a:r>
        </a:p>
      </dsp:txBody>
      <dsp:txXfrm>
        <a:off x="5484771" y="3284918"/>
        <a:ext cx="1146368" cy="1545844"/>
      </dsp:txXfrm>
    </dsp:sp>
    <dsp:sp modelId="{B8961A6B-4F8A-454F-942F-0F0EA6A90D8B}">
      <dsp:nvSpPr>
        <dsp:cNvPr id="0" name=""/>
        <dsp:cNvSpPr/>
      </dsp:nvSpPr>
      <dsp:spPr>
        <a:xfrm>
          <a:off x="6470648" y="2415381"/>
          <a:ext cx="321412" cy="0"/>
        </a:xfrm>
        <a:custGeom>
          <a:avLst/>
          <a:gdLst/>
          <a:ahLst/>
          <a:cxnLst/>
          <a:rect l="0" t="0" r="0" b="0"/>
          <a:pathLst>
            <a:path>
              <a:moveTo>
                <a:pt x="0" y="0"/>
              </a:moveTo>
              <a:lnTo>
                <a:pt x="321412" y="0"/>
              </a:lnTo>
            </a:path>
          </a:pathLst>
        </a:custGeom>
        <a:noFill/>
        <a:ln w="9525" cap="flat" cmpd="sng" algn="ctr">
          <a:solidFill>
            <a:schemeClr val="accent4">
              <a:hueOff val="-3720641"/>
              <a:satOff val="22416"/>
              <a:lumOff val="179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9EC9E47-A6DF-4161-A101-B202CB69D496}">
      <dsp:nvSpPr>
        <dsp:cNvPr id="0" name=""/>
        <dsp:cNvSpPr/>
      </dsp:nvSpPr>
      <dsp:spPr>
        <a:xfrm>
          <a:off x="6057955" y="2705227"/>
          <a:ext cx="0" cy="483076"/>
        </a:xfrm>
        <a:prstGeom prst="line">
          <a:avLst/>
        </a:prstGeom>
        <a:noFill/>
        <a:ln w="12700" cap="flat" cmpd="sng" algn="ctr">
          <a:solidFill>
            <a:schemeClr val="accent4">
              <a:hueOff val="-3189121"/>
              <a:satOff val="19214"/>
              <a:lumOff val="1540"/>
              <a:alphaOff val="0"/>
            </a:schemeClr>
          </a:solidFill>
          <a:prstDash val="dash"/>
        </a:ln>
        <a:effectLst/>
      </dsp:spPr>
      <dsp:style>
        <a:lnRef idx="1">
          <a:scrgbClr r="0" g="0" b="0"/>
        </a:lnRef>
        <a:fillRef idx="0">
          <a:scrgbClr r="0" g="0" b="0"/>
        </a:fillRef>
        <a:effectRef idx="0">
          <a:scrgbClr r="0" g="0" b="0"/>
        </a:effectRef>
        <a:fontRef idx="minor"/>
      </dsp:style>
    </dsp:sp>
    <dsp:sp modelId="{89129960-9501-422B-8FAC-449B50FCA026}">
      <dsp:nvSpPr>
        <dsp:cNvPr id="0" name=""/>
        <dsp:cNvSpPr/>
      </dsp:nvSpPr>
      <dsp:spPr>
        <a:xfrm>
          <a:off x="5993071" y="3188303"/>
          <a:ext cx="129768" cy="96615"/>
        </a:xfrm>
        <a:prstGeom prst="rect">
          <a:avLst/>
        </a:prstGeom>
        <a:gradFill rotWithShape="0">
          <a:gsLst>
            <a:gs pos="0">
              <a:schemeClr val="accent4">
                <a:hueOff val="-3189121"/>
                <a:satOff val="19214"/>
                <a:lumOff val="1540"/>
                <a:alphaOff val="0"/>
                <a:shade val="51000"/>
                <a:satMod val="130000"/>
              </a:schemeClr>
            </a:gs>
            <a:gs pos="80000">
              <a:schemeClr val="accent4">
                <a:hueOff val="-3189121"/>
                <a:satOff val="19214"/>
                <a:lumOff val="1540"/>
                <a:alphaOff val="0"/>
                <a:shade val="93000"/>
                <a:satMod val="130000"/>
              </a:schemeClr>
            </a:gs>
            <a:gs pos="100000">
              <a:schemeClr val="accent4">
                <a:hueOff val="-3189121"/>
                <a:satOff val="19214"/>
                <a:lumOff val="15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2B18EBC-A7C4-4FBB-9D7B-CDEF0D1059D7}">
      <dsp:nvSpPr>
        <dsp:cNvPr id="0" name=""/>
        <dsp:cNvSpPr/>
      </dsp:nvSpPr>
      <dsp:spPr>
        <a:xfrm>
          <a:off x="6792060" y="2125535"/>
          <a:ext cx="827591" cy="579691"/>
        </a:xfrm>
        <a:prstGeom prst="hexagon">
          <a:avLst>
            <a:gd name="adj" fmla="val 40000"/>
            <a:gd name="vf" fmla="val 115470"/>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w="9525" cap="flat" cmpd="sng" algn="ctr">
          <a:solidFill>
            <a:schemeClr val="accent4">
              <a:hueOff val="-3826945"/>
              <a:satOff val="23056"/>
              <a:lumOff val="184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2016</a:t>
          </a:r>
        </a:p>
      </dsp:txBody>
      <dsp:txXfrm>
        <a:off x="6942481" y="2230898"/>
        <a:ext cx="526749" cy="368965"/>
      </dsp:txXfrm>
    </dsp:sp>
    <dsp:sp modelId="{364DEE17-75CA-4034-A542-36E0F40B076E}">
      <dsp:nvSpPr>
        <dsp:cNvPr id="0" name=""/>
        <dsp:cNvSpPr/>
      </dsp:nvSpPr>
      <dsp:spPr>
        <a:xfrm>
          <a:off x="6631139" y="0"/>
          <a:ext cx="1149432" cy="154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Water Infrastructure Improvements for the Nation (WIIN) Act</a:t>
          </a:r>
        </a:p>
      </dsp:txBody>
      <dsp:txXfrm>
        <a:off x="6631139" y="0"/>
        <a:ext cx="1149432" cy="1545844"/>
      </dsp:txXfrm>
    </dsp:sp>
    <dsp:sp modelId="{B501408A-29BE-4763-B3BA-BE2245725AA8}">
      <dsp:nvSpPr>
        <dsp:cNvPr id="0" name=""/>
        <dsp:cNvSpPr/>
      </dsp:nvSpPr>
      <dsp:spPr>
        <a:xfrm>
          <a:off x="7619651" y="2415381"/>
          <a:ext cx="308632" cy="0"/>
        </a:xfrm>
        <a:custGeom>
          <a:avLst/>
          <a:gdLst/>
          <a:ahLst/>
          <a:cxnLst/>
          <a:rect l="0" t="0" r="0" b="0"/>
          <a:pathLst>
            <a:path>
              <a:moveTo>
                <a:pt x="0" y="0"/>
              </a:moveTo>
              <a:lnTo>
                <a:pt x="308632" y="0"/>
              </a:lnTo>
            </a:path>
          </a:pathLst>
        </a:custGeom>
        <a:no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B34D71A-5BF0-4464-82F5-896D2603160D}">
      <dsp:nvSpPr>
        <dsp:cNvPr id="0" name=""/>
        <dsp:cNvSpPr/>
      </dsp:nvSpPr>
      <dsp:spPr>
        <a:xfrm>
          <a:off x="7205855" y="1642459"/>
          <a:ext cx="0" cy="483076"/>
        </a:xfrm>
        <a:prstGeom prst="line">
          <a:avLst/>
        </a:prstGeom>
        <a:noFill/>
        <a:ln w="12700" cap="flat" cmpd="sng" algn="ctr">
          <a:solidFill>
            <a:schemeClr val="accent4">
              <a:hueOff val="-3826945"/>
              <a:satOff val="23056"/>
              <a:lumOff val="1848"/>
              <a:alphaOff val="0"/>
            </a:schemeClr>
          </a:solidFill>
          <a:prstDash val="dash"/>
        </a:ln>
        <a:effectLst/>
      </dsp:spPr>
      <dsp:style>
        <a:lnRef idx="1">
          <a:scrgbClr r="0" g="0" b="0"/>
        </a:lnRef>
        <a:fillRef idx="0">
          <a:scrgbClr r="0" g="0" b="0"/>
        </a:fillRef>
        <a:effectRef idx="0">
          <a:scrgbClr r="0" g="0" b="0"/>
        </a:effectRef>
        <a:fontRef idx="minor"/>
      </dsp:style>
    </dsp:sp>
    <dsp:sp modelId="{920F611C-D3A4-4F92-B366-A4A4E3E15AF8}">
      <dsp:nvSpPr>
        <dsp:cNvPr id="0" name=""/>
        <dsp:cNvSpPr/>
      </dsp:nvSpPr>
      <dsp:spPr>
        <a:xfrm>
          <a:off x="7140797" y="1545844"/>
          <a:ext cx="130115" cy="96615"/>
        </a:xfrm>
        <a:prstGeom prst="rect">
          <a:avLst/>
        </a:prstGeom>
        <a:gradFill rotWithShape="0">
          <a:gsLst>
            <a:gs pos="0">
              <a:schemeClr val="accent4">
                <a:hueOff val="-3826945"/>
                <a:satOff val="23056"/>
                <a:lumOff val="1848"/>
                <a:alphaOff val="0"/>
                <a:shade val="51000"/>
                <a:satMod val="130000"/>
              </a:schemeClr>
            </a:gs>
            <a:gs pos="80000">
              <a:schemeClr val="accent4">
                <a:hueOff val="-3826945"/>
                <a:satOff val="23056"/>
                <a:lumOff val="1848"/>
                <a:alphaOff val="0"/>
                <a:shade val="93000"/>
                <a:satMod val="130000"/>
              </a:schemeClr>
            </a:gs>
            <a:gs pos="100000">
              <a:schemeClr val="accent4">
                <a:hueOff val="-3826945"/>
                <a:satOff val="23056"/>
                <a:lumOff val="18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CA2D5E0-EC7D-4222-8983-CE20FDCE9F9F}">
      <dsp:nvSpPr>
        <dsp:cNvPr id="0" name=""/>
        <dsp:cNvSpPr/>
      </dsp:nvSpPr>
      <dsp:spPr>
        <a:xfrm rot="10800000">
          <a:off x="7928283" y="2125535"/>
          <a:ext cx="759662" cy="579691"/>
        </a:xfrm>
        <a:prstGeom prst="homePlate">
          <a:avLst>
            <a:gd name="adj" fmla="val 4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2018</a:t>
          </a:r>
        </a:p>
      </dsp:txBody>
      <dsp:txXfrm rot="10800000">
        <a:off x="8044221" y="2125535"/>
        <a:ext cx="643724" cy="579691"/>
      </dsp:txXfrm>
    </dsp:sp>
    <dsp:sp modelId="{A6CCFA91-B249-40C1-9BA1-E18FA818CB30}">
      <dsp:nvSpPr>
        <dsp:cNvPr id="0" name=""/>
        <dsp:cNvSpPr/>
      </dsp:nvSpPr>
      <dsp:spPr>
        <a:xfrm>
          <a:off x="7780571" y="3284918"/>
          <a:ext cx="1055087" cy="154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America’s Water Infrastructure Act (AWIA)</a:t>
          </a:r>
        </a:p>
      </dsp:txBody>
      <dsp:txXfrm>
        <a:off x="7780571" y="3284918"/>
        <a:ext cx="1055087" cy="1545844"/>
      </dsp:txXfrm>
    </dsp:sp>
    <dsp:sp modelId="{0FCC7473-B444-4E49-8AD8-A8C63BE1E029}">
      <dsp:nvSpPr>
        <dsp:cNvPr id="0" name=""/>
        <dsp:cNvSpPr/>
      </dsp:nvSpPr>
      <dsp:spPr>
        <a:xfrm>
          <a:off x="8308115" y="2705227"/>
          <a:ext cx="0" cy="483076"/>
        </a:xfrm>
        <a:prstGeom prst="line">
          <a:avLst/>
        </a:prstGeom>
        <a:noFill/>
        <a:ln w="12700" cap="flat" cmpd="sng" algn="ctr">
          <a:solidFill>
            <a:schemeClr val="accent4">
              <a:hueOff val="-4464770"/>
              <a:satOff val="26899"/>
              <a:lumOff val="2156"/>
              <a:alphaOff val="0"/>
            </a:schemeClr>
          </a:solidFill>
          <a:prstDash val="dash"/>
        </a:ln>
        <a:effectLst/>
      </dsp:spPr>
      <dsp:style>
        <a:lnRef idx="1">
          <a:scrgbClr r="0" g="0" b="0"/>
        </a:lnRef>
        <a:fillRef idx="0">
          <a:scrgbClr r="0" g="0" b="0"/>
        </a:fillRef>
        <a:effectRef idx="0">
          <a:scrgbClr r="0" g="0" b="0"/>
        </a:effectRef>
        <a:fontRef idx="minor"/>
      </dsp:style>
    </dsp:sp>
    <dsp:sp modelId="{15EFDDF7-38C4-47D0-A63C-88345CEDAEDA}">
      <dsp:nvSpPr>
        <dsp:cNvPr id="0" name=""/>
        <dsp:cNvSpPr/>
      </dsp:nvSpPr>
      <dsp:spPr>
        <a:xfrm>
          <a:off x="8248397" y="3188303"/>
          <a:ext cx="119435" cy="96615"/>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4CD76-72EF-40E7-A22E-E1BB1A8DF14C}">
      <dsp:nvSpPr>
        <dsp:cNvPr id="0" name=""/>
        <dsp:cNvSpPr/>
      </dsp:nvSpPr>
      <dsp:spPr>
        <a:xfrm>
          <a:off x="0" y="2695764"/>
          <a:ext cx="8229600" cy="1768713"/>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Under each of the above four categories there are the following subcategories:	</a:t>
          </a:r>
        </a:p>
      </dsp:txBody>
      <dsp:txXfrm>
        <a:off x="0" y="2695764"/>
        <a:ext cx="8229600" cy="955105"/>
      </dsp:txXfrm>
    </dsp:sp>
    <dsp:sp modelId="{59F395B6-E731-41FA-9DF1-DF3F51EC34F3}">
      <dsp:nvSpPr>
        <dsp:cNvPr id="0" name=""/>
        <dsp:cNvSpPr/>
      </dsp:nvSpPr>
      <dsp:spPr>
        <a:xfrm>
          <a:off x="4018" y="3615495"/>
          <a:ext cx="2740521" cy="813608"/>
        </a:xfrm>
        <a:prstGeom prst="rect">
          <a:avLst/>
        </a:prstGeom>
        <a:solidFill>
          <a:schemeClr val="accent6">
            <a:lumMod val="75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No Federal money needed</a:t>
          </a:r>
        </a:p>
      </dsp:txBody>
      <dsp:txXfrm>
        <a:off x="4018" y="3615495"/>
        <a:ext cx="2740521" cy="813608"/>
      </dsp:txXfrm>
    </dsp:sp>
    <dsp:sp modelId="{485566A0-C573-489E-B7DE-5A7EE50D6056}">
      <dsp:nvSpPr>
        <dsp:cNvPr id="0" name=""/>
        <dsp:cNvSpPr/>
      </dsp:nvSpPr>
      <dsp:spPr>
        <a:xfrm>
          <a:off x="2744539" y="3615495"/>
          <a:ext cx="2740521" cy="813608"/>
        </a:xfrm>
        <a:prstGeom prst="rect">
          <a:avLst/>
        </a:prstGeom>
        <a:solidFill>
          <a:schemeClr val="accent6">
            <a:lumMod val="60000"/>
            <a:lumOff val="4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i="1" kern="1200" dirty="0"/>
            <a:t>Italics indicate budget appropriations needed, cannot implement under Continuing Resolution (CR)</a:t>
          </a:r>
          <a:endParaRPr lang="en-US" sz="1500" kern="1200" dirty="0"/>
        </a:p>
      </dsp:txBody>
      <dsp:txXfrm>
        <a:off x="2744539" y="3615495"/>
        <a:ext cx="2740521" cy="813608"/>
      </dsp:txXfrm>
    </dsp:sp>
    <dsp:sp modelId="{B205CF60-E56C-480A-B641-85B99E67C610}">
      <dsp:nvSpPr>
        <dsp:cNvPr id="0" name=""/>
        <dsp:cNvSpPr/>
      </dsp:nvSpPr>
      <dsp:spPr>
        <a:xfrm>
          <a:off x="5485060" y="3615495"/>
          <a:ext cx="2740521" cy="813608"/>
        </a:xfrm>
        <a:prstGeom prst="rect">
          <a:avLst/>
        </a:prstGeom>
        <a:solidFill>
          <a:schemeClr val="accent6">
            <a:lumMod val="20000"/>
            <a:lumOff val="80000"/>
            <a:alpha val="9000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Bold indicates additional Federal appropriations needed </a:t>
          </a:r>
          <a:endParaRPr lang="en-US" sz="1500" kern="1200" dirty="0"/>
        </a:p>
      </dsp:txBody>
      <dsp:txXfrm>
        <a:off x="5485060" y="3615495"/>
        <a:ext cx="2740521" cy="813608"/>
      </dsp:txXfrm>
    </dsp:sp>
    <dsp:sp modelId="{61DE1DA5-F860-4F13-A459-0F924E775738}">
      <dsp:nvSpPr>
        <dsp:cNvPr id="0" name=""/>
        <dsp:cNvSpPr/>
      </dsp:nvSpPr>
      <dsp:spPr>
        <a:xfrm rot="10800000">
          <a:off x="0" y="1"/>
          <a:ext cx="8229600" cy="2720281"/>
        </a:xfrm>
        <a:prstGeom prst="upArrowCallou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This Presentation is divided into four general categories:</a:t>
          </a:r>
        </a:p>
      </dsp:txBody>
      <dsp:txXfrm rot="-10800000">
        <a:off x="0" y="1"/>
        <a:ext cx="8229600" cy="954818"/>
      </dsp:txXfrm>
    </dsp:sp>
    <dsp:sp modelId="{714EEEF3-FBB4-474F-AA92-9043215C15C7}">
      <dsp:nvSpPr>
        <dsp:cNvPr id="0" name=""/>
        <dsp:cNvSpPr/>
      </dsp:nvSpPr>
      <dsp:spPr>
        <a:xfrm>
          <a:off x="0" y="956832"/>
          <a:ext cx="2057399" cy="813364"/>
        </a:xfrm>
        <a:prstGeom prst="rect">
          <a:avLst/>
        </a:prstGeom>
        <a:solidFill>
          <a:schemeClr val="accent5">
            <a:lumMod val="75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Elements that have an </a:t>
          </a:r>
          <a:r>
            <a:rPr lang="en-US" sz="1500" b="1" kern="1200" dirty="0"/>
            <a:t>immediate impact </a:t>
          </a:r>
          <a:r>
            <a:rPr lang="en-US" sz="1500" kern="1200" dirty="0"/>
            <a:t>for state programs</a:t>
          </a:r>
        </a:p>
      </dsp:txBody>
      <dsp:txXfrm>
        <a:off x="0" y="956832"/>
        <a:ext cx="2057399" cy="813364"/>
      </dsp:txXfrm>
    </dsp:sp>
    <dsp:sp modelId="{1A184DD6-69D7-4524-9FC1-513A33A765C2}">
      <dsp:nvSpPr>
        <dsp:cNvPr id="0" name=""/>
        <dsp:cNvSpPr/>
      </dsp:nvSpPr>
      <dsp:spPr>
        <a:xfrm>
          <a:off x="2057400" y="956832"/>
          <a:ext cx="2057399" cy="813364"/>
        </a:xfrm>
        <a:prstGeom prst="rect">
          <a:avLst/>
        </a:prstGeom>
        <a:solidFill>
          <a:schemeClr val="accent5">
            <a:lumMod val="60000"/>
            <a:lumOff val="40000"/>
            <a:alpha val="9000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Elements that </a:t>
          </a:r>
          <a:r>
            <a:rPr lang="en-US" sz="1500" b="1" kern="1200" dirty="0"/>
            <a:t>will impact </a:t>
          </a:r>
          <a:r>
            <a:rPr lang="en-US" sz="1500" kern="1200" dirty="0"/>
            <a:t>state programs </a:t>
          </a:r>
          <a:r>
            <a:rPr lang="en-US" sz="1500" b="1" kern="1200" dirty="0"/>
            <a:t>in one to two years</a:t>
          </a:r>
          <a:endParaRPr lang="en-US" sz="1500" kern="1200" dirty="0"/>
        </a:p>
      </dsp:txBody>
      <dsp:txXfrm>
        <a:off x="2057400" y="956832"/>
        <a:ext cx="2057399" cy="813364"/>
      </dsp:txXfrm>
    </dsp:sp>
    <dsp:sp modelId="{336E46E1-D313-4380-B351-CB9B59A316FB}">
      <dsp:nvSpPr>
        <dsp:cNvPr id="0" name=""/>
        <dsp:cNvSpPr/>
      </dsp:nvSpPr>
      <dsp:spPr>
        <a:xfrm>
          <a:off x="4114800" y="956832"/>
          <a:ext cx="2057399" cy="813364"/>
        </a:xfrm>
        <a:prstGeom prst="rect">
          <a:avLst/>
        </a:prstGeom>
        <a:solidFill>
          <a:schemeClr val="accent5">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Elements that </a:t>
          </a:r>
          <a:r>
            <a:rPr lang="en-US" sz="1500" b="1" kern="1200" dirty="0"/>
            <a:t>will impact </a:t>
          </a:r>
          <a:r>
            <a:rPr lang="en-US" sz="1500" kern="1200" dirty="0"/>
            <a:t>state programs </a:t>
          </a:r>
          <a:r>
            <a:rPr lang="en-US" sz="1500" b="1" kern="1200" dirty="0"/>
            <a:t>in three to five years</a:t>
          </a:r>
          <a:endParaRPr lang="en-US" sz="1500" kern="1200" dirty="0"/>
        </a:p>
      </dsp:txBody>
      <dsp:txXfrm>
        <a:off x="4114800" y="956832"/>
        <a:ext cx="2057399" cy="813364"/>
      </dsp:txXfrm>
    </dsp:sp>
    <dsp:sp modelId="{97E8544E-EF57-423C-99F0-472414D00D32}">
      <dsp:nvSpPr>
        <dsp:cNvPr id="0" name=""/>
        <dsp:cNvSpPr/>
      </dsp:nvSpPr>
      <dsp:spPr>
        <a:xfrm>
          <a:off x="6172199" y="956832"/>
          <a:ext cx="2057399" cy="813364"/>
        </a:xfrm>
        <a:prstGeom prst="rect">
          <a:avLst/>
        </a:prstGeom>
        <a:solidFill>
          <a:schemeClr val="accent5">
            <a:lumMod val="20000"/>
            <a:lumOff val="8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Elements that will have a </a:t>
          </a:r>
          <a:r>
            <a:rPr lang="en-US" sz="1500" b="1" kern="1200" dirty="0"/>
            <a:t>minor impact </a:t>
          </a:r>
          <a:r>
            <a:rPr lang="en-US" sz="1500" kern="1200" dirty="0"/>
            <a:t>on state programs</a:t>
          </a:r>
        </a:p>
      </dsp:txBody>
      <dsp:txXfrm>
        <a:off x="6172199" y="956832"/>
        <a:ext cx="2057399" cy="813364"/>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EBC0EE2-14EB-4184-898A-E33BAA977E2E}" type="datetimeFigureOut">
              <a:rPr lang="en-US" smtClean="0"/>
              <a:t>1/30/2019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8E368A-7AFC-4795-B559-C4B1321B86D4}" type="slidenum">
              <a:rPr lang="en-US" smtClean="0"/>
              <a:t>‹#›</a:t>
            </a:fld>
            <a:endParaRPr lang="en-US" dirty="0"/>
          </a:p>
        </p:txBody>
      </p:sp>
    </p:spTree>
    <p:extLst>
      <p:ext uri="{BB962C8B-B14F-4D97-AF65-F5344CB8AC3E}">
        <p14:creationId xmlns:p14="http://schemas.microsoft.com/office/powerpoint/2010/main" val="44641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F3530C-E956-4B74-AE15-FD6C91909058}" type="datetime1">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45239-C6C3-430E-B507-7F8ABF21CF92}" type="datetime1">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A49798-14C9-48F9-89E5-CA278B04A7A2}" type="datetime1">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53B0-A7BC-4684-91A3-4CA389B5D5D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2C4F64-C1E9-45B1-A654-8B185829A4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4FACE-DFE3-408F-8856-D276CA82615C}"/>
              </a:ext>
            </a:extLst>
          </p:cNvPr>
          <p:cNvSpPr>
            <a:spLocks noGrp="1"/>
          </p:cNvSpPr>
          <p:nvPr>
            <p:ph type="dt" sz="half" idx="10"/>
          </p:nvPr>
        </p:nvSpPr>
        <p:spPr/>
        <p:txBody>
          <a:bodyPr/>
          <a:lstStyle/>
          <a:p>
            <a:fld id="{15D264FB-E15F-4550-9AD4-66E3B5D550EE}" type="datetime1">
              <a:rPr lang="en-US" smtClean="0"/>
              <a:t>1/30/2019</a:t>
            </a:fld>
            <a:endParaRPr lang="en-US" dirty="0"/>
          </a:p>
        </p:txBody>
      </p:sp>
      <p:sp>
        <p:nvSpPr>
          <p:cNvPr id="5" name="Footer Placeholder 4">
            <a:extLst>
              <a:ext uri="{FF2B5EF4-FFF2-40B4-BE49-F238E27FC236}">
                <a16:creationId xmlns:a16="http://schemas.microsoft.com/office/drawing/2014/main" id="{08F0AF84-AC64-4721-A6A8-773BBF5AFE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1AEDB4-DB84-46F3-894A-303414C6C591}"/>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2124581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B170-47DF-4972-A43D-9D222A939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E6219-49BB-4015-A8C6-402DAAEDF4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E0C2B-B887-4A6C-81E3-BAE8D14CD86F}"/>
              </a:ext>
            </a:extLst>
          </p:cNvPr>
          <p:cNvSpPr>
            <a:spLocks noGrp="1"/>
          </p:cNvSpPr>
          <p:nvPr>
            <p:ph type="dt" sz="half" idx="10"/>
          </p:nvPr>
        </p:nvSpPr>
        <p:spPr/>
        <p:txBody>
          <a:bodyPr/>
          <a:lstStyle/>
          <a:p>
            <a:fld id="{7B650ED3-1463-4708-82BC-982432246EA7}" type="datetime1">
              <a:rPr lang="en-US" smtClean="0"/>
              <a:t>1/30/2019</a:t>
            </a:fld>
            <a:endParaRPr lang="en-US" dirty="0"/>
          </a:p>
        </p:txBody>
      </p:sp>
      <p:sp>
        <p:nvSpPr>
          <p:cNvPr id="5" name="Footer Placeholder 4">
            <a:extLst>
              <a:ext uri="{FF2B5EF4-FFF2-40B4-BE49-F238E27FC236}">
                <a16:creationId xmlns:a16="http://schemas.microsoft.com/office/drawing/2014/main" id="{1F7B8BBE-02ED-4FF6-A905-2F2289C69C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587D9D-16EF-4FB3-B8B9-147D555DA44C}"/>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3533259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FFE6-4679-4862-A1EE-E45A1654226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16C469-8359-48A7-8991-4C8F3A0C96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A8E754-13E0-45B7-A2AC-D2AF50BFBB21}"/>
              </a:ext>
            </a:extLst>
          </p:cNvPr>
          <p:cNvSpPr>
            <a:spLocks noGrp="1"/>
          </p:cNvSpPr>
          <p:nvPr>
            <p:ph type="dt" sz="half" idx="10"/>
          </p:nvPr>
        </p:nvSpPr>
        <p:spPr/>
        <p:txBody>
          <a:bodyPr/>
          <a:lstStyle/>
          <a:p>
            <a:fld id="{696E37B5-5480-43F6-A1FB-DC0A986EF84B}" type="datetime1">
              <a:rPr lang="en-US" smtClean="0"/>
              <a:t>1/30/2019</a:t>
            </a:fld>
            <a:endParaRPr lang="en-US" dirty="0"/>
          </a:p>
        </p:txBody>
      </p:sp>
      <p:sp>
        <p:nvSpPr>
          <p:cNvPr id="5" name="Footer Placeholder 4">
            <a:extLst>
              <a:ext uri="{FF2B5EF4-FFF2-40B4-BE49-F238E27FC236}">
                <a16:creationId xmlns:a16="http://schemas.microsoft.com/office/drawing/2014/main" id="{FFBBA7A0-8258-4F1A-A0D7-AAB10E47EF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63775F-76D7-41A9-B5BF-51E99D4D7BC6}"/>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209579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4D25-174E-47F7-9D39-D76118739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130A7-272C-49FB-AD71-E390EAD5036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562F2-4EFE-48AF-B86B-9DC629D6242E}"/>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2B563-09A6-42D8-89F1-DA64DC4B8D8E}"/>
              </a:ext>
            </a:extLst>
          </p:cNvPr>
          <p:cNvSpPr>
            <a:spLocks noGrp="1"/>
          </p:cNvSpPr>
          <p:nvPr>
            <p:ph type="dt" sz="half" idx="10"/>
          </p:nvPr>
        </p:nvSpPr>
        <p:spPr/>
        <p:txBody>
          <a:bodyPr/>
          <a:lstStyle/>
          <a:p>
            <a:fld id="{9CAFDBD4-2CF8-4E22-AD21-7BF681735BE3}" type="datetime1">
              <a:rPr lang="en-US" smtClean="0"/>
              <a:t>1/30/2019</a:t>
            </a:fld>
            <a:endParaRPr lang="en-US" dirty="0"/>
          </a:p>
        </p:txBody>
      </p:sp>
      <p:sp>
        <p:nvSpPr>
          <p:cNvPr id="6" name="Footer Placeholder 5">
            <a:extLst>
              <a:ext uri="{FF2B5EF4-FFF2-40B4-BE49-F238E27FC236}">
                <a16:creationId xmlns:a16="http://schemas.microsoft.com/office/drawing/2014/main" id="{748EDD4D-DD19-4F71-86ED-598A886F9B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C089C3-8457-438F-93A0-17FC76B9AD09}"/>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105773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95A3-1196-444B-A003-4C38D0E0AE2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12E548-CD64-40A9-B9D0-1A4BE1E7488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E8F571-3B6D-4789-AAF2-2F9DCDFEF94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F53031-E685-48AA-AED5-8D7C1599507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2D7AFF-ACBC-4F84-A0B3-32DE85F1C0D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D58705-B2B3-4629-927F-FB2ADF6CA9A1}"/>
              </a:ext>
            </a:extLst>
          </p:cNvPr>
          <p:cNvSpPr>
            <a:spLocks noGrp="1"/>
          </p:cNvSpPr>
          <p:nvPr>
            <p:ph type="dt" sz="half" idx="10"/>
          </p:nvPr>
        </p:nvSpPr>
        <p:spPr/>
        <p:txBody>
          <a:bodyPr/>
          <a:lstStyle/>
          <a:p>
            <a:fld id="{813728D2-16C7-4056-B6A0-ACA133B2F73F}" type="datetime1">
              <a:rPr lang="en-US" smtClean="0"/>
              <a:t>1/30/2019</a:t>
            </a:fld>
            <a:endParaRPr lang="en-US" dirty="0"/>
          </a:p>
        </p:txBody>
      </p:sp>
      <p:sp>
        <p:nvSpPr>
          <p:cNvPr id="8" name="Footer Placeholder 7">
            <a:extLst>
              <a:ext uri="{FF2B5EF4-FFF2-40B4-BE49-F238E27FC236}">
                <a16:creationId xmlns:a16="http://schemas.microsoft.com/office/drawing/2014/main" id="{6541A8F4-A44B-4FB2-864D-08F9AA01A3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EDD10E8-CA06-45DE-9216-D61330D7427A}"/>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3240728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02B7-19AC-4357-95E4-69A14636C6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19A4A4-C865-4245-B6E3-F8513956F244}"/>
              </a:ext>
            </a:extLst>
          </p:cNvPr>
          <p:cNvSpPr>
            <a:spLocks noGrp="1"/>
          </p:cNvSpPr>
          <p:nvPr>
            <p:ph type="dt" sz="half" idx="10"/>
          </p:nvPr>
        </p:nvSpPr>
        <p:spPr/>
        <p:txBody>
          <a:bodyPr/>
          <a:lstStyle/>
          <a:p>
            <a:fld id="{ACDD858C-EA85-4DA4-88CD-9F5224126CD5}" type="datetime1">
              <a:rPr lang="en-US" smtClean="0"/>
              <a:t>1/30/2019</a:t>
            </a:fld>
            <a:endParaRPr lang="en-US" dirty="0"/>
          </a:p>
        </p:txBody>
      </p:sp>
      <p:sp>
        <p:nvSpPr>
          <p:cNvPr id="4" name="Footer Placeholder 3">
            <a:extLst>
              <a:ext uri="{FF2B5EF4-FFF2-40B4-BE49-F238E27FC236}">
                <a16:creationId xmlns:a16="http://schemas.microsoft.com/office/drawing/2014/main" id="{1BE76CD9-B40F-4A5A-87AA-F3102F34A8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29E17C-831A-4FDC-B36E-3DDBC94E1436}"/>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2165050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3C478-2CBF-4CAC-9934-5F2E5064D7EC}"/>
              </a:ext>
            </a:extLst>
          </p:cNvPr>
          <p:cNvSpPr>
            <a:spLocks noGrp="1"/>
          </p:cNvSpPr>
          <p:nvPr>
            <p:ph type="dt" sz="half" idx="10"/>
          </p:nvPr>
        </p:nvSpPr>
        <p:spPr/>
        <p:txBody>
          <a:bodyPr/>
          <a:lstStyle/>
          <a:p>
            <a:fld id="{CF624D34-D1B5-4443-A1BF-2E901B720759}" type="datetime1">
              <a:rPr lang="en-US" smtClean="0"/>
              <a:t>1/30/2019</a:t>
            </a:fld>
            <a:endParaRPr lang="en-US" dirty="0"/>
          </a:p>
        </p:txBody>
      </p:sp>
      <p:sp>
        <p:nvSpPr>
          <p:cNvPr id="3" name="Footer Placeholder 2">
            <a:extLst>
              <a:ext uri="{FF2B5EF4-FFF2-40B4-BE49-F238E27FC236}">
                <a16:creationId xmlns:a16="http://schemas.microsoft.com/office/drawing/2014/main" id="{99CF911D-BC92-4790-A556-A8EC59D566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BBBE0C-32FD-4EF1-8E32-DBAB9D93999A}"/>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2364587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B2D6-7CA2-4897-91C3-D7C0D634F0A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43ABBC-E837-4727-9845-10CF6AAC20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5FC42-A169-4C32-8355-E9B178F2F4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C5DF57-0D38-42AD-AE61-936FCFECA3C2}"/>
              </a:ext>
            </a:extLst>
          </p:cNvPr>
          <p:cNvSpPr>
            <a:spLocks noGrp="1"/>
          </p:cNvSpPr>
          <p:nvPr>
            <p:ph type="dt" sz="half" idx="10"/>
          </p:nvPr>
        </p:nvSpPr>
        <p:spPr/>
        <p:txBody>
          <a:bodyPr/>
          <a:lstStyle/>
          <a:p>
            <a:fld id="{6CF7F44C-636F-43E0-85EA-531B39940D6B}" type="datetime1">
              <a:rPr lang="en-US" smtClean="0"/>
              <a:t>1/30/2019</a:t>
            </a:fld>
            <a:endParaRPr lang="en-US" dirty="0"/>
          </a:p>
        </p:txBody>
      </p:sp>
      <p:sp>
        <p:nvSpPr>
          <p:cNvPr id="6" name="Footer Placeholder 5">
            <a:extLst>
              <a:ext uri="{FF2B5EF4-FFF2-40B4-BE49-F238E27FC236}">
                <a16:creationId xmlns:a16="http://schemas.microsoft.com/office/drawing/2014/main" id="{48DBCCB5-0F1B-4762-8A2E-EAAAAA6770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B5292C-D2F0-48B4-9173-4BFA0C45C463}"/>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39805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2400">
                <a:solidFill>
                  <a:schemeClr val="accent1">
                    <a:lumMod val="75000"/>
                  </a:schemeClr>
                </a:solidFill>
              </a:defRPr>
            </a:lvl1pPr>
            <a:lvl2pPr marL="742950" indent="-285750">
              <a:buSzPct val="65000"/>
              <a:buFont typeface="Courier New" panose="02070309020205020404" pitchFamily="49" charset="0"/>
              <a:buChar char="o"/>
              <a:defRPr sz="2000">
                <a:solidFill>
                  <a:schemeClr val="accent1">
                    <a:lumMod val="75000"/>
                  </a:schemeClr>
                </a:solidFill>
              </a:defRPr>
            </a:lvl2pPr>
            <a:lvl3pPr>
              <a:defRPr sz="2000">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83B4485-F94D-4A33-BB81-9DB56DC59184}" type="datetime1">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A278-7A4A-411A-803F-7CCB86D28F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1760B-82A3-40C4-9A91-518296E5562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23803-6B9A-494A-86AA-0527FE651E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DD1B64-8DA7-49A5-9D11-CC1EB014924E}"/>
              </a:ext>
            </a:extLst>
          </p:cNvPr>
          <p:cNvSpPr>
            <a:spLocks noGrp="1"/>
          </p:cNvSpPr>
          <p:nvPr>
            <p:ph type="dt" sz="half" idx="10"/>
          </p:nvPr>
        </p:nvSpPr>
        <p:spPr/>
        <p:txBody>
          <a:bodyPr/>
          <a:lstStyle/>
          <a:p>
            <a:fld id="{CE362B33-5ADB-4862-8014-F4151B3EEB43}" type="datetime1">
              <a:rPr lang="en-US" smtClean="0"/>
              <a:t>1/30/2019</a:t>
            </a:fld>
            <a:endParaRPr lang="en-US" dirty="0"/>
          </a:p>
        </p:txBody>
      </p:sp>
      <p:sp>
        <p:nvSpPr>
          <p:cNvPr id="6" name="Footer Placeholder 5">
            <a:extLst>
              <a:ext uri="{FF2B5EF4-FFF2-40B4-BE49-F238E27FC236}">
                <a16:creationId xmlns:a16="http://schemas.microsoft.com/office/drawing/2014/main" id="{CC24CD7C-1AEA-444D-AF38-8AF3F0467C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7FE047-C08B-4981-A88A-C9F993057F15}"/>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113289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4337-9E3A-442A-B880-81BBBA850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73765F-212F-4EDD-A219-05D306EEDE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0D7CD-DA3C-4521-B0F2-074A48194AFF}"/>
              </a:ext>
            </a:extLst>
          </p:cNvPr>
          <p:cNvSpPr>
            <a:spLocks noGrp="1"/>
          </p:cNvSpPr>
          <p:nvPr>
            <p:ph type="dt" sz="half" idx="10"/>
          </p:nvPr>
        </p:nvSpPr>
        <p:spPr/>
        <p:txBody>
          <a:bodyPr/>
          <a:lstStyle/>
          <a:p>
            <a:fld id="{9A793F09-1CCB-4D3F-9BF3-8DB20F3503A1}" type="datetime1">
              <a:rPr lang="en-US" smtClean="0"/>
              <a:t>1/30/2019</a:t>
            </a:fld>
            <a:endParaRPr lang="en-US" dirty="0"/>
          </a:p>
        </p:txBody>
      </p:sp>
      <p:sp>
        <p:nvSpPr>
          <p:cNvPr id="5" name="Footer Placeholder 4">
            <a:extLst>
              <a:ext uri="{FF2B5EF4-FFF2-40B4-BE49-F238E27FC236}">
                <a16:creationId xmlns:a16="http://schemas.microsoft.com/office/drawing/2014/main" id="{B819DE3C-6DBF-4097-A176-DE8C75AD1D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68CAE7-9A1D-47BF-BB2C-3788E883EDFA}"/>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559987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5D779-2CB7-4535-9707-F2DB422B670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262162-0E62-4211-8C88-D398AB7A4D1C}"/>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3532C-E986-452D-8ECF-DC1A7733B4CA}"/>
              </a:ext>
            </a:extLst>
          </p:cNvPr>
          <p:cNvSpPr>
            <a:spLocks noGrp="1"/>
          </p:cNvSpPr>
          <p:nvPr>
            <p:ph type="dt" sz="half" idx="10"/>
          </p:nvPr>
        </p:nvSpPr>
        <p:spPr/>
        <p:txBody>
          <a:bodyPr/>
          <a:lstStyle/>
          <a:p>
            <a:fld id="{EB3756B8-74FD-4593-84E4-7E6CDC6631E9}" type="datetime1">
              <a:rPr lang="en-US" smtClean="0"/>
              <a:t>1/30/2019</a:t>
            </a:fld>
            <a:endParaRPr lang="en-US" dirty="0"/>
          </a:p>
        </p:txBody>
      </p:sp>
      <p:sp>
        <p:nvSpPr>
          <p:cNvPr id="5" name="Footer Placeholder 4">
            <a:extLst>
              <a:ext uri="{FF2B5EF4-FFF2-40B4-BE49-F238E27FC236}">
                <a16:creationId xmlns:a16="http://schemas.microsoft.com/office/drawing/2014/main" id="{BDE50B14-1563-4296-9684-E855617CE3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3E47C8-0FC7-42D6-83B5-324E357F6274}"/>
              </a:ext>
            </a:extLst>
          </p:cNvPr>
          <p:cNvSpPr>
            <a:spLocks noGrp="1"/>
          </p:cNvSpPr>
          <p:nvPr>
            <p:ph type="sldNum" sz="quarter" idx="12"/>
          </p:nvPr>
        </p:nvSpPr>
        <p:spPr/>
        <p:txBody>
          <a:bodyPr/>
          <a:lstStyle/>
          <a:p>
            <a:fld id="{C730AEF3-1D47-4F0A-8C00-36A41E8C2042}" type="slidenum">
              <a:rPr lang="en-US" smtClean="0"/>
              <a:t>‹#›</a:t>
            </a:fld>
            <a:endParaRPr lang="en-US" dirty="0"/>
          </a:p>
        </p:txBody>
      </p:sp>
    </p:spTree>
    <p:extLst>
      <p:ext uri="{BB962C8B-B14F-4D97-AF65-F5344CB8AC3E}">
        <p14:creationId xmlns:p14="http://schemas.microsoft.com/office/powerpoint/2010/main" val="310506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9888E-D30D-45E3-8F58-AEB5CD641564}" type="datetime1">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C42725-54E6-4916-B774-FCF8E229B340}" type="datetime1">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5DCB19-DCD2-4606-B654-CC17C39FEBE9}" type="datetime1">
              <a:rPr lang="en-US" smtClean="0"/>
              <a:t>1/30/2019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839E2B-69D7-4FAD-9C23-D62C975EDA99}" type="datetime1">
              <a:rPr lang="en-US" smtClean="0"/>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EE041-67A5-4EC9-9EF5-0EA0644F9F1D}" type="datetime1">
              <a:rPr lang="en-US" smtClean="0"/>
              <a:t>1/30/2019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258B9F-1F40-4D0A-814A-891D98F46D41}" type="datetime1">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B3EC61-FA26-4BBF-9810-142CC0293F47}" type="datetime1">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760A7E-4D15-4FAE-8C15-41A0ED285A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B0ED0-D5E0-44BD-BD6E-1AE334D1F17A}" type="datetime1">
              <a:rPr lang="en-US" smtClean="0"/>
              <a:t>1/30/2019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60A7E-4D15-4FAE-8C15-41A0ED285A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FA000-00B3-449D-81CF-CE3D94B74E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EEEBC2-5676-4D12-AEAB-AA5C77AE95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2AB95-5228-4582-9F5A-0DDD3BA19D3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21ACD0-1EAA-44AE-BBA9-263015FD5B13}" type="datetime1">
              <a:rPr lang="en-US" smtClean="0"/>
              <a:t>1/30/2019</a:t>
            </a:fld>
            <a:endParaRPr lang="en-US" dirty="0"/>
          </a:p>
        </p:txBody>
      </p:sp>
      <p:sp>
        <p:nvSpPr>
          <p:cNvPr id="5" name="Footer Placeholder 4">
            <a:extLst>
              <a:ext uri="{FF2B5EF4-FFF2-40B4-BE49-F238E27FC236}">
                <a16:creationId xmlns:a16="http://schemas.microsoft.com/office/drawing/2014/main" id="{0398FFD5-5021-46A8-A99E-17290C65C4C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B96B4C-7A59-42ED-BB08-514000D7708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0AEF3-1D47-4F0A-8C00-36A41E8C2042}" type="slidenum">
              <a:rPr lang="en-US" smtClean="0"/>
              <a:t>‹#›</a:t>
            </a:fld>
            <a:endParaRPr lang="en-US" dirty="0"/>
          </a:p>
        </p:txBody>
      </p:sp>
    </p:spTree>
    <p:extLst>
      <p:ext uri="{BB962C8B-B14F-4D97-AF65-F5344CB8AC3E}">
        <p14:creationId xmlns:p14="http://schemas.microsoft.com/office/powerpoint/2010/main" val="4031774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hotos-public-domain.com/2012/03/18/drinking-fountain/"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water-stream-river-creek-flow-wet-908813/"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mbientebio.it/avete-mai-provato-a-bere-acqua-a-stomaco-vuoto-la-mattina-ecco-perche-iniziare-subito/"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welvemakesadozen.blogspot.com/2011_02_01_archive.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US_Congress_02.jpg" TargetMode="External"/><Relationship Id="rId2" Type="http://schemas.openxmlformats.org/officeDocument/2006/relationships/image" Target="../media/image18.jpeg"/><Relationship Id="rId1" Type="http://schemas.openxmlformats.org/officeDocument/2006/relationships/slideLayout" Target="../slideLayouts/slideLayout19.xml"/><Relationship Id="rId5" Type="http://schemas.openxmlformats.org/officeDocument/2006/relationships/hyperlink" Target="https://fr.wikipedia.org/wiki/Environmental_Protection_Agency" TargetMode="Externa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ran-daily.com/News/136835.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openclipart.org/detail/7511/faucet-by-johnny_automatic-7511"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publicdomainpictures.net/view-image.php?image=54306&amp;picture=&amp;jazyk=nl"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gclassaction.com/lawsuit/toxic-chemical-spill-in-charleston-environmental.php"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skyrim.gamepedia.com/Steel_Ingot"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Hurricane_Cindy_(1999)_GOES.JPG"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cycledwater.png"/>
          <p:cNvPicPr>
            <a:picLocks noChangeAspect="1"/>
          </p:cNvPicPr>
          <p:nvPr/>
        </p:nvPicPr>
        <p:blipFill>
          <a:blip r:embed="rId2"/>
          <a:stretch>
            <a:fillRect/>
          </a:stretch>
        </p:blipFill>
        <p:spPr>
          <a:xfrm>
            <a:off x="0" y="3809574"/>
            <a:ext cx="9144000" cy="3048426"/>
          </a:xfrm>
          <a:prstGeom prst="rect">
            <a:avLst/>
          </a:prstGeom>
        </p:spPr>
      </p:pic>
      <p:sp>
        <p:nvSpPr>
          <p:cNvPr id="3" name="Subtitle 2"/>
          <p:cNvSpPr>
            <a:spLocks noGrp="1"/>
          </p:cNvSpPr>
          <p:nvPr>
            <p:ph type="subTitle" idx="1"/>
          </p:nvPr>
        </p:nvSpPr>
        <p:spPr>
          <a:xfrm>
            <a:off x="1371600" y="3962400"/>
            <a:ext cx="6400800" cy="1676400"/>
          </a:xfrm>
        </p:spPr>
        <p:txBody>
          <a:bodyPr>
            <a:normAutofit/>
          </a:bodyPr>
          <a:lstStyle/>
          <a:p>
            <a:r>
              <a:rPr lang="en-US" sz="2800" dirty="0"/>
              <a:t>J. Alan Roberson, P.E. </a:t>
            </a:r>
          </a:p>
          <a:p>
            <a:r>
              <a:rPr lang="en-US" sz="2800" dirty="0"/>
              <a:t>Executive Director </a:t>
            </a:r>
          </a:p>
        </p:txBody>
      </p:sp>
      <p:pic>
        <p:nvPicPr>
          <p:cNvPr id="4" name="Picture 3" descr="banner 600 pixels.jpg"/>
          <p:cNvPicPr>
            <a:picLocks noChangeAspect="1"/>
          </p:cNvPicPr>
          <p:nvPr/>
        </p:nvPicPr>
        <p:blipFill>
          <a:blip r:embed="rId3"/>
          <a:stretch>
            <a:fillRect/>
          </a:stretch>
        </p:blipFill>
        <p:spPr>
          <a:xfrm>
            <a:off x="0" y="0"/>
            <a:ext cx="5656082" cy="1084082"/>
          </a:xfrm>
          <a:prstGeom prst="rect">
            <a:avLst/>
          </a:prstGeom>
        </p:spPr>
      </p:pic>
      <p:sp>
        <p:nvSpPr>
          <p:cNvPr id="6" name="TextBox 5"/>
          <p:cNvSpPr txBox="1"/>
          <p:nvPr/>
        </p:nvSpPr>
        <p:spPr>
          <a:xfrm>
            <a:off x="0" y="6400800"/>
            <a:ext cx="9144000" cy="446276"/>
          </a:xfrm>
          <a:prstGeom prst="rect">
            <a:avLst/>
          </a:prstGeom>
          <a:noFill/>
        </p:spPr>
        <p:txBody>
          <a:bodyPr wrap="square" rtlCol="0">
            <a:spAutoFit/>
          </a:bodyPr>
          <a:lstStyle/>
          <a:p>
            <a:pPr algn="ctr"/>
            <a:r>
              <a:rPr lang="en-US" sz="1200" b="1" dirty="0">
                <a:solidFill>
                  <a:schemeClr val="bg1"/>
                </a:solidFill>
                <a:latin typeface="ZapfHumnst Dm BT" pitchFamily="34" charset="0"/>
              </a:rPr>
              <a:t>Association of State Drinking Water Administrators</a:t>
            </a:r>
          </a:p>
          <a:p>
            <a:pPr algn="ctr"/>
            <a:r>
              <a:rPr lang="en-US" sz="1100" dirty="0">
                <a:solidFill>
                  <a:schemeClr val="bg1"/>
                </a:solidFill>
                <a:latin typeface="ZapfHumnst Dm BT" pitchFamily="34" charset="0"/>
              </a:rPr>
              <a:t> 1401 Wilson Blvd. - Suite 1225 - Arlington, VA 22209 - (703) 812-9505 - www.ASDWA.org</a:t>
            </a:r>
          </a:p>
        </p:txBody>
      </p:sp>
      <p:sp>
        <p:nvSpPr>
          <p:cNvPr id="8" name="Slide Number Placeholder 7">
            <a:extLst>
              <a:ext uri="{FF2B5EF4-FFF2-40B4-BE49-F238E27FC236}">
                <a16:creationId xmlns:a16="http://schemas.microsoft.com/office/drawing/2014/main" id="{F655FFC9-8C15-4A0E-9012-FCC1A6734DC8}"/>
              </a:ext>
            </a:extLst>
          </p:cNvPr>
          <p:cNvSpPr>
            <a:spLocks noGrp="1"/>
          </p:cNvSpPr>
          <p:nvPr>
            <p:ph type="sldNum" sz="quarter" idx="12"/>
          </p:nvPr>
        </p:nvSpPr>
        <p:spPr/>
        <p:txBody>
          <a:bodyPr/>
          <a:lstStyle/>
          <a:p>
            <a:fld id="{FB760A7E-4D15-4FAE-8C15-41A0ED285A0A}" type="slidenum">
              <a:rPr lang="en-US" smtClean="0"/>
              <a:pPr/>
              <a:t>1</a:t>
            </a:fld>
            <a:endParaRPr lang="en-US" dirty="0"/>
          </a:p>
        </p:txBody>
      </p:sp>
      <p:sp>
        <p:nvSpPr>
          <p:cNvPr id="9" name="Title 8">
            <a:extLst>
              <a:ext uri="{FF2B5EF4-FFF2-40B4-BE49-F238E27FC236}">
                <a16:creationId xmlns:a16="http://schemas.microsoft.com/office/drawing/2014/main" id="{C7157A45-DCAB-4F55-B869-2F43F4128352}"/>
              </a:ext>
            </a:extLst>
          </p:cNvPr>
          <p:cNvSpPr>
            <a:spLocks noGrp="1"/>
          </p:cNvSpPr>
          <p:nvPr>
            <p:ph type="ctrTitle"/>
          </p:nvPr>
        </p:nvSpPr>
        <p:spPr>
          <a:xfrm>
            <a:off x="685800" y="1598770"/>
            <a:ext cx="7772400" cy="2238029"/>
          </a:xfrm>
        </p:spPr>
        <p:txBody>
          <a:bodyPr>
            <a:normAutofit/>
          </a:bodyPr>
          <a:lstStyle/>
          <a:p>
            <a:r>
              <a:rPr lang="en-US" dirty="0">
                <a:solidFill>
                  <a:schemeClr val="accent1"/>
                </a:solidFill>
              </a:rPr>
              <a:t>America’s Water Infrastructure Act of 2018</a:t>
            </a:r>
            <a:br>
              <a:rPr lang="en-US" dirty="0">
                <a:solidFill>
                  <a:schemeClr val="accent1"/>
                </a:solidFill>
              </a:rPr>
            </a:br>
            <a:r>
              <a:rPr lang="en-US" dirty="0">
                <a:solidFill>
                  <a:schemeClr val="accent1"/>
                </a:solidFill>
              </a:rPr>
              <a:t>(PL 115-270)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BBCD-2FDD-409E-A892-034BFBA251E8}"/>
              </a:ext>
            </a:extLst>
          </p:cNvPr>
          <p:cNvSpPr>
            <a:spLocks noGrp="1"/>
          </p:cNvSpPr>
          <p:nvPr>
            <p:ph type="title"/>
          </p:nvPr>
        </p:nvSpPr>
        <p:spPr/>
        <p:txBody>
          <a:bodyPr>
            <a:normAutofit/>
          </a:bodyPr>
          <a:lstStyle/>
          <a:p>
            <a:r>
              <a:rPr lang="en-US" sz="3600" dirty="0"/>
              <a:t>Impacts in 1 to 2 Years</a:t>
            </a:r>
          </a:p>
        </p:txBody>
      </p:sp>
      <p:sp>
        <p:nvSpPr>
          <p:cNvPr id="3" name="Content Placeholder 2">
            <a:extLst>
              <a:ext uri="{FF2B5EF4-FFF2-40B4-BE49-F238E27FC236}">
                <a16:creationId xmlns:a16="http://schemas.microsoft.com/office/drawing/2014/main" id="{6680E697-2120-4042-A3F7-A95CF9DBC640}"/>
              </a:ext>
            </a:extLst>
          </p:cNvPr>
          <p:cNvSpPr>
            <a:spLocks noGrp="1"/>
          </p:cNvSpPr>
          <p:nvPr>
            <p:ph idx="1"/>
          </p:nvPr>
        </p:nvSpPr>
        <p:spPr/>
        <p:txBody>
          <a:bodyPr/>
          <a:lstStyle/>
          <a:p>
            <a:r>
              <a:rPr lang="en-US" i="1" dirty="0"/>
              <a:t>Consumer Confidence Reports</a:t>
            </a:r>
          </a:p>
          <a:p>
            <a:r>
              <a:rPr lang="en-US" i="1" dirty="0"/>
              <a:t>Consolidation Considerations and Contractual Agreements</a:t>
            </a:r>
          </a:p>
          <a:p>
            <a:r>
              <a:rPr lang="en-US" i="1" dirty="0"/>
              <a:t>Intractable Water Systems</a:t>
            </a:r>
          </a:p>
          <a:p>
            <a:r>
              <a:rPr lang="en-US" b="1" dirty="0"/>
              <a:t>PWSS Grants</a:t>
            </a:r>
          </a:p>
          <a:p>
            <a:r>
              <a:rPr lang="en-US" b="1" dirty="0"/>
              <a:t>Voluntary School/Childcare Lead Testing</a:t>
            </a:r>
          </a:p>
          <a:p>
            <a:r>
              <a:rPr lang="en-US" b="1" dirty="0"/>
              <a:t>Resiliency and Sustainability</a:t>
            </a:r>
          </a:p>
          <a:p>
            <a:r>
              <a:rPr lang="en-US" b="1" dirty="0"/>
              <a:t>Source Water Petition Program</a:t>
            </a:r>
          </a:p>
        </p:txBody>
      </p:sp>
      <p:sp>
        <p:nvSpPr>
          <p:cNvPr id="4" name="Slide Number Placeholder 3">
            <a:extLst>
              <a:ext uri="{FF2B5EF4-FFF2-40B4-BE49-F238E27FC236}">
                <a16:creationId xmlns:a16="http://schemas.microsoft.com/office/drawing/2014/main" id="{7CC79C9F-D742-43F9-AC29-18074E657620}"/>
              </a:ext>
            </a:extLst>
          </p:cNvPr>
          <p:cNvSpPr>
            <a:spLocks noGrp="1"/>
          </p:cNvSpPr>
          <p:nvPr>
            <p:ph type="sldNum" sz="quarter" idx="12"/>
          </p:nvPr>
        </p:nvSpPr>
        <p:spPr/>
        <p:txBody>
          <a:bodyPr/>
          <a:lstStyle/>
          <a:p>
            <a:fld id="{FB760A7E-4D15-4FAE-8C15-41A0ED285A0A}" type="slidenum">
              <a:rPr lang="en-US" smtClean="0"/>
              <a:pPr/>
              <a:t>10</a:t>
            </a:fld>
            <a:endParaRPr lang="en-US" dirty="0"/>
          </a:p>
        </p:txBody>
      </p:sp>
      <p:sp>
        <p:nvSpPr>
          <p:cNvPr id="7" name="TextBox 6">
            <a:extLst>
              <a:ext uri="{FF2B5EF4-FFF2-40B4-BE49-F238E27FC236}">
                <a16:creationId xmlns:a16="http://schemas.microsoft.com/office/drawing/2014/main" id="{3B8E0451-6BF5-40B6-B86D-4343A833DB65}"/>
              </a:ext>
            </a:extLst>
          </p:cNvPr>
          <p:cNvSpPr txBox="1"/>
          <p:nvPr/>
        </p:nvSpPr>
        <p:spPr>
          <a:xfrm>
            <a:off x="4572000" y="4800600"/>
            <a:ext cx="3810000" cy="2585323"/>
          </a:xfrm>
          <a:prstGeom prst="rect">
            <a:avLst/>
          </a:prstGeom>
          <a:noFill/>
        </p:spPr>
        <p:txBody>
          <a:bodyPr wrap="square" rtlCol="0">
            <a:spAutoFit/>
          </a:bodyPr>
          <a:lstStyle/>
          <a:p>
            <a:r>
              <a:rPr lang="en-US" i="1" dirty="0"/>
              <a:t>Italics indicate budget appropriations needed, cannot implement under Continuing Resolution (CR)</a:t>
            </a:r>
          </a:p>
          <a:p>
            <a:endParaRPr lang="en-US" i="1" dirty="0"/>
          </a:p>
          <a:p>
            <a:r>
              <a:rPr lang="en-US" b="1" dirty="0"/>
              <a:t>Bold indicates additional Federal appropriations needed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5593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714F-137D-41E6-BE42-D0D92CB1395D}"/>
              </a:ext>
            </a:extLst>
          </p:cNvPr>
          <p:cNvSpPr>
            <a:spLocks noGrp="1"/>
          </p:cNvSpPr>
          <p:nvPr>
            <p:ph type="title"/>
          </p:nvPr>
        </p:nvSpPr>
        <p:spPr>
          <a:xfrm>
            <a:off x="840699" y="687480"/>
            <a:ext cx="5605629" cy="994172"/>
          </a:xfrm>
        </p:spPr>
        <p:txBody>
          <a:bodyPr>
            <a:normAutofit/>
          </a:bodyPr>
          <a:lstStyle/>
          <a:p>
            <a:r>
              <a:rPr lang="en-US" sz="3850" dirty="0"/>
              <a:t>Impacts in 1 to 2 Years</a:t>
            </a:r>
          </a:p>
        </p:txBody>
      </p:sp>
      <p:sp>
        <p:nvSpPr>
          <p:cNvPr id="3" name="Content Placeholder 2">
            <a:extLst>
              <a:ext uri="{FF2B5EF4-FFF2-40B4-BE49-F238E27FC236}">
                <a16:creationId xmlns:a16="http://schemas.microsoft.com/office/drawing/2014/main" id="{CA68A573-A6FE-4DA6-858E-9FB988C26DE4}"/>
              </a:ext>
            </a:extLst>
          </p:cNvPr>
          <p:cNvSpPr>
            <a:spLocks noGrp="1"/>
          </p:cNvSpPr>
          <p:nvPr>
            <p:ph idx="1"/>
          </p:nvPr>
        </p:nvSpPr>
        <p:spPr>
          <a:xfrm>
            <a:off x="331021" y="1681652"/>
            <a:ext cx="5798546" cy="4648200"/>
          </a:xfrm>
        </p:spPr>
        <p:txBody>
          <a:bodyPr anchor="ctr">
            <a:noAutofit/>
          </a:bodyPr>
          <a:lstStyle/>
          <a:p>
            <a:pPr>
              <a:lnSpc>
                <a:spcPct val="90000"/>
              </a:lnSpc>
            </a:pPr>
            <a:r>
              <a:rPr lang="en-US" sz="1800" i="1" dirty="0"/>
              <a:t>Consumer</a:t>
            </a:r>
            <a:r>
              <a:rPr lang="en-US" sz="1800" b="1" i="1" dirty="0"/>
              <a:t> </a:t>
            </a:r>
            <a:r>
              <a:rPr lang="en-US" sz="1800" i="1" dirty="0"/>
              <a:t>Confidence Reports</a:t>
            </a:r>
            <a:endParaRPr lang="en-US" sz="1800" dirty="0"/>
          </a:p>
          <a:p>
            <a:pPr lvl="1">
              <a:lnSpc>
                <a:spcPct val="90000"/>
              </a:lnSpc>
            </a:pPr>
            <a:r>
              <a:rPr lang="en-US" sz="1800" dirty="0"/>
              <a:t>New information on exceedances</a:t>
            </a:r>
          </a:p>
          <a:p>
            <a:pPr lvl="1">
              <a:lnSpc>
                <a:spcPct val="90000"/>
              </a:lnSpc>
            </a:pPr>
            <a:r>
              <a:rPr lang="en-US" sz="1800" dirty="0"/>
              <a:t>Adds corrosion control language</a:t>
            </a:r>
          </a:p>
          <a:p>
            <a:pPr lvl="1">
              <a:lnSpc>
                <a:spcPct val="90000"/>
              </a:lnSpc>
            </a:pPr>
            <a:r>
              <a:rPr lang="en-US" sz="1800" dirty="0"/>
              <a:t>EPA to revise regulations by October 2020</a:t>
            </a:r>
          </a:p>
          <a:p>
            <a:pPr lvl="1">
              <a:lnSpc>
                <a:spcPct val="90000"/>
              </a:lnSpc>
            </a:pPr>
            <a:r>
              <a:rPr lang="en-US" sz="1800" dirty="0"/>
              <a:t>CWSs &gt; 10,000 to provide CCRs at least biannually</a:t>
            </a:r>
          </a:p>
          <a:p>
            <a:pPr lvl="1">
              <a:lnSpc>
                <a:spcPct val="90000"/>
              </a:lnSpc>
            </a:pPr>
            <a:endParaRPr lang="en-US" sz="1800" dirty="0"/>
          </a:p>
          <a:p>
            <a:pPr>
              <a:lnSpc>
                <a:spcPct val="90000"/>
              </a:lnSpc>
            </a:pPr>
            <a:r>
              <a:rPr lang="en-US" sz="1800" i="1" dirty="0"/>
              <a:t>Consolidation Considerations and Contractual Agreements</a:t>
            </a:r>
          </a:p>
          <a:p>
            <a:pPr lvl="1">
              <a:lnSpc>
                <a:spcPct val="90000"/>
              </a:lnSpc>
            </a:pPr>
            <a:r>
              <a:rPr lang="en-US" sz="1800" dirty="0"/>
              <a:t>States may require an unwilling/struggling PWS to consider consolidation</a:t>
            </a:r>
          </a:p>
          <a:p>
            <a:pPr lvl="1">
              <a:lnSpc>
                <a:spcPct val="90000"/>
              </a:lnSpc>
            </a:pPr>
            <a:r>
              <a:rPr lang="en-US" sz="1800" dirty="0"/>
              <a:t>Can use the DWSRF to achieve consolidation</a:t>
            </a:r>
          </a:p>
          <a:p>
            <a:pPr lvl="1">
              <a:lnSpc>
                <a:spcPct val="90000"/>
              </a:lnSpc>
            </a:pPr>
            <a:r>
              <a:rPr lang="en-US" sz="1800" dirty="0"/>
              <a:t>EPA issue regulations by October 2020</a:t>
            </a:r>
          </a:p>
          <a:p>
            <a:pPr lvl="1">
              <a:lnSpc>
                <a:spcPct val="90000"/>
              </a:lnSpc>
            </a:pPr>
            <a:r>
              <a:rPr lang="en-US" sz="1800" dirty="0"/>
              <a:t>Allow contractual agreements for significant management or administrative functions as a violation corrective action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Graphic 6" descr="Checklist">
            <a:extLst>
              <a:ext uri="{FF2B5EF4-FFF2-40B4-BE49-F238E27FC236}">
                <a16:creationId xmlns:a16="http://schemas.microsoft.com/office/drawing/2014/main" id="{74240B3F-0C05-4039-A7B6-CCA19D1A56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941AC508-274E-4DFF-9D8A-EF55AB15A720}"/>
              </a:ext>
            </a:extLst>
          </p:cNvPr>
          <p:cNvSpPr>
            <a:spLocks noGrp="1"/>
          </p:cNvSpPr>
          <p:nvPr>
            <p:ph type="sldNum" sz="quarter" idx="12"/>
          </p:nvPr>
        </p:nvSpPr>
        <p:spPr/>
        <p:txBody>
          <a:bodyPr/>
          <a:lstStyle/>
          <a:p>
            <a:fld id="{FB760A7E-4D15-4FAE-8C15-41A0ED285A0A}" type="slidenum">
              <a:rPr lang="en-US" smtClean="0"/>
              <a:pPr/>
              <a:t>11</a:t>
            </a:fld>
            <a:endParaRPr lang="en-US" dirty="0"/>
          </a:p>
        </p:txBody>
      </p:sp>
      <p:sp>
        <p:nvSpPr>
          <p:cNvPr id="5" name="TextBox 4">
            <a:extLst>
              <a:ext uri="{FF2B5EF4-FFF2-40B4-BE49-F238E27FC236}">
                <a16:creationId xmlns:a16="http://schemas.microsoft.com/office/drawing/2014/main" id="{B5D2D800-7058-4ECD-97B0-A24F7CC93C02}"/>
              </a:ext>
            </a:extLst>
          </p:cNvPr>
          <p:cNvSpPr txBox="1"/>
          <p:nvPr/>
        </p:nvSpPr>
        <p:spPr>
          <a:xfrm>
            <a:off x="4114800" y="6019800"/>
            <a:ext cx="2895600" cy="1015663"/>
          </a:xfrm>
          <a:prstGeom prst="rect">
            <a:avLst/>
          </a:prstGeom>
          <a:noFill/>
        </p:spPr>
        <p:txBody>
          <a:bodyPr wrap="square" rtlCol="0">
            <a:spAutoFit/>
          </a:bodyPr>
          <a:lstStyle/>
          <a:p>
            <a:r>
              <a:rPr lang="en-US" sz="1400" i="1" dirty="0"/>
              <a:t>Italics indicate budget appropriations needed, cannot implement under Continuing Resolution (CR)</a:t>
            </a:r>
          </a:p>
          <a:p>
            <a:endParaRPr lang="en-US" dirty="0"/>
          </a:p>
        </p:txBody>
      </p:sp>
    </p:spTree>
    <p:extLst>
      <p:ext uri="{BB962C8B-B14F-4D97-AF65-F5344CB8AC3E}">
        <p14:creationId xmlns:p14="http://schemas.microsoft.com/office/powerpoint/2010/main" val="402131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6C46-3270-4A01-AA30-E1346796CBE9}"/>
              </a:ext>
            </a:extLst>
          </p:cNvPr>
          <p:cNvSpPr>
            <a:spLocks noGrp="1"/>
          </p:cNvSpPr>
          <p:nvPr>
            <p:ph type="title"/>
          </p:nvPr>
        </p:nvSpPr>
        <p:spPr>
          <a:xfrm>
            <a:off x="840699" y="687480"/>
            <a:ext cx="5605629" cy="994172"/>
          </a:xfrm>
        </p:spPr>
        <p:txBody>
          <a:bodyPr>
            <a:normAutofit/>
          </a:bodyPr>
          <a:lstStyle/>
          <a:p>
            <a:r>
              <a:rPr lang="en-US" sz="3850" dirty="0"/>
              <a:t>Impacts in 1 to 2 Years</a:t>
            </a:r>
          </a:p>
        </p:txBody>
      </p:sp>
      <p:sp>
        <p:nvSpPr>
          <p:cNvPr id="3" name="Content Placeholder 2">
            <a:extLst>
              <a:ext uri="{FF2B5EF4-FFF2-40B4-BE49-F238E27FC236}">
                <a16:creationId xmlns:a16="http://schemas.microsoft.com/office/drawing/2014/main" id="{230AC157-D097-480E-A5B6-A2F8DB778C3D}"/>
              </a:ext>
            </a:extLst>
          </p:cNvPr>
          <p:cNvSpPr>
            <a:spLocks noGrp="1"/>
          </p:cNvSpPr>
          <p:nvPr>
            <p:ph idx="1"/>
          </p:nvPr>
        </p:nvSpPr>
        <p:spPr>
          <a:xfrm>
            <a:off x="1061809" y="1905000"/>
            <a:ext cx="5033221" cy="3788227"/>
          </a:xfrm>
        </p:spPr>
        <p:txBody>
          <a:bodyPr anchor="ctr">
            <a:normAutofit/>
          </a:bodyPr>
          <a:lstStyle/>
          <a:p>
            <a:r>
              <a:rPr lang="en-US" sz="2200" i="1" dirty="0"/>
              <a:t>Intractable Water Systems</a:t>
            </a:r>
          </a:p>
          <a:p>
            <a:pPr lvl="1"/>
            <a:r>
              <a:rPr lang="en-US" sz="2100" dirty="0"/>
              <a:t>Calls for EPA, USDA &amp; HHS to identify intractable systems and describe barriers to delivery of potable water within 2 years</a:t>
            </a:r>
          </a:p>
          <a:p>
            <a:pPr marL="457200" lvl="1" indent="0">
              <a:buNone/>
            </a:pPr>
            <a:endParaRPr lang="en-US" sz="2100" dirty="0"/>
          </a:p>
          <a:p>
            <a:r>
              <a:rPr lang="en-US" sz="2200" b="1" dirty="0"/>
              <a:t>PWSS Grants</a:t>
            </a:r>
          </a:p>
          <a:p>
            <a:pPr lvl="1"/>
            <a:r>
              <a:rPr lang="en-US" sz="2100" dirty="0"/>
              <a:t>Increase PWSS program authorizations (not appropriated) to $125M for each FY20 and FY21</a:t>
            </a:r>
          </a:p>
          <a:p>
            <a:pPr lvl="1"/>
            <a:endParaRPr lang="en-US" sz="21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descr="Money">
            <a:extLst>
              <a:ext uri="{FF2B5EF4-FFF2-40B4-BE49-F238E27FC236}">
                <a16:creationId xmlns:a16="http://schemas.microsoft.com/office/drawing/2014/main" id="{0D552F93-D6AF-4918-8ADC-8A1109AB58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84196F2E-CD97-4C5A-90D4-7E7D7C5FD50C}"/>
              </a:ext>
            </a:extLst>
          </p:cNvPr>
          <p:cNvSpPr>
            <a:spLocks noGrp="1"/>
          </p:cNvSpPr>
          <p:nvPr>
            <p:ph type="sldNum" sz="quarter" idx="12"/>
          </p:nvPr>
        </p:nvSpPr>
        <p:spPr/>
        <p:txBody>
          <a:bodyPr/>
          <a:lstStyle/>
          <a:p>
            <a:fld id="{FB760A7E-4D15-4FAE-8C15-41A0ED285A0A}" type="slidenum">
              <a:rPr lang="en-US" smtClean="0"/>
              <a:pPr/>
              <a:t>12</a:t>
            </a:fld>
            <a:endParaRPr lang="en-US" dirty="0"/>
          </a:p>
        </p:txBody>
      </p:sp>
      <p:sp>
        <p:nvSpPr>
          <p:cNvPr id="6" name="TextBox 5">
            <a:extLst>
              <a:ext uri="{FF2B5EF4-FFF2-40B4-BE49-F238E27FC236}">
                <a16:creationId xmlns:a16="http://schemas.microsoft.com/office/drawing/2014/main" id="{2CB97166-6888-4E90-B298-0C5B46F4C7A6}"/>
              </a:ext>
            </a:extLst>
          </p:cNvPr>
          <p:cNvSpPr txBox="1"/>
          <p:nvPr/>
        </p:nvSpPr>
        <p:spPr>
          <a:xfrm>
            <a:off x="3886200" y="5410200"/>
            <a:ext cx="3048000" cy="1384995"/>
          </a:xfrm>
          <a:prstGeom prst="rect">
            <a:avLst/>
          </a:prstGeom>
          <a:noFill/>
        </p:spPr>
        <p:txBody>
          <a:bodyPr wrap="square" rtlCol="0">
            <a:spAutoFit/>
          </a:bodyPr>
          <a:lstStyle/>
          <a:p>
            <a:r>
              <a:rPr lang="en-US" sz="1400" i="1" dirty="0"/>
              <a:t>Italics indicate budget appropriations needed, cannot implement under Continuing Resolution (CR)</a:t>
            </a:r>
          </a:p>
          <a:p>
            <a:endParaRPr lang="en-US" sz="1400" i="1" dirty="0"/>
          </a:p>
          <a:p>
            <a:r>
              <a:rPr lang="en-US" sz="1400" b="1" dirty="0"/>
              <a:t>Bold indicates additional Federal appropriations needed </a:t>
            </a:r>
            <a:endParaRPr lang="en-US" sz="1400" dirty="0"/>
          </a:p>
        </p:txBody>
      </p:sp>
    </p:spTree>
    <p:extLst>
      <p:ext uri="{BB962C8B-B14F-4D97-AF65-F5344CB8AC3E}">
        <p14:creationId xmlns:p14="http://schemas.microsoft.com/office/powerpoint/2010/main" val="330808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5E006FC-2D53-429C-8483-EA12ECF2737B}"/>
              </a:ext>
            </a:extLst>
          </p:cNvPr>
          <p:cNvSpPr>
            <a:spLocks noGrp="1"/>
          </p:cNvSpPr>
          <p:nvPr>
            <p:ph idx="1"/>
          </p:nvPr>
        </p:nvSpPr>
        <p:spPr>
          <a:xfrm>
            <a:off x="457390" y="304800"/>
            <a:ext cx="4085302" cy="6492875"/>
          </a:xfrm>
        </p:spPr>
        <p:txBody>
          <a:bodyPr>
            <a:normAutofit/>
          </a:bodyPr>
          <a:lstStyle/>
          <a:p>
            <a:endParaRPr lang="en-US" sz="1900" dirty="0"/>
          </a:p>
          <a:p>
            <a:r>
              <a:rPr lang="en-US" sz="2000" dirty="0"/>
              <a:t>ASDWA released </a:t>
            </a:r>
            <a:r>
              <a:rPr lang="en-US" sz="2000" i="1" dirty="0"/>
              <a:t>Beyond Tight Budgets </a:t>
            </a:r>
            <a:r>
              <a:rPr lang="en-US" sz="2000" dirty="0"/>
              <a:t>(BTB)</a:t>
            </a:r>
            <a:r>
              <a:rPr lang="en-US" sz="2000" i="1" dirty="0"/>
              <a:t> </a:t>
            </a:r>
            <a:r>
              <a:rPr lang="en-US" sz="2000" dirty="0"/>
              <a:t>in response to increasing demands combined with a lack of funding that threatens public health protection</a:t>
            </a:r>
            <a:endParaRPr lang="en-US" dirty="0"/>
          </a:p>
          <a:p>
            <a:pPr lvl="1"/>
            <a:r>
              <a:rPr lang="en-US" dirty="0"/>
              <a:t>Workload increase 1.1% to 12.5%, with average 4.3%</a:t>
            </a:r>
          </a:p>
          <a:p>
            <a:pPr lvl="2"/>
            <a:r>
              <a:rPr lang="en-US" dirty="0"/>
              <a:t>2013 Report – 38%-41% funding gap</a:t>
            </a:r>
          </a:p>
          <a:p>
            <a:pPr marL="0" indent="0">
              <a:buNone/>
            </a:pPr>
            <a:endParaRPr lang="en-US" sz="2000" dirty="0"/>
          </a:p>
          <a:p>
            <a:r>
              <a:rPr lang="en-US" sz="2000" dirty="0"/>
              <a:t>PWSS and the set-asides from DWSRF have remained flat for the past decade</a:t>
            </a:r>
          </a:p>
          <a:p>
            <a:pPr marL="0" indent="0">
              <a:buNone/>
            </a:pPr>
            <a:endParaRPr lang="en-US" sz="2000" dirty="0"/>
          </a:p>
          <a:p>
            <a:r>
              <a:rPr lang="en-US" sz="2000" dirty="0"/>
              <a:t>Still a significant funding gap even if $125M for each FY20 and FY21 is fully appropriated</a:t>
            </a:r>
          </a:p>
          <a:p>
            <a:endParaRPr lang="en-US" sz="2100" dirty="0"/>
          </a:p>
          <a:p>
            <a:endParaRPr lang="en-US" sz="2100" dirty="0"/>
          </a:p>
          <a:p>
            <a:endParaRPr lang="en-US" sz="1600" dirty="0"/>
          </a:p>
        </p:txBody>
      </p:sp>
      <p:pic>
        <p:nvPicPr>
          <p:cNvPr id="9" name="Content Placeholder 5">
            <a:extLst>
              <a:ext uri="{FF2B5EF4-FFF2-40B4-BE49-F238E27FC236}">
                <a16:creationId xmlns:a16="http://schemas.microsoft.com/office/drawing/2014/main" id="{7F69FB66-BAE5-496A-8917-7903D115C6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6" t="-121" r="17510" b="6476"/>
          <a:stretch/>
        </p:blipFill>
        <p:spPr>
          <a:xfrm>
            <a:off x="4818185" y="0"/>
            <a:ext cx="4342169" cy="6858000"/>
          </a:xfrm>
          <a:prstGeom prst="rect">
            <a:avLst/>
          </a:prstGeom>
          <a:effectLst/>
        </p:spPr>
      </p:pic>
      <p:sp>
        <p:nvSpPr>
          <p:cNvPr id="4" name="Slide Number Placeholder 3">
            <a:extLst>
              <a:ext uri="{FF2B5EF4-FFF2-40B4-BE49-F238E27FC236}">
                <a16:creationId xmlns:a16="http://schemas.microsoft.com/office/drawing/2014/main" id="{3F65E2EB-3277-4628-BE8E-5979836A75CF}"/>
              </a:ext>
            </a:extLst>
          </p:cNvPr>
          <p:cNvSpPr>
            <a:spLocks noGrp="1"/>
          </p:cNvSpPr>
          <p:nvPr>
            <p:ph type="sldNum" sz="quarter" idx="12"/>
          </p:nvPr>
        </p:nvSpPr>
        <p:spPr>
          <a:xfrm>
            <a:off x="8140446" y="6356350"/>
            <a:ext cx="514350" cy="365125"/>
          </a:xfrm>
        </p:spPr>
        <p:txBody>
          <a:bodyPr>
            <a:normAutofit/>
          </a:bodyPr>
          <a:lstStyle/>
          <a:p>
            <a:pPr algn="l">
              <a:spcAft>
                <a:spcPts val="600"/>
              </a:spcAft>
            </a:pPr>
            <a:fld id="{FB760A7E-4D15-4FAE-8C15-41A0ED285A0A}" type="slidenum">
              <a:rPr lang="en-US" smtClean="0">
                <a:solidFill>
                  <a:srgbClr val="FFFFFF"/>
                </a:solidFill>
              </a:rPr>
              <a:pPr algn="l">
                <a:spcAft>
                  <a:spcPts val="600"/>
                </a:spcAft>
              </a:pPr>
              <a:t>13</a:t>
            </a:fld>
            <a:endParaRPr lang="en-US" dirty="0">
              <a:solidFill>
                <a:srgbClr val="FFFFFF"/>
              </a:solidFill>
            </a:endParaRPr>
          </a:p>
        </p:txBody>
      </p:sp>
    </p:spTree>
    <p:extLst>
      <p:ext uri="{BB962C8B-B14F-4D97-AF65-F5344CB8AC3E}">
        <p14:creationId xmlns:p14="http://schemas.microsoft.com/office/powerpoint/2010/main" val="180182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3F03-4498-420C-893A-A28B9F68D36B}"/>
              </a:ext>
            </a:extLst>
          </p:cNvPr>
          <p:cNvSpPr>
            <a:spLocks noGrp="1"/>
          </p:cNvSpPr>
          <p:nvPr>
            <p:ph type="title"/>
          </p:nvPr>
        </p:nvSpPr>
        <p:spPr>
          <a:xfrm>
            <a:off x="1006784" y="152400"/>
            <a:ext cx="5605629" cy="994172"/>
          </a:xfrm>
        </p:spPr>
        <p:txBody>
          <a:bodyPr>
            <a:normAutofit/>
          </a:bodyPr>
          <a:lstStyle/>
          <a:p>
            <a:r>
              <a:rPr lang="en-US" sz="3600" dirty="0"/>
              <a:t>Impacts in 1 to 2 Years</a:t>
            </a:r>
          </a:p>
        </p:txBody>
      </p:sp>
      <p:sp>
        <p:nvSpPr>
          <p:cNvPr id="3" name="Content Placeholder 2">
            <a:extLst>
              <a:ext uri="{FF2B5EF4-FFF2-40B4-BE49-F238E27FC236}">
                <a16:creationId xmlns:a16="http://schemas.microsoft.com/office/drawing/2014/main" id="{2F729305-C77D-4753-898F-49A569D44D4E}"/>
              </a:ext>
            </a:extLst>
          </p:cNvPr>
          <p:cNvSpPr>
            <a:spLocks noGrp="1"/>
          </p:cNvSpPr>
          <p:nvPr>
            <p:ph idx="1"/>
          </p:nvPr>
        </p:nvSpPr>
        <p:spPr>
          <a:xfrm>
            <a:off x="394377" y="1143641"/>
            <a:ext cx="5508485" cy="5486400"/>
          </a:xfrm>
        </p:spPr>
        <p:txBody>
          <a:bodyPr anchor="ctr">
            <a:normAutofit fontScale="92500" lnSpcReduction="10000"/>
          </a:bodyPr>
          <a:lstStyle/>
          <a:p>
            <a:pPr>
              <a:lnSpc>
                <a:spcPct val="90000"/>
              </a:lnSpc>
            </a:pPr>
            <a:r>
              <a:rPr lang="en-US" b="1" dirty="0"/>
              <a:t>Voluntary School/Childcare Lead Testing</a:t>
            </a:r>
            <a:endParaRPr lang="en-US" dirty="0"/>
          </a:p>
          <a:p>
            <a:pPr lvl="1">
              <a:lnSpc>
                <a:spcPct val="90000"/>
              </a:lnSpc>
            </a:pPr>
            <a:r>
              <a:rPr lang="en-US" sz="2200" dirty="0"/>
              <a:t>Requires EPA to provide technical assistance to the existing grant program to:</a:t>
            </a:r>
          </a:p>
          <a:p>
            <a:pPr lvl="2">
              <a:lnSpc>
                <a:spcPct val="90000"/>
              </a:lnSpc>
            </a:pPr>
            <a:r>
              <a:rPr lang="en-US" sz="2200" dirty="0"/>
              <a:t>Assist in source identification</a:t>
            </a:r>
          </a:p>
          <a:p>
            <a:pPr lvl="2">
              <a:lnSpc>
                <a:spcPct val="90000"/>
              </a:lnSpc>
            </a:pPr>
            <a:r>
              <a:rPr lang="en-US" sz="2200" dirty="0"/>
              <a:t>Share other Federal/state lead elimination grant opportunities and applications</a:t>
            </a:r>
          </a:p>
          <a:p>
            <a:pPr lvl="2">
              <a:lnSpc>
                <a:spcPct val="90000"/>
              </a:lnSpc>
            </a:pPr>
            <a:r>
              <a:rPr lang="en-US" sz="2200" dirty="0"/>
              <a:t>Provide information on other financing options</a:t>
            </a:r>
          </a:p>
          <a:p>
            <a:pPr lvl="2">
              <a:lnSpc>
                <a:spcPct val="90000"/>
              </a:lnSpc>
            </a:pPr>
            <a:r>
              <a:rPr lang="en-US" sz="2200" dirty="0"/>
              <a:t>Connect grant recipients with nonprofit or other assistance organizations</a:t>
            </a:r>
          </a:p>
          <a:p>
            <a:pPr lvl="1">
              <a:lnSpc>
                <a:spcPct val="90000"/>
              </a:lnSpc>
            </a:pPr>
            <a:r>
              <a:rPr lang="en-US" sz="2200" dirty="0"/>
              <a:t>Authorizes (not appropriated) $25M for each FY20 and FY21</a:t>
            </a:r>
          </a:p>
          <a:p>
            <a:pPr lvl="1">
              <a:lnSpc>
                <a:spcPct val="90000"/>
              </a:lnSpc>
            </a:pPr>
            <a:r>
              <a:rPr lang="en-US" sz="2200" dirty="0"/>
              <a:t>Adds new drinking water fountain replacement grant to replace water fountains manufactured prior to 1988</a:t>
            </a:r>
          </a:p>
          <a:p>
            <a:pPr lvl="2">
              <a:lnSpc>
                <a:spcPct val="90000"/>
              </a:lnSpc>
            </a:pPr>
            <a:r>
              <a:rPr lang="en-US" sz="2200" dirty="0"/>
              <a:t>Authorizes (not appropriated) $5M for each FY19, FY20 and FY21 for this grant</a:t>
            </a:r>
          </a:p>
        </p:txBody>
      </p:sp>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a:extLst>
              <a:ext uri="{FF2B5EF4-FFF2-40B4-BE49-F238E27FC236}">
                <a16:creationId xmlns:a16="http://schemas.microsoft.com/office/drawing/2014/main" id="{94F3F5A3-BFC9-4A11-AF9D-3F6BE1699F57}"/>
              </a:ext>
            </a:extLst>
          </p:cNvPr>
          <p:cNvSpPr>
            <a:spLocks noGrp="1"/>
          </p:cNvSpPr>
          <p:nvPr>
            <p:ph type="sldNum" sz="quarter" idx="12"/>
          </p:nvPr>
        </p:nvSpPr>
        <p:spPr>
          <a:xfrm>
            <a:off x="7975691" y="6544102"/>
            <a:ext cx="759278" cy="273844"/>
          </a:xfrm>
        </p:spPr>
        <p:txBody>
          <a:bodyPr>
            <a:normAutofit/>
          </a:bodyPr>
          <a:lstStyle/>
          <a:p>
            <a:pPr>
              <a:lnSpc>
                <a:spcPct val="90000"/>
              </a:lnSpc>
              <a:spcAft>
                <a:spcPts val="600"/>
              </a:spcAft>
            </a:pPr>
            <a:fld id="{FB760A7E-4D15-4FAE-8C15-41A0ED285A0A}" type="slidenum">
              <a:rPr lang="en-US">
                <a:solidFill>
                  <a:srgbClr val="FFFFFF"/>
                </a:solidFill>
              </a:rPr>
              <a:pPr>
                <a:lnSpc>
                  <a:spcPct val="90000"/>
                </a:lnSpc>
                <a:spcAft>
                  <a:spcPts val="600"/>
                </a:spcAft>
              </a:pPr>
              <a:t>14</a:t>
            </a:fld>
            <a:endParaRPr lang="en-US" dirty="0">
              <a:solidFill>
                <a:srgbClr val="FFFFFF"/>
              </a:solidFill>
            </a:endParaRPr>
          </a:p>
        </p:txBody>
      </p:sp>
      <p:sp>
        <p:nvSpPr>
          <p:cNvPr id="20" name="Oval 19" hidden="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noFill/>
          <a:ln w="22225">
            <a:solidFill>
              <a:srgbClr val="E5C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C895FFC2-2B92-4F84-8E9C-D5BBE7AFA51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953" r="189"/>
          <a:stretch/>
        </p:blipFill>
        <p:spPr>
          <a:xfrm>
            <a:off x="6612413" y="2474471"/>
            <a:ext cx="1937263" cy="19341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solidFill>
            <a:schemeClr val="accent1"/>
          </a:solidFill>
          <a:ln>
            <a:solidFill>
              <a:schemeClr val="accent1"/>
            </a:solidFill>
          </a:ln>
          <a:effectLst>
            <a:softEdge rad="0"/>
          </a:effectLst>
        </p:spPr>
      </p:pic>
    </p:spTree>
    <p:extLst>
      <p:ext uri="{BB962C8B-B14F-4D97-AF65-F5344CB8AC3E}">
        <p14:creationId xmlns:p14="http://schemas.microsoft.com/office/powerpoint/2010/main" val="399578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04DC-0ECA-4667-AB28-C8AA7F482522}"/>
              </a:ext>
            </a:extLst>
          </p:cNvPr>
          <p:cNvSpPr>
            <a:spLocks noGrp="1"/>
          </p:cNvSpPr>
          <p:nvPr>
            <p:ph type="title"/>
          </p:nvPr>
        </p:nvSpPr>
        <p:spPr/>
        <p:txBody>
          <a:bodyPr>
            <a:normAutofit/>
          </a:bodyPr>
          <a:lstStyle/>
          <a:p>
            <a:r>
              <a:rPr lang="en-US" sz="3600" dirty="0"/>
              <a:t>Impacts in 1 to 2 Years</a:t>
            </a:r>
          </a:p>
        </p:txBody>
      </p:sp>
      <p:sp>
        <p:nvSpPr>
          <p:cNvPr id="3" name="Content Placeholder 2">
            <a:extLst>
              <a:ext uri="{FF2B5EF4-FFF2-40B4-BE49-F238E27FC236}">
                <a16:creationId xmlns:a16="http://schemas.microsoft.com/office/drawing/2014/main" id="{7C58E677-DAB6-4FC9-90D2-82B548535B1A}"/>
              </a:ext>
            </a:extLst>
          </p:cNvPr>
          <p:cNvSpPr>
            <a:spLocks noGrp="1"/>
          </p:cNvSpPr>
          <p:nvPr>
            <p:ph idx="1"/>
          </p:nvPr>
        </p:nvSpPr>
        <p:spPr/>
        <p:txBody>
          <a:bodyPr>
            <a:normAutofit/>
          </a:bodyPr>
          <a:lstStyle/>
          <a:p>
            <a:r>
              <a:rPr lang="en-US" b="1" dirty="0"/>
              <a:t>Resiliency and Sustainability</a:t>
            </a:r>
          </a:p>
          <a:p>
            <a:pPr lvl="1"/>
            <a:r>
              <a:rPr lang="en-US" dirty="0"/>
              <a:t>EPA may issue grants to requesting states on behalf of underserved communities to assist in activities related to harmful contaminants</a:t>
            </a:r>
          </a:p>
          <a:p>
            <a:pPr lvl="1"/>
            <a:endParaRPr lang="en-US" dirty="0"/>
          </a:p>
          <a:p>
            <a:pPr lvl="1"/>
            <a:r>
              <a:rPr lang="en-US" dirty="0"/>
              <a:t>Creates the option for EPA to establish a new Drinking Water Infrastructure Resilience and Sustainability grant program and authorizes (not appropriated) $4M for each FY19 and 20</a:t>
            </a:r>
          </a:p>
          <a:p>
            <a:pPr lvl="1"/>
            <a:endParaRPr lang="en-US" dirty="0"/>
          </a:p>
          <a:p>
            <a:pPr lvl="1"/>
            <a:r>
              <a:rPr lang="en-US" dirty="0"/>
              <a:t>The grants may be used for planning, design, construction, implementation, O&amp;M to increase resilience to natural hazards</a:t>
            </a:r>
          </a:p>
        </p:txBody>
      </p:sp>
      <p:sp>
        <p:nvSpPr>
          <p:cNvPr id="4" name="Slide Number Placeholder 3">
            <a:extLst>
              <a:ext uri="{FF2B5EF4-FFF2-40B4-BE49-F238E27FC236}">
                <a16:creationId xmlns:a16="http://schemas.microsoft.com/office/drawing/2014/main" id="{7368B982-0E61-4994-9B2A-8D3291CC7EBF}"/>
              </a:ext>
            </a:extLst>
          </p:cNvPr>
          <p:cNvSpPr>
            <a:spLocks noGrp="1"/>
          </p:cNvSpPr>
          <p:nvPr>
            <p:ph type="sldNum" sz="quarter" idx="12"/>
          </p:nvPr>
        </p:nvSpPr>
        <p:spPr/>
        <p:txBody>
          <a:bodyPr/>
          <a:lstStyle/>
          <a:p>
            <a:fld id="{FB760A7E-4D15-4FAE-8C15-41A0ED285A0A}" type="slidenum">
              <a:rPr lang="en-US" smtClean="0"/>
              <a:pPr/>
              <a:t>15</a:t>
            </a:fld>
            <a:endParaRPr lang="en-US" dirty="0"/>
          </a:p>
        </p:txBody>
      </p:sp>
    </p:spTree>
    <p:extLst>
      <p:ext uri="{BB962C8B-B14F-4D97-AF65-F5344CB8AC3E}">
        <p14:creationId xmlns:p14="http://schemas.microsoft.com/office/powerpoint/2010/main" val="68270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D7A5-6124-4696-9265-4B520795FBEA}"/>
              </a:ext>
            </a:extLst>
          </p:cNvPr>
          <p:cNvSpPr>
            <a:spLocks noGrp="1"/>
          </p:cNvSpPr>
          <p:nvPr>
            <p:ph type="title"/>
          </p:nvPr>
        </p:nvSpPr>
        <p:spPr>
          <a:xfrm>
            <a:off x="457200" y="274638"/>
            <a:ext cx="8229600" cy="1143000"/>
          </a:xfrm>
        </p:spPr>
        <p:txBody>
          <a:bodyPr>
            <a:normAutofit/>
          </a:bodyPr>
          <a:lstStyle/>
          <a:p>
            <a:r>
              <a:rPr lang="en-US" sz="3600" dirty="0"/>
              <a:t>Impacts in 1 to 2 Years</a:t>
            </a:r>
          </a:p>
        </p:txBody>
      </p:sp>
      <p:sp>
        <p:nvSpPr>
          <p:cNvPr id="3" name="Content Placeholder 2">
            <a:extLst>
              <a:ext uri="{FF2B5EF4-FFF2-40B4-BE49-F238E27FC236}">
                <a16:creationId xmlns:a16="http://schemas.microsoft.com/office/drawing/2014/main" id="{2ABEE8B6-4F85-43CC-8D22-2AA4D4D2A1EA}"/>
              </a:ext>
            </a:extLst>
          </p:cNvPr>
          <p:cNvSpPr>
            <a:spLocks noGrp="1"/>
          </p:cNvSpPr>
          <p:nvPr>
            <p:ph idx="1"/>
          </p:nvPr>
        </p:nvSpPr>
        <p:spPr>
          <a:xfrm>
            <a:off x="457200" y="1600201"/>
            <a:ext cx="8229600" cy="1219200"/>
          </a:xfrm>
          <a:noFill/>
          <a:ln w="31750" cmpd="sng">
            <a:noFill/>
          </a:ln>
        </p:spPr>
        <p:txBody>
          <a:bodyPr/>
          <a:lstStyle/>
          <a:p>
            <a:r>
              <a:rPr lang="en-US" b="1" dirty="0"/>
              <a:t>Source Water Petition Program</a:t>
            </a:r>
          </a:p>
          <a:p>
            <a:pPr lvl="1"/>
            <a:r>
              <a:rPr lang="en-US" dirty="0"/>
              <a:t>Authorizes (not appropriated) $5M for FY20 and FY21 for the Source Water Petition Program</a:t>
            </a:r>
          </a:p>
          <a:p>
            <a:endParaRPr lang="en-US" dirty="0"/>
          </a:p>
        </p:txBody>
      </p:sp>
      <p:pic>
        <p:nvPicPr>
          <p:cNvPr id="5" name="Picture 4">
            <a:extLst>
              <a:ext uri="{FF2B5EF4-FFF2-40B4-BE49-F238E27FC236}">
                <a16:creationId xmlns:a16="http://schemas.microsoft.com/office/drawing/2014/main" id="{29E3C050-65A3-4334-836D-2BF02D3AF2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2801816"/>
            <a:ext cx="6096000" cy="3876675"/>
          </a:xfrm>
          <a:prstGeom prst="rect">
            <a:avLst/>
          </a:prstGeom>
          <a:scene3d>
            <a:camera prst="orthographicFront">
              <a:rot lat="0" lon="10800000" rev="0"/>
            </a:camera>
            <a:lightRig rig="contrasting" dir="t"/>
          </a:scene3d>
        </p:spPr>
      </p:pic>
      <p:sp>
        <p:nvSpPr>
          <p:cNvPr id="6" name="Slide Number Placeholder 5">
            <a:extLst>
              <a:ext uri="{FF2B5EF4-FFF2-40B4-BE49-F238E27FC236}">
                <a16:creationId xmlns:a16="http://schemas.microsoft.com/office/drawing/2014/main" id="{561DAA8A-71FB-462B-808E-0965309FDA0F}"/>
              </a:ext>
            </a:extLst>
          </p:cNvPr>
          <p:cNvSpPr>
            <a:spLocks noGrp="1"/>
          </p:cNvSpPr>
          <p:nvPr>
            <p:ph type="sldNum" sz="quarter" idx="12"/>
          </p:nvPr>
        </p:nvSpPr>
        <p:spPr/>
        <p:txBody>
          <a:bodyPr/>
          <a:lstStyle/>
          <a:p>
            <a:fld id="{FB760A7E-4D15-4FAE-8C15-41A0ED285A0A}" type="slidenum">
              <a:rPr lang="en-US" smtClean="0"/>
              <a:pPr/>
              <a:t>16</a:t>
            </a:fld>
            <a:endParaRPr lang="en-US" dirty="0"/>
          </a:p>
        </p:txBody>
      </p:sp>
    </p:spTree>
    <p:extLst>
      <p:ext uri="{BB962C8B-B14F-4D97-AF65-F5344CB8AC3E}">
        <p14:creationId xmlns:p14="http://schemas.microsoft.com/office/powerpoint/2010/main" val="358771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E50A10-583B-441B-8A1A-F77E8DFDD53A}"/>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84" b="2"/>
          <a:stretch/>
        </p:blipFill>
        <p:spPr>
          <a:xfrm>
            <a:off x="4348157" y="10"/>
            <a:ext cx="4795614" cy="51434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2" name="Title 1">
            <a:extLst>
              <a:ext uri="{FF2B5EF4-FFF2-40B4-BE49-F238E27FC236}">
                <a16:creationId xmlns:a16="http://schemas.microsoft.com/office/drawing/2014/main" id="{BF9AAEA7-1009-4D2A-8B51-9B12B18DF77F}"/>
              </a:ext>
            </a:extLst>
          </p:cNvPr>
          <p:cNvSpPr>
            <a:spLocks noGrp="1"/>
          </p:cNvSpPr>
          <p:nvPr>
            <p:ph type="title"/>
          </p:nvPr>
        </p:nvSpPr>
        <p:spPr>
          <a:xfrm>
            <a:off x="603749" y="806450"/>
            <a:ext cx="3602727" cy="1633382"/>
          </a:xfrm>
        </p:spPr>
        <p:txBody>
          <a:bodyPr>
            <a:normAutofit/>
          </a:bodyPr>
          <a:lstStyle/>
          <a:p>
            <a:r>
              <a:rPr lang="en-US" sz="3600" dirty="0"/>
              <a:t>Impacts in 3 to 5 Years</a:t>
            </a:r>
          </a:p>
        </p:txBody>
      </p:sp>
      <p:sp>
        <p:nvSpPr>
          <p:cNvPr id="3" name="Content Placeholder 2">
            <a:extLst>
              <a:ext uri="{FF2B5EF4-FFF2-40B4-BE49-F238E27FC236}">
                <a16:creationId xmlns:a16="http://schemas.microsoft.com/office/drawing/2014/main" id="{F039C4F6-9354-4931-9427-0864B3E58F27}"/>
              </a:ext>
            </a:extLst>
          </p:cNvPr>
          <p:cNvSpPr>
            <a:spLocks noGrp="1"/>
          </p:cNvSpPr>
          <p:nvPr>
            <p:ph idx="1"/>
          </p:nvPr>
        </p:nvSpPr>
        <p:spPr>
          <a:xfrm>
            <a:off x="603520" y="1828800"/>
            <a:ext cx="3602726" cy="3045693"/>
          </a:xfrm>
        </p:spPr>
        <p:txBody>
          <a:bodyPr anchor="ctr">
            <a:normAutofit/>
          </a:bodyPr>
          <a:lstStyle/>
          <a:p>
            <a:r>
              <a:rPr lang="en-US" dirty="0"/>
              <a:t>DWSRF Eligibility and Uses</a:t>
            </a:r>
          </a:p>
          <a:p>
            <a:endParaRPr lang="en-US" dirty="0"/>
          </a:p>
          <a:p>
            <a:r>
              <a:rPr lang="en-US" b="1" dirty="0"/>
              <a:t>UCMR Monitoring </a:t>
            </a:r>
          </a:p>
          <a:p>
            <a:endParaRPr lang="en-US" sz="1500" b="1" dirty="0"/>
          </a:p>
        </p:txBody>
      </p:sp>
      <p:sp>
        <p:nvSpPr>
          <p:cNvPr id="4" name="Slide Number Placeholder 3">
            <a:extLst>
              <a:ext uri="{FF2B5EF4-FFF2-40B4-BE49-F238E27FC236}">
                <a16:creationId xmlns:a16="http://schemas.microsoft.com/office/drawing/2014/main" id="{FAD5B975-B2BB-41BD-BEFD-2AE5736D3890}"/>
              </a:ext>
            </a:extLst>
          </p:cNvPr>
          <p:cNvSpPr>
            <a:spLocks noGrp="1"/>
          </p:cNvSpPr>
          <p:nvPr>
            <p:ph type="sldNum" sz="quarter" idx="12"/>
          </p:nvPr>
        </p:nvSpPr>
        <p:spPr/>
        <p:txBody>
          <a:bodyPr/>
          <a:lstStyle/>
          <a:p>
            <a:fld id="{FB760A7E-4D15-4FAE-8C15-41A0ED285A0A}" type="slidenum">
              <a:rPr lang="en-US" smtClean="0"/>
              <a:pPr/>
              <a:t>17</a:t>
            </a:fld>
            <a:endParaRPr lang="en-US" dirty="0"/>
          </a:p>
        </p:txBody>
      </p:sp>
    </p:spTree>
    <p:extLst>
      <p:ext uri="{BB962C8B-B14F-4D97-AF65-F5344CB8AC3E}">
        <p14:creationId xmlns:p14="http://schemas.microsoft.com/office/powerpoint/2010/main" val="402513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FA3C-19BF-45FF-A482-4B525063A32D}"/>
              </a:ext>
            </a:extLst>
          </p:cNvPr>
          <p:cNvSpPr>
            <a:spLocks noGrp="1"/>
          </p:cNvSpPr>
          <p:nvPr>
            <p:ph type="title"/>
          </p:nvPr>
        </p:nvSpPr>
        <p:spPr/>
        <p:txBody>
          <a:bodyPr>
            <a:normAutofit/>
          </a:bodyPr>
          <a:lstStyle/>
          <a:p>
            <a:r>
              <a:rPr lang="en-US" sz="3600" dirty="0"/>
              <a:t>Impacts in 3 to 5 Years</a:t>
            </a:r>
          </a:p>
        </p:txBody>
      </p:sp>
      <p:sp>
        <p:nvSpPr>
          <p:cNvPr id="3" name="Content Placeholder 2">
            <a:extLst>
              <a:ext uri="{FF2B5EF4-FFF2-40B4-BE49-F238E27FC236}">
                <a16:creationId xmlns:a16="http://schemas.microsoft.com/office/drawing/2014/main" id="{4F4CBB26-370D-4C30-A8C0-9689686F3FA4}"/>
              </a:ext>
            </a:extLst>
          </p:cNvPr>
          <p:cNvSpPr>
            <a:spLocks noGrp="1"/>
          </p:cNvSpPr>
          <p:nvPr>
            <p:ph idx="1"/>
          </p:nvPr>
        </p:nvSpPr>
        <p:spPr/>
        <p:txBody>
          <a:bodyPr/>
          <a:lstStyle/>
          <a:p>
            <a:r>
              <a:rPr lang="en-US" dirty="0"/>
              <a:t>DWSRF Eligibility and Uses </a:t>
            </a:r>
          </a:p>
          <a:p>
            <a:pPr lvl="1"/>
            <a:r>
              <a:rPr lang="en-US" dirty="0"/>
              <a:t>Requires EPA to collect “best DWSRF loan application practice” information from states including:</a:t>
            </a:r>
          </a:p>
          <a:p>
            <a:pPr lvl="2"/>
            <a:r>
              <a:rPr lang="en-US" dirty="0"/>
              <a:t>Streamlined application processes</a:t>
            </a:r>
          </a:p>
          <a:p>
            <a:pPr lvl="2"/>
            <a:r>
              <a:rPr lang="en-US" dirty="0"/>
              <a:t>Application assistance</a:t>
            </a:r>
          </a:p>
          <a:p>
            <a:pPr lvl="2"/>
            <a:r>
              <a:rPr lang="en-US" dirty="0"/>
              <a:t>Incentives for large/small system partnering options</a:t>
            </a:r>
          </a:p>
          <a:p>
            <a:pPr lvl="2"/>
            <a:r>
              <a:rPr lang="en-US" dirty="0"/>
              <a:t>Practices to ensure that state loan fund amounts are used to provide loans, loan guarantees, or other assistance in a timely fashion</a:t>
            </a:r>
          </a:p>
          <a:p>
            <a:pPr lvl="2"/>
            <a:r>
              <a:rPr lang="en-US" dirty="0"/>
              <a:t>Tools to enhance financial management skills</a:t>
            </a:r>
          </a:p>
          <a:p>
            <a:pPr lvl="2"/>
            <a:r>
              <a:rPr lang="en-US" dirty="0"/>
              <a:t>Financial measures to evaluate state loan fund operations</a:t>
            </a:r>
          </a:p>
          <a:p>
            <a:pPr lvl="1"/>
            <a:r>
              <a:rPr lang="en-US" dirty="0"/>
              <a:t>EPA shall disseminate the results to states within 3 years of enactment</a:t>
            </a:r>
          </a:p>
        </p:txBody>
      </p:sp>
      <p:sp>
        <p:nvSpPr>
          <p:cNvPr id="4" name="Slide Number Placeholder 3">
            <a:extLst>
              <a:ext uri="{FF2B5EF4-FFF2-40B4-BE49-F238E27FC236}">
                <a16:creationId xmlns:a16="http://schemas.microsoft.com/office/drawing/2014/main" id="{02C77E80-FAE9-4C82-8429-8E89AF2E7275}"/>
              </a:ext>
            </a:extLst>
          </p:cNvPr>
          <p:cNvSpPr>
            <a:spLocks noGrp="1"/>
          </p:cNvSpPr>
          <p:nvPr>
            <p:ph type="sldNum" sz="quarter" idx="12"/>
          </p:nvPr>
        </p:nvSpPr>
        <p:spPr/>
        <p:txBody>
          <a:bodyPr/>
          <a:lstStyle/>
          <a:p>
            <a:fld id="{FB760A7E-4D15-4FAE-8C15-41A0ED285A0A}" type="slidenum">
              <a:rPr lang="en-US" smtClean="0"/>
              <a:pPr/>
              <a:t>18</a:t>
            </a:fld>
            <a:endParaRPr lang="en-US" dirty="0"/>
          </a:p>
        </p:txBody>
      </p:sp>
    </p:spTree>
    <p:extLst>
      <p:ext uri="{BB962C8B-B14F-4D97-AF65-F5344CB8AC3E}">
        <p14:creationId xmlns:p14="http://schemas.microsoft.com/office/powerpoint/2010/main" val="721260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2AB8-52F1-466F-A758-0463BD196219}"/>
              </a:ext>
            </a:extLst>
          </p:cNvPr>
          <p:cNvSpPr>
            <a:spLocks noGrp="1"/>
          </p:cNvSpPr>
          <p:nvPr>
            <p:ph type="title"/>
          </p:nvPr>
        </p:nvSpPr>
        <p:spPr>
          <a:xfrm>
            <a:off x="457200" y="274638"/>
            <a:ext cx="8229600" cy="1143000"/>
          </a:xfrm>
        </p:spPr>
        <p:txBody>
          <a:bodyPr>
            <a:normAutofit/>
          </a:bodyPr>
          <a:lstStyle/>
          <a:p>
            <a:r>
              <a:rPr lang="en-US" sz="3600" dirty="0"/>
              <a:t>Impacts in 3 to 5 Years</a:t>
            </a:r>
          </a:p>
        </p:txBody>
      </p:sp>
      <p:sp>
        <p:nvSpPr>
          <p:cNvPr id="3" name="Content Placeholder 2">
            <a:extLst>
              <a:ext uri="{FF2B5EF4-FFF2-40B4-BE49-F238E27FC236}">
                <a16:creationId xmlns:a16="http://schemas.microsoft.com/office/drawing/2014/main" id="{3794424D-0D46-45A2-A763-6C058794BD31}"/>
              </a:ext>
            </a:extLst>
          </p:cNvPr>
          <p:cNvSpPr>
            <a:spLocks noGrp="1"/>
          </p:cNvSpPr>
          <p:nvPr>
            <p:ph idx="1"/>
          </p:nvPr>
        </p:nvSpPr>
        <p:spPr>
          <a:xfrm>
            <a:off x="460131" y="1417638"/>
            <a:ext cx="8229600" cy="4525963"/>
          </a:xfrm>
        </p:spPr>
        <p:txBody>
          <a:bodyPr/>
          <a:lstStyle/>
          <a:p>
            <a:r>
              <a:rPr lang="en-US" b="1" dirty="0"/>
              <a:t>UCMR Monitoring</a:t>
            </a:r>
          </a:p>
          <a:p>
            <a:pPr lvl="1"/>
            <a:r>
              <a:rPr lang="en-US" dirty="0"/>
              <a:t>PWS between 3,300 and 10,000 to monitor for unregulated contaminants if funding is available and there is sufficient lab capacity</a:t>
            </a:r>
          </a:p>
          <a:p>
            <a:pPr lvl="2"/>
            <a:r>
              <a:rPr lang="en-US" dirty="0"/>
              <a:t>If so, authorizes (not appropriated) $15M to cover the additional costs of testing and lab analyses </a:t>
            </a:r>
          </a:p>
          <a:p>
            <a:pPr lvl="1"/>
            <a:r>
              <a:rPr lang="en-US" dirty="0"/>
              <a:t>Reauthorizes (not appropriated) $10M for FY19, 20, and 21 for UCMR monitoring</a:t>
            </a:r>
          </a:p>
        </p:txBody>
      </p:sp>
      <p:sp>
        <p:nvSpPr>
          <p:cNvPr id="4" name="Slide Number Placeholder 3">
            <a:extLst>
              <a:ext uri="{FF2B5EF4-FFF2-40B4-BE49-F238E27FC236}">
                <a16:creationId xmlns:a16="http://schemas.microsoft.com/office/drawing/2014/main" id="{F7237449-CEB0-4836-A884-A03DBEF3BEAF}"/>
              </a:ext>
            </a:extLst>
          </p:cNvPr>
          <p:cNvSpPr>
            <a:spLocks noGrp="1"/>
          </p:cNvSpPr>
          <p:nvPr>
            <p:ph type="sldNum" sz="quarter" idx="12"/>
          </p:nvPr>
        </p:nvSpPr>
        <p:spPr>
          <a:xfrm>
            <a:off x="6553200" y="6356350"/>
            <a:ext cx="2133600" cy="365125"/>
          </a:xfrm>
        </p:spPr>
        <p:txBody>
          <a:bodyPr/>
          <a:lstStyle/>
          <a:p>
            <a:fld id="{FB760A7E-4D15-4FAE-8C15-41A0ED285A0A}" type="slidenum">
              <a:rPr lang="en-US" smtClean="0"/>
              <a:pPr/>
              <a:t>19</a:t>
            </a:fld>
            <a:endParaRPr lang="en-US" dirty="0"/>
          </a:p>
        </p:txBody>
      </p:sp>
      <p:pic>
        <p:nvPicPr>
          <p:cNvPr id="7" name="Picture 6">
            <a:extLst>
              <a:ext uri="{FF2B5EF4-FFF2-40B4-BE49-F238E27FC236}">
                <a16:creationId xmlns:a16="http://schemas.microsoft.com/office/drawing/2014/main" id="{79EC3D4F-91B3-494E-A777-F897D28F17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38450" y="3680619"/>
            <a:ext cx="3467100" cy="3172558"/>
          </a:xfrm>
          <a:prstGeom prst="rect">
            <a:avLst/>
          </a:prstGeom>
        </p:spPr>
      </p:pic>
    </p:spTree>
    <p:extLst>
      <p:ext uri="{BB962C8B-B14F-4D97-AF65-F5344CB8AC3E}">
        <p14:creationId xmlns:p14="http://schemas.microsoft.com/office/powerpoint/2010/main" val="42848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1AD4-E8F3-40BD-ADB6-4230437B81D2}"/>
              </a:ext>
            </a:extLst>
          </p:cNvPr>
          <p:cNvSpPr>
            <a:spLocks noGrp="1"/>
          </p:cNvSpPr>
          <p:nvPr>
            <p:ph type="title"/>
          </p:nvPr>
        </p:nvSpPr>
        <p:spPr/>
        <p:txBody>
          <a:bodyPr anchor="ctr">
            <a:normAutofit/>
          </a:bodyPr>
          <a:lstStyle/>
          <a:p>
            <a:r>
              <a:rPr lang="en-US" dirty="0"/>
              <a:t>Statutory Changes to SDWA Since</a:t>
            </a:r>
            <a:br>
              <a:rPr lang="en-US" dirty="0"/>
            </a:br>
            <a:r>
              <a:rPr lang="en-US" dirty="0"/>
              <a:t> 1996 Amendments </a:t>
            </a:r>
          </a:p>
        </p:txBody>
      </p:sp>
      <p:graphicFrame>
        <p:nvGraphicFramePr>
          <p:cNvPr id="5" name="Content Placeholder 2">
            <a:extLst>
              <a:ext uri="{FF2B5EF4-FFF2-40B4-BE49-F238E27FC236}">
                <a16:creationId xmlns:a16="http://schemas.microsoft.com/office/drawing/2014/main" id="{16E21473-5F86-421D-A884-793A28876EA3}"/>
              </a:ext>
            </a:extLst>
          </p:cNvPr>
          <p:cNvGraphicFramePr>
            <a:graphicFrameLocks noGrp="1"/>
          </p:cNvGraphicFramePr>
          <p:nvPr>
            <p:ph idx="1"/>
            <p:extLst>
              <p:ext uri="{D42A27DB-BD31-4B8C-83A1-F6EECF244321}">
                <p14:modId xmlns:p14="http://schemas.microsoft.com/office/powerpoint/2010/main" val="510146587"/>
              </p:ext>
            </p:extLst>
          </p:nvPr>
        </p:nvGraphicFramePr>
        <p:xfrm>
          <a:off x="152399" y="1295400"/>
          <a:ext cx="8839201"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A3B6183-E036-4EC8-9AB0-BF9F5663A087}"/>
              </a:ext>
            </a:extLst>
          </p:cNvPr>
          <p:cNvSpPr>
            <a:spLocks noGrp="1"/>
          </p:cNvSpPr>
          <p:nvPr>
            <p:ph type="sldNum" sz="quarter" idx="12"/>
          </p:nvPr>
        </p:nvSpPr>
        <p:spPr/>
        <p:txBody>
          <a:bodyPr/>
          <a:lstStyle/>
          <a:p>
            <a:fld id="{FB760A7E-4D15-4FAE-8C15-41A0ED285A0A}" type="slidenum">
              <a:rPr lang="en-US" smtClean="0"/>
              <a:pPr/>
              <a:t>2</a:t>
            </a:fld>
            <a:endParaRPr lang="en-US" dirty="0"/>
          </a:p>
        </p:txBody>
      </p:sp>
    </p:spTree>
    <p:extLst>
      <p:ext uri="{BB962C8B-B14F-4D97-AF65-F5344CB8AC3E}">
        <p14:creationId xmlns:p14="http://schemas.microsoft.com/office/powerpoint/2010/main" val="3280282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CD83-60B4-435D-865A-9D2E2D0500C9}"/>
              </a:ext>
            </a:extLst>
          </p:cNvPr>
          <p:cNvSpPr>
            <a:spLocks noGrp="1"/>
          </p:cNvSpPr>
          <p:nvPr>
            <p:ph type="title"/>
          </p:nvPr>
        </p:nvSpPr>
        <p:spPr/>
        <p:txBody>
          <a:bodyPr>
            <a:normAutofit/>
          </a:bodyPr>
          <a:lstStyle/>
          <a:p>
            <a:r>
              <a:rPr lang="en-US" sz="3600" dirty="0"/>
              <a:t>Minor Impacts</a:t>
            </a:r>
          </a:p>
        </p:txBody>
      </p:sp>
      <p:sp>
        <p:nvSpPr>
          <p:cNvPr id="3" name="Content Placeholder 2">
            <a:extLst>
              <a:ext uri="{FF2B5EF4-FFF2-40B4-BE49-F238E27FC236}">
                <a16:creationId xmlns:a16="http://schemas.microsoft.com/office/drawing/2014/main" id="{72CA3BD3-C864-458D-ACD5-FADA24C058DB}"/>
              </a:ext>
            </a:extLst>
          </p:cNvPr>
          <p:cNvSpPr>
            <a:spLocks noGrp="1"/>
          </p:cNvSpPr>
          <p:nvPr>
            <p:ph idx="1"/>
          </p:nvPr>
        </p:nvSpPr>
        <p:spPr/>
        <p:txBody>
          <a:bodyPr/>
          <a:lstStyle/>
          <a:p>
            <a:r>
              <a:rPr lang="en-US" dirty="0"/>
              <a:t>Non-Potable Water</a:t>
            </a:r>
          </a:p>
          <a:p>
            <a:r>
              <a:rPr lang="en-US" dirty="0"/>
              <a:t>WaterSense</a:t>
            </a:r>
          </a:p>
          <a:p>
            <a:r>
              <a:rPr lang="en-US" dirty="0"/>
              <a:t>HABs</a:t>
            </a:r>
          </a:p>
          <a:p>
            <a:r>
              <a:rPr lang="en-US" dirty="0"/>
              <a:t>Federal Cross-Cutters</a:t>
            </a:r>
          </a:p>
          <a:p>
            <a:r>
              <a:rPr lang="en-US" i="1" dirty="0"/>
              <a:t>Regional Liaisons </a:t>
            </a:r>
          </a:p>
          <a:p>
            <a:r>
              <a:rPr lang="en-US" b="1" dirty="0"/>
              <a:t>Innovative Technologies</a:t>
            </a:r>
          </a:p>
          <a:p>
            <a:r>
              <a:rPr lang="en-US" b="1" dirty="0"/>
              <a:t>CWS Risk and Resilience</a:t>
            </a:r>
          </a:p>
          <a:p>
            <a:r>
              <a:rPr lang="en-US" b="1" dirty="0"/>
              <a:t>WIFIA Reauthorization</a:t>
            </a:r>
          </a:p>
          <a:p>
            <a:r>
              <a:rPr lang="en-US" b="1" dirty="0"/>
              <a:t>Water Infrastructure and Workforce Investment</a:t>
            </a:r>
          </a:p>
          <a:p>
            <a:r>
              <a:rPr lang="en-US" b="1" dirty="0"/>
              <a:t>Technology Review</a:t>
            </a:r>
          </a:p>
        </p:txBody>
      </p:sp>
      <p:sp>
        <p:nvSpPr>
          <p:cNvPr id="4" name="Slide Number Placeholder 3">
            <a:extLst>
              <a:ext uri="{FF2B5EF4-FFF2-40B4-BE49-F238E27FC236}">
                <a16:creationId xmlns:a16="http://schemas.microsoft.com/office/drawing/2014/main" id="{9F9DF060-65FD-4DB1-B111-37F51CE7618E}"/>
              </a:ext>
            </a:extLst>
          </p:cNvPr>
          <p:cNvSpPr>
            <a:spLocks noGrp="1"/>
          </p:cNvSpPr>
          <p:nvPr>
            <p:ph type="sldNum" sz="quarter" idx="12"/>
          </p:nvPr>
        </p:nvSpPr>
        <p:spPr/>
        <p:txBody>
          <a:bodyPr/>
          <a:lstStyle/>
          <a:p>
            <a:fld id="{FB760A7E-4D15-4FAE-8C15-41A0ED285A0A}" type="slidenum">
              <a:rPr lang="en-US" smtClean="0"/>
              <a:pPr/>
              <a:t>20</a:t>
            </a:fld>
            <a:endParaRPr lang="en-US" dirty="0"/>
          </a:p>
        </p:txBody>
      </p:sp>
      <p:sp>
        <p:nvSpPr>
          <p:cNvPr id="5" name="TextBox 4">
            <a:extLst>
              <a:ext uri="{FF2B5EF4-FFF2-40B4-BE49-F238E27FC236}">
                <a16:creationId xmlns:a16="http://schemas.microsoft.com/office/drawing/2014/main" id="{52E53671-776D-430B-AF26-5ED3A01F5807}"/>
              </a:ext>
            </a:extLst>
          </p:cNvPr>
          <p:cNvSpPr txBox="1"/>
          <p:nvPr/>
        </p:nvSpPr>
        <p:spPr>
          <a:xfrm>
            <a:off x="5562600" y="1600200"/>
            <a:ext cx="3352800" cy="2031325"/>
          </a:xfrm>
          <a:prstGeom prst="rect">
            <a:avLst/>
          </a:prstGeom>
          <a:noFill/>
        </p:spPr>
        <p:txBody>
          <a:bodyPr wrap="square" rtlCol="0">
            <a:spAutoFit/>
          </a:bodyPr>
          <a:lstStyle/>
          <a:p>
            <a:r>
              <a:rPr lang="en-US" i="1" dirty="0"/>
              <a:t>Italics indicate budget appropriations needed, cannot implement under Continuing Resolution (CR)</a:t>
            </a:r>
            <a:endParaRPr lang="en-US" b="1" dirty="0"/>
          </a:p>
          <a:p>
            <a:endParaRPr lang="en-US" b="1" dirty="0"/>
          </a:p>
          <a:p>
            <a:r>
              <a:rPr lang="en-US" b="1" dirty="0"/>
              <a:t>Bold indicates additional Federal appropriations needed </a:t>
            </a:r>
            <a:endParaRPr lang="en-US" dirty="0"/>
          </a:p>
        </p:txBody>
      </p:sp>
    </p:spTree>
    <p:extLst>
      <p:ext uri="{BB962C8B-B14F-4D97-AF65-F5344CB8AC3E}">
        <p14:creationId xmlns:p14="http://schemas.microsoft.com/office/powerpoint/2010/main" val="1963254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6E7B-985C-4679-878B-C7F3D9C4A336}"/>
              </a:ext>
            </a:extLst>
          </p:cNvPr>
          <p:cNvSpPr>
            <a:spLocks noGrp="1"/>
          </p:cNvSpPr>
          <p:nvPr>
            <p:ph type="title"/>
          </p:nvPr>
        </p:nvSpPr>
        <p:spPr>
          <a:xfrm>
            <a:off x="457200" y="274638"/>
            <a:ext cx="8229600" cy="1143000"/>
          </a:xfrm>
        </p:spPr>
        <p:txBody>
          <a:bodyPr>
            <a:normAutofit/>
          </a:bodyPr>
          <a:lstStyle/>
          <a:p>
            <a:r>
              <a:rPr lang="en-US" sz="3600" dirty="0"/>
              <a:t>Minor Impacts</a:t>
            </a:r>
          </a:p>
        </p:txBody>
      </p:sp>
      <p:sp>
        <p:nvSpPr>
          <p:cNvPr id="3" name="Content Placeholder 2">
            <a:extLst>
              <a:ext uri="{FF2B5EF4-FFF2-40B4-BE49-F238E27FC236}">
                <a16:creationId xmlns:a16="http://schemas.microsoft.com/office/drawing/2014/main" id="{09C8BE5D-CC4D-4E59-A7F8-1DCFCA237909}"/>
              </a:ext>
            </a:extLst>
          </p:cNvPr>
          <p:cNvSpPr>
            <a:spLocks noGrp="1"/>
          </p:cNvSpPr>
          <p:nvPr>
            <p:ph idx="1"/>
          </p:nvPr>
        </p:nvSpPr>
        <p:spPr>
          <a:xfrm>
            <a:off x="457200" y="1394192"/>
            <a:ext cx="8229600" cy="4525963"/>
          </a:xfrm>
        </p:spPr>
        <p:txBody>
          <a:bodyPr>
            <a:normAutofit/>
          </a:bodyPr>
          <a:lstStyle/>
          <a:p>
            <a:r>
              <a:rPr lang="en-US" dirty="0"/>
              <a:t>Non-Potable Water</a:t>
            </a:r>
          </a:p>
          <a:p>
            <a:pPr lvl="1"/>
            <a:r>
              <a:rPr lang="en-US" dirty="0"/>
              <a:t>Sense of Congress that access to non-potable sources for industry can relieve the supply and demand challenges in water-stressed regions</a:t>
            </a:r>
          </a:p>
          <a:p>
            <a:pPr lvl="1"/>
            <a:endParaRPr lang="en-US" dirty="0"/>
          </a:p>
          <a:p>
            <a:r>
              <a:rPr lang="en-US" dirty="0"/>
              <a:t>WaterSense</a:t>
            </a:r>
          </a:p>
          <a:p>
            <a:pPr lvl="1"/>
            <a:r>
              <a:rPr lang="en-US" dirty="0"/>
              <a:t>Formally establishes WaterSense</a:t>
            </a:r>
          </a:p>
          <a:p>
            <a:pPr lvl="1"/>
            <a:endParaRPr lang="en-US" dirty="0"/>
          </a:p>
          <a:p>
            <a:r>
              <a:rPr lang="en-US" dirty="0"/>
              <a:t>HABs</a:t>
            </a:r>
          </a:p>
          <a:p>
            <a:pPr lvl="1"/>
            <a:r>
              <a:rPr lang="en-US" dirty="0"/>
              <a:t>Calls for USACE to implement a 5-year HABs technology development demonstration program under the Aquatic Nuisance Research program</a:t>
            </a:r>
          </a:p>
        </p:txBody>
      </p:sp>
      <p:sp>
        <p:nvSpPr>
          <p:cNvPr id="4" name="Slide Number Placeholder 3">
            <a:extLst>
              <a:ext uri="{FF2B5EF4-FFF2-40B4-BE49-F238E27FC236}">
                <a16:creationId xmlns:a16="http://schemas.microsoft.com/office/drawing/2014/main" id="{3BA5B6EC-3E6A-4E9A-84BA-6B8F036113F1}"/>
              </a:ext>
            </a:extLst>
          </p:cNvPr>
          <p:cNvSpPr>
            <a:spLocks noGrp="1"/>
          </p:cNvSpPr>
          <p:nvPr>
            <p:ph type="sldNum" sz="quarter" idx="12"/>
          </p:nvPr>
        </p:nvSpPr>
        <p:spPr/>
        <p:txBody>
          <a:bodyPr/>
          <a:lstStyle/>
          <a:p>
            <a:fld id="{FB760A7E-4D15-4FAE-8C15-41A0ED285A0A}" type="slidenum">
              <a:rPr lang="en-US" smtClean="0"/>
              <a:pPr/>
              <a:t>21</a:t>
            </a:fld>
            <a:endParaRPr lang="en-US" dirty="0"/>
          </a:p>
        </p:txBody>
      </p:sp>
    </p:spTree>
    <p:extLst>
      <p:ext uri="{BB962C8B-B14F-4D97-AF65-F5344CB8AC3E}">
        <p14:creationId xmlns:p14="http://schemas.microsoft.com/office/powerpoint/2010/main" val="3331870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289C-E5DB-45C4-AD90-900CD638CE1D}"/>
              </a:ext>
            </a:extLst>
          </p:cNvPr>
          <p:cNvSpPr>
            <a:spLocks noGrp="1"/>
          </p:cNvSpPr>
          <p:nvPr>
            <p:ph type="title"/>
          </p:nvPr>
        </p:nvSpPr>
        <p:spPr>
          <a:xfrm>
            <a:off x="3325018" y="384175"/>
            <a:ext cx="3228181" cy="457200"/>
          </a:xfrm>
        </p:spPr>
        <p:txBody>
          <a:bodyPr>
            <a:noAutofit/>
          </a:bodyPr>
          <a:lstStyle/>
          <a:p>
            <a:r>
              <a:rPr lang="en-US" sz="3600" dirty="0">
                <a:solidFill>
                  <a:schemeClr val="accent1">
                    <a:lumMod val="75000"/>
                  </a:schemeClr>
                </a:solidFill>
              </a:rPr>
              <a:t>Minor Impacts</a:t>
            </a:r>
          </a:p>
        </p:txBody>
      </p:sp>
      <p:sp>
        <p:nvSpPr>
          <p:cNvPr id="3" name="Content Placeholder 2">
            <a:extLst>
              <a:ext uri="{FF2B5EF4-FFF2-40B4-BE49-F238E27FC236}">
                <a16:creationId xmlns:a16="http://schemas.microsoft.com/office/drawing/2014/main" id="{240EA086-7AA3-496C-95C0-D46FC3A05EC2}"/>
              </a:ext>
            </a:extLst>
          </p:cNvPr>
          <p:cNvSpPr>
            <a:spLocks noGrp="1"/>
          </p:cNvSpPr>
          <p:nvPr>
            <p:ph idx="1"/>
          </p:nvPr>
        </p:nvSpPr>
        <p:spPr>
          <a:xfrm>
            <a:off x="2819400" y="1676400"/>
            <a:ext cx="5999162" cy="5486400"/>
          </a:xfrm>
        </p:spPr>
        <p:txBody>
          <a:bodyPr>
            <a:normAutofit/>
          </a:bodyPr>
          <a:lstStyle/>
          <a:p>
            <a:r>
              <a:rPr lang="en-US" sz="2400" dirty="0">
                <a:solidFill>
                  <a:schemeClr val="accent1">
                    <a:lumMod val="75000"/>
                  </a:schemeClr>
                </a:solidFill>
              </a:rPr>
              <a:t>Federal Cross-Cutters</a:t>
            </a:r>
          </a:p>
          <a:p>
            <a:pPr lvl="1">
              <a:buSzPct val="65000"/>
              <a:buFont typeface="Courier New" panose="02070309020205020404" pitchFamily="49" charset="0"/>
              <a:buChar char="o"/>
            </a:pPr>
            <a:r>
              <a:rPr lang="en-US" sz="2000" dirty="0">
                <a:solidFill>
                  <a:schemeClr val="accent1">
                    <a:lumMod val="75000"/>
                  </a:schemeClr>
                </a:solidFill>
              </a:rPr>
              <a:t>Comptroller General shall report to Congress the results of a study to identify compliance with a state or local environmental law that may be substantially equivalent to any demonstration required by EPA for Federal cross-cutters</a:t>
            </a:r>
          </a:p>
          <a:p>
            <a:pPr lvl="1"/>
            <a:endParaRPr lang="en-US" dirty="0">
              <a:solidFill>
                <a:schemeClr val="accent1">
                  <a:lumMod val="75000"/>
                </a:schemeClr>
              </a:solidFill>
            </a:endParaRPr>
          </a:p>
          <a:p>
            <a:r>
              <a:rPr lang="en-US" sz="2400" i="1" dirty="0">
                <a:solidFill>
                  <a:schemeClr val="accent1">
                    <a:lumMod val="75000"/>
                  </a:schemeClr>
                </a:solidFill>
              </a:rPr>
              <a:t>Regional Liaisons for Minority, Tribal, and Low Income Communities</a:t>
            </a:r>
          </a:p>
          <a:p>
            <a:pPr lvl="1">
              <a:buSzPct val="65000"/>
              <a:buFont typeface="Courier New" panose="02070309020205020404" pitchFamily="49" charset="0"/>
              <a:buChar char="o"/>
            </a:pPr>
            <a:r>
              <a:rPr lang="en-US" sz="2000" dirty="0">
                <a:solidFill>
                  <a:schemeClr val="accent1">
                    <a:lumMod val="75000"/>
                  </a:schemeClr>
                </a:solidFill>
              </a:rPr>
              <a:t>Calls for EPA to assign at least one employee in each Regional Office to serve as a liaison to these communities</a:t>
            </a:r>
          </a:p>
        </p:txBody>
      </p:sp>
      <p:pic>
        <p:nvPicPr>
          <p:cNvPr id="8" name="Picture 7">
            <a:extLst>
              <a:ext uri="{FF2B5EF4-FFF2-40B4-BE49-F238E27FC236}">
                <a16:creationId xmlns:a16="http://schemas.microsoft.com/office/drawing/2014/main" id="{5985D00F-E97C-4DFA-B85B-BFD8AE1D092A}"/>
              </a:ext>
            </a:extLst>
          </p:cNvPr>
          <p:cNvPicPr>
            <a:picLocks noChangeAspect="1"/>
          </p:cNvPicPr>
          <p:nvPr/>
        </p:nvPicPr>
        <p:blipFill rotWithShape="1">
          <a:blip r:embed="rId2" cstate="print">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4877" b="-3"/>
          <a:stretch/>
        </p:blipFill>
        <p:spPr>
          <a:xfrm>
            <a:off x="609600" y="1371600"/>
            <a:ext cx="1957976" cy="195483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0" name="Picture 19">
            <a:extLst>
              <a:ext uri="{FF2B5EF4-FFF2-40B4-BE49-F238E27FC236}">
                <a16:creationId xmlns:a16="http://schemas.microsoft.com/office/drawing/2014/main" id="{14ADB0EF-9C2A-4A3B-85B2-5AB407EDA64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5463" y="3657600"/>
            <a:ext cx="1957976" cy="2133600"/>
          </a:xfrm>
          <a:prstGeom prst="rect">
            <a:avLst/>
          </a:prstGeom>
        </p:spPr>
      </p:pic>
      <p:sp>
        <p:nvSpPr>
          <p:cNvPr id="4" name="Slide Number Placeholder 3">
            <a:extLst>
              <a:ext uri="{FF2B5EF4-FFF2-40B4-BE49-F238E27FC236}">
                <a16:creationId xmlns:a16="http://schemas.microsoft.com/office/drawing/2014/main" id="{405D3B76-FD00-4082-B9F9-D99BEE6B7262}"/>
              </a:ext>
            </a:extLst>
          </p:cNvPr>
          <p:cNvSpPr>
            <a:spLocks noGrp="1"/>
          </p:cNvSpPr>
          <p:nvPr>
            <p:ph type="sldNum" sz="quarter" idx="12"/>
          </p:nvPr>
        </p:nvSpPr>
        <p:spPr/>
        <p:txBody>
          <a:bodyPr/>
          <a:lstStyle/>
          <a:p>
            <a:fld id="{C730AEF3-1D47-4F0A-8C00-36A41E8C2042}" type="slidenum">
              <a:rPr lang="en-US" smtClean="0"/>
              <a:t>22</a:t>
            </a:fld>
            <a:endParaRPr lang="en-US" dirty="0"/>
          </a:p>
        </p:txBody>
      </p:sp>
    </p:spTree>
    <p:extLst>
      <p:ext uri="{BB962C8B-B14F-4D97-AF65-F5344CB8AC3E}">
        <p14:creationId xmlns:p14="http://schemas.microsoft.com/office/powerpoint/2010/main" val="399355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DE2D-9CC5-403C-A342-D8C7C3CB4527}"/>
              </a:ext>
            </a:extLst>
          </p:cNvPr>
          <p:cNvSpPr>
            <a:spLocks noGrp="1"/>
          </p:cNvSpPr>
          <p:nvPr>
            <p:ph type="title"/>
          </p:nvPr>
        </p:nvSpPr>
        <p:spPr>
          <a:xfrm>
            <a:off x="457200" y="-152400"/>
            <a:ext cx="8229600" cy="1143000"/>
          </a:xfrm>
        </p:spPr>
        <p:txBody>
          <a:bodyPr>
            <a:normAutofit/>
          </a:bodyPr>
          <a:lstStyle/>
          <a:p>
            <a:r>
              <a:rPr lang="en-US" sz="3600" dirty="0"/>
              <a:t>Minor Impacts</a:t>
            </a:r>
          </a:p>
        </p:txBody>
      </p:sp>
      <p:sp>
        <p:nvSpPr>
          <p:cNvPr id="3" name="Content Placeholder 2">
            <a:extLst>
              <a:ext uri="{FF2B5EF4-FFF2-40B4-BE49-F238E27FC236}">
                <a16:creationId xmlns:a16="http://schemas.microsoft.com/office/drawing/2014/main" id="{722D843E-1A42-4635-90A3-4149B77BC4E5}"/>
              </a:ext>
            </a:extLst>
          </p:cNvPr>
          <p:cNvSpPr>
            <a:spLocks noGrp="1"/>
          </p:cNvSpPr>
          <p:nvPr>
            <p:ph idx="1"/>
          </p:nvPr>
        </p:nvSpPr>
        <p:spPr>
          <a:xfrm>
            <a:off x="457200" y="914400"/>
            <a:ext cx="8229600" cy="6019800"/>
          </a:xfrm>
        </p:spPr>
        <p:txBody>
          <a:bodyPr>
            <a:normAutofit fontScale="92500" lnSpcReduction="10000"/>
          </a:bodyPr>
          <a:lstStyle/>
          <a:p>
            <a:r>
              <a:rPr lang="en-US" b="1" dirty="0"/>
              <a:t>Innovative Technologies</a:t>
            </a:r>
          </a:p>
          <a:p>
            <a:pPr lvl="1"/>
            <a:r>
              <a:rPr lang="en-US" dirty="0"/>
              <a:t>EPA shall carry out a competitive grant program to accelerate development and deployment of innovative water technologies</a:t>
            </a:r>
          </a:p>
          <a:p>
            <a:pPr lvl="1"/>
            <a:r>
              <a:rPr lang="en-US" dirty="0"/>
              <a:t>Authorizes (not appropriated) $10M For FY19-20</a:t>
            </a:r>
          </a:p>
          <a:p>
            <a:pPr lvl="1"/>
            <a:endParaRPr lang="en-US" dirty="0"/>
          </a:p>
          <a:p>
            <a:r>
              <a:rPr lang="en-US" b="1" dirty="0"/>
              <a:t>CWS Risk and Resilience</a:t>
            </a:r>
            <a:endParaRPr lang="en-US" dirty="0"/>
          </a:p>
          <a:p>
            <a:pPr lvl="1"/>
            <a:r>
              <a:rPr lang="en-US" dirty="0"/>
              <a:t>CWSs serving &gt;3,300 shall conduct risk assessments for built, technological, cyber, and financial infrastructure</a:t>
            </a:r>
          </a:p>
          <a:p>
            <a:pPr lvl="2"/>
            <a:r>
              <a:rPr lang="en-US" sz="1900" dirty="0"/>
              <a:t>Population-based schedule for compliance</a:t>
            </a:r>
          </a:p>
          <a:p>
            <a:pPr lvl="3"/>
            <a:r>
              <a:rPr lang="en-US" sz="1500" dirty="0"/>
              <a:t>Certifications of completion to be sent to EPA</a:t>
            </a:r>
          </a:p>
          <a:p>
            <a:pPr lvl="2"/>
            <a:r>
              <a:rPr lang="en-US" sz="1900" dirty="0"/>
              <a:t>Similar provisions for emergency response plans and certifications</a:t>
            </a:r>
          </a:p>
          <a:p>
            <a:pPr lvl="2"/>
            <a:r>
              <a:rPr lang="en-US" sz="1900" dirty="0"/>
              <a:t>Compliance &amp; enforcement strategy TBD</a:t>
            </a:r>
          </a:p>
          <a:p>
            <a:pPr lvl="1"/>
            <a:r>
              <a:rPr lang="en-US" dirty="0"/>
              <a:t>CWS must review and update assessment every 5 years</a:t>
            </a:r>
          </a:p>
          <a:p>
            <a:pPr lvl="1"/>
            <a:r>
              <a:rPr lang="en-US" dirty="0"/>
              <a:t>EPA to provide guidance and technical assistance from EPA</a:t>
            </a:r>
          </a:p>
          <a:p>
            <a:pPr lvl="1"/>
            <a:r>
              <a:rPr lang="en-US" dirty="0"/>
              <a:t>EPA shall establish a grant program (Drinking Water Infrastructure Risk and Resilience Program) for CWS owners and operators to increase resilience</a:t>
            </a:r>
          </a:p>
          <a:p>
            <a:pPr lvl="1"/>
            <a:r>
              <a:rPr lang="en-US" dirty="0"/>
              <a:t>Authorizes (not appropriated) $25M for each FY20 and 21</a:t>
            </a:r>
          </a:p>
          <a:p>
            <a:pPr lvl="2"/>
            <a:r>
              <a:rPr lang="en-US" sz="1900" dirty="0"/>
              <a:t>EPA may use up to $5M/year &amp; small system grants of not more than $10M may be used</a:t>
            </a:r>
          </a:p>
        </p:txBody>
      </p:sp>
      <p:sp>
        <p:nvSpPr>
          <p:cNvPr id="4" name="Slide Number Placeholder 3">
            <a:extLst>
              <a:ext uri="{FF2B5EF4-FFF2-40B4-BE49-F238E27FC236}">
                <a16:creationId xmlns:a16="http://schemas.microsoft.com/office/drawing/2014/main" id="{0D132604-95E3-4A53-B2D0-6DDF30CA796B}"/>
              </a:ext>
            </a:extLst>
          </p:cNvPr>
          <p:cNvSpPr>
            <a:spLocks noGrp="1"/>
          </p:cNvSpPr>
          <p:nvPr>
            <p:ph type="sldNum" sz="quarter" idx="12"/>
          </p:nvPr>
        </p:nvSpPr>
        <p:spPr/>
        <p:txBody>
          <a:bodyPr/>
          <a:lstStyle/>
          <a:p>
            <a:fld id="{FB760A7E-4D15-4FAE-8C15-41A0ED285A0A}" type="slidenum">
              <a:rPr lang="en-US" smtClean="0"/>
              <a:pPr/>
              <a:t>23</a:t>
            </a:fld>
            <a:endParaRPr lang="en-US" dirty="0"/>
          </a:p>
        </p:txBody>
      </p:sp>
    </p:spTree>
    <p:extLst>
      <p:ext uri="{BB962C8B-B14F-4D97-AF65-F5344CB8AC3E}">
        <p14:creationId xmlns:p14="http://schemas.microsoft.com/office/powerpoint/2010/main" val="827208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12A3-BCDB-4952-B0F5-E895783695F9}"/>
              </a:ext>
            </a:extLst>
          </p:cNvPr>
          <p:cNvSpPr>
            <a:spLocks noGrp="1"/>
          </p:cNvSpPr>
          <p:nvPr>
            <p:ph type="title"/>
          </p:nvPr>
        </p:nvSpPr>
        <p:spPr>
          <a:xfrm>
            <a:off x="1219200" y="457200"/>
            <a:ext cx="5605629" cy="994172"/>
          </a:xfrm>
        </p:spPr>
        <p:txBody>
          <a:bodyPr>
            <a:normAutofit/>
          </a:bodyPr>
          <a:lstStyle/>
          <a:p>
            <a:r>
              <a:rPr lang="en-US" sz="3600" dirty="0"/>
              <a:t>Minor Impacts</a:t>
            </a:r>
          </a:p>
        </p:txBody>
      </p:sp>
      <p:sp>
        <p:nvSpPr>
          <p:cNvPr id="3" name="Content Placeholder 2">
            <a:extLst>
              <a:ext uri="{FF2B5EF4-FFF2-40B4-BE49-F238E27FC236}">
                <a16:creationId xmlns:a16="http://schemas.microsoft.com/office/drawing/2014/main" id="{3F5E483E-2361-404F-8C55-679578243BF9}"/>
              </a:ext>
            </a:extLst>
          </p:cNvPr>
          <p:cNvSpPr>
            <a:spLocks noGrp="1"/>
          </p:cNvSpPr>
          <p:nvPr>
            <p:ph idx="1"/>
          </p:nvPr>
        </p:nvSpPr>
        <p:spPr>
          <a:xfrm>
            <a:off x="264438" y="1451372"/>
            <a:ext cx="6378953" cy="4720828"/>
          </a:xfrm>
        </p:spPr>
        <p:txBody>
          <a:bodyPr anchor="ctr">
            <a:normAutofit/>
          </a:bodyPr>
          <a:lstStyle/>
          <a:p>
            <a:pPr>
              <a:lnSpc>
                <a:spcPct val="90000"/>
              </a:lnSpc>
            </a:pPr>
            <a:r>
              <a:rPr lang="en-US" b="1" dirty="0"/>
              <a:t>WIFIA Reauthorization</a:t>
            </a:r>
          </a:p>
          <a:p>
            <a:pPr lvl="1">
              <a:lnSpc>
                <a:spcPct val="90000"/>
              </a:lnSpc>
            </a:pPr>
            <a:r>
              <a:rPr lang="en-US" dirty="0"/>
              <a:t>Disallows state borrowers to use Federal DWSRF or CWSRF capitalization grant funds as sources of repayment </a:t>
            </a:r>
          </a:p>
          <a:p>
            <a:pPr lvl="1">
              <a:lnSpc>
                <a:spcPct val="90000"/>
              </a:lnSpc>
            </a:pPr>
            <a:r>
              <a:rPr lang="en-US" dirty="0"/>
              <a:t>Authorizes (not appropriated) $50M for each FY20 and 21 and allows EPA to use not more than $5M/year for administration and technical assistance </a:t>
            </a:r>
          </a:p>
          <a:p>
            <a:pPr lvl="1">
              <a:lnSpc>
                <a:spcPct val="90000"/>
              </a:lnSpc>
            </a:pPr>
            <a:r>
              <a:rPr lang="en-US" dirty="0"/>
              <a:t>State infrastructure and finance authorities shall be held solely responsible for repayment of any provided assistance should the project default</a:t>
            </a:r>
          </a:p>
          <a:p>
            <a:pPr lvl="1">
              <a:lnSpc>
                <a:spcPct val="90000"/>
              </a:lnSpc>
            </a:pPr>
            <a:r>
              <a:rPr lang="en-US" dirty="0"/>
              <a:t>DWSRF and CWSRF funds must be the greater of either 2018 levels or 104% of the previous fiscal year’s appropriation, for funds to be made available under WIFIA</a:t>
            </a: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80EC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5EF1B678-11F2-443F-95D4-8D5B1214CC62}"/>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244" r="19414" b="-3"/>
          <a:stretch/>
        </p:blipFill>
        <p:spPr>
          <a:xfrm>
            <a:off x="6612413" y="2474471"/>
            <a:ext cx="1937263" cy="19341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Slide Number Placeholder 7">
            <a:extLst>
              <a:ext uri="{FF2B5EF4-FFF2-40B4-BE49-F238E27FC236}">
                <a16:creationId xmlns:a16="http://schemas.microsoft.com/office/drawing/2014/main" id="{92DD7F3D-CA87-4E72-BBC9-3E9408E972E7}"/>
              </a:ext>
            </a:extLst>
          </p:cNvPr>
          <p:cNvSpPr>
            <a:spLocks noGrp="1"/>
          </p:cNvSpPr>
          <p:nvPr>
            <p:ph type="sldNum" sz="quarter" idx="12"/>
          </p:nvPr>
        </p:nvSpPr>
        <p:spPr/>
        <p:txBody>
          <a:bodyPr/>
          <a:lstStyle/>
          <a:p>
            <a:fld id="{FB760A7E-4D15-4FAE-8C15-41A0ED285A0A}" type="slidenum">
              <a:rPr lang="en-US" smtClean="0"/>
              <a:pPr/>
              <a:t>24</a:t>
            </a:fld>
            <a:endParaRPr lang="en-US" dirty="0"/>
          </a:p>
        </p:txBody>
      </p:sp>
    </p:spTree>
    <p:extLst>
      <p:ext uri="{BB962C8B-B14F-4D97-AF65-F5344CB8AC3E}">
        <p14:creationId xmlns:p14="http://schemas.microsoft.com/office/powerpoint/2010/main" val="107025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A194-80E6-4183-B81F-A25424769E5D}"/>
              </a:ext>
            </a:extLst>
          </p:cNvPr>
          <p:cNvSpPr>
            <a:spLocks noGrp="1"/>
          </p:cNvSpPr>
          <p:nvPr>
            <p:ph type="title"/>
          </p:nvPr>
        </p:nvSpPr>
        <p:spPr/>
        <p:txBody>
          <a:bodyPr>
            <a:normAutofit/>
          </a:bodyPr>
          <a:lstStyle/>
          <a:p>
            <a:r>
              <a:rPr lang="en-US" sz="3600" dirty="0"/>
              <a:t>Minor Impacts</a:t>
            </a:r>
          </a:p>
        </p:txBody>
      </p:sp>
      <p:sp>
        <p:nvSpPr>
          <p:cNvPr id="3" name="Content Placeholder 2">
            <a:extLst>
              <a:ext uri="{FF2B5EF4-FFF2-40B4-BE49-F238E27FC236}">
                <a16:creationId xmlns:a16="http://schemas.microsoft.com/office/drawing/2014/main" id="{604BB4CA-2B19-4598-A708-5757C106D9A8}"/>
              </a:ext>
            </a:extLst>
          </p:cNvPr>
          <p:cNvSpPr>
            <a:spLocks noGrp="1"/>
          </p:cNvSpPr>
          <p:nvPr>
            <p:ph idx="1"/>
          </p:nvPr>
        </p:nvSpPr>
        <p:spPr/>
        <p:txBody>
          <a:bodyPr/>
          <a:lstStyle/>
          <a:p>
            <a:r>
              <a:rPr lang="en-US" b="1" dirty="0"/>
              <a:t>Water Infrastructure and Workforce Investment</a:t>
            </a:r>
          </a:p>
          <a:p>
            <a:pPr lvl="1"/>
            <a:r>
              <a:rPr lang="en-US" dirty="0"/>
              <a:t>Congress urges collaboration among Federal, state and local governments to align workforce training programs to accelerate career pipelines</a:t>
            </a:r>
          </a:p>
          <a:p>
            <a:pPr lvl="1"/>
            <a:r>
              <a:rPr lang="en-US" dirty="0"/>
              <a:t>Requires EPA to establish a competitive grant program</a:t>
            </a:r>
          </a:p>
          <a:p>
            <a:pPr lvl="1"/>
            <a:r>
              <a:rPr lang="en-US" dirty="0"/>
              <a:t>Authorizes (not appropriated) $1M for each FY19 and 20</a:t>
            </a:r>
          </a:p>
          <a:p>
            <a:pPr lvl="1"/>
            <a:endParaRPr lang="en-US" dirty="0"/>
          </a:p>
          <a:p>
            <a:r>
              <a:rPr lang="en-US" b="1" dirty="0"/>
              <a:t>Technology Review</a:t>
            </a:r>
          </a:p>
          <a:p>
            <a:pPr lvl="1"/>
            <a:r>
              <a:rPr lang="en-US" dirty="0"/>
              <a:t>Requires EPA to review existing and potential methods, means, equipment, and technologies dealing with physical integrity, NPDWRs, alternate supplies, and source water assessment and protection</a:t>
            </a:r>
          </a:p>
          <a:p>
            <a:pPr lvl="1"/>
            <a:r>
              <a:rPr lang="en-US" dirty="0"/>
              <a:t>Authorizes (not appropriated) $10M for FY19</a:t>
            </a:r>
          </a:p>
        </p:txBody>
      </p:sp>
      <p:sp>
        <p:nvSpPr>
          <p:cNvPr id="4" name="Slide Number Placeholder 3">
            <a:extLst>
              <a:ext uri="{FF2B5EF4-FFF2-40B4-BE49-F238E27FC236}">
                <a16:creationId xmlns:a16="http://schemas.microsoft.com/office/drawing/2014/main" id="{E11D292A-F86F-4568-94AB-DB5DA5E4670C}"/>
              </a:ext>
            </a:extLst>
          </p:cNvPr>
          <p:cNvSpPr>
            <a:spLocks noGrp="1"/>
          </p:cNvSpPr>
          <p:nvPr>
            <p:ph type="sldNum" sz="quarter" idx="12"/>
          </p:nvPr>
        </p:nvSpPr>
        <p:spPr/>
        <p:txBody>
          <a:bodyPr/>
          <a:lstStyle/>
          <a:p>
            <a:fld id="{FB760A7E-4D15-4FAE-8C15-41A0ED285A0A}" type="slidenum">
              <a:rPr lang="en-US" smtClean="0"/>
              <a:pPr/>
              <a:t>25</a:t>
            </a:fld>
            <a:endParaRPr lang="en-US" dirty="0"/>
          </a:p>
        </p:txBody>
      </p:sp>
    </p:spTree>
    <p:extLst>
      <p:ext uri="{BB962C8B-B14F-4D97-AF65-F5344CB8AC3E}">
        <p14:creationId xmlns:p14="http://schemas.microsoft.com/office/powerpoint/2010/main" val="257026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cycledwater.png"/>
          <p:cNvPicPr>
            <a:picLocks noChangeAspect="1"/>
          </p:cNvPicPr>
          <p:nvPr/>
        </p:nvPicPr>
        <p:blipFill>
          <a:blip r:embed="rId2">
            <a:lum bright="70000" contrast="-70000"/>
          </a:blip>
          <a:stretch>
            <a:fillRect/>
          </a:stretch>
        </p:blipFill>
        <p:spPr>
          <a:xfrm>
            <a:off x="0" y="3809574"/>
            <a:ext cx="9144000" cy="3048426"/>
          </a:xfrm>
          <a:prstGeom prst="rect">
            <a:avLst/>
          </a:prstGeom>
        </p:spPr>
      </p:pic>
      <p:sp>
        <p:nvSpPr>
          <p:cNvPr id="7" name="Title 6"/>
          <p:cNvSpPr>
            <a:spLocks noGrp="1"/>
          </p:cNvSpPr>
          <p:nvPr>
            <p:ph type="title"/>
          </p:nvPr>
        </p:nvSpPr>
        <p:spPr>
          <a:xfrm>
            <a:off x="457200" y="1752600"/>
            <a:ext cx="8229600" cy="1143000"/>
          </a:xfrm>
        </p:spPr>
        <p:txBody>
          <a:bodyPr>
            <a:normAutofit/>
          </a:bodyPr>
          <a:lstStyle/>
          <a:p>
            <a:r>
              <a:rPr lang="en-US" sz="5400" dirty="0"/>
              <a:t>Questions?</a:t>
            </a:r>
          </a:p>
        </p:txBody>
      </p:sp>
      <p:pic>
        <p:nvPicPr>
          <p:cNvPr id="4" name="Picture 3" descr="banner 600 pixels.jpg"/>
          <p:cNvPicPr>
            <a:picLocks noChangeAspect="1"/>
          </p:cNvPicPr>
          <p:nvPr/>
        </p:nvPicPr>
        <p:blipFill>
          <a:blip r:embed="rId3"/>
          <a:stretch>
            <a:fillRect/>
          </a:stretch>
        </p:blipFill>
        <p:spPr>
          <a:xfrm>
            <a:off x="0" y="0"/>
            <a:ext cx="5656082" cy="1084082"/>
          </a:xfrm>
          <a:prstGeom prst="rect">
            <a:avLst/>
          </a:prstGeom>
        </p:spPr>
      </p:pic>
      <p:sp>
        <p:nvSpPr>
          <p:cNvPr id="10" name="TextBox 9"/>
          <p:cNvSpPr txBox="1"/>
          <p:nvPr/>
        </p:nvSpPr>
        <p:spPr>
          <a:xfrm>
            <a:off x="0" y="6400800"/>
            <a:ext cx="9144000" cy="446276"/>
          </a:xfrm>
          <a:prstGeom prst="rect">
            <a:avLst/>
          </a:prstGeom>
          <a:noFill/>
        </p:spPr>
        <p:txBody>
          <a:bodyPr wrap="square" rtlCol="0">
            <a:spAutoFit/>
          </a:bodyPr>
          <a:lstStyle/>
          <a:p>
            <a:pPr algn="ctr"/>
            <a:r>
              <a:rPr lang="en-US" sz="1200" b="1" dirty="0">
                <a:solidFill>
                  <a:schemeClr val="tx2"/>
                </a:solidFill>
                <a:latin typeface="ZapfHumnst Dm BT" pitchFamily="34" charset="0"/>
              </a:rPr>
              <a:t>Association of State Drinking Water Administrators</a:t>
            </a:r>
          </a:p>
          <a:p>
            <a:pPr algn="ctr"/>
            <a:r>
              <a:rPr lang="en-US" sz="1100" dirty="0">
                <a:solidFill>
                  <a:schemeClr val="tx2"/>
                </a:solidFill>
                <a:latin typeface="ZapfHumnst Dm BT" pitchFamily="34" charset="0"/>
              </a:rPr>
              <a:t> 1401 Wilson Blvd. - Suite 1225 - Arlington, VA 22209 - (703) 812-9505 - www.ASDWA.org</a:t>
            </a:r>
          </a:p>
        </p:txBody>
      </p:sp>
      <p:sp>
        <p:nvSpPr>
          <p:cNvPr id="3" name="TextBox 2">
            <a:extLst>
              <a:ext uri="{FF2B5EF4-FFF2-40B4-BE49-F238E27FC236}">
                <a16:creationId xmlns:a16="http://schemas.microsoft.com/office/drawing/2014/main" id="{B86B918F-0D8D-4695-9A38-00E8325F4CD6}"/>
              </a:ext>
            </a:extLst>
          </p:cNvPr>
          <p:cNvSpPr txBox="1"/>
          <p:nvPr/>
        </p:nvSpPr>
        <p:spPr>
          <a:xfrm>
            <a:off x="1790700" y="3102453"/>
            <a:ext cx="5562600" cy="1938992"/>
          </a:xfrm>
          <a:prstGeom prst="rect">
            <a:avLst/>
          </a:prstGeom>
          <a:noFill/>
        </p:spPr>
        <p:txBody>
          <a:bodyPr wrap="square" rtlCol="0">
            <a:spAutoFit/>
          </a:bodyPr>
          <a:lstStyle/>
          <a:p>
            <a:pPr algn="ctr"/>
            <a:r>
              <a:rPr lang="en-US" sz="2400" dirty="0">
                <a:solidFill>
                  <a:schemeClr val="bg1">
                    <a:lumMod val="50000"/>
                  </a:schemeClr>
                </a:solidFill>
              </a:rPr>
              <a:t>Alan Roberson</a:t>
            </a:r>
          </a:p>
          <a:p>
            <a:pPr algn="ctr"/>
            <a:r>
              <a:rPr lang="en-US" sz="2400" dirty="0">
                <a:solidFill>
                  <a:schemeClr val="bg1">
                    <a:lumMod val="50000"/>
                  </a:schemeClr>
                </a:solidFill>
              </a:rPr>
              <a:t>Executive Director</a:t>
            </a:r>
          </a:p>
          <a:p>
            <a:pPr algn="ctr"/>
            <a:r>
              <a:rPr lang="en-US" sz="2400" dirty="0">
                <a:solidFill>
                  <a:schemeClr val="bg1">
                    <a:lumMod val="50000"/>
                  </a:schemeClr>
                </a:solidFill>
              </a:rPr>
              <a:t>aroberson@asdwa.org</a:t>
            </a:r>
          </a:p>
          <a:p>
            <a:pPr algn="ctr"/>
            <a:r>
              <a:rPr lang="en-US" sz="2400" dirty="0">
                <a:solidFill>
                  <a:schemeClr val="bg1">
                    <a:lumMod val="50000"/>
                  </a:schemeClr>
                </a:solidFill>
              </a:rPr>
              <a:t>(703)-812-9507</a:t>
            </a:r>
          </a:p>
          <a:p>
            <a:pPr algn="ctr"/>
            <a:r>
              <a:rPr lang="en-US" sz="2400" dirty="0">
                <a:solidFill>
                  <a:schemeClr val="bg1">
                    <a:lumMod val="50000"/>
                  </a:schemeClr>
                </a:solidFill>
              </a:rPr>
              <a:t>Twitter @AlanTheWaterMan</a:t>
            </a:r>
          </a:p>
        </p:txBody>
      </p:sp>
      <p:sp>
        <p:nvSpPr>
          <p:cNvPr id="2" name="Slide Number Placeholder 1">
            <a:extLst>
              <a:ext uri="{FF2B5EF4-FFF2-40B4-BE49-F238E27FC236}">
                <a16:creationId xmlns:a16="http://schemas.microsoft.com/office/drawing/2014/main" id="{B277BAEA-AAED-46A2-A1AB-DF7D8BEF3943}"/>
              </a:ext>
            </a:extLst>
          </p:cNvPr>
          <p:cNvSpPr>
            <a:spLocks noGrp="1"/>
          </p:cNvSpPr>
          <p:nvPr>
            <p:ph type="sldNum" sz="quarter" idx="12"/>
          </p:nvPr>
        </p:nvSpPr>
        <p:spPr/>
        <p:txBody>
          <a:bodyPr/>
          <a:lstStyle/>
          <a:p>
            <a:fld id="{FB760A7E-4D15-4FAE-8C15-41A0ED285A0A}" type="slidenum">
              <a:rPr lang="en-US" smtClean="0"/>
              <a:pPr/>
              <a:t>26</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1C84-3664-4176-8CF4-63BE264147C1}"/>
              </a:ext>
            </a:extLst>
          </p:cNvPr>
          <p:cNvSpPr>
            <a:spLocks noGrp="1"/>
          </p:cNvSpPr>
          <p:nvPr>
            <p:ph type="title"/>
          </p:nvPr>
        </p:nvSpPr>
        <p:spPr/>
        <p:txBody>
          <a:bodyPr>
            <a:normAutofit/>
          </a:bodyPr>
          <a:lstStyle/>
          <a:p>
            <a:r>
              <a:rPr lang="en-US" sz="3600" dirty="0"/>
              <a:t>Background</a:t>
            </a:r>
          </a:p>
        </p:txBody>
      </p:sp>
      <p:sp>
        <p:nvSpPr>
          <p:cNvPr id="3" name="Content Placeholder 2">
            <a:extLst>
              <a:ext uri="{FF2B5EF4-FFF2-40B4-BE49-F238E27FC236}">
                <a16:creationId xmlns:a16="http://schemas.microsoft.com/office/drawing/2014/main" id="{7710C5C8-F790-4417-9008-A86EB1C1D492}"/>
              </a:ext>
            </a:extLst>
          </p:cNvPr>
          <p:cNvSpPr>
            <a:spLocks noGrp="1"/>
          </p:cNvSpPr>
          <p:nvPr>
            <p:ph idx="1"/>
          </p:nvPr>
        </p:nvSpPr>
        <p:spPr/>
        <p:txBody>
          <a:bodyPr>
            <a:normAutofit/>
          </a:bodyPr>
          <a:lstStyle/>
          <a:p>
            <a:r>
              <a:rPr lang="en-US" sz="3200" dirty="0"/>
              <a:t>The final bill included elements from three different bills</a:t>
            </a:r>
          </a:p>
          <a:p>
            <a:pPr lvl="1"/>
            <a:r>
              <a:rPr lang="en-US" dirty="0"/>
              <a:t>House’s traditional Water Resource Development Act (HR 8, 2017)</a:t>
            </a:r>
          </a:p>
          <a:p>
            <a:pPr lvl="1"/>
            <a:endParaRPr lang="en-US" dirty="0"/>
          </a:p>
          <a:p>
            <a:pPr lvl="1"/>
            <a:r>
              <a:rPr lang="en-US" dirty="0"/>
              <a:t>House-passed Drinking Water System Improvement Act of 2017 (HR 3387)</a:t>
            </a:r>
          </a:p>
          <a:p>
            <a:pPr lvl="1"/>
            <a:endParaRPr lang="en-US" dirty="0"/>
          </a:p>
          <a:p>
            <a:pPr lvl="1"/>
            <a:r>
              <a:rPr lang="en-US" dirty="0"/>
              <a:t>Senator John Boozman’s (R-AR) SRF-WIN Act that grew into S 2800, a foundational version of the present America’s Water Infrastructure Act</a:t>
            </a:r>
          </a:p>
          <a:p>
            <a:pPr lvl="1"/>
            <a:endParaRPr lang="en-US" dirty="0"/>
          </a:p>
          <a:p>
            <a:r>
              <a:rPr lang="en-US" sz="3200" dirty="0"/>
              <a:t>27 sections that impact drinking water</a:t>
            </a:r>
          </a:p>
          <a:p>
            <a:endParaRPr lang="en-US" dirty="0"/>
          </a:p>
        </p:txBody>
      </p:sp>
      <p:sp>
        <p:nvSpPr>
          <p:cNvPr id="4" name="Slide Number Placeholder 3">
            <a:extLst>
              <a:ext uri="{FF2B5EF4-FFF2-40B4-BE49-F238E27FC236}">
                <a16:creationId xmlns:a16="http://schemas.microsoft.com/office/drawing/2014/main" id="{1B201BE2-90D8-4DCD-8EEE-144C18269283}"/>
              </a:ext>
            </a:extLst>
          </p:cNvPr>
          <p:cNvSpPr>
            <a:spLocks noGrp="1"/>
          </p:cNvSpPr>
          <p:nvPr>
            <p:ph type="sldNum" sz="quarter" idx="12"/>
          </p:nvPr>
        </p:nvSpPr>
        <p:spPr/>
        <p:txBody>
          <a:bodyPr/>
          <a:lstStyle/>
          <a:p>
            <a:fld id="{FB760A7E-4D15-4FAE-8C15-41A0ED285A0A}" type="slidenum">
              <a:rPr lang="en-US" smtClean="0"/>
              <a:pPr/>
              <a:t>3</a:t>
            </a:fld>
            <a:endParaRPr lang="en-US" dirty="0"/>
          </a:p>
        </p:txBody>
      </p:sp>
    </p:spTree>
    <p:extLst>
      <p:ext uri="{BB962C8B-B14F-4D97-AF65-F5344CB8AC3E}">
        <p14:creationId xmlns:p14="http://schemas.microsoft.com/office/powerpoint/2010/main" val="90543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D31B-4A8F-47DB-82DC-7827E4397DB7}"/>
              </a:ext>
            </a:extLst>
          </p:cNvPr>
          <p:cNvSpPr>
            <a:spLocks noGrp="1"/>
          </p:cNvSpPr>
          <p:nvPr>
            <p:ph type="title"/>
          </p:nvPr>
        </p:nvSpPr>
        <p:spPr>
          <a:xfrm>
            <a:off x="457200" y="274638"/>
            <a:ext cx="8229600" cy="1020762"/>
          </a:xfrm>
        </p:spPr>
        <p:txBody>
          <a:bodyPr/>
          <a:lstStyle/>
          <a:p>
            <a:r>
              <a:rPr lang="en-US" dirty="0"/>
              <a:t>Outline</a:t>
            </a:r>
          </a:p>
        </p:txBody>
      </p:sp>
      <p:graphicFrame>
        <p:nvGraphicFramePr>
          <p:cNvPr id="4" name="Content Placeholder 2">
            <a:extLst>
              <a:ext uri="{FF2B5EF4-FFF2-40B4-BE49-F238E27FC236}">
                <a16:creationId xmlns:a16="http://schemas.microsoft.com/office/drawing/2014/main" id="{D6F0AD1D-5C6F-4E78-A165-FDC79126F3E3}"/>
              </a:ext>
            </a:extLst>
          </p:cNvPr>
          <p:cNvGraphicFramePr>
            <a:graphicFrameLocks noGrp="1"/>
          </p:cNvGraphicFramePr>
          <p:nvPr>
            <p:ph idx="1"/>
            <p:extLst>
              <p:ext uri="{D42A27DB-BD31-4B8C-83A1-F6EECF244321}">
                <p14:modId xmlns:p14="http://schemas.microsoft.com/office/powerpoint/2010/main" val="3926750202"/>
              </p:ext>
            </p:extLst>
          </p:nvPr>
        </p:nvGraphicFramePr>
        <p:xfrm>
          <a:off x="457200" y="1324708"/>
          <a:ext cx="8229600" cy="4466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72E4907-5C11-4EE9-868E-A7276025CD2E}"/>
              </a:ext>
            </a:extLst>
          </p:cNvPr>
          <p:cNvSpPr>
            <a:spLocks noGrp="1"/>
          </p:cNvSpPr>
          <p:nvPr>
            <p:ph type="sldNum" sz="quarter" idx="12"/>
          </p:nvPr>
        </p:nvSpPr>
        <p:spPr/>
        <p:txBody>
          <a:bodyPr/>
          <a:lstStyle/>
          <a:p>
            <a:fld id="{FB760A7E-4D15-4FAE-8C15-41A0ED285A0A}" type="slidenum">
              <a:rPr lang="en-US" smtClean="0"/>
              <a:pPr/>
              <a:t>4</a:t>
            </a:fld>
            <a:endParaRPr lang="en-US" dirty="0"/>
          </a:p>
        </p:txBody>
      </p:sp>
    </p:spTree>
    <p:extLst>
      <p:ext uri="{BB962C8B-B14F-4D97-AF65-F5344CB8AC3E}">
        <p14:creationId xmlns:p14="http://schemas.microsoft.com/office/powerpoint/2010/main" val="104722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8402-F7EA-4694-9CBC-A0073B6A8959}"/>
              </a:ext>
            </a:extLst>
          </p:cNvPr>
          <p:cNvSpPr>
            <a:spLocks noGrp="1"/>
          </p:cNvSpPr>
          <p:nvPr>
            <p:ph type="title"/>
          </p:nvPr>
        </p:nvSpPr>
        <p:spPr>
          <a:xfrm>
            <a:off x="457200" y="274638"/>
            <a:ext cx="8229600" cy="1143000"/>
          </a:xfrm>
        </p:spPr>
        <p:txBody>
          <a:bodyPr>
            <a:normAutofit/>
          </a:bodyPr>
          <a:lstStyle/>
          <a:p>
            <a:r>
              <a:rPr lang="en-US" sz="3600" dirty="0"/>
              <a:t>Immediate Impacts</a:t>
            </a:r>
          </a:p>
        </p:txBody>
      </p:sp>
      <p:sp>
        <p:nvSpPr>
          <p:cNvPr id="3" name="Content Placeholder 2">
            <a:extLst>
              <a:ext uri="{FF2B5EF4-FFF2-40B4-BE49-F238E27FC236}">
                <a16:creationId xmlns:a16="http://schemas.microsoft.com/office/drawing/2014/main" id="{91122A48-36DE-47D4-ADB8-267EA5FBEDF1}"/>
              </a:ext>
            </a:extLst>
          </p:cNvPr>
          <p:cNvSpPr>
            <a:spLocks noGrp="1"/>
          </p:cNvSpPr>
          <p:nvPr>
            <p:ph idx="1"/>
          </p:nvPr>
        </p:nvSpPr>
        <p:spPr>
          <a:xfrm>
            <a:off x="457200" y="1600200"/>
            <a:ext cx="8229600" cy="4525963"/>
          </a:xfrm>
        </p:spPr>
        <p:txBody>
          <a:bodyPr/>
          <a:lstStyle/>
          <a:p>
            <a:r>
              <a:rPr lang="en-US" dirty="0"/>
              <a:t>DWSRF Eligibility &amp; Uses</a:t>
            </a:r>
          </a:p>
          <a:p>
            <a:r>
              <a:rPr lang="en-US" dirty="0"/>
              <a:t>Source Water</a:t>
            </a:r>
          </a:p>
          <a:p>
            <a:r>
              <a:rPr lang="en-US" dirty="0"/>
              <a:t>Consumer Confidence Reports</a:t>
            </a:r>
          </a:p>
          <a:p>
            <a:r>
              <a:rPr lang="en-US" dirty="0"/>
              <a:t>Spill Response</a:t>
            </a:r>
          </a:p>
          <a:p>
            <a:r>
              <a:rPr lang="en-US" dirty="0"/>
              <a:t>American Iron and Steel</a:t>
            </a:r>
          </a:p>
          <a:p>
            <a:r>
              <a:rPr lang="en-US" dirty="0"/>
              <a:t>Asset Management</a:t>
            </a:r>
          </a:p>
          <a:p>
            <a:r>
              <a:rPr lang="en-US" dirty="0"/>
              <a:t>Compliance Monitoring Data</a:t>
            </a:r>
          </a:p>
          <a:p>
            <a:r>
              <a:rPr lang="en-US" b="1" dirty="0"/>
              <a:t>State DWSRF Capitalization Grants</a:t>
            </a:r>
          </a:p>
          <a:p>
            <a:r>
              <a:rPr lang="en-US" b="1" dirty="0"/>
              <a:t>Disaster Assistance </a:t>
            </a:r>
          </a:p>
        </p:txBody>
      </p:sp>
      <p:pic>
        <p:nvPicPr>
          <p:cNvPr id="5" name="Picture 4">
            <a:extLst>
              <a:ext uri="{FF2B5EF4-FFF2-40B4-BE49-F238E27FC236}">
                <a16:creationId xmlns:a16="http://schemas.microsoft.com/office/drawing/2014/main" id="{7042EB8A-E613-4275-81ED-03908332593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91515" y="1408846"/>
            <a:ext cx="1340762" cy="1143000"/>
          </a:xfrm>
          <a:prstGeom prst="rect">
            <a:avLst/>
          </a:prstGeom>
          <a:effectLst>
            <a:outerShdw blurRad="50800" dist="50800" dir="5400000" algn="ctr" rotWithShape="0">
              <a:schemeClr val="bg1"/>
            </a:outerShdw>
          </a:effectLst>
          <a:scene3d>
            <a:camera prst="orthographicFront">
              <a:rot lat="0" lon="10800000" rev="0"/>
            </a:camera>
            <a:lightRig rig="threePt" dir="t"/>
          </a:scene3d>
        </p:spPr>
      </p:pic>
      <p:pic>
        <p:nvPicPr>
          <p:cNvPr id="7" name="Picture 6">
            <a:extLst>
              <a:ext uri="{FF2B5EF4-FFF2-40B4-BE49-F238E27FC236}">
                <a16:creationId xmlns:a16="http://schemas.microsoft.com/office/drawing/2014/main" id="{29BF8596-42A8-44FF-A57D-A594287430F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77" r="12190" b="6619"/>
          <a:stretch/>
        </p:blipFill>
        <p:spPr>
          <a:xfrm>
            <a:off x="7404915" y="2630364"/>
            <a:ext cx="824685" cy="786245"/>
          </a:xfrm>
          <a:prstGeom prst="rect">
            <a:avLst/>
          </a:prstGeom>
        </p:spPr>
      </p:pic>
      <p:pic>
        <p:nvPicPr>
          <p:cNvPr id="10" name="Picture 9">
            <a:extLst>
              <a:ext uri="{FF2B5EF4-FFF2-40B4-BE49-F238E27FC236}">
                <a16:creationId xmlns:a16="http://schemas.microsoft.com/office/drawing/2014/main" id="{3FA20E9D-7C26-48E6-993B-1E5EEBE2BFD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4343" b="9079"/>
          <a:stretch/>
        </p:blipFill>
        <p:spPr>
          <a:xfrm>
            <a:off x="7404915" y="3441392"/>
            <a:ext cx="824685" cy="786246"/>
          </a:xfrm>
          <a:prstGeom prst="rect">
            <a:avLst/>
          </a:prstGeom>
        </p:spPr>
      </p:pic>
      <p:pic>
        <p:nvPicPr>
          <p:cNvPr id="12" name="Picture 11">
            <a:extLst>
              <a:ext uri="{FF2B5EF4-FFF2-40B4-BE49-F238E27FC236}">
                <a16:creationId xmlns:a16="http://schemas.microsoft.com/office/drawing/2014/main" id="{5C1953CB-2076-424E-A4F9-14C826836EA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2191" b="6796"/>
          <a:stretch/>
        </p:blipFill>
        <p:spPr>
          <a:xfrm>
            <a:off x="7404915" y="4242254"/>
            <a:ext cx="824686" cy="786246"/>
          </a:xfrm>
          <a:prstGeom prst="rect">
            <a:avLst/>
          </a:prstGeom>
        </p:spPr>
      </p:pic>
      <p:sp>
        <p:nvSpPr>
          <p:cNvPr id="4" name="Slide Number Placeholder 3">
            <a:extLst>
              <a:ext uri="{FF2B5EF4-FFF2-40B4-BE49-F238E27FC236}">
                <a16:creationId xmlns:a16="http://schemas.microsoft.com/office/drawing/2014/main" id="{0579264A-1B38-436A-93E8-288DE0B9B28E}"/>
              </a:ext>
            </a:extLst>
          </p:cNvPr>
          <p:cNvSpPr>
            <a:spLocks noGrp="1"/>
          </p:cNvSpPr>
          <p:nvPr>
            <p:ph type="sldNum" sz="quarter" idx="12"/>
          </p:nvPr>
        </p:nvSpPr>
        <p:spPr/>
        <p:txBody>
          <a:bodyPr/>
          <a:lstStyle/>
          <a:p>
            <a:fld id="{FB760A7E-4D15-4FAE-8C15-41A0ED285A0A}" type="slidenum">
              <a:rPr lang="en-US" smtClean="0"/>
              <a:pPr/>
              <a:t>5</a:t>
            </a:fld>
            <a:endParaRPr lang="en-US" dirty="0"/>
          </a:p>
        </p:txBody>
      </p:sp>
      <p:sp>
        <p:nvSpPr>
          <p:cNvPr id="6" name="TextBox 5">
            <a:extLst>
              <a:ext uri="{FF2B5EF4-FFF2-40B4-BE49-F238E27FC236}">
                <a16:creationId xmlns:a16="http://schemas.microsoft.com/office/drawing/2014/main" id="{818F0C0C-D978-455C-B09F-AA7BA108FD58}"/>
              </a:ext>
            </a:extLst>
          </p:cNvPr>
          <p:cNvSpPr txBox="1"/>
          <p:nvPr/>
        </p:nvSpPr>
        <p:spPr>
          <a:xfrm>
            <a:off x="5105400" y="5486400"/>
            <a:ext cx="3124200" cy="923330"/>
          </a:xfrm>
          <a:prstGeom prst="rect">
            <a:avLst/>
          </a:prstGeom>
          <a:noFill/>
        </p:spPr>
        <p:txBody>
          <a:bodyPr wrap="square" rtlCol="0">
            <a:spAutoFit/>
          </a:bodyPr>
          <a:lstStyle/>
          <a:p>
            <a:r>
              <a:rPr lang="en-US" b="1" dirty="0"/>
              <a:t>Bold indicates additional Federal appropriations needed </a:t>
            </a:r>
            <a:endParaRPr lang="en-US" dirty="0"/>
          </a:p>
          <a:p>
            <a:endParaRPr lang="en-US" dirty="0"/>
          </a:p>
        </p:txBody>
      </p:sp>
    </p:spTree>
    <p:extLst>
      <p:ext uri="{BB962C8B-B14F-4D97-AF65-F5344CB8AC3E}">
        <p14:creationId xmlns:p14="http://schemas.microsoft.com/office/powerpoint/2010/main" val="32372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0519-0B77-4A40-83AB-1E2737641094}"/>
              </a:ext>
            </a:extLst>
          </p:cNvPr>
          <p:cNvSpPr>
            <a:spLocks noGrp="1"/>
          </p:cNvSpPr>
          <p:nvPr>
            <p:ph type="title"/>
          </p:nvPr>
        </p:nvSpPr>
        <p:spPr/>
        <p:txBody>
          <a:bodyPr>
            <a:normAutofit/>
          </a:bodyPr>
          <a:lstStyle/>
          <a:p>
            <a:r>
              <a:rPr lang="en-US" sz="3600" dirty="0"/>
              <a:t>Immediate Impacts</a:t>
            </a:r>
          </a:p>
        </p:txBody>
      </p:sp>
      <p:sp>
        <p:nvSpPr>
          <p:cNvPr id="3" name="Content Placeholder 2">
            <a:extLst>
              <a:ext uri="{FF2B5EF4-FFF2-40B4-BE49-F238E27FC236}">
                <a16:creationId xmlns:a16="http://schemas.microsoft.com/office/drawing/2014/main" id="{FF6C56BD-3CAD-4A6D-9794-BEDB48DFD373}"/>
              </a:ext>
            </a:extLst>
          </p:cNvPr>
          <p:cNvSpPr>
            <a:spLocks noGrp="1"/>
          </p:cNvSpPr>
          <p:nvPr>
            <p:ph idx="1"/>
          </p:nvPr>
        </p:nvSpPr>
        <p:spPr/>
        <p:txBody>
          <a:bodyPr>
            <a:normAutofit fontScale="92500" lnSpcReduction="10000"/>
          </a:bodyPr>
          <a:lstStyle/>
          <a:p>
            <a:r>
              <a:rPr lang="en-US" dirty="0"/>
              <a:t>DWSRF Eligibility &amp; Uses</a:t>
            </a:r>
          </a:p>
          <a:p>
            <a:pPr lvl="1"/>
            <a:r>
              <a:rPr lang="en-US" dirty="0"/>
              <a:t>Replacement/rehabilitation now included</a:t>
            </a:r>
          </a:p>
          <a:p>
            <a:pPr lvl="1"/>
            <a:r>
              <a:rPr lang="en-US" dirty="0"/>
              <a:t>Davis Bacon prevails for loans using state funds</a:t>
            </a:r>
          </a:p>
          <a:p>
            <a:pPr lvl="1"/>
            <a:r>
              <a:rPr lang="en-US" dirty="0"/>
              <a:t>Needs Survey to add LSL inventory and replacement costs data</a:t>
            </a:r>
          </a:p>
          <a:p>
            <a:pPr lvl="1"/>
            <a:r>
              <a:rPr lang="en-US" dirty="0"/>
              <a:t>Source water protection areas now eligible for updates</a:t>
            </a:r>
          </a:p>
          <a:p>
            <a:pPr lvl="2"/>
            <a:r>
              <a:rPr lang="en-US" dirty="0"/>
              <a:t>Additional impacts included in 3-5 years</a:t>
            </a:r>
          </a:p>
          <a:p>
            <a:pPr lvl="1"/>
            <a:endParaRPr lang="en-US" dirty="0"/>
          </a:p>
          <a:p>
            <a:r>
              <a:rPr lang="en-US" dirty="0"/>
              <a:t>Source Water</a:t>
            </a:r>
          </a:p>
          <a:p>
            <a:pPr lvl="1"/>
            <a:r>
              <a:rPr lang="en-US" dirty="0"/>
              <a:t>Source water protection assessments now eligible under 15% set-aside</a:t>
            </a:r>
          </a:p>
          <a:p>
            <a:pPr lvl="1"/>
            <a:endParaRPr lang="en-US" dirty="0"/>
          </a:p>
          <a:p>
            <a:r>
              <a:rPr lang="en-US" dirty="0"/>
              <a:t>CCRs</a:t>
            </a:r>
          </a:p>
          <a:p>
            <a:pPr lvl="1"/>
            <a:r>
              <a:rPr lang="en-US" dirty="0"/>
              <a:t>Formalizes ability to distribute CCRs electronically</a:t>
            </a:r>
          </a:p>
          <a:p>
            <a:pPr lvl="2"/>
            <a:r>
              <a:rPr lang="en-US" dirty="0"/>
              <a:t>Additional impacts included in 1-2 years</a:t>
            </a:r>
          </a:p>
          <a:p>
            <a:pPr marL="457200" lvl="1" indent="0">
              <a:buNone/>
            </a:pPr>
            <a:endParaRPr lang="en-US" dirty="0"/>
          </a:p>
        </p:txBody>
      </p:sp>
      <p:sp>
        <p:nvSpPr>
          <p:cNvPr id="4" name="Slide Number Placeholder 3">
            <a:extLst>
              <a:ext uri="{FF2B5EF4-FFF2-40B4-BE49-F238E27FC236}">
                <a16:creationId xmlns:a16="http://schemas.microsoft.com/office/drawing/2014/main" id="{8E5F8A5E-20A2-4A9D-B07E-B94C672467C9}"/>
              </a:ext>
            </a:extLst>
          </p:cNvPr>
          <p:cNvSpPr>
            <a:spLocks noGrp="1"/>
          </p:cNvSpPr>
          <p:nvPr>
            <p:ph type="sldNum" sz="quarter" idx="12"/>
          </p:nvPr>
        </p:nvSpPr>
        <p:spPr/>
        <p:txBody>
          <a:bodyPr/>
          <a:lstStyle/>
          <a:p>
            <a:fld id="{FB760A7E-4D15-4FAE-8C15-41A0ED285A0A}" type="slidenum">
              <a:rPr lang="en-US" smtClean="0"/>
              <a:pPr/>
              <a:t>6</a:t>
            </a:fld>
            <a:endParaRPr lang="en-US" dirty="0"/>
          </a:p>
        </p:txBody>
      </p:sp>
    </p:spTree>
    <p:extLst>
      <p:ext uri="{BB962C8B-B14F-4D97-AF65-F5344CB8AC3E}">
        <p14:creationId xmlns:p14="http://schemas.microsoft.com/office/powerpoint/2010/main" val="1854566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849D-9D4C-4F9E-84E6-743937F882A8}"/>
              </a:ext>
            </a:extLst>
          </p:cNvPr>
          <p:cNvSpPr>
            <a:spLocks noGrp="1"/>
          </p:cNvSpPr>
          <p:nvPr>
            <p:ph type="title"/>
          </p:nvPr>
        </p:nvSpPr>
        <p:spPr/>
        <p:txBody>
          <a:bodyPr>
            <a:normAutofit/>
          </a:bodyPr>
          <a:lstStyle/>
          <a:p>
            <a:r>
              <a:rPr lang="en-US" sz="3600" dirty="0"/>
              <a:t>Immediate Impacts</a:t>
            </a:r>
          </a:p>
        </p:txBody>
      </p:sp>
      <p:sp>
        <p:nvSpPr>
          <p:cNvPr id="3" name="Content Placeholder 2">
            <a:extLst>
              <a:ext uri="{FF2B5EF4-FFF2-40B4-BE49-F238E27FC236}">
                <a16:creationId xmlns:a16="http://schemas.microsoft.com/office/drawing/2014/main" id="{0E44B551-A3EE-4A4E-9489-9BCB0FF3E401}"/>
              </a:ext>
            </a:extLst>
          </p:cNvPr>
          <p:cNvSpPr>
            <a:spLocks noGrp="1"/>
          </p:cNvSpPr>
          <p:nvPr>
            <p:ph idx="1"/>
          </p:nvPr>
        </p:nvSpPr>
        <p:spPr>
          <a:xfrm>
            <a:off x="457200" y="1600200"/>
            <a:ext cx="5867400" cy="4525963"/>
          </a:xfrm>
        </p:spPr>
        <p:txBody>
          <a:bodyPr>
            <a:normAutofit/>
          </a:bodyPr>
          <a:lstStyle/>
          <a:p>
            <a:r>
              <a:rPr lang="en-US" dirty="0"/>
              <a:t>Spill Response</a:t>
            </a:r>
          </a:p>
          <a:p>
            <a:pPr lvl="1"/>
            <a:r>
              <a:rPr lang="en-US" dirty="0"/>
              <a:t>State emergency response must notify applicable state agencies and provide a written follow-up emergency notice</a:t>
            </a:r>
          </a:p>
          <a:p>
            <a:pPr lvl="1"/>
            <a:r>
              <a:rPr lang="en-US" dirty="0"/>
              <a:t>Receiving state agencies shall then alert CWS with affected source waters</a:t>
            </a:r>
          </a:p>
          <a:p>
            <a:pPr lvl="1"/>
            <a:endParaRPr lang="en-US" dirty="0"/>
          </a:p>
          <a:p>
            <a:r>
              <a:rPr lang="en-US" dirty="0"/>
              <a:t>American Iron &amp; Steel</a:t>
            </a:r>
          </a:p>
          <a:p>
            <a:pPr lvl="1"/>
            <a:r>
              <a:rPr lang="en-US" dirty="0"/>
              <a:t>Extends AIS requirements through FY 2023</a:t>
            </a:r>
          </a:p>
          <a:p>
            <a:endParaRPr lang="en-US" dirty="0"/>
          </a:p>
        </p:txBody>
      </p:sp>
      <p:pic>
        <p:nvPicPr>
          <p:cNvPr id="8" name="Picture 7">
            <a:extLst>
              <a:ext uri="{FF2B5EF4-FFF2-40B4-BE49-F238E27FC236}">
                <a16:creationId xmlns:a16="http://schemas.microsoft.com/office/drawing/2014/main" id="{1D4B1737-7906-4FD1-B103-275E103B7C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4600" y="1600200"/>
            <a:ext cx="2495550" cy="2079625"/>
          </a:xfrm>
          <a:prstGeom prst="rect">
            <a:avLst/>
          </a:prstGeom>
        </p:spPr>
      </p:pic>
      <p:pic>
        <p:nvPicPr>
          <p:cNvPr id="11" name="Picture 10">
            <a:extLst>
              <a:ext uri="{FF2B5EF4-FFF2-40B4-BE49-F238E27FC236}">
                <a16:creationId xmlns:a16="http://schemas.microsoft.com/office/drawing/2014/main" id="{DA706FB8-F1EB-4734-B32E-635C7D91660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6810375" y="3862387"/>
            <a:ext cx="1524000" cy="1524000"/>
          </a:xfrm>
          <a:prstGeom prst="rect">
            <a:avLst/>
          </a:prstGeom>
        </p:spPr>
      </p:pic>
      <p:sp>
        <p:nvSpPr>
          <p:cNvPr id="4" name="Slide Number Placeholder 3">
            <a:extLst>
              <a:ext uri="{FF2B5EF4-FFF2-40B4-BE49-F238E27FC236}">
                <a16:creationId xmlns:a16="http://schemas.microsoft.com/office/drawing/2014/main" id="{D3E96DE7-9382-4ADD-8052-50C37E7D417B}"/>
              </a:ext>
            </a:extLst>
          </p:cNvPr>
          <p:cNvSpPr>
            <a:spLocks noGrp="1"/>
          </p:cNvSpPr>
          <p:nvPr>
            <p:ph type="sldNum" sz="quarter" idx="12"/>
          </p:nvPr>
        </p:nvSpPr>
        <p:spPr/>
        <p:txBody>
          <a:bodyPr/>
          <a:lstStyle/>
          <a:p>
            <a:fld id="{FB760A7E-4D15-4FAE-8C15-41A0ED285A0A}" type="slidenum">
              <a:rPr lang="en-US" smtClean="0"/>
              <a:pPr/>
              <a:t>7</a:t>
            </a:fld>
            <a:endParaRPr lang="en-US" dirty="0"/>
          </a:p>
        </p:txBody>
      </p:sp>
    </p:spTree>
    <p:extLst>
      <p:ext uri="{BB962C8B-B14F-4D97-AF65-F5344CB8AC3E}">
        <p14:creationId xmlns:p14="http://schemas.microsoft.com/office/powerpoint/2010/main" val="29223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2A4D-FFF7-4139-B4D6-7D6D8E664B89}"/>
              </a:ext>
            </a:extLst>
          </p:cNvPr>
          <p:cNvSpPr>
            <a:spLocks noGrp="1"/>
          </p:cNvSpPr>
          <p:nvPr>
            <p:ph type="title"/>
          </p:nvPr>
        </p:nvSpPr>
        <p:spPr/>
        <p:txBody>
          <a:bodyPr>
            <a:normAutofit/>
          </a:bodyPr>
          <a:lstStyle/>
          <a:p>
            <a:r>
              <a:rPr lang="en-US" sz="3600" dirty="0"/>
              <a:t>Immediate Impacts</a:t>
            </a:r>
          </a:p>
        </p:txBody>
      </p:sp>
      <p:sp>
        <p:nvSpPr>
          <p:cNvPr id="3" name="Content Placeholder 2">
            <a:extLst>
              <a:ext uri="{FF2B5EF4-FFF2-40B4-BE49-F238E27FC236}">
                <a16:creationId xmlns:a16="http://schemas.microsoft.com/office/drawing/2014/main" id="{DE98FB1F-4440-4838-9EC6-02A499513399}"/>
              </a:ext>
            </a:extLst>
          </p:cNvPr>
          <p:cNvSpPr>
            <a:spLocks noGrp="1"/>
          </p:cNvSpPr>
          <p:nvPr>
            <p:ph idx="1"/>
          </p:nvPr>
        </p:nvSpPr>
        <p:spPr>
          <a:xfrm>
            <a:off x="457200" y="1600200"/>
            <a:ext cx="8229600" cy="4983162"/>
          </a:xfrm>
        </p:spPr>
        <p:txBody>
          <a:bodyPr>
            <a:normAutofit fontScale="92500" lnSpcReduction="10000"/>
          </a:bodyPr>
          <a:lstStyle/>
          <a:p>
            <a:r>
              <a:rPr lang="en-US" sz="2600" dirty="0"/>
              <a:t>Asset Management (AM)</a:t>
            </a:r>
          </a:p>
          <a:p>
            <a:pPr lvl="1"/>
            <a:r>
              <a:rPr lang="en-US" sz="2300" dirty="0"/>
              <a:t>Adds new Capacity Development strategy requirement to include:</a:t>
            </a:r>
          </a:p>
          <a:p>
            <a:pPr lvl="2"/>
            <a:r>
              <a:rPr lang="en-US" sz="2300" dirty="0"/>
              <a:t>How PWS will be encouraged to develop AM plans that include best practices</a:t>
            </a:r>
          </a:p>
          <a:p>
            <a:pPr lvl="2"/>
            <a:r>
              <a:rPr lang="en-US" sz="2300" dirty="0"/>
              <a:t>Assist PWS in implementing AM plans</a:t>
            </a:r>
          </a:p>
          <a:p>
            <a:pPr lvl="2"/>
            <a:r>
              <a:rPr lang="en-US" sz="2300" dirty="0"/>
              <a:t>Add information about state AM efforts to the triennial report to the Governor</a:t>
            </a:r>
          </a:p>
          <a:p>
            <a:pPr lvl="2"/>
            <a:r>
              <a:rPr lang="en-US" sz="2300" dirty="0"/>
              <a:t>EPA shall review and update relevant educational and training materials at least every 5 years</a:t>
            </a:r>
          </a:p>
          <a:p>
            <a:pPr lvl="2"/>
            <a:endParaRPr lang="en-US" dirty="0"/>
          </a:p>
          <a:p>
            <a:r>
              <a:rPr lang="en-US" sz="2600" dirty="0"/>
              <a:t>Compliance Monitoring Data</a:t>
            </a:r>
          </a:p>
          <a:p>
            <a:pPr lvl="1"/>
            <a:r>
              <a:rPr lang="en-US" sz="2300" dirty="0"/>
              <a:t>By October 2019, EPA shall develop a strategic plan for improving the accuracy and availability of compliance monitoring data</a:t>
            </a:r>
          </a:p>
          <a:p>
            <a:pPr lvl="1"/>
            <a:r>
              <a:rPr lang="en-US" sz="2300" dirty="0"/>
              <a:t>SDWIS Prime might (??) be the answer</a:t>
            </a:r>
          </a:p>
        </p:txBody>
      </p:sp>
      <p:sp>
        <p:nvSpPr>
          <p:cNvPr id="4" name="Slide Number Placeholder 3">
            <a:extLst>
              <a:ext uri="{FF2B5EF4-FFF2-40B4-BE49-F238E27FC236}">
                <a16:creationId xmlns:a16="http://schemas.microsoft.com/office/drawing/2014/main" id="{81A18286-756A-48C1-ADD5-15ABC0201729}"/>
              </a:ext>
            </a:extLst>
          </p:cNvPr>
          <p:cNvSpPr>
            <a:spLocks noGrp="1"/>
          </p:cNvSpPr>
          <p:nvPr>
            <p:ph type="sldNum" sz="quarter" idx="12"/>
          </p:nvPr>
        </p:nvSpPr>
        <p:spPr/>
        <p:txBody>
          <a:bodyPr/>
          <a:lstStyle/>
          <a:p>
            <a:fld id="{FB760A7E-4D15-4FAE-8C15-41A0ED285A0A}" type="slidenum">
              <a:rPr lang="en-US" smtClean="0"/>
              <a:pPr/>
              <a:t>8</a:t>
            </a:fld>
            <a:endParaRPr lang="en-US" dirty="0"/>
          </a:p>
        </p:txBody>
      </p:sp>
    </p:spTree>
    <p:extLst>
      <p:ext uri="{BB962C8B-B14F-4D97-AF65-F5344CB8AC3E}">
        <p14:creationId xmlns:p14="http://schemas.microsoft.com/office/powerpoint/2010/main" val="76372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3A37-7057-4DDA-A578-D9E7F065A93D}"/>
              </a:ext>
            </a:extLst>
          </p:cNvPr>
          <p:cNvSpPr>
            <a:spLocks noGrp="1"/>
          </p:cNvSpPr>
          <p:nvPr>
            <p:ph type="title"/>
          </p:nvPr>
        </p:nvSpPr>
        <p:spPr>
          <a:xfrm>
            <a:off x="381000" y="152400"/>
            <a:ext cx="3840085" cy="1692794"/>
          </a:xfrm>
        </p:spPr>
        <p:txBody>
          <a:bodyPr>
            <a:normAutofit/>
          </a:bodyPr>
          <a:lstStyle/>
          <a:p>
            <a:r>
              <a:rPr lang="en-US" sz="3600" dirty="0"/>
              <a:t>Immediate Impacts</a:t>
            </a:r>
          </a:p>
        </p:txBody>
      </p:sp>
      <p:cxnSp>
        <p:nvCxnSpPr>
          <p:cNvPr id="11" name="Straight Arrow Connector 10" hidden="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7B7C80-6560-4037-BCB3-12B9D470860D}"/>
              </a:ext>
            </a:extLst>
          </p:cNvPr>
          <p:cNvSpPr>
            <a:spLocks noGrp="1"/>
          </p:cNvSpPr>
          <p:nvPr>
            <p:ph idx="1"/>
          </p:nvPr>
        </p:nvSpPr>
        <p:spPr>
          <a:xfrm>
            <a:off x="124110" y="1447800"/>
            <a:ext cx="4353864" cy="4282953"/>
          </a:xfrm>
        </p:spPr>
        <p:txBody>
          <a:bodyPr>
            <a:normAutofit lnSpcReduction="10000"/>
          </a:bodyPr>
          <a:lstStyle/>
          <a:p>
            <a:pPr>
              <a:lnSpc>
                <a:spcPct val="90000"/>
              </a:lnSpc>
            </a:pPr>
            <a:r>
              <a:rPr lang="en-US" sz="2100" b="1" dirty="0"/>
              <a:t>State DWSRF Capitalization Grants</a:t>
            </a:r>
          </a:p>
          <a:p>
            <a:pPr lvl="1">
              <a:lnSpc>
                <a:spcPct val="90000"/>
              </a:lnSpc>
            </a:pPr>
            <a:r>
              <a:rPr lang="en-US" sz="1800" dirty="0"/>
              <a:t>Authorizes (not appropriated) DWSRF capitalization grants for:</a:t>
            </a:r>
          </a:p>
          <a:p>
            <a:pPr lvl="2">
              <a:lnSpc>
                <a:spcPct val="90000"/>
              </a:lnSpc>
            </a:pPr>
            <a:r>
              <a:rPr lang="en-US" sz="1800" dirty="0"/>
              <a:t>FY19 - $1.17B</a:t>
            </a:r>
          </a:p>
          <a:p>
            <a:pPr lvl="2">
              <a:lnSpc>
                <a:spcPct val="90000"/>
              </a:lnSpc>
            </a:pPr>
            <a:r>
              <a:rPr lang="en-US" sz="1800" dirty="0"/>
              <a:t>FY20 - $1.3B</a:t>
            </a:r>
          </a:p>
          <a:p>
            <a:pPr lvl="2">
              <a:lnSpc>
                <a:spcPct val="90000"/>
              </a:lnSpc>
            </a:pPr>
            <a:r>
              <a:rPr lang="en-US" sz="1800" dirty="0"/>
              <a:t>FY21 - $1.95B</a:t>
            </a:r>
          </a:p>
          <a:p>
            <a:pPr lvl="2">
              <a:lnSpc>
                <a:spcPct val="90000"/>
              </a:lnSpc>
            </a:pPr>
            <a:endParaRPr lang="en-US" sz="1800" b="1" dirty="0"/>
          </a:p>
          <a:p>
            <a:pPr>
              <a:lnSpc>
                <a:spcPct val="90000"/>
              </a:lnSpc>
            </a:pPr>
            <a:r>
              <a:rPr lang="en-US" sz="2100" b="1" dirty="0"/>
              <a:t>Disaster Assistance </a:t>
            </a:r>
          </a:p>
          <a:p>
            <a:pPr lvl="1">
              <a:lnSpc>
                <a:spcPct val="90000"/>
              </a:lnSpc>
            </a:pPr>
            <a:r>
              <a:rPr lang="en-US" sz="1800" dirty="0"/>
              <a:t>Allows DWSRF use by systems in an area with a post 1/1/17 Stafford Act declaration</a:t>
            </a:r>
          </a:p>
          <a:p>
            <a:pPr lvl="1">
              <a:lnSpc>
                <a:spcPct val="90000"/>
              </a:lnSpc>
            </a:pPr>
            <a:r>
              <a:rPr lang="en-US" sz="1800" dirty="0"/>
              <a:t>Authorizes (not appropriated) $100M for EPA to provide additional capitalization grants to eligible states for 24 months</a:t>
            </a:r>
          </a:p>
          <a:p>
            <a:pPr marL="457200" lvl="1" indent="0">
              <a:lnSpc>
                <a:spcPct val="90000"/>
              </a:lnSpc>
              <a:buNone/>
            </a:pPr>
            <a:endParaRPr lang="en-US" sz="1500" dirty="0"/>
          </a:p>
        </p:txBody>
      </p:sp>
      <p:pic>
        <p:nvPicPr>
          <p:cNvPr id="5" name="Picture 4">
            <a:extLst>
              <a:ext uri="{FF2B5EF4-FFF2-40B4-BE49-F238E27FC236}">
                <a16:creationId xmlns:a16="http://schemas.microsoft.com/office/drawing/2014/main" id="{7E8DA561-853D-4005-8734-503D52C443B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749" r="42642"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Slide Number Placeholder 3">
            <a:extLst>
              <a:ext uri="{FF2B5EF4-FFF2-40B4-BE49-F238E27FC236}">
                <a16:creationId xmlns:a16="http://schemas.microsoft.com/office/drawing/2014/main" id="{AF54B36A-6857-4DC0-BAC2-6182BB99D474}"/>
              </a:ext>
            </a:extLst>
          </p:cNvPr>
          <p:cNvSpPr>
            <a:spLocks noGrp="1"/>
          </p:cNvSpPr>
          <p:nvPr>
            <p:ph type="sldNum" sz="quarter" idx="12"/>
          </p:nvPr>
        </p:nvSpPr>
        <p:spPr/>
        <p:txBody>
          <a:bodyPr/>
          <a:lstStyle/>
          <a:p>
            <a:fld id="{FB760A7E-4D15-4FAE-8C15-41A0ED285A0A}" type="slidenum">
              <a:rPr lang="en-US" smtClean="0"/>
              <a:pPr/>
              <a:t>9</a:t>
            </a:fld>
            <a:endParaRPr lang="en-US" dirty="0"/>
          </a:p>
        </p:txBody>
      </p:sp>
      <p:sp>
        <p:nvSpPr>
          <p:cNvPr id="6" name="TextBox 5">
            <a:extLst>
              <a:ext uri="{FF2B5EF4-FFF2-40B4-BE49-F238E27FC236}">
                <a16:creationId xmlns:a16="http://schemas.microsoft.com/office/drawing/2014/main" id="{2F3A8CFA-D977-49B9-96A9-93FD786FB0D7}"/>
              </a:ext>
            </a:extLst>
          </p:cNvPr>
          <p:cNvSpPr txBox="1"/>
          <p:nvPr/>
        </p:nvSpPr>
        <p:spPr>
          <a:xfrm>
            <a:off x="2133600" y="5730753"/>
            <a:ext cx="3124200" cy="923330"/>
          </a:xfrm>
          <a:prstGeom prst="rect">
            <a:avLst/>
          </a:prstGeom>
          <a:noFill/>
        </p:spPr>
        <p:txBody>
          <a:bodyPr wrap="square" rtlCol="0">
            <a:spAutoFit/>
          </a:bodyPr>
          <a:lstStyle/>
          <a:p>
            <a:r>
              <a:rPr lang="en-US" b="1" dirty="0"/>
              <a:t>Bold indicates additional Federal appropriations needed </a:t>
            </a:r>
            <a:endParaRPr lang="en-US" dirty="0"/>
          </a:p>
          <a:p>
            <a:endParaRPr lang="en-US" dirty="0"/>
          </a:p>
        </p:txBody>
      </p:sp>
    </p:spTree>
    <p:extLst>
      <p:ext uri="{BB962C8B-B14F-4D97-AF65-F5344CB8AC3E}">
        <p14:creationId xmlns:p14="http://schemas.microsoft.com/office/powerpoint/2010/main" val="3097483192"/>
      </p:ext>
    </p:extLst>
  </p:cSld>
  <p:clrMapOvr>
    <a:masterClrMapping/>
  </p:clrMapOvr>
</p:sld>
</file>

<file path=ppt/theme/theme1.xml><?xml version="1.0" encoding="utf-8"?>
<a:theme xmlns:a="http://schemas.openxmlformats.org/drawingml/2006/main" name="ASDWA 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1797</Words>
  <Application>Microsoft Office PowerPoint</Application>
  <PresentationFormat>On-screen Show (4:3)</PresentationFormat>
  <Paragraphs>271</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Courier New</vt:lpstr>
      <vt:lpstr>ZapfHumnst Dm BT</vt:lpstr>
      <vt:lpstr>ASDWA Simple</vt:lpstr>
      <vt:lpstr>Custom Design</vt:lpstr>
      <vt:lpstr>America’s Water Infrastructure Act of 2018 (PL 115-270)</vt:lpstr>
      <vt:lpstr>Statutory Changes to SDWA Since  1996 Amendments </vt:lpstr>
      <vt:lpstr>Background</vt:lpstr>
      <vt:lpstr>Outline</vt:lpstr>
      <vt:lpstr>Immediate Impacts</vt:lpstr>
      <vt:lpstr>Immediate Impacts</vt:lpstr>
      <vt:lpstr>Immediate Impacts</vt:lpstr>
      <vt:lpstr>Immediate Impacts</vt:lpstr>
      <vt:lpstr>Immediate Impacts</vt:lpstr>
      <vt:lpstr>Impacts in 1 to 2 Years</vt:lpstr>
      <vt:lpstr>Impacts in 1 to 2 Years</vt:lpstr>
      <vt:lpstr>Impacts in 1 to 2 Years</vt:lpstr>
      <vt:lpstr>PowerPoint Presentation</vt:lpstr>
      <vt:lpstr>Impacts in 1 to 2 Years</vt:lpstr>
      <vt:lpstr>Impacts in 1 to 2 Years</vt:lpstr>
      <vt:lpstr>Impacts in 1 to 2 Years</vt:lpstr>
      <vt:lpstr>Impacts in 3 to 5 Years</vt:lpstr>
      <vt:lpstr>Impacts in 3 to 5 Years</vt:lpstr>
      <vt:lpstr>Impacts in 3 to 5 Years</vt:lpstr>
      <vt:lpstr>Minor Impacts</vt:lpstr>
      <vt:lpstr>Minor Impacts</vt:lpstr>
      <vt:lpstr>Minor Impacts</vt:lpstr>
      <vt:lpstr>Minor Impacts</vt:lpstr>
      <vt:lpstr>Minor Impacts</vt:lpstr>
      <vt:lpstr>Minor Impacts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Water Infrastructure  Act of 2018  (PL 115-270)</dc:title>
  <dc:creator>Kevin Letterly</dc:creator>
  <cp:lastModifiedBy>Alan Roberson</cp:lastModifiedBy>
  <cp:revision>20</cp:revision>
  <cp:lastPrinted>2019-01-30T21:04:48Z</cp:lastPrinted>
  <dcterms:created xsi:type="dcterms:W3CDTF">2019-01-23T18:23:06Z</dcterms:created>
  <dcterms:modified xsi:type="dcterms:W3CDTF">2019-01-30T21:04:56Z</dcterms:modified>
</cp:coreProperties>
</file>