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349" r:id="rId2"/>
    <p:sldId id="337" r:id="rId3"/>
    <p:sldId id="347" r:id="rId4"/>
    <p:sldId id="340" r:id="rId5"/>
    <p:sldId id="338" r:id="rId6"/>
    <p:sldId id="342" r:id="rId7"/>
    <p:sldId id="350" r:id="rId8"/>
    <p:sldId id="346" r:id="rId9"/>
  </p:sldIdLst>
  <p:sldSz cx="12192000" cy="16256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stbrook, Rachel" initials="WR" lastIdx="6" clrIdx="0">
    <p:extLst>
      <p:ext uri="{19B8F6BF-5375-455C-9EA6-DF929625EA0E}">
        <p15:presenceInfo xmlns:p15="http://schemas.microsoft.com/office/powerpoint/2012/main" userId="S-1-5-21-1984772128-1885951126-709122288-402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9A0000"/>
    <a:srgbClr val="3B7327"/>
    <a:srgbClr val="091B38"/>
    <a:srgbClr val="FFD1D1"/>
    <a:srgbClr val="BDFFDB"/>
    <a:srgbClr val="E8F3D4"/>
    <a:srgbClr val="EEEEEE"/>
    <a:srgbClr val="FFCC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0" autoAdjust="0"/>
    <p:restoredTop sz="94660"/>
  </p:normalViewPr>
  <p:slideViewPr>
    <p:cSldViewPr snapToGrid="0">
      <p:cViewPr varScale="1">
        <p:scale>
          <a:sx n="48" d="100"/>
          <a:sy n="48" d="100"/>
        </p:scale>
        <p:origin x="33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slide" Target="../slides/slide6.xml"/><Relationship Id="rId1" Type="http://schemas.openxmlformats.org/officeDocument/2006/relationships/slide" Target="../slides/slide1.xml"/><Relationship Id="rId4" Type="http://schemas.openxmlformats.org/officeDocument/2006/relationships/slide" Target="../slides/slide7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3.xml"/><Relationship Id="rId1" Type="http://schemas.openxmlformats.org/officeDocument/2006/relationships/slide" Target="../slides/slide2.xml"/><Relationship Id="rId5" Type="http://schemas.openxmlformats.org/officeDocument/2006/relationships/slide" Target="../slides/slide6.xml"/><Relationship Id="rId4" Type="http://schemas.openxmlformats.org/officeDocument/2006/relationships/slide" Target="../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D46EBB-45C6-4903-A917-C6065C1277A9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accent1_2" csCatId="accent1" phldr="1"/>
      <dgm:spPr/>
    </dgm:pt>
    <dgm:pt modelId="{37C372D6-DE0A-4F71-B33C-28E07CC36D8D}">
      <dgm:prSet phldrT="[Text]" custT="1"/>
      <dgm:spPr>
        <a:solidFill>
          <a:schemeClr val="accent6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ctr"/>
          <a:r>
            <a:rPr lang="en-US" sz="1800" b="1" dirty="0" smtClean="0"/>
            <a:t>Part 2</a:t>
          </a:r>
          <a:r>
            <a:rPr lang="en-US" sz="1800" dirty="0" smtClean="0"/>
            <a:t>: </a:t>
          </a:r>
          <a:r>
            <a:rPr lang="en-US" sz="1600" dirty="0" smtClean="0"/>
            <a:t>Register for Shared CROMERR Services (SCS)</a:t>
          </a:r>
          <a:endParaRPr lang="en-US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A584547-84DF-4CC1-9086-505A156ACBF2}" type="parTrans" cxnId="{17161C6E-468A-4B2E-ABB5-B2AE1BD5C4C7}">
      <dgm:prSet/>
      <dgm:spPr/>
      <dgm:t>
        <a:bodyPr/>
        <a:lstStyle/>
        <a:p>
          <a:endParaRPr lang="en-US"/>
        </a:p>
      </dgm:t>
    </dgm:pt>
    <dgm:pt modelId="{3382ADA1-5431-44C6-A06E-20312E9245F3}" type="sibTrans" cxnId="{17161C6E-468A-4B2E-ABB5-B2AE1BD5C4C7}">
      <dgm:prSet/>
      <dgm:spPr/>
      <dgm:t>
        <a:bodyPr/>
        <a:lstStyle/>
        <a:p>
          <a:endParaRPr lang="en-US"/>
        </a:p>
      </dgm:t>
    </dgm:pt>
    <dgm:pt modelId="{AF9B8EAF-6AC6-45F0-9328-ED13BEB5B588}">
      <dgm:prSet phldrT="[Text]" custT="1"/>
      <dgm:spPr>
        <a:solidFill>
          <a:schemeClr val="accent6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ctr"/>
          <a:r>
            <a:rPr lang="en-US" sz="1800" b="1" dirty="0" smtClean="0"/>
            <a:t>Part 3</a:t>
          </a:r>
          <a:r>
            <a:rPr lang="en-US" sz="1800" dirty="0" smtClean="0"/>
            <a:t>: </a:t>
          </a:r>
          <a:r>
            <a:rPr lang="en-US" sz="1600" dirty="0" smtClean="0"/>
            <a:t>Log into CMDP</a:t>
          </a:r>
          <a:endParaRPr lang="en-US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CCE96889-9423-472F-BBD0-F5F92D9D062B}" type="parTrans" cxnId="{DDB37E96-1930-4318-9D50-BFE32EA4F910}">
      <dgm:prSet/>
      <dgm:spPr/>
      <dgm:t>
        <a:bodyPr/>
        <a:lstStyle/>
        <a:p>
          <a:endParaRPr lang="en-US"/>
        </a:p>
      </dgm:t>
    </dgm:pt>
    <dgm:pt modelId="{8AC869E6-678F-4E5A-BE3B-D8207EFA0841}" type="sibTrans" cxnId="{DDB37E96-1930-4318-9D50-BFE32EA4F910}">
      <dgm:prSet/>
      <dgm:spPr/>
      <dgm:t>
        <a:bodyPr/>
        <a:lstStyle/>
        <a:p>
          <a:endParaRPr lang="en-US"/>
        </a:p>
      </dgm:t>
    </dgm:pt>
    <dgm:pt modelId="{F118E61A-608F-42CE-B354-C199A8959A71}">
      <dgm:prSet phldrT="[Text]" custT="1"/>
      <dgm:spPr>
        <a:solidFill>
          <a:schemeClr val="accent6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ctr"/>
          <a:r>
            <a:rPr lang="en-US" sz="1800" b="1" i="1" dirty="0" smtClean="0"/>
            <a:t>Reminder</a:t>
          </a:r>
          <a:r>
            <a:rPr lang="en-US" sz="1800" dirty="0" smtClean="0"/>
            <a:t>:</a:t>
          </a:r>
          <a:r>
            <a:rPr lang="en-US" sz="1600" dirty="0" smtClean="0"/>
            <a:t> Training References</a:t>
          </a:r>
          <a:endParaRPr lang="en-US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BEA07759-81F7-494C-985F-EB5E087A4F3E}" type="parTrans" cxnId="{FDEE60B9-F69C-4933-8DDB-88F0848190A9}">
      <dgm:prSet/>
      <dgm:spPr/>
      <dgm:t>
        <a:bodyPr/>
        <a:lstStyle/>
        <a:p>
          <a:endParaRPr lang="en-US"/>
        </a:p>
      </dgm:t>
    </dgm:pt>
    <dgm:pt modelId="{BF49F36F-5ADD-4E5A-9944-EBF39712DD03}" type="sibTrans" cxnId="{FDEE60B9-F69C-4933-8DDB-88F0848190A9}">
      <dgm:prSet/>
      <dgm:spPr/>
      <dgm:t>
        <a:bodyPr/>
        <a:lstStyle/>
        <a:p>
          <a:endParaRPr lang="en-US"/>
        </a:p>
      </dgm:t>
    </dgm:pt>
    <dgm:pt modelId="{3C0C5239-63B4-472F-9E9D-B953847FD0E7}">
      <dgm:prSet phldrT="[Text]" custT="1"/>
      <dgm:spPr>
        <a:solidFill>
          <a:schemeClr val="accent6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ctr"/>
          <a:r>
            <a:rPr lang="en-US" sz="1800" b="1" dirty="0" smtClean="0"/>
            <a:t>Part 1</a:t>
          </a:r>
          <a:r>
            <a:rPr lang="en-US" sz="2200" dirty="0" smtClean="0"/>
            <a:t>: </a:t>
          </a:r>
          <a:r>
            <a:rPr lang="en-US" sz="1600" dirty="0" smtClean="0"/>
            <a:t>Identify User CMDP Role(s)</a:t>
          </a:r>
          <a:endParaRPr lang="en-US" sz="2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74E6A1C2-8CAE-41B7-A463-392FB2884E7F}" type="parTrans" cxnId="{CCF4A6CE-9669-4B0B-9696-402C29C93CF9}">
      <dgm:prSet/>
      <dgm:spPr/>
      <dgm:t>
        <a:bodyPr/>
        <a:lstStyle/>
        <a:p>
          <a:endParaRPr lang="en-US"/>
        </a:p>
      </dgm:t>
    </dgm:pt>
    <dgm:pt modelId="{C397D928-CFB9-42C4-AC67-C9CD41D21CAA}" type="sibTrans" cxnId="{CCF4A6CE-9669-4B0B-9696-402C29C93CF9}">
      <dgm:prSet/>
      <dgm:spPr/>
      <dgm:t>
        <a:bodyPr/>
        <a:lstStyle/>
        <a:p>
          <a:endParaRPr lang="en-US"/>
        </a:p>
      </dgm:t>
    </dgm:pt>
    <dgm:pt modelId="{C6D3D5F2-3C65-4B67-9577-36529A251BCD}">
      <dgm:prSet phldrT="[Text]" custT="1"/>
      <dgm:spPr>
        <a:solidFill>
          <a:schemeClr val="accent6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ctr"/>
          <a:r>
            <a:rPr lang="en-US" sz="1800" b="1" dirty="0" smtClean="0"/>
            <a:t>Part 4</a:t>
          </a:r>
          <a:r>
            <a:rPr lang="en-US" sz="1800" dirty="0" smtClean="0"/>
            <a:t>:</a:t>
          </a:r>
          <a:r>
            <a:rPr lang="en-US" sz="1600" dirty="0" smtClean="0"/>
            <a:t> Role Sponsorship as a Lab Administrator</a:t>
          </a:r>
          <a:endParaRPr lang="en-US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0B77A9FA-399A-40CC-A7B7-CA6609F13A51}" type="parTrans" cxnId="{514D48CA-FD3F-488D-B512-A9F8ADE94D33}">
      <dgm:prSet/>
      <dgm:spPr/>
      <dgm:t>
        <a:bodyPr/>
        <a:lstStyle/>
        <a:p>
          <a:endParaRPr lang="en-US"/>
        </a:p>
      </dgm:t>
    </dgm:pt>
    <dgm:pt modelId="{12D2F87A-3B3E-4EDA-B054-4BE9FCA9D724}" type="sibTrans" cxnId="{514D48CA-FD3F-488D-B512-A9F8ADE94D33}">
      <dgm:prSet/>
      <dgm:spPr/>
      <dgm:t>
        <a:bodyPr/>
        <a:lstStyle/>
        <a:p>
          <a:endParaRPr lang="en-US"/>
        </a:p>
      </dgm:t>
    </dgm:pt>
    <dgm:pt modelId="{F5EA18A7-32D2-44C5-B12C-B4E9F2869D9A}" type="pres">
      <dgm:prSet presAssocID="{7FD46EBB-45C6-4903-A917-C6065C1277A9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4E1E6A85-A54F-4715-8114-6CE3B79D196A}" type="pres">
      <dgm:prSet presAssocID="{3C0C5239-63B4-472F-9E9D-B953847FD0E7}" presName="composite" presStyleCnt="0"/>
      <dgm:spPr/>
    </dgm:pt>
    <dgm:pt modelId="{B952143B-34A2-42B9-BEC1-4C52499556BC}" type="pres">
      <dgm:prSet presAssocID="{3C0C5239-63B4-472F-9E9D-B953847FD0E7}" presName="BackAccent" presStyleLbl="bgShp" presStyleIdx="0" presStyleCnt="5"/>
      <dgm:spPr>
        <a:solidFill>
          <a:schemeClr val="accent6">
            <a:lumMod val="20000"/>
            <a:lumOff val="80000"/>
          </a:schemeClr>
        </a:solidFill>
      </dgm:spPr>
    </dgm:pt>
    <dgm:pt modelId="{1D316D3E-755E-410E-B45E-2C7DCA5FFC5E}" type="pres">
      <dgm:prSet presAssocID="{3C0C5239-63B4-472F-9E9D-B953847FD0E7}" presName="Accent" presStyleLbl="alignNode1" presStyleIdx="0" presStyleCnt="5"/>
      <dgm:spPr>
        <a:solidFill>
          <a:schemeClr val="accent6"/>
        </a:solidFill>
        <a:ln>
          <a:noFill/>
        </a:ln>
      </dgm:spPr>
    </dgm:pt>
    <dgm:pt modelId="{4E6B5782-EB72-4980-972B-21B1AAAC2B7E}" type="pres">
      <dgm:prSet presAssocID="{3C0C5239-63B4-472F-9E9D-B953847FD0E7}" presName="Child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057D0B15-BC64-4635-B028-D51D036DDA15}" type="pres">
      <dgm:prSet presAssocID="{3C0C5239-63B4-472F-9E9D-B953847FD0E7}" presName="Parent" presStyleLbl="revTx" presStyleIdx="0" presStyleCnt="5" custScaleY="2647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941A4-34D2-4838-ACA2-BEAE631FFE1A}" type="pres">
      <dgm:prSet presAssocID="{C397D928-CFB9-42C4-AC67-C9CD41D21CAA}" presName="sibTrans" presStyleCnt="0"/>
      <dgm:spPr/>
    </dgm:pt>
    <dgm:pt modelId="{707ACEA2-9B19-4182-AF9B-DEA703084B80}" type="pres">
      <dgm:prSet presAssocID="{37C372D6-DE0A-4F71-B33C-28E07CC36D8D}" presName="composite" presStyleCnt="0"/>
      <dgm:spPr/>
    </dgm:pt>
    <dgm:pt modelId="{0EA67A07-4829-4ACC-B126-D98D1A467E82}" type="pres">
      <dgm:prSet presAssocID="{37C372D6-DE0A-4F71-B33C-28E07CC36D8D}" presName="BackAccent" presStyleLbl="bgShp" presStyleIdx="1" presStyleCnt="5"/>
      <dgm:spPr>
        <a:solidFill>
          <a:schemeClr val="accent6">
            <a:lumMod val="20000"/>
            <a:lumOff val="80000"/>
          </a:schemeClr>
        </a:solidFill>
      </dgm:spPr>
    </dgm:pt>
    <dgm:pt modelId="{CC9C1EDF-4B3A-411E-911C-C78690C75459}" type="pres">
      <dgm:prSet presAssocID="{37C372D6-DE0A-4F71-B33C-28E07CC36D8D}" presName="Accent" presStyleLbl="alignNode1" presStyleIdx="1" presStyleCnt="5"/>
      <dgm:spPr>
        <a:solidFill>
          <a:schemeClr val="accent6"/>
        </a:solidFill>
        <a:ln>
          <a:noFill/>
        </a:ln>
      </dgm:spPr>
    </dgm:pt>
    <dgm:pt modelId="{8DF0E94F-4C29-4105-BD80-500FD3FD08BA}" type="pres">
      <dgm:prSet presAssocID="{37C372D6-DE0A-4F71-B33C-28E07CC36D8D}" presName="Child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60411D5B-AE85-404F-8D2C-9F4A8E6C7A18}" type="pres">
      <dgm:prSet presAssocID="{37C372D6-DE0A-4F71-B33C-28E07CC36D8D}" presName="Parent" presStyleLbl="revTx" presStyleIdx="1" presStyleCnt="5" custScaleY="2647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DA1090-B2A8-48AF-92A0-9DB1FF8A7E9D}" type="pres">
      <dgm:prSet presAssocID="{3382ADA1-5431-44C6-A06E-20312E9245F3}" presName="sibTrans" presStyleCnt="0"/>
      <dgm:spPr/>
    </dgm:pt>
    <dgm:pt modelId="{0015A3CB-C017-4199-AD11-1622C6EEABC3}" type="pres">
      <dgm:prSet presAssocID="{AF9B8EAF-6AC6-45F0-9328-ED13BEB5B588}" presName="composite" presStyleCnt="0"/>
      <dgm:spPr/>
    </dgm:pt>
    <dgm:pt modelId="{07C6F95F-FBD9-48BF-8417-3332A557A372}" type="pres">
      <dgm:prSet presAssocID="{AF9B8EAF-6AC6-45F0-9328-ED13BEB5B588}" presName="BackAccent" presStyleLbl="bgShp" presStyleIdx="2" presStyleCnt="5"/>
      <dgm:spPr>
        <a:solidFill>
          <a:schemeClr val="accent6">
            <a:lumMod val="20000"/>
            <a:lumOff val="80000"/>
          </a:schemeClr>
        </a:solidFill>
      </dgm:spPr>
    </dgm:pt>
    <dgm:pt modelId="{79D70745-6DCD-4F81-BC7E-F8B97EABDFF1}" type="pres">
      <dgm:prSet presAssocID="{AF9B8EAF-6AC6-45F0-9328-ED13BEB5B588}" presName="Accent" presStyleLbl="alignNode1" presStyleIdx="2" presStyleCnt="5"/>
      <dgm:spPr>
        <a:solidFill>
          <a:schemeClr val="accent6"/>
        </a:solidFill>
        <a:ln>
          <a:noFill/>
        </a:ln>
      </dgm:spPr>
    </dgm:pt>
    <dgm:pt modelId="{77BF95E9-A2B7-4DAA-AD17-FA45420ACFFD}" type="pres">
      <dgm:prSet presAssocID="{AF9B8EAF-6AC6-45F0-9328-ED13BEB5B588}" presName="Child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CFD9C71C-CEBE-41F3-B81E-456F92077F81}" type="pres">
      <dgm:prSet presAssocID="{AF9B8EAF-6AC6-45F0-9328-ED13BEB5B588}" presName="Parent" presStyleLbl="revTx" presStyleIdx="2" presStyleCnt="5" custScaleY="2647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94D65-E105-4FE7-B369-33E927BEB793}" type="pres">
      <dgm:prSet presAssocID="{8AC869E6-678F-4E5A-BE3B-D8207EFA0841}" presName="sibTrans" presStyleCnt="0"/>
      <dgm:spPr/>
    </dgm:pt>
    <dgm:pt modelId="{B3698D67-BA9B-4AD5-9B59-49874D2980BF}" type="pres">
      <dgm:prSet presAssocID="{C6D3D5F2-3C65-4B67-9577-36529A251BCD}" presName="composite" presStyleCnt="0"/>
      <dgm:spPr/>
    </dgm:pt>
    <dgm:pt modelId="{D5E1AE74-9736-4F84-A1AA-BCFE75F06FB1}" type="pres">
      <dgm:prSet presAssocID="{C6D3D5F2-3C65-4B67-9577-36529A251BCD}" presName="BackAccent" presStyleLbl="bgShp" presStyleIdx="3" presStyleCnt="5"/>
      <dgm:spPr>
        <a:solidFill>
          <a:schemeClr val="accent6">
            <a:lumMod val="20000"/>
            <a:lumOff val="80000"/>
          </a:schemeClr>
        </a:solidFill>
      </dgm:spPr>
    </dgm:pt>
    <dgm:pt modelId="{D5F8EC58-804D-4CA3-AB0B-0E95B1FCE68B}" type="pres">
      <dgm:prSet presAssocID="{C6D3D5F2-3C65-4B67-9577-36529A251BCD}" presName="Accent" presStyleLbl="alignNode1" presStyleIdx="3" presStyleCnt="5"/>
      <dgm:spPr>
        <a:solidFill>
          <a:schemeClr val="accent6"/>
        </a:solidFill>
        <a:ln>
          <a:noFill/>
        </a:ln>
      </dgm:spPr>
    </dgm:pt>
    <dgm:pt modelId="{198F6E89-ABEE-4571-8763-040126787A48}" type="pres">
      <dgm:prSet presAssocID="{C6D3D5F2-3C65-4B67-9577-36529A251BCD}" presName="Child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05AEA05F-64FC-4FF6-8415-8B454CDC9233}" type="pres">
      <dgm:prSet presAssocID="{C6D3D5F2-3C65-4B67-9577-36529A251BCD}" presName="Parent" presStyleLbl="revTx" presStyleIdx="3" presStyleCnt="5" custScaleY="2619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195FF-DC46-45A3-BBF0-3753B0E87C49}" type="pres">
      <dgm:prSet presAssocID="{12D2F87A-3B3E-4EDA-B054-4BE9FCA9D724}" presName="sibTrans" presStyleCnt="0"/>
      <dgm:spPr/>
    </dgm:pt>
    <dgm:pt modelId="{BD48743C-9F98-49DF-B967-B21AB2AF9894}" type="pres">
      <dgm:prSet presAssocID="{F118E61A-608F-42CE-B354-C199A8959A71}" presName="composite" presStyleCnt="0"/>
      <dgm:spPr/>
    </dgm:pt>
    <dgm:pt modelId="{F39FA99D-A824-4E3C-A665-15F340EB4D52}" type="pres">
      <dgm:prSet presAssocID="{F118E61A-608F-42CE-B354-C199A8959A71}" presName="BackAccent" presStyleLbl="bgShp" presStyleIdx="4" presStyleCnt="5"/>
      <dgm:spPr>
        <a:solidFill>
          <a:schemeClr val="accent6">
            <a:lumMod val="20000"/>
            <a:lumOff val="80000"/>
          </a:schemeClr>
        </a:solidFill>
      </dgm:spPr>
    </dgm:pt>
    <dgm:pt modelId="{86F491F5-26B5-4AC8-B848-EAF810C958F0}" type="pres">
      <dgm:prSet presAssocID="{F118E61A-608F-42CE-B354-C199A8959A71}" presName="Accent" presStyleLbl="alignNode1" presStyleIdx="4" presStyleCnt="5"/>
      <dgm:spPr>
        <a:solidFill>
          <a:schemeClr val="accent6"/>
        </a:solidFill>
        <a:ln>
          <a:noFill/>
        </a:ln>
      </dgm:spPr>
    </dgm:pt>
    <dgm:pt modelId="{B8ECB37B-DCE8-4E8D-A5D9-4BA6B44943AC}" type="pres">
      <dgm:prSet presAssocID="{F118E61A-608F-42CE-B354-C199A8959A71}" presName="Child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5190C259-6B0B-41A1-AF81-6CD6EA4DA612}" type="pres">
      <dgm:prSet presAssocID="{F118E61A-608F-42CE-B354-C199A8959A71}" presName="Parent" presStyleLbl="revTx" presStyleIdx="4" presStyleCnt="5" custScaleY="2647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161C6E-468A-4B2E-ABB5-B2AE1BD5C4C7}" srcId="{7FD46EBB-45C6-4903-A917-C6065C1277A9}" destId="{37C372D6-DE0A-4F71-B33C-28E07CC36D8D}" srcOrd="1" destOrd="0" parTransId="{FA584547-84DF-4CC1-9086-505A156ACBF2}" sibTransId="{3382ADA1-5431-44C6-A06E-20312E9245F3}"/>
    <dgm:cxn modelId="{DDB37E96-1930-4318-9D50-BFE32EA4F910}" srcId="{7FD46EBB-45C6-4903-A917-C6065C1277A9}" destId="{AF9B8EAF-6AC6-45F0-9328-ED13BEB5B588}" srcOrd="2" destOrd="0" parTransId="{CCE96889-9423-472F-BBD0-F5F92D9D062B}" sibTransId="{8AC869E6-678F-4E5A-BE3B-D8207EFA0841}"/>
    <dgm:cxn modelId="{A7A2E428-2745-4C29-897C-640D5DB18A91}" type="presOf" srcId="{37C372D6-DE0A-4F71-B33C-28E07CC36D8D}" destId="{60411D5B-AE85-404F-8D2C-9F4A8E6C7A18}" srcOrd="0" destOrd="0" presId="urn:microsoft.com/office/officeart/2008/layout/IncreasingCircleProcess"/>
    <dgm:cxn modelId="{514D48CA-FD3F-488D-B512-A9F8ADE94D33}" srcId="{7FD46EBB-45C6-4903-A917-C6065C1277A9}" destId="{C6D3D5F2-3C65-4B67-9577-36529A251BCD}" srcOrd="3" destOrd="0" parTransId="{0B77A9FA-399A-40CC-A7B7-CA6609F13A51}" sibTransId="{12D2F87A-3B3E-4EDA-B054-4BE9FCA9D724}"/>
    <dgm:cxn modelId="{1A919098-3189-4E0A-BA81-19AEA8C2B315}" type="presOf" srcId="{C6D3D5F2-3C65-4B67-9577-36529A251BCD}" destId="{05AEA05F-64FC-4FF6-8415-8B454CDC9233}" srcOrd="0" destOrd="0" presId="urn:microsoft.com/office/officeart/2008/layout/IncreasingCircleProcess"/>
    <dgm:cxn modelId="{873C1D96-25F4-4A08-A0B4-B8F02CC0879D}" type="presOf" srcId="{7FD46EBB-45C6-4903-A917-C6065C1277A9}" destId="{F5EA18A7-32D2-44C5-B12C-B4E9F2869D9A}" srcOrd="0" destOrd="0" presId="urn:microsoft.com/office/officeart/2008/layout/IncreasingCircleProcess"/>
    <dgm:cxn modelId="{CA7FABBB-D306-4DDE-A749-08E444AD3C0A}" type="presOf" srcId="{F118E61A-608F-42CE-B354-C199A8959A71}" destId="{5190C259-6B0B-41A1-AF81-6CD6EA4DA612}" srcOrd="0" destOrd="0" presId="urn:microsoft.com/office/officeart/2008/layout/IncreasingCircleProcess"/>
    <dgm:cxn modelId="{5957C030-1292-4967-A14C-594E58320296}" type="presOf" srcId="{3C0C5239-63B4-472F-9E9D-B953847FD0E7}" destId="{057D0B15-BC64-4635-B028-D51D036DDA15}" srcOrd="0" destOrd="0" presId="urn:microsoft.com/office/officeart/2008/layout/IncreasingCircleProcess"/>
    <dgm:cxn modelId="{CCF4A6CE-9669-4B0B-9696-402C29C93CF9}" srcId="{7FD46EBB-45C6-4903-A917-C6065C1277A9}" destId="{3C0C5239-63B4-472F-9E9D-B953847FD0E7}" srcOrd="0" destOrd="0" parTransId="{74E6A1C2-8CAE-41B7-A463-392FB2884E7F}" sibTransId="{C397D928-CFB9-42C4-AC67-C9CD41D21CAA}"/>
    <dgm:cxn modelId="{D2C5D061-0637-4F5F-A2E1-A049351296F6}" type="presOf" srcId="{AF9B8EAF-6AC6-45F0-9328-ED13BEB5B588}" destId="{CFD9C71C-CEBE-41F3-B81E-456F92077F81}" srcOrd="0" destOrd="0" presId="urn:microsoft.com/office/officeart/2008/layout/IncreasingCircleProcess"/>
    <dgm:cxn modelId="{FDEE60B9-F69C-4933-8DDB-88F0848190A9}" srcId="{7FD46EBB-45C6-4903-A917-C6065C1277A9}" destId="{F118E61A-608F-42CE-B354-C199A8959A71}" srcOrd="4" destOrd="0" parTransId="{BEA07759-81F7-494C-985F-EB5E087A4F3E}" sibTransId="{BF49F36F-5ADD-4E5A-9944-EBF39712DD03}"/>
    <dgm:cxn modelId="{58DB8B46-6D96-4D50-B818-07263756FA08}" type="presParOf" srcId="{F5EA18A7-32D2-44C5-B12C-B4E9F2869D9A}" destId="{4E1E6A85-A54F-4715-8114-6CE3B79D196A}" srcOrd="0" destOrd="0" presId="urn:microsoft.com/office/officeart/2008/layout/IncreasingCircleProcess"/>
    <dgm:cxn modelId="{BC9B6E0F-C1C2-4E56-BD4A-030BCF709256}" type="presParOf" srcId="{4E1E6A85-A54F-4715-8114-6CE3B79D196A}" destId="{B952143B-34A2-42B9-BEC1-4C52499556BC}" srcOrd="0" destOrd="0" presId="urn:microsoft.com/office/officeart/2008/layout/IncreasingCircleProcess"/>
    <dgm:cxn modelId="{ADAA8C8D-77CB-459F-A9D5-1B9C6FF06CBB}" type="presParOf" srcId="{4E1E6A85-A54F-4715-8114-6CE3B79D196A}" destId="{1D316D3E-755E-410E-B45E-2C7DCA5FFC5E}" srcOrd="1" destOrd="0" presId="urn:microsoft.com/office/officeart/2008/layout/IncreasingCircleProcess"/>
    <dgm:cxn modelId="{66BE2E52-ECB9-4FF9-9262-044E7C435254}" type="presParOf" srcId="{4E1E6A85-A54F-4715-8114-6CE3B79D196A}" destId="{4E6B5782-EB72-4980-972B-21B1AAAC2B7E}" srcOrd="2" destOrd="0" presId="urn:microsoft.com/office/officeart/2008/layout/IncreasingCircleProcess"/>
    <dgm:cxn modelId="{5423F3F3-C4CA-490A-9BDF-23E8427D6703}" type="presParOf" srcId="{4E1E6A85-A54F-4715-8114-6CE3B79D196A}" destId="{057D0B15-BC64-4635-B028-D51D036DDA15}" srcOrd="3" destOrd="0" presId="urn:microsoft.com/office/officeart/2008/layout/IncreasingCircleProcess"/>
    <dgm:cxn modelId="{49749341-0140-42C0-94AE-F24656852541}" type="presParOf" srcId="{F5EA18A7-32D2-44C5-B12C-B4E9F2869D9A}" destId="{D91941A4-34D2-4838-ACA2-BEAE631FFE1A}" srcOrd="1" destOrd="0" presId="urn:microsoft.com/office/officeart/2008/layout/IncreasingCircleProcess"/>
    <dgm:cxn modelId="{D7710908-1EB9-4F9A-A76C-C040D3A01D0F}" type="presParOf" srcId="{F5EA18A7-32D2-44C5-B12C-B4E9F2869D9A}" destId="{707ACEA2-9B19-4182-AF9B-DEA703084B80}" srcOrd="2" destOrd="0" presId="urn:microsoft.com/office/officeart/2008/layout/IncreasingCircleProcess"/>
    <dgm:cxn modelId="{89EF61C8-8D06-421E-8B2E-1E3E195365C2}" type="presParOf" srcId="{707ACEA2-9B19-4182-AF9B-DEA703084B80}" destId="{0EA67A07-4829-4ACC-B126-D98D1A467E82}" srcOrd="0" destOrd="0" presId="urn:microsoft.com/office/officeart/2008/layout/IncreasingCircleProcess"/>
    <dgm:cxn modelId="{83EB8D2A-F6E8-4DEC-9D76-448905EA67F3}" type="presParOf" srcId="{707ACEA2-9B19-4182-AF9B-DEA703084B80}" destId="{CC9C1EDF-4B3A-411E-911C-C78690C75459}" srcOrd="1" destOrd="0" presId="urn:microsoft.com/office/officeart/2008/layout/IncreasingCircleProcess"/>
    <dgm:cxn modelId="{A88D53A8-A029-4CCB-A913-C3943848AA46}" type="presParOf" srcId="{707ACEA2-9B19-4182-AF9B-DEA703084B80}" destId="{8DF0E94F-4C29-4105-BD80-500FD3FD08BA}" srcOrd="2" destOrd="0" presId="urn:microsoft.com/office/officeart/2008/layout/IncreasingCircleProcess"/>
    <dgm:cxn modelId="{E47999A8-F9CE-472E-BFB0-CC22427004EA}" type="presParOf" srcId="{707ACEA2-9B19-4182-AF9B-DEA703084B80}" destId="{60411D5B-AE85-404F-8D2C-9F4A8E6C7A18}" srcOrd="3" destOrd="0" presId="urn:microsoft.com/office/officeart/2008/layout/IncreasingCircleProcess"/>
    <dgm:cxn modelId="{AACC2015-FA40-454A-8827-DF4C3E19B218}" type="presParOf" srcId="{F5EA18A7-32D2-44C5-B12C-B4E9F2869D9A}" destId="{66DA1090-B2A8-48AF-92A0-9DB1FF8A7E9D}" srcOrd="3" destOrd="0" presId="urn:microsoft.com/office/officeart/2008/layout/IncreasingCircleProcess"/>
    <dgm:cxn modelId="{A736A4C9-7414-4B86-9C39-FA41ED899B88}" type="presParOf" srcId="{F5EA18A7-32D2-44C5-B12C-B4E9F2869D9A}" destId="{0015A3CB-C017-4199-AD11-1622C6EEABC3}" srcOrd="4" destOrd="0" presId="urn:microsoft.com/office/officeart/2008/layout/IncreasingCircleProcess"/>
    <dgm:cxn modelId="{EAFD498A-44CA-485E-9109-56413A3FD3BF}" type="presParOf" srcId="{0015A3CB-C017-4199-AD11-1622C6EEABC3}" destId="{07C6F95F-FBD9-48BF-8417-3332A557A372}" srcOrd="0" destOrd="0" presId="urn:microsoft.com/office/officeart/2008/layout/IncreasingCircleProcess"/>
    <dgm:cxn modelId="{DA6DBD5C-229E-479B-AF35-A1E108B66990}" type="presParOf" srcId="{0015A3CB-C017-4199-AD11-1622C6EEABC3}" destId="{79D70745-6DCD-4F81-BC7E-F8B97EABDFF1}" srcOrd="1" destOrd="0" presId="urn:microsoft.com/office/officeart/2008/layout/IncreasingCircleProcess"/>
    <dgm:cxn modelId="{743DE043-0ADA-45BF-ABB3-469E90244D45}" type="presParOf" srcId="{0015A3CB-C017-4199-AD11-1622C6EEABC3}" destId="{77BF95E9-A2B7-4DAA-AD17-FA45420ACFFD}" srcOrd="2" destOrd="0" presId="urn:microsoft.com/office/officeart/2008/layout/IncreasingCircleProcess"/>
    <dgm:cxn modelId="{E80E8366-CE54-4579-8F17-758E55A99762}" type="presParOf" srcId="{0015A3CB-C017-4199-AD11-1622C6EEABC3}" destId="{CFD9C71C-CEBE-41F3-B81E-456F92077F81}" srcOrd="3" destOrd="0" presId="urn:microsoft.com/office/officeart/2008/layout/IncreasingCircleProcess"/>
    <dgm:cxn modelId="{5D826E79-CE3E-4C92-B449-EF5C482D0DDB}" type="presParOf" srcId="{F5EA18A7-32D2-44C5-B12C-B4E9F2869D9A}" destId="{E7B94D65-E105-4FE7-B369-33E927BEB793}" srcOrd="5" destOrd="0" presId="urn:microsoft.com/office/officeart/2008/layout/IncreasingCircleProcess"/>
    <dgm:cxn modelId="{975BFD90-50B0-4D42-A7D6-C5AE189266DC}" type="presParOf" srcId="{F5EA18A7-32D2-44C5-B12C-B4E9F2869D9A}" destId="{B3698D67-BA9B-4AD5-9B59-49874D2980BF}" srcOrd="6" destOrd="0" presId="urn:microsoft.com/office/officeart/2008/layout/IncreasingCircleProcess"/>
    <dgm:cxn modelId="{EBC522D0-F972-4922-B6C3-3ED52429FFEB}" type="presParOf" srcId="{B3698D67-BA9B-4AD5-9B59-49874D2980BF}" destId="{D5E1AE74-9736-4F84-A1AA-BCFE75F06FB1}" srcOrd="0" destOrd="0" presId="urn:microsoft.com/office/officeart/2008/layout/IncreasingCircleProcess"/>
    <dgm:cxn modelId="{DC73FA97-C971-4621-8F8D-476D809408E5}" type="presParOf" srcId="{B3698D67-BA9B-4AD5-9B59-49874D2980BF}" destId="{D5F8EC58-804D-4CA3-AB0B-0E95B1FCE68B}" srcOrd="1" destOrd="0" presId="urn:microsoft.com/office/officeart/2008/layout/IncreasingCircleProcess"/>
    <dgm:cxn modelId="{79BBE2E4-397B-4B4A-8222-F3E89C869933}" type="presParOf" srcId="{B3698D67-BA9B-4AD5-9B59-49874D2980BF}" destId="{198F6E89-ABEE-4571-8763-040126787A48}" srcOrd="2" destOrd="0" presId="urn:microsoft.com/office/officeart/2008/layout/IncreasingCircleProcess"/>
    <dgm:cxn modelId="{1C6F1404-6CCB-47C4-8851-0F1FEDDBAB58}" type="presParOf" srcId="{B3698D67-BA9B-4AD5-9B59-49874D2980BF}" destId="{05AEA05F-64FC-4FF6-8415-8B454CDC9233}" srcOrd="3" destOrd="0" presId="urn:microsoft.com/office/officeart/2008/layout/IncreasingCircleProcess"/>
    <dgm:cxn modelId="{46E7DFDC-D55B-4CFF-BC44-81B1CD9E95D5}" type="presParOf" srcId="{F5EA18A7-32D2-44C5-B12C-B4E9F2869D9A}" destId="{8A3195FF-DC46-45A3-BBF0-3753B0E87C49}" srcOrd="7" destOrd="0" presId="urn:microsoft.com/office/officeart/2008/layout/IncreasingCircleProcess"/>
    <dgm:cxn modelId="{51DD0AE1-6C3B-4085-83E6-97F0DE8022B5}" type="presParOf" srcId="{F5EA18A7-32D2-44C5-B12C-B4E9F2869D9A}" destId="{BD48743C-9F98-49DF-B967-B21AB2AF9894}" srcOrd="8" destOrd="0" presId="urn:microsoft.com/office/officeart/2008/layout/IncreasingCircleProcess"/>
    <dgm:cxn modelId="{8BBE4ED3-0D0F-4F35-B50A-331560418552}" type="presParOf" srcId="{BD48743C-9F98-49DF-B967-B21AB2AF9894}" destId="{F39FA99D-A824-4E3C-A665-15F340EB4D52}" srcOrd="0" destOrd="0" presId="urn:microsoft.com/office/officeart/2008/layout/IncreasingCircleProcess"/>
    <dgm:cxn modelId="{878C8CB0-EC19-4898-B52C-98AC75923186}" type="presParOf" srcId="{BD48743C-9F98-49DF-B967-B21AB2AF9894}" destId="{86F491F5-26B5-4AC8-B848-EAF810C958F0}" srcOrd="1" destOrd="0" presId="urn:microsoft.com/office/officeart/2008/layout/IncreasingCircleProcess"/>
    <dgm:cxn modelId="{8A62D72C-1EB4-403B-B03E-6A025EE9A102}" type="presParOf" srcId="{BD48743C-9F98-49DF-B967-B21AB2AF9894}" destId="{B8ECB37B-DCE8-4E8D-A5D9-4BA6B44943AC}" srcOrd="2" destOrd="0" presId="urn:microsoft.com/office/officeart/2008/layout/IncreasingCircleProcess"/>
    <dgm:cxn modelId="{9416C9EE-C482-42FF-B602-F8D1C8EE30DC}" type="presParOf" srcId="{BD48743C-9F98-49DF-B967-B21AB2AF9894}" destId="{5190C259-6B0B-41A1-AF81-6CD6EA4DA612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553718-3784-45A0-A963-B2E62C79435A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326339-BCB6-42FA-AD3A-7F42748FD243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400" dirty="0" smtClean="0"/>
            <a:t>Laboratory Roles</a:t>
          </a:r>
          <a:endParaRPr lang="en-US" sz="1400" dirty="0"/>
        </a:p>
      </dgm:t>
    </dgm:pt>
    <dgm:pt modelId="{2CCCED31-BC12-4933-B6C7-EB00C35F741E}" type="parTrans" cxnId="{0B630770-29ED-4D6F-9402-66A0F6B99E77}">
      <dgm:prSet/>
      <dgm:spPr/>
      <dgm:t>
        <a:bodyPr/>
        <a:lstStyle/>
        <a:p>
          <a:endParaRPr lang="en-US" sz="1600"/>
        </a:p>
      </dgm:t>
    </dgm:pt>
    <dgm:pt modelId="{CAE489DE-0555-4461-BED8-385EBB8D1BB4}" type="sibTrans" cxnId="{0B630770-29ED-4D6F-9402-66A0F6B99E77}">
      <dgm:prSet/>
      <dgm:spPr/>
      <dgm:t>
        <a:bodyPr/>
        <a:lstStyle/>
        <a:p>
          <a:endParaRPr lang="en-US" sz="1600"/>
        </a:p>
      </dgm:t>
    </dgm:pt>
    <dgm:pt modelId="{10B4A011-00C5-46AA-88E8-AFA2614B52CF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en-US" sz="1400" dirty="0" smtClean="0">
              <a:solidFill>
                <a:schemeClr val="tx1"/>
              </a:solidFill>
            </a:rPr>
            <a:t>2. Certifier</a:t>
          </a:r>
          <a:endParaRPr lang="en-US" sz="1400" dirty="0">
            <a:solidFill>
              <a:schemeClr val="tx1"/>
            </a:solidFill>
          </a:endParaRPr>
        </a:p>
      </dgm:t>
    </dgm:pt>
    <dgm:pt modelId="{C471B1EB-B7F7-4514-943C-79E867792224}" type="parTrans" cxnId="{9685754D-B232-4F9A-AAF4-DEE5C967FB4D}">
      <dgm:prSet/>
      <dgm:spPr/>
      <dgm:t>
        <a:bodyPr/>
        <a:lstStyle/>
        <a:p>
          <a:endParaRPr lang="en-US" sz="1600"/>
        </a:p>
      </dgm:t>
    </dgm:pt>
    <dgm:pt modelId="{7547135B-00F8-4A61-9FBA-7404CEBF2E0A}" type="sibTrans" cxnId="{9685754D-B232-4F9A-AAF4-DEE5C967FB4D}">
      <dgm:prSet/>
      <dgm:spPr/>
      <dgm:t>
        <a:bodyPr/>
        <a:lstStyle/>
        <a:p>
          <a:endParaRPr lang="en-US" sz="1600"/>
        </a:p>
      </dgm:t>
    </dgm:pt>
    <dgm:pt modelId="{911D1D28-CB5A-45D5-B84F-9CFA340E2BF8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en-US" sz="1400" dirty="0" smtClean="0">
              <a:solidFill>
                <a:schemeClr val="tx1"/>
              </a:solidFill>
            </a:rPr>
            <a:t>3. Reviewer</a:t>
          </a:r>
          <a:endParaRPr lang="en-US" sz="1400" dirty="0">
            <a:solidFill>
              <a:schemeClr val="tx1"/>
            </a:solidFill>
          </a:endParaRPr>
        </a:p>
      </dgm:t>
    </dgm:pt>
    <dgm:pt modelId="{D424D50C-703C-4585-ABC9-A9B6665965EC}" type="parTrans" cxnId="{DA39C8D3-E615-4A0A-A49F-E2D7106D994E}">
      <dgm:prSet/>
      <dgm:spPr/>
      <dgm:t>
        <a:bodyPr/>
        <a:lstStyle/>
        <a:p>
          <a:endParaRPr lang="en-US" sz="1600"/>
        </a:p>
      </dgm:t>
    </dgm:pt>
    <dgm:pt modelId="{6E85A832-EBEB-49C0-83BE-9FBF5C7962BB}" type="sibTrans" cxnId="{DA39C8D3-E615-4A0A-A49F-E2D7106D994E}">
      <dgm:prSet/>
      <dgm:spPr/>
      <dgm:t>
        <a:bodyPr/>
        <a:lstStyle/>
        <a:p>
          <a:endParaRPr lang="en-US" sz="1600"/>
        </a:p>
      </dgm:t>
    </dgm:pt>
    <dgm:pt modelId="{D3F9BEAE-1AC9-4A97-90AE-765AB949B3CC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en-US" sz="1400" dirty="0" smtClean="0">
              <a:solidFill>
                <a:schemeClr val="tx1"/>
              </a:solidFill>
            </a:rPr>
            <a:t>4. Preparer</a:t>
          </a:r>
          <a:endParaRPr lang="en-US" sz="1400" dirty="0">
            <a:solidFill>
              <a:schemeClr val="tx1"/>
            </a:solidFill>
          </a:endParaRPr>
        </a:p>
      </dgm:t>
    </dgm:pt>
    <dgm:pt modelId="{7B4732DD-529C-476A-9F77-B4EA5865194D}" type="parTrans" cxnId="{355D8E86-8914-4B9A-BE2B-1629A3EB3E29}">
      <dgm:prSet/>
      <dgm:spPr/>
      <dgm:t>
        <a:bodyPr/>
        <a:lstStyle/>
        <a:p>
          <a:endParaRPr lang="en-US" sz="1600"/>
        </a:p>
      </dgm:t>
    </dgm:pt>
    <dgm:pt modelId="{12D13B32-E393-48AB-8E37-2CC3488A9323}" type="sibTrans" cxnId="{355D8E86-8914-4B9A-BE2B-1629A3EB3E29}">
      <dgm:prSet/>
      <dgm:spPr/>
      <dgm:t>
        <a:bodyPr/>
        <a:lstStyle/>
        <a:p>
          <a:endParaRPr lang="en-US" sz="1600"/>
        </a:p>
      </dgm:t>
    </dgm:pt>
    <dgm:pt modelId="{EF9F97C7-07C7-4725-B2CF-25FAC9BE288C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en-US" sz="1400" dirty="0" smtClean="0">
              <a:solidFill>
                <a:schemeClr val="tx1"/>
              </a:solidFill>
            </a:rPr>
            <a:t>1. Lab System Administrator</a:t>
          </a:r>
          <a:endParaRPr lang="en-US" sz="1400" dirty="0">
            <a:solidFill>
              <a:schemeClr val="tx1"/>
            </a:solidFill>
          </a:endParaRPr>
        </a:p>
      </dgm:t>
    </dgm:pt>
    <dgm:pt modelId="{D8E11730-89D9-4518-B7CB-030B1E9EE76A}" type="parTrans" cxnId="{08941356-395E-42F7-AF6F-BECD1201DA21}">
      <dgm:prSet/>
      <dgm:spPr/>
      <dgm:t>
        <a:bodyPr/>
        <a:lstStyle/>
        <a:p>
          <a:endParaRPr lang="en-US" sz="1600"/>
        </a:p>
      </dgm:t>
    </dgm:pt>
    <dgm:pt modelId="{75FA7BC5-3B0E-4C8C-B86F-3B3B39B7D0A0}" type="sibTrans" cxnId="{08941356-395E-42F7-AF6F-BECD1201DA21}">
      <dgm:prSet/>
      <dgm:spPr/>
      <dgm:t>
        <a:bodyPr/>
        <a:lstStyle/>
        <a:p>
          <a:endParaRPr lang="en-US" sz="1600"/>
        </a:p>
      </dgm:t>
    </dgm:pt>
    <dgm:pt modelId="{F4E64EEC-60EA-4AF3-9F22-C075E2477693}" type="pres">
      <dgm:prSet presAssocID="{2A553718-3784-45A0-A963-B2E62C79435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6D712A-FBF0-498F-9571-05C6A439856C}" type="pres">
      <dgm:prSet presAssocID="{1C326339-BCB6-42FA-AD3A-7F42748FD243}" presName="compNode" presStyleCnt="0"/>
      <dgm:spPr/>
    </dgm:pt>
    <dgm:pt modelId="{202B49F8-8B1A-43A7-B63E-4918FAEF55FD}" type="pres">
      <dgm:prSet presAssocID="{1C326339-BCB6-42FA-AD3A-7F42748FD243}" presName="aNode" presStyleLbl="bgShp" presStyleIdx="0" presStyleCnt="1" custLinFactNeighborX="-599" custLinFactNeighborY="17204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610E29A-7D4B-46E0-93C8-B7ACDBCCA8D6}" type="pres">
      <dgm:prSet presAssocID="{1C326339-BCB6-42FA-AD3A-7F42748FD243}" presName="textNode" presStyleLbl="bgShp" presStyleIdx="0" presStyleCnt="1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FE15679-F19D-496D-BC78-1BAE0843360A}" type="pres">
      <dgm:prSet presAssocID="{1C326339-BCB6-42FA-AD3A-7F42748FD243}" presName="compChildNode" presStyleCnt="0"/>
      <dgm:spPr/>
    </dgm:pt>
    <dgm:pt modelId="{D233A26B-1368-4A68-9AE1-86756FEBBFB3}" type="pres">
      <dgm:prSet presAssocID="{1C326339-BCB6-42FA-AD3A-7F42748FD243}" presName="theInnerList" presStyleCnt="0"/>
      <dgm:spPr/>
    </dgm:pt>
    <dgm:pt modelId="{678A96A7-3F32-4444-9167-B7BF79D5E171}" type="pres">
      <dgm:prSet presAssocID="{EF9F97C7-07C7-4725-B2CF-25FAC9BE288C}" presName="childNode" presStyleLbl="node1" presStyleIdx="0" presStyleCnt="4" custScaleX="1087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4B88233-D4C2-486F-9718-F98875617C14}" type="pres">
      <dgm:prSet presAssocID="{EF9F97C7-07C7-4725-B2CF-25FAC9BE288C}" presName="aSpace2" presStyleCnt="0"/>
      <dgm:spPr/>
    </dgm:pt>
    <dgm:pt modelId="{80631307-07A6-48CB-B1B1-1DFB6CD9401B}" type="pres">
      <dgm:prSet presAssocID="{10B4A011-00C5-46AA-88E8-AFA2614B52CF}" presName="childNode" presStyleLbl="node1" presStyleIdx="1" presStyleCnt="4" custScaleX="1087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5B140B0-226E-437E-BF8C-67E2CD108215}" type="pres">
      <dgm:prSet presAssocID="{10B4A011-00C5-46AA-88E8-AFA2614B52CF}" presName="aSpace2" presStyleCnt="0"/>
      <dgm:spPr/>
    </dgm:pt>
    <dgm:pt modelId="{E49E31E0-FA2D-49AD-A88F-462213BB61F7}" type="pres">
      <dgm:prSet presAssocID="{911D1D28-CB5A-45D5-B84F-9CFA340E2BF8}" presName="childNode" presStyleLbl="node1" presStyleIdx="2" presStyleCnt="4" custScaleX="1087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31DF6AA-69BA-4CF8-AAF7-468BE5AF9D6E}" type="pres">
      <dgm:prSet presAssocID="{911D1D28-CB5A-45D5-B84F-9CFA340E2BF8}" presName="aSpace2" presStyleCnt="0"/>
      <dgm:spPr/>
    </dgm:pt>
    <dgm:pt modelId="{B03421A9-02F0-41F8-B3CD-C874C28A7E64}" type="pres">
      <dgm:prSet presAssocID="{D3F9BEAE-1AC9-4A97-90AE-765AB949B3CC}" presName="childNode" presStyleLbl="node1" presStyleIdx="3" presStyleCnt="4" custScaleX="1087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4F3C204A-D504-4E47-87A2-F4F75C43B05F}" type="presOf" srcId="{2A553718-3784-45A0-A963-B2E62C79435A}" destId="{F4E64EEC-60EA-4AF3-9F22-C075E2477693}" srcOrd="0" destOrd="0" presId="urn:microsoft.com/office/officeart/2005/8/layout/lProcess2"/>
    <dgm:cxn modelId="{8F03487C-58EB-4C03-A31E-A29D0B35C37C}" type="presOf" srcId="{10B4A011-00C5-46AA-88E8-AFA2614B52CF}" destId="{80631307-07A6-48CB-B1B1-1DFB6CD9401B}" srcOrd="0" destOrd="0" presId="urn:microsoft.com/office/officeart/2005/8/layout/lProcess2"/>
    <dgm:cxn modelId="{141C63D4-9B61-4651-B6FF-7A187FD2857E}" type="presOf" srcId="{D3F9BEAE-1AC9-4A97-90AE-765AB949B3CC}" destId="{B03421A9-02F0-41F8-B3CD-C874C28A7E64}" srcOrd="0" destOrd="0" presId="urn:microsoft.com/office/officeart/2005/8/layout/lProcess2"/>
    <dgm:cxn modelId="{355D8E86-8914-4B9A-BE2B-1629A3EB3E29}" srcId="{1C326339-BCB6-42FA-AD3A-7F42748FD243}" destId="{D3F9BEAE-1AC9-4A97-90AE-765AB949B3CC}" srcOrd="3" destOrd="0" parTransId="{7B4732DD-529C-476A-9F77-B4EA5865194D}" sibTransId="{12D13B32-E393-48AB-8E37-2CC3488A9323}"/>
    <dgm:cxn modelId="{DA39C8D3-E615-4A0A-A49F-E2D7106D994E}" srcId="{1C326339-BCB6-42FA-AD3A-7F42748FD243}" destId="{911D1D28-CB5A-45D5-B84F-9CFA340E2BF8}" srcOrd="2" destOrd="0" parTransId="{D424D50C-703C-4585-ABC9-A9B6665965EC}" sibTransId="{6E85A832-EBEB-49C0-83BE-9FBF5C7962BB}"/>
    <dgm:cxn modelId="{08941356-395E-42F7-AF6F-BECD1201DA21}" srcId="{1C326339-BCB6-42FA-AD3A-7F42748FD243}" destId="{EF9F97C7-07C7-4725-B2CF-25FAC9BE288C}" srcOrd="0" destOrd="0" parTransId="{D8E11730-89D9-4518-B7CB-030B1E9EE76A}" sibTransId="{75FA7BC5-3B0E-4C8C-B86F-3B3B39B7D0A0}"/>
    <dgm:cxn modelId="{0B630770-29ED-4D6F-9402-66A0F6B99E77}" srcId="{2A553718-3784-45A0-A963-B2E62C79435A}" destId="{1C326339-BCB6-42FA-AD3A-7F42748FD243}" srcOrd="0" destOrd="0" parTransId="{2CCCED31-BC12-4933-B6C7-EB00C35F741E}" sibTransId="{CAE489DE-0555-4461-BED8-385EBB8D1BB4}"/>
    <dgm:cxn modelId="{B6B93216-061C-4E95-A832-6D3CAD38A432}" type="presOf" srcId="{911D1D28-CB5A-45D5-B84F-9CFA340E2BF8}" destId="{E49E31E0-FA2D-49AD-A88F-462213BB61F7}" srcOrd="0" destOrd="0" presId="urn:microsoft.com/office/officeart/2005/8/layout/lProcess2"/>
    <dgm:cxn modelId="{2EF61056-4ED4-4925-B853-F4B1D705FEFB}" type="presOf" srcId="{EF9F97C7-07C7-4725-B2CF-25FAC9BE288C}" destId="{678A96A7-3F32-4444-9167-B7BF79D5E171}" srcOrd="0" destOrd="0" presId="urn:microsoft.com/office/officeart/2005/8/layout/lProcess2"/>
    <dgm:cxn modelId="{C5D0FE1E-3495-4DF5-830F-51106DFB502E}" type="presOf" srcId="{1C326339-BCB6-42FA-AD3A-7F42748FD243}" destId="{A610E29A-7D4B-46E0-93C8-B7ACDBCCA8D6}" srcOrd="1" destOrd="0" presId="urn:microsoft.com/office/officeart/2005/8/layout/lProcess2"/>
    <dgm:cxn modelId="{2F554649-9837-420B-B6DA-55D995AB5097}" type="presOf" srcId="{1C326339-BCB6-42FA-AD3A-7F42748FD243}" destId="{202B49F8-8B1A-43A7-B63E-4918FAEF55FD}" srcOrd="0" destOrd="0" presId="urn:microsoft.com/office/officeart/2005/8/layout/lProcess2"/>
    <dgm:cxn modelId="{9685754D-B232-4F9A-AAF4-DEE5C967FB4D}" srcId="{1C326339-BCB6-42FA-AD3A-7F42748FD243}" destId="{10B4A011-00C5-46AA-88E8-AFA2614B52CF}" srcOrd="1" destOrd="0" parTransId="{C471B1EB-B7F7-4514-943C-79E867792224}" sibTransId="{7547135B-00F8-4A61-9FBA-7404CEBF2E0A}"/>
    <dgm:cxn modelId="{EE9219EC-D794-49BD-96D1-918900C4D484}" type="presParOf" srcId="{F4E64EEC-60EA-4AF3-9F22-C075E2477693}" destId="{C76D712A-FBF0-498F-9571-05C6A439856C}" srcOrd="0" destOrd="0" presId="urn:microsoft.com/office/officeart/2005/8/layout/lProcess2"/>
    <dgm:cxn modelId="{3FDCAB29-9FA4-43FD-AA98-236AA14D4B94}" type="presParOf" srcId="{C76D712A-FBF0-498F-9571-05C6A439856C}" destId="{202B49F8-8B1A-43A7-B63E-4918FAEF55FD}" srcOrd="0" destOrd="0" presId="urn:microsoft.com/office/officeart/2005/8/layout/lProcess2"/>
    <dgm:cxn modelId="{83B92A4E-A298-4309-973E-15161EFC4D88}" type="presParOf" srcId="{C76D712A-FBF0-498F-9571-05C6A439856C}" destId="{A610E29A-7D4B-46E0-93C8-B7ACDBCCA8D6}" srcOrd="1" destOrd="0" presId="urn:microsoft.com/office/officeart/2005/8/layout/lProcess2"/>
    <dgm:cxn modelId="{9D257D78-ABDC-4E4D-A82D-636086509455}" type="presParOf" srcId="{C76D712A-FBF0-498F-9571-05C6A439856C}" destId="{8FE15679-F19D-496D-BC78-1BAE0843360A}" srcOrd="2" destOrd="0" presId="urn:microsoft.com/office/officeart/2005/8/layout/lProcess2"/>
    <dgm:cxn modelId="{C49A5E04-B00A-43F3-952E-3EA223557EBC}" type="presParOf" srcId="{8FE15679-F19D-496D-BC78-1BAE0843360A}" destId="{D233A26B-1368-4A68-9AE1-86756FEBBFB3}" srcOrd="0" destOrd="0" presId="urn:microsoft.com/office/officeart/2005/8/layout/lProcess2"/>
    <dgm:cxn modelId="{D8081B44-9CFB-4615-9653-13CBF37BDBA0}" type="presParOf" srcId="{D233A26B-1368-4A68-9AE1-86756FEBBFB3}" destId="{678A96A7-3F32-4444-9167-B7BF79D5E171}" srcOrd="0" destOrd="0" presId="urn:microsoft.com/office/officeart/2005/8/layout/lProcess2"/>
    <dgm:cxn modelId="{6ED92EDB-2572-4D0A-8D8C-55F0F82D28ED}" type="presParOf" srcId="{D233A26B-1368-4A68-9AE1-86756FEBBFB3}" destId="{04B88233-D4C2-486F-9718-F98875617C14}" srcOrd="1" destOrd="0" presId="urn:microsoft.com/office/officeart/2005/8/layout/lProcess2"/>
    <dgm:cxn modelId="{C17F205D-7DE0-4CB6-A839-E473F323EFF1}" type="presParOf" srcId="{D233A26B-1368-4A68-9AE1-86756FEBBFB3}" destId="{80631307-07A6-48CB-B1B1-1DFB6CD9401B}" srcOrd="2" destOrd="0" presId="urn:microsoft.com/office/officeart/2005/8/layout/lProcess2"/>
    <dgm:cxn modelId="{CFB9E233-2572-450B-B52A-A12F567817FC}" type="presParOf" srcId="{D233A26B-1368-4A68-9AE1-86756FEBBFB3}" destId="{25B140B0-226E-437E-BF8C-67E2CD108215}" srcOrd="3" destOrd="0" presId="urn:microsoft.com/office/officeart/2005/8/layout/lProcess2"/>
    <dgm:cxn modelId="{9C58583D-BF19-4F82-BA85-6D38DCBC2705}" type="presParOf" srcId="{D233A26B-1368-4A68-9AE1-86756FEBBFB3}" destId="{E49E31E0-FA2D-49AD-A88F-462213BB61F7}" srcOrd="4" destOrd="0" presId="urn:microsoft.com/office/officeart/2005/8/layout/lProcess2"/>
    <dgm:cxn modelId="{69106830-BC92-413F-B4B9-2FCD2E23F6AD}" type="presParOf" srcId="{D233A26B-1368-4A68-9AE1-86756FEBBFB3}" destId="{F31DF6AA-69BA-4CF8-AAF7-468BE5AF9D6E}" srcOrd="5" destOrd="0" presId="urn:microsoft.com/office/officeart/2005/8/layout/lProcess2"/>
    <dgm:cxn modelId="{B246A5A9-D362-4A6D-9D97-6D5AB0F241D0}" type="presParOf" srcId="{D233A26B-1368-4A68-9AE1-86756FEBBFB3}" destId="{B03421A9-02F0-41F8-B3CD-C874C28A7E64}" srcOrd="6" destOrd="0" presId="urn:microsoft.com/office/officeart/2005/8/layout/lProcess2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FDF8EB-2BAB-4806-A7D3-ACC17E3BBAFD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7A2F45-B8F3-4F69-B5CB-42B2B8A65E89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700" b="1" u="sng" dirty="0" smtClean="0">
              <a:solidFill>
                <a:schemeClr val="tx1"/>
              </a:solidFill>
            </a:rPr>
            <a:t>Step 1</a:t>
          </a:r>
          <a:r>
            <a:rPr lang="en-US" sz="1700" dirty="0" smtClean="0">
              <a:solidFill>
                <a:schemeClr val="tx1"/>
              </a:solidFill>
            </a:rPr>
            <a:t>: </a:t>
          </a:r>
          <a:r>
            <a:rPr lang="en-US" sz="1600" dirty="0" smtClean="0">
              <a:solidFill>
                <a:schemeClr val="tx1"/>
              </a:solidFill>
            </a:rPr>
            <a:t>Go to SCS Home Page</a:t>
          </a:r>
          <a:endParaRPr lang="en-US" sz="17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CE3CDD7-BA1A-4245-9553-B82D9CB5764D}" type="parTrans" cxnId="{BCD1847F-CDDE-407F-A137-6A1EB4D6D2C4}">
      <dgm:prSet/>
      <dgm:spPr/>
      <dgm:t>
        <a:bodyPr/>
        <a:lstStyle/>
        <a:p>
          <a:endParaRPr lang="en-US"/>
        </a:p>
      </dgm:t>
    </dgm:pt>
    <dgm:pt modelId="{7766A0AB-C4DB-46B5-BA3D-EE29018FD2B1}" type="sibTrans" cxnId="{BCD1847F-CDDE-407F-A137-6A1EB4D6D2C4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24BDD39D-338F-4088-A33A-E8C0E2197CCD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700" b="1" u="sng" dirty="0" smtClean="0">
              <a:solidFill>
                <a:schemeClr val="tx1"/>
              </a:solidFill>
            </a:rPr>
            <a:t>Step 2</a:t>
          </a:r>
          <a:r>
            <a:rPr lang="en-US" sz="1700" dirty="0" smtClean="0">
              <a:solidFill>
                <a:schemeClr val="tx1"/>
              </a:solidFill>
            </a:rPr>
            <a:t>: </a:t>
          </a:r>
          <a:r>
            <a:rPr lang="en-US" sz="1600" dirty="0" smtClean="0">
              <a:solidFill>
                <a:schemeClr val="tx1"/>
              </a:solidFill>
            </a:rPr>
            <a:t>Select Partner, Program, Role</a:t>
          </a:r>
          <a:endParaRPr lang="en-US" sz="16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F8AD818-1954-4113-9150-B8941A07772E}" type="parTrans" cxnId="{E436F50A-3056-4CBF-9C09-432570BDA591}">
      <dgm:prSet/>
      <dgm:spPr/>
      <dgm:t>
        <a:bodyPr/>
        <a:lstStyle/>
        <a:p>
          <a:endParaRPr lang="en-US"/>
        </a:p>
      </dgm:t>
    </dgm:pt>
    <dgm:pt modelId="{A991A620-007E-41EB-8E91-7290CCE1486B}" type="sibTrans" cxnId="{E436F50A-3056-4CBF-9C09-432570BDA591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CD3FD4C1-7297-4B45-9F08-C952A1C1D5DF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700" b="1" u="sng" dirty="0" smtClean="0">
              <a:solidFill>
                <a:schemeClr val="tx1"/>
              </a:solidFill>
            </a:rPr>
            <a:t>Step 3</a:t>
          </a:r>
          <a:r>
            <a:rPr lang="en-US" sz="1700" dirty="0" smtClean="0">
              <a:solidFill>
                <a:schemeClr val="tx1"/>
              </a:solidFill>
            </a:rPr>
            <a:t>: </a:t>
          </a:r>
          <a:r>
            <a:rPr lang="en-US" sz="1600" dirty="0" smtClean="0">
              <a:solidFill>
                <a:schemeClr val="tx1"/>
              </a:solidFill>
            </a:rPr>
            <a:t>Accept Privacy/Terms and Conditions</a:t>
          </a:r>
          <a:endParaRPr lang="en-US" sz="16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928026A5-B1C8-4A62-A87D-B80C1E829FA2}" type="parTrans" cxnId="{9E4B89E9-AD5C-4E96-9ED9-5C170EF463BA}">
      <dgm:prSet/>
      <dgm:spPr/>
      <dgm:t>
        <a:bodyPr/>
        <a:lstStyle/>
        <a:p>
          <a:endParaRPr lang="en-US"/>
        </a:p>
      </dgm:t>
    </dgm:pt>
    <dgm:pt modelId="{D1130D0A-5FCB-4BF2-BBF7-59A3A6DA8D0B}" type="sibTrans" cxnId="{9E4B89E9-AD5C-4E96-9ED9-5C170EF463BA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9A0F549A-6D0C-4EC7-998F-D3AE22AD4D3E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700" b="1" u="sng" dirty="0" smtClean="0">
              <a:solidFill>
                <a:schemeClr val="tx1"/>
              </a:solidFill>
            </a:rPr>
            <a:t>Step 4</a:t>
          </a:r>
          <a:r>
            <a:rPr lang="en-US" sz="1700" dirty="0" smtClean="0">
              <a:solidFill>
                <a:schemeClr val="tx1"/>
              </a:solidFill>
            </a:rPr>
            <a:t>: </a:t>
          </a:r>
          <a:r>
            <a:rPr lang="en-US" sz="1600" dirty="0" smtClean="0">
              <a:solidFill>
                <a:schemeClr val="tx1"/>
              </a:solidFill>
            </a:rPr>
            <a:t>Accept Rules of Behavior</a:t>
          </a:r>
          <a:endParaRPr lang="en-US" sz="16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E466562F-CC9B-4E3F-AA84-475D406002C7}" type="parTrans" cxnId="{0228D2A9-360C-4886-8FD6-07C5B56C4BCE}">
      <dgm:prSet/>
      <dgm:spPr/>
      <dgm:t>
        <a:bodyPr/>
        <a:lstStyle/>
        <a:p>
          <a:endParaRPr lang="en-US"/>
        </a:p>
      </dgm:t>
    </dgm:pt>
    <dgm:pt modelId="{A137A5FE-256C-4516-8EE6-EB8BAF5E3828}" type="sibTrans" cxnId="{0228D2A9-360C-4886-8FD6-07C5B56C4BCE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56B2799B-9D90-4733-9E42-07A438267413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700" b="1" u="sng" dirty="0" smtClean="0">
              <a:solidFill>
                <a:schemeClr val="tx1"/>
              </a:solidFill>
            </a:rPr>
            <a:t>Step 5</a:t>
          </a:r>
          <a:r>
            <a:rPr lang="en-US" sz="1700" dirty="0" smtClean="0">
              <a:solidFill>
                <a:schemeClr val="tx1"/>
              </a:solidFill>
            </a:rPr>
            <a:t>: </a:t>
          </a:r>
          <a:r>
            <a:rPr lang="en-US" sz="1600" dirty="0" smtClean="0">
              <a:solidFill>
                <a:schemeClr val="tx1"/>
              </a:solidFill>
            </a:rPr>
            <a:t>Enter User Information in Account Profile</a:t>
          </a:r>
          <a:endParaRPr lang="en-US" sz="16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7EB0A47B-394B-4804-A6FE-35F95656474B}" type="parTrans" cxnId="{55996B6E-31C5-42EC-80E0-3C1F85DCF67C}">
      <dgm:prSet/>
      <dgm:spPr/>
      <dgm:t>
        <a:bodyPr/>
        <a:lstStyle/>
        <a:p>
          <a:endParaRPr lang="en-US"/>
        </a:p>
      </dgm:t>
    </dgm:pt>
    <dgm:pt modelId="{905F0E94-1857-46E5-8136-E2498C3801DB}" type="sibTrans" cxnId="{55996B6E-31C5-42EC-80E0-3C1F85DCF67C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D7B7B235-AF8F-49D7-846C-45AE4658CFC8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700" b="1" u="sng" dirty="0" smtClean="0">
              <a:solidFill>
                <a:schemeClr val="tx1"/>
              </a:solidFill>
            </a:rPr>
            <a:t>Step 6</a:t>
          </a:r>
          <a:r>
            <a:rPr lang="en-US" sz="1700" dirty="0" smtClean="0">
              <a:solidFill>
                <a:schemeClr val="tx1"/>
              </a:solidFill>
            </a:rPr>
            <a:t>: </a:t>
          </a:r>
          <a:r>
            <a:rPr lang="en-US" sz="1600" dirty="0" smtClean="0">
              <a:solidFill>
                <a:schemeClr val="tx1"/>
              </a:solidFill>
            </a:rPr>
            <a:t>Choose Organization</a:t>
          </a:r>
          <a:endParaRPr lang="en-US" sz="16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78541536-4BF4-4433-B528-D3CAD7102C35}" type="parTrans" cxnId="{878B83ED-37A0-412D-BFF2-2DE759D5F068}">
      <dgm:prSet/>
      <dgm:spPr/>
      <dgm:t>
        <a:bodyPr/>
        <a:lstStyle/>
        <a:p>
          <a:endParaRPr lang="en-US"/>
        </a:p>
      </dgm:t>
    </dgm:pt>
    <dgm:pt modelId="{056FC1D9-63EC-4AF9-9C5C-B1D0362050D3}" type="sibTrans" cxnId="{878B83ED-37A0-412D-BFF2-2DE759D5F068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ECCBF084-78D6-4354-A83F-CB8CA82700EB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700" b="1" u="sng" dirty="0" smtClean="0">
              <a:solidFill>
                <a:schemeClr val="tx1"/>
              </a:solidFill>
            </a:rPr>
            <a:t>Step 7</a:t>
          </a:r>
          <a:r>
            <a:rPr lang="en-US" sz="1700" dirty="0" smtClean="0">
              <a:solidFill>
                <a:schemeClr val="tx1"/>
              </a:solidFill>
            </a:rPr>
            <a:t>: </a:t>
          </a:r>
          <a:r>
            <a:rPr lang="en-US" sz="1600" dirty="0" smtClean="0">
              <a:solidFill>
                <a:schemeClr val="tx1"/>
              </a:solidFill>
            </a:rPr>
            <a:t>Verification Email with Validation Code</a:t>
          </a:r>
          <a:endParaRPr lang="en-US" sz="16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8AD0E3DE-D41C-45F6-9EEB-7C3B91F32343}" type="parTrans" cxnId="{B72483AD-2D6F-4CB5-8EF7-D5EDD20FB480}">
      <dgm:prSet/>
      <dgm:spPr/>
      <dgm:t>
        <a:bodyPr/>
        <a:lstStyle/>
        <a:p>
          <a:endParaRPr lang="en-US"/>
        </a:p>
      </dgm:t>
    </dgm:pt>
    <dgm:pt modelId="{0EE2C0AA-8E01-4B5F-8981-26E3CBA82393}" type="sibTrans" cxnId="{B72483AD-2D6F-4CB5-8EF7-D5EDD20FB480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82F193F8-4389-4E53-B279-C844FDC16FA0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700" b="1" u="sng" dirty="0" smtClean="0">
              <a:solidFill>
                <a:schemeClr val="tx1"/>
              </a:solidFill>
            </a:rPr>
            <a:t>Step 8:</a:t>
          </a:r>
          <a:r>
            <a:rPr lang="en-US" sz="1700" dirty="0" smtClean="0">
              <a:solidFill>
                <a:schemeClr val="tx1"/>
              </a:solidFill>
            </a:rPr>
            <a:t> </a:t>
          </a:r>
          <a:r>
            <a:rPr lang="en-US" sz="1600" dirty="0" smtClean="0">
              <a:solidFill>
                <a:schemeClr val="tx1"/>
              </a:solidFill>
            </a:rPr>
            <a:t>Enter Personal Information/ Identity Verification</a:t>
          </a:r>
          <a:endParaRPr lang="en-US" sz="16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CAA1B79-2EBB-45C1-BB4D-C0198AF86779}" type="parTrans" cxnId="{6807E28B-E1FD-4B8D-AE6E-4D476FF730A2}">
      <dgm:prSet/>
      <dgm:spPr/>
      <dgm:t>
        <a:bodyPr/>
        <a:lstStyle/>
        <a:p>
          <a:endParaRPr lang="en-US"/>
        </a:p>
      </dgm:t>
    </dgm:pt>
    <dgm:pt modelId="{24E3D0BB-49DA-45B5-95B2-F63B35C92426}" type="sibTrans" cxnId="{6807E28B-E1FD-4B8D-AE6E-4D476FF730A2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E52B2BF7-9B53-4BE1-86F6-EDD1284ED959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b="1" u="sng" dirty="0" smtClean="0">
              <a:solidFill>
                <a:schemeClr val="tx1"/>
              </a:solidFill>
            </a:rPr>
            <a:t>Step 11</a:t>
          </a:r>
          <a:r>
            <a:rPr lang="en-US" sz="1800" dirty="0" smtClean="0">
              <a:solidFill>
                <a:schemeClr val="tx1"/>
              </a:solidFill>
            </a:rPr>
            <a:t>: </a:t>
          </a:r>
          <a:r>
            <a:rPr lang="en-US" sz="1600" dirty="0" smtClean="0">
              <a:solidFill>
                <a:schemeClr val="tx1"/>
              </a:solidFill>
            </a:rPr>
            <a:t>Certification Acknowledgement</a:t>
          </a:r>
          <a:endParaRPr lang="en-US" sz="16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7EC5F8A6-5B1E-4B36-8191-F42E551EEA8A}" type="parTrans" cxnId="{FC2AD836-847A-427F-9F90-17443423AB8D}">
      <dgm:prSet/>
      <dgm:spPr/>
      <dgm:t>
        <a:bodyPr/>
        <a:lstStyle/>
        <a:p>
          <a:endParaRPr lang="en-US"/>
        </a:p>
      </dgm:t>
    </dgm:pt>
    <dgm:pt modelId="{B7861FA5-6660-4044-9BAC-CA60239329F7}" type="sibTrans" cxnId="{FC2AD836-847A-427F-9F90-17443423AB8D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BFBD5171-D61F-453F-94D6-73DBDB88669C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b="1" u="sng" dirty="0" smtClean="0">
              <a:solidFill>
                <a:schemeClr val="tx1"/>
              </a:solidFill>
            </a:rPr>
            <a:t>Step 12</a:t>
          </a:r>
          <a:r>
            <a:rPr lang="en-US" sz="1800" dirty="0" smtClean="0">
              <a:solidFill>
                <a:schemeClr val="tx1"/>
              </a:solidFill>
            </a:rPr>
            <a:t>: </a:t>
          </a:r>
          <a:r>
            <a:rPr lang="en-US" sz="1600" dirty="0" smtClean="0">
              <a:solidFill>
                <a:schemeClr val="tx1"/>
              </a:solidFill>
            </a:rPr>
            <a:t>State Approval</a:t>
          </a:r>
          <a:endParaRPr lang="en-US" sz="16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9628C160-171D-434D-9F0C-572664075D14}" type="parTrans" cxnId="{D9792CE0-CB9B-495C-8E3A-A041D0A13182}">
      <dgm:prSet/>
      <dgm:spPr/>
      <dgm:t>
        <a:bodyPr/>
        <a:lstStyle/>
        <a:p>
          <a:endParaRPr lang="en-US"/>
        </a:p>
      </dgm:t>
    </dgm:pt>
    <dgm:pt modelId="{8F9B7D08-7C77-45A8-B569-F968248535AE}" type="sibTrans" cxnId="{D9792CE0-CB9B-495C-8E3A-A041D0A13182}">
      <dgm:prSet/>
      <dgm:spPr/>
      <dgm:t>
        <a:bodyPr/>
        <a:lstStyle/>
        <a:p>
          <a:endParaRPr lang="en-US"/>
        </a:p>
      </dgm:t>
    </dgm:pt>
    <dgm:pt modelId="{7E64E293-5858-4412-B121-2DF6D2CA872E}">
      <dgm:prSet phldrT="[Text]"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18B13F53-52F1-4E51-937E-705C4FF9734C}" type="parTrans" cxnId="{D61D226E-7589-4C7D-8D90-DDD84418E2CC}">
      <dgm:prSet/>
      <dgm:spPr/>
      <dgm:t>
        <a:bodyPr/>
        <a:lstStyle/>
        <a:p>
          <a:endParaRPr lang="en-US"/>
        </a:p>
      </dgm:t>
    </dgm:pt>
    <dgm:pt modelId="{B61E004F-A275-45CD-BC49-2A3A1FB2B268}" type="sibTrans" cxnId="{D61D226E-7589-4C7D-8D90-DDD84418E2CC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9F7D8ABF-5EE2-4D2C-A6E9-5E935EC85DF7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b="1" u="sng" dirty="0" smtClean="0">
              <a:solidFill>
                <a:schemeClr val="tx1"/>
              </a:solidFill>
            </a:rPr>
            <a:t>Step 10</a:t>
          </a:r>
          <a:r>
            <a:rPr lang="en-US" sz="1800" dirty="0" smtClean="0">
              <a:solidFill>
                <a:schemeClr val="tx1"/>
              </a:solidFill>
            </a:rPr>
            <a:t>: </a:t>
          </a:r>
          <a:r>
            <a:rPr lang="en-US" sz="1600" dirty="0" smtClean="0">
              <a:solidFill>
                <a:schemeClr val="tx1"/>
              </a:solidFill>
            </a:rPr>
            <a:t>Electronic Signature Agreement</a:t>
          </a:r>
          <a:endParaRPr lang="en-US" sz="16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955EC25D-E199-4824-90F7-6F52B33A39B1}" type="parTrans" cxnId="{C1B584B4-8DC8-4D76-BD05-B04771897EFB}">
      <dgm:prSet/>
      <dgm:spPr/>
      <dgm:t>
        <a:bodyPr/>
        <a:lstStyle/>
        <a:p>
          <a:endParaRPr lang="en-US"/>
        </a:p>
      </dgm:t>
    </dgm:pt>
    <dgm:pt modelId="{A9CD760A-794E-4FBA-BFDB-39BAD1DD8240}" type="sibTrans" cxnId="{C1B584B4-8DC8-4D76-BD05-B04771897EFB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13951947-1DB5-4E37-A5BF-62AAC5783A82}" type="pres">
      <dgm:prSet presAssocID="{29FDF8EB-2BAB-4806-A7D3-ACC17E3BBAF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55AEB2-4C93-48A0-A815-2ED1B444D295}" type="pres">
      <dgm:prSet presAssocID="{C57A2F45-B8F3-4F69-B5CB-42B2B8A65E89}" presName="node" presStyleLbl="node1" presStyleIdx="0" presStyleCnt="12" custScaleY="63860" custLinFactNeighborX="-93" custLinFactNeighborY="-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4D170-AF12-42D6-BC78-AD3795F9BD82}" type="pres">
      <dgm:prSet presAssocID="{7766A0AB-C4DB-46B5-BA3D-EE29018FD2B1}" presName="sibTrans" presStyleLbl="sibTrans1D1" presStyleIdx="0" presStyleCnt="11"/>
      <dgm:spPr/>
      <dgm:t>
        <a:bodyPr/>
        <a:lstStyle/>
        <a:p>
          <a:endParaRPr lang="en-US"/>
        </a:p>
      </dgm:t>
    </dgm:pt>
    <dgm:pt modelId="{96B3423D-7BA7-4E72-94F8-9EB42DAA0579}" type="pres">
      <dgm:prSet presAssocID="{7766A0AB-C4DB-46B5-BA3D-EE29018FD2B1}" presName="connectorText" presStyleLbl="sibTrans1D1" presStyleIdx="0" presStyleCnt="11"/>
      <dgm:spPr/>
      <dgm:t>
        <a:bodyPr/>
        <a:lstStyle/>
        <a:p>
          <a:endParaRPr lang="en-US"/>
        </a:p>
      </dgm:t>
    </dgm:pt>
    <dgm:pt modelId="{9F585921-86C6-4AE9-B47C-F2963FE599C5}" type="pres">
      <dgm:prSet presAssocID="{24BDD39D-338F-4088-A33A-E8C0E2197CCD}" presName="node" presStyleLbl="node1" presStyleIdx="1" presStyleCnt="12" custScaleY="63860" custLinFactNeighborX="-93" custLinFactNeighborY="-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E8AF9-2C1C-4C62-A533-8515AE4B924E}" type="pres">
      <dgm:prSet presAssocID="{A991A620-007E-41EB-8E91-7290CCE1486B}" presName="sibTrans" presStyleLbl="sibTrans1D1" presStyleIdx="1" presStyleCnt="11"/>
      <dgm:spPr/>
      <dgm:t>
        <a:bodyPr/>
        <a:lstStyle/>
        <a:p>
          <a:endParaRPr lang="en-US"/>
        </a:p>
      </dgm:t>
    </dgm:pt>
    <dgm:pt modelId="{4A3CC647-8B15-4310-A8AD-03C96D1F8C29}" type="pres">
      <dgm:prSet presAssocID="{A991A620-007E-41EB-8E91-7290CCE1486B}" presName="connectorText" presStyleLbl="sibTrans1D1" presStyleIdx="1" presStyleCnt="11"/>
      <dgm:spPr/>
      <dgm:t>
        <a:bodyPr/>
        <a:lstStyle/>
        <a:p>
          <a:endParaRPr lang="en-US"/>
        </a:p>
      </dgm:t>
    </dgm:pt>
    <dgm:pt modelId="{D9669F8E-8E83-4EE8-843E-ABE5F6A00BA6}" type="pres">
      <dgm:prSet presAssocID="{CD3FD4C1-7297-4B45-9F08-C952A1C1D5DF}" presName="node" presStyleLbl="node1" presStyleIdx="2" presStyleCnt="12" custScaleY="63860" custLinFactNeighborX="-93" custLinFactNeighborY="-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0D0FF-CA2D-43CA-8FD8-C7FF9EFD6707}" type="pres">
      <dgm:prSet presAssocID="{D1130D0A-5FCB-4BF2-BBF7-59A3A6DA8D0B}" presName="sibTrans" presStyleLbl="sibTrans1D1" presStyleIdx="2" presStyleCnt="11"/>
      <dgm:spPr/>
      <dgm:t>
        <a:bodyPr/>
        <a:lstStyle/>
        <a:p>
          <a:endParaRPr lang="en-US"/>
        </a:p>
      </dgm:t>
    </dgm:pt>
    <dgm:pt modelId="{94BA9CB1-3F1B-4562-A9D8-C8A7232D1F00}" type="pres">
      <dgm:prSet presAssocID="{D1130D0A-5FCB-4BF2-BBF7-59A3A6DA8D0B}" presName="connectorText" presStyleLbl="sibTrans1D1" presStyleIdx="2" presStyleCnt="11"/>
      <dgm:spPr/>
      <dgm:t>
        <a:bodyPr/>
        <a:lstStyle/>
        <a:p>
          <a:endParaRPr lang="en-US"/>
        </a:p>
      </dgm:t>
    </dgm:pt>
    <dgm:pt modelId="{48729535-C0AF-4E03-B875-440A907D8CEA}" type="pres">
      <dgm:prSet presAssocID="{9A0F549A-6D0C-4EC7-998F-D3AE22AD4D3E}" presName="node" presStyleLbl="node1" presStyleIdx="3" presStyleCnt="12" custScaleY="63860" custLinFactNeighborX="-93" custLinFactNeighborY="-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C8286-3C88-4E27-866A-709810AF4F3A}" type="pres">
      <dgm:prSet presAssocID="{A137A5FE-256C-4516-8EE6-EB8BAF5E3828}" presName="sibTrans" presStyleLbl="sibTrans1D1" presStyleIdx="3" presStyleCnt="11"/>
      <dgm:spPr/>
      <dgm:t>
        <a:bodyPr/>
        <a:lstStyle/>
        <a:p>
          <a:endParaRPr lang="en-US"/>
        </a:p>
      </dgm:t>
    </dgm:pt>
    <dgm:pt modelId="{8F9CBE8A-D3C2-49E8-81B4-45A855F72339}" type="pres">
      <dgm:prSet presAssocID="{A137A5FE-256C-4516-8EE6-EB8BAF5E3828}" presName="connectorText" presStyleLbl="sibTrans1D1" presStyleIdx="3" presStyleCnt="11"/>
      <dgm:spPr/>
      <dgm:t>
        <a:bodyPr/>
        <a:lstStyle/>
        <a:p>
          <a:endParaRPr lang="en-US"/>
        </a:p>
      </dgm:t>
    </dgm:pt>
    <dgm:pt modelId="{15EEA7A8-DC04-45ED-91F1-C65A11EEE613}" type="pres">
      <dgm:prSet presAssocID="{56B2799B-9D90-4733-9E42-07A438267413}" presName="node" presStyleLbl="node1" presStyleIdx="4" presStyleCnt="12" custScaleY="63860" custLinFactNeighborX="-93" custLinFactNeighborY="-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BDB77-48D4-4B93-B197-55711FC1F18B}" type="pres">
      <dgm:prSet presAssocID="{905F0E94-1857-46E5-8136-E2498C3801DB}" presName="sibTrans" presStyleLbl="sibTrans1D1" presStyleIdx="4" presStyleCnt="11"/>
      <dgm:spPr/>
      <dgm:t>
        <a:bodyPr/>
        <a:lstStyle/>
        <a:p>
          <a:endParaRPr lang="en-US"/>
        </a:p>
      </dgm:t>
    </dgm:pt>
    <dgm:pt modelId="{241FC5B2-F212-4D3E-9B6E-0A51F45B788A}" type="pres">
      <dgm:prSet presAssocID="{905F0E94-1857-46E5-8136-E2498C3801DB}" presName="connectorText" presStyleLbl="sibTrans1D1" presStyleIdx="4" presStyleCnt="11"/>
      <dgm:spPr/>
      <dgm:t>
        <a:bodyPr/>
        <a:lstStyle/>
        <a:p>
          <a:endParaRPr lang="en-US"/>
        </a:p>
      </dgm:t>
    </dgm:pt>
    <dgm:pt modelId="{DEEF6B13-57BF-4AB9-98CB-F28F7E6546E0}" type="pres">
      <dgm:prSet presAssocID="{D7B7B235-AF8F-49D7-846C-45AE4658CFC8}" presName="node" presStyleLbl="node1" presStyleIdx="5" presStyleCnt="12" custScaleY="63860" custLinFactNeighborX="-93" custLinFactNeighborY="-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8C4D7-89F6-4D03-A37D-D6AFA1ECC5C4}" type="pres">
      <dgm:prSet presAssocID="{056FC1D9-63EC-4AF9-9C5C-B1D0362050D3}" presName="sibTrans" presStyleLbl="sibTrans1D1" presStyleIdx="5" presStyleCnt="11"/>
      <dgm:spPr/>
      <dgm:t>
        <a:bodyPr/>
        <a:lstStyle/>
        <a:p>
          <a:endParaRPr lang="en-US"/>
        </a:p>
      </dgm:t>
    </dgm:pt>
    <dgm:pt modelId="{70C46020-9F45-4561-98B3-41B28EE96AD7}" type="pres">
      <dgm:prSet presAssocID="{056FC1D9-63EC-4AF9-9C5C-B1D0362050D3}" presName="connectorText" presStyleLbl="sibTrans1D1" presStyleIdx="5" presStyleCnt="11"/>
      <dgm:spPr/>
      <dgm:t>
        <a:bodyPr/>
        <a:lstStyle/>
        <a:p>
          <a:endParaRPr lang="en-US"/>
        </a:p>
      </dgm:t>
    </dgm:pt>
    <dgm:pt modelId="{D2968D38-2BEE-420F-A08E-905157FFE08F}" type="pres">
      <dgm:prSet presAssocID="{ECCBF084-78D6-4354-A83F-CB8CA82700EB}" presName="node" presStyleLbl="node1" presStyleIdx="6" presStyleCnt="12" custScaleY="63860" custLinFactNeighborX="-93" custLinFactNeighborY="-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11B71-FDF4-48AB-9EBE-58AE0C22575B}" type="pres">
      <dgm:prSet presAssocID="{0EE2C0AA-8E01-4B5F-8981-26E3CBA82393}" presName="sibTrans" presStyleLbl="sibTrans1D1" presStyleIdx="6" presStyleCnt="11"/>
      <dgm:spPr/>
      <dgm:t>
        <a:bodyPr/>
        <a:lstStyle/>
        <a:p>
          <a:endParaRPr lang="en-US"/>
        </a:p>
      </dgm:t>
    </dgm:pt>
    <dgm:pt modelId="{1B965976-7B34-404D-8662-F9C638C7EBC5}" type="pres">
      <dgm:prSet presAssocID="{0EE2C0AA-8E01-4B5F-8981-26E3CBA82393}" presName="connectorText" presStyleLbl="sibTrans1D1" presStyleIdx="6" presStyleCnt="11"/>
      <dgm:spPr/>
      <dgm:t>
        <a:bodyPr/>
        <a:lstStyle/>
        <a:p>
          <a:endParaRPr lang="en-US"/>
        </a:p>
      </dgm:t>
    </dgm:pt>
    <dgm:pt modelId="{126C0DF5-F0D0-4E49-A2A8-4555D0F65595}" type="pres">
      <dgm:prSet presAssocID="{82F193F8-4389-4E53-B279-C844FDC16FA0}" presName="node" presStyleLbl="node1" presStyleIdx="7" presStyleCnt="12" custScaleY="63860" custLinFactNeighborX="-93" custLinFactNeighborY="-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A4634-1414-4E1D-8B3B-E82C83CADC22}" type="pres">
      <dgm:prSet presAssocID="{24E3D0BB-49DA-45B5-95B2-F63B35C92426}" presName="sibTrans" presStyleLbl="sibTrans1D1" presStyleIdx="7" presStyleCnt="11"/>
      <dgm:spPr/>
      <dgm:t>
        <a:bodyPr/>
        <a:lstStyle/>
        <a:p>
          <a:endParaRPr lang="en-US"/>
        </a:p>
      </dgm:t>
    </dgm:pt>
    <dgm:pt modelId="{625549CA-BA0C-431F-9F18-1AA12C0B0DB2}" type="pres">
      <dgm:prSet presAssocID="{24E3D0BB-49DA-45B5-95B2-F63B35C92426}" presName="connectorText" presStyleLbl="sibTrans1D1" presStyleIdx="7" presStyleCnt="11"/>
      <dgm:spPr/>
      <dgm:t>
        <a:bodyPr/>
        <a:lstStyle/>
        <a:p>
          <a:endParaRPr lang="en-US"/>
        </a:p>
      </dgm:t>
    </dgm:pt>
    <dgm:pt modelId="{91CDED5E-E049-488A-81AE-3A6CA5BF3509}" type="pres">
      <dgm:prSet presAssocID="{7E64E293-5858-4412-B121-2DF6D2CA872E}" presName="node" presStyleLbl="node1" presStyleIdx="8" presStyleCnt="12" custScaleY="63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1D4F4-CB85-40F3-959F-8951FF7AC9A7}" type="pres">
      <dgm:prSet presAssocID="{B61E004F-A275-45CD-BC49-2A3A1FB2B268}" presName="sibTrans" presStyleLbl="sibTrans1D1" presStyleIdx="8" presStyleCnt="11"/>
      <dgm:spPr/>
      <dgm:t>
        <a:bodyPr/>
        <a:lstStyle/>
        <a:p>
          <a:endParaRPr lang="en-US"/>
        </a:p>
      </dgm:t>
    </dgm:pt>
    <dgm:pt modelId="{50E252D6-35F2-41A9-997B-661F2DB97568}" type="pres">
      <dgm:prSet presAssocID="{B61E004F-A275-45CD-BC49-2A3A1FB2B268}" presName="connectorText" presStyleLbl="sibTrans1D1" presStyleIdx="8" presStyleCnt="11"/>
      <dgm:spPr/>
      <dgm:t>
        <a:bodyPr/>
        <a:lstStyle/>
        <a:p>
          <a:endParaRPr lang="en-US"/>
        </a:p>
      </dgm:t>
    </dgm:pt>
    <dgm:pt modelId="{75E96307-D3A7-4AED-BCC8-7FAB4CD62ED1}" type="pres">
      <dgm:prSet presAssocID="{9F7D8ABF-5EE2-4D2C-A6E9-5E935EC85DF7}" presName="node" presStyleLbl="node1" presStyleIdx="9" presStyleCnt="12" custScaleY="63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62466-ABD0-4CCD-AC46-443777AC5A99}" type="pres">
      <dgm:prSet presAssocID="{A9CD760A-794E-4FBA-BFDB-39BAD1DD8240}" presName="sibTrans" presStyleLbl="sibTrans1D1" presStyleIdx="9" presStyleCnt="11"/>
      <dgm:spPr/>
      <dgm:t>
        <a:bodyPr/>
        <a:lstStyle/>
        <a:p>
          <a:endParaRPr lang="en-US"/>
        </a:p>
      </dgm:t>
    </dgm:pt>
    <dgm:pt modelId="{B6F2A766-ADE6-4A87-B8C0-8F9133775D8D}" type="pres">
      <dgm:prSet presAssocID="{A9CD760A-794E-4FBA-BFDB-39BAD1DD8240}" presName="connectorText" presStyleLbl="sibTrans1D1" presStyleIdx="9" presStyleCnt="11"/>
      <dgm:spPr/>
      <dgm:t>
        <a:bodyPr/>
        <a:lstStyle/>
        <a:p>
          <a:endParaRPr lang="en-US"/>
        </a:p>
      </dgm:t>
    </dgm:pt>
    <dgm:pt modelId="{A771F5DD-DE88-4BFE-A306-60781F520DD4}" type="pres">
      <dgm:prSet presAssocID="{E52B2BF7-9B53-4BE1-86F6-EDD1284ED959}" presName="node" presStyleLbl="node1" presStyleIdx="10" presStyleCnt="12" custScaleY="63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2B8D1-A6D6-4EB4-90E8-5A5378F12C48}" type="pres">
      <dgm:prSet presAssocID="{B7861FA5-6660-4044-9BAC-CA60239329F7}" presName="sibTrans" presStyleLbl="sibTrans1D1" presStyleIdx="10" presStyleCnt="11"/>
      <dgm:spPr/>
      <dgm:t>
        <a:bodyPr/>
        <a:lstStyle/>
        <a:p>
          <a:endParaRPr lang="en-US"/>
        </a:p>
      </dgm:t>
    </dgm:pt>
    <dgm:pt modelId="{33536B90-3303-4680-AF87-362F15DD05DD}" type="pres">
      <dgm:prSet presAssocID="{B7861FA5-6660-4044-9BAC-CA60239329F7}" presName="connectorText" presStyleLbl="sibTrans1D1" presStyleIdx="10" presStyleCnt="11"/>
      <dgm:spPr/>
      <dgm:t>
        <a:bodyPr/>
        <a:lstStyle/>
        <a:p>
          <a:endParaRPr lang="en-US"/>
        </a:p>
      </dgm:t>
    </dgm:pt>
    <dgm:pt modelId="{E7F3A3B2-117C-4053-86F4-CC2D14A26246}" type="pres">
      <dgm:prSet presAssocID="{BFBD5171-D61F-453F-94D6-73DBDB88669C}" presName="node" presStyleLbl="node1" presStyleIdx="11" presStyleCnt="12" custScaleY="63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64EF18-D6C4-4800-B9DD-CE8AE4A4FE60}" type="presOf" srcId="{ECCBF084-78D6-4354-A83F-CB8CA82700EB}" destId="{D2968D38-2BEE-420F-A08E-905157FFE08F}" srcOrd="0" destOrd="0" presId="urn:microsoft.com/office/officeart/2005/8/layout/bProcess3"/>
    <dgm:cxn modelId="{404C712E-43A0-43A8-B36A-FA81DC848EC1}" type="presOf" srcId="{0EE2C0AA-8E01-4B5F-8981-26E3CBA82393}" destId="{BD411B71-FDF4-48AB-9EBE-58AE0C22575B}" srcOrd="0" destOrd="0" presId="urn:microsoft.com/office/officeart/2005/8/layout/bProcess3"/>
    <dgm:cxn modelId="{BAA8E2EC-35E0-4841-8739-D106BEF5F784}" type="presOf" srcId="{24E3D0BB-49DA-45B5-95B2-F63B35C92426}" destId="{D24A4634-1414-4E1D-8B3B-E82C83CADC22}" srcOrd="0" destOrd="0" presId="urn:microsoft.com/office/officeart/2005/8/layout/bProcess3"/>
    <dgm:cxn modelId="{76304B53-30FD-4B5C-B28B-C76E068177D9}" type="presOf" srcId="{A991A620-007E-41EB-8E91-7290CCE1486B}" destId="{938E8AF9-2C1C-4C62-A533-8515AE4B924E}" srcOrd="0" destOrd="0" presId="urn:microsoft.com/office/officeart/2005/8/layout/bProcess3"/>
    <dgm:cxn modelId="{D6D35E4E-55BB-4792-A413-15EBF542EA37}" type="presOf" srcId="{BFBD5171-D61F-453F-94D6-73DBDB88669C}" destId="{E7F3A3B2-117C-4053-86F4-CC2D14A26246}" srcOrd="0" destOrd="0" presId="urn:microsoft.com/office/officeart/2005/8/layout/bProcess3"/>
    <dgm:cxn modelId="{6807E28B-E1FD-4B8D-AE6E-4D476FF730A2}" srcId="{29FDF8EB-2BAB-4806-A7D3-ACC17E3BBAFD}" destId="{82F193F8-4389-4E53-B279-C844FDC16FA0}" srcOrd="7" destOrd="0" parTransId="{5CAA1B79-2EBB-45C1-BB4D-C0198AF86779}" sibTransId="{24E3D0BB-49DA-45B5-95B2-F63B35C92426}"/>
    <dgm:cxn modelId="{93534C3C-CDD0-44AA-A3E6-90B03EE24F38}" type="presOf" srcId="{24E3D0BB-49DA-45B5-95B2-F63B35C92426}" destId="{625549CA-BA0C-431F-9F18-1AA12C0B0DB2}" srcOrd="1" destOrd="0" presId="urn:microsoft.com/office/officeart/2005/8/layout/bProcess3"/>
    <dgm:cxn modelId="{989AAB4D-CFFC-43F0-B8B7-4008181CB6BB}" type="presOf" srcId="{905F0E94-1857-46E5-8136-E2498C3801DB}" destId="{241FC5B2-F212-4D3E-9B6E-0A51F45B788A}" srcOrd="1" destOrd="0" presId="urn:microsoft.com/office/officeart/2005/8/layout/bProcess3"/>
    <dgm:cxn modelId="{D456899E-4319-4B62-97CF-D4A7C5AD9463}" type="presOf" srcId="{9F7D8ABF-5EE2-4D2C-A6E9-5E935EC85DF7}" destId="{75E96307-D3A7-4AED-BCC8-7FAB4CD62ED1}" srcOrd="0" destOrd="0" presId="urn:microsoft.com/office/officeart/2005/8/layout/bProcess3"/>
    <dgm:cxn modelId="{0554DDAB-7E1E-4DA0-BEB6-DCFE24938A13}" type="presOf" srcId="{B7861FA5-6660-4044-9BAC-CA60239329F7}" destId="{F152B8D1-A6D6-4EB4-90E8-5A5378F12C48}" srcOrd="0" destOrd="0" presId="urn:microsoft.com/office/officeart/2005/8/layout/bProcess3"/>
    <dgm:cxn modelId="{8AF2C2B8-3FFA-4B96-9E10-1A71BC69522E}" type="presOf" srcId="{D1130D0A-5FCB-4BF2-BBF7-59A3A6DA8D0B}" destId="{BA40D0FF-CA2D-43CA-8FD8-C7FF9EFD6707}" srcOrd="0" destOrd="0" presId="urn:microsoft.com/office/officeart/2005/8/layout/bProcess3"/>
    <dgm:cxn modelId="{E436F50A-3056-4CBF-9C09-432570BDA591}" srcId="{29FDF8EB-2BAB-4806-A7D3-ACC17E3BBAFD}" destId="{24BDD39D-338F-4088-A33A-E8C0E2197CCD}" srcOrd="1" destOrd="0" parTransId="{EF8AD818-1954-4113-9150-B8941A07772E}" sibTransId="{A991A620-007E-41EB-8E91-7290CCE1486B}"/>
    <dgm:cxn modelId="{D3E56326-40A2-4BDE-BEA7-8297016B8113}" type="presOf" srcId="{7766A0AB-C4DB-46B5-BA3D-EE29018FD2B1}" destId="{0824D170-AF12-42D6-BC78-AD3795F9BD82}" srcOrd="0" destOrd="0" presId="urn:microsoft.com/office/officeart/2005/8/layout/bProcess3"/>
    <dgm:cxn modelId="{0228D2A9-360C-4886-8FD6-07C5B56C4BCE}" srcId="{29FDF8EB-2BAB-4806-A7D3-ACC17E3BBAFD}" destId="{9A0F549A-6D0C-4EC7-998F-D3AE22AD4D3E}" srcOrd="3" destOrd="0" parTransId="{E466562F-CC9B-4E3F-AA84-475D406002C7}" sibTransId="{A137A5FE-256C-4516-8EE6-EB8BAF5E3828}"/>
    <dgm:cxn modelId="{DE2DD1E0-9E3F-4E93-A192-7365C2766356}" type="presOf" srcId="{9A0F549A-6D0C-4EC7-998F-D3AE22AD4D3E}" destId="{48729535-C0AF-4E03-B875-440A907D8CEA}" srcOrd="0" destOrd="0" presId="urn:microsoft.com/office/officeart/2005/8/layout/bProcess3"/>
    <dgm:cxn modelId="{FC2AD836-847A-427F-9F90-17443423AB8D}" srcId="{29FDF8EB-2BAB-4806-A7D3-ACC17E3BBAFD}" destId="{E52B2BF7-9B53-4BE1-86F6-EDD1284ED959}" srcOrd="10" destOrd="0" parTransId="{7EC5F8A6-5B1E-4B36-8191-F42E551EEA8A}" sibTransId="{B7861FA5-6660-4044-9BAC-CA60239329F7}"/>
    <dgm:cxn modelId="{6E4C0580-2EF0-4AAF-8CF6-6EAC33937B5A}" type="presOf" srcId="{B61E004F-A275-45CD-BC49-2A3A1FB2B268}" destId="{CF81D4F4-CB85-40F3-959F-8951FF7AC9A7}" srcOrd="0" destOrd="0" presId="urn:microsoft.com/office/officeart/2005/8/layout/bProcess3"/>
    <dgm:cxn modelId="{55996B6E-31C5-42EC-80E0-3C1F85DCF67C}" srcId="{29FDF8EB-2BAB-4806-A7D3-ACC17E3BBAFD}" destId="{56B2799B-9D90-4733-9E42-07A438267413}" srcOrd="4" destOrd="0" parTransId="{7EB0A47B-394B-4804-A6FE-35F95656474B}" sibTransId="{905F0E94-1857-46E5-8136-E2498C3801DB}"/>
    <dgm:cxn modelId="{9E4B89E9-AD5C-4E96-9ED9-5C170EF463BA}" srcId="{29FDF8EB-2BAB-4806-A7D3-ACC17E3BBAFD}" destId="{CD3FD4C1-7297-4B45-9F08-C952A1C1D5DF}" srcOrd="2" destOrd="0" parTransId="{928026A5-B1C8-4A62-A87D-B80C1E829FA2}" sibTransId="{D1130D0A-5FCB-4BF2-BBF7-59A3A6DA8D0B}"/>
    <dgm:cxn modelId="{D9792CE0-CB9B-495C-8E3A-A041D0A13182}" srcId="{29FDF8EB-2BAB-4806-A7D3-ACC17E3BBAFD}" destId="{BFBD5171-D61F-453F-94D6-73DBDB88669C}" srcOrd="11" destOrd="0" parTransId="{9628C160-171D-434D-9F0C-572664075D14}" sibTransId="{8F9B7D08-7C77-45A8-B569-F968248535AE}"/>
    <dgm:cxn modelId="{F03762A9-BB35-40B8-95B8-53699B6AD340}" type="presOf" srcId="{056FC1D9-63EC-4AF9-9C5C-B1D0362050D3}" destId="{69A8C4D7-89F6-4D03-A37D-D6AFA1ECC5C4}" srcOrd="0" destOrd="0" presId="urn:microsoft.com/office/officeart/2005/8/layout/bProcess3"/>
    <dgm:cxn modelId="{E96AF7EA-40C9-45D5-A97C-A0F9BEAC6823}" type="presOf" srcId="{56B2799B-9D90-4733-9E42-07A438267413}" destId="{15EEA7A8-DC04-45ED-91F1-C65A11EEE613}" srcOrd="0" destOrd="0" presId="urn:microsoft.com/office/officeart/2005/8/layout/bProcess3"/>
    <dgm:cxn modelId="{D61D226E-7589-4C7D-8D90-DDD84418E2CC}" srcId="{29FDF8EB-2BAB-4806-A7D3-ACC17E3BBAFD}" destId="{7E64E293-5858-4412-B121-2DF6D2CA872E}" srcOrd="8" destOrd="0" parTransId="{18B13F53-52F1-4E51-937E-705C4FF9734C}" sibTransId="{B61E004F-A275-45CD-BC49-2A3A1FB2B268}"/>
    <dgm:cxn modelId="{C8FEB9EA-DD3C-4E65-BEF8-3D89E23A4F35}" type="presOf" srcId="{B7861FA5-6660-4044-9BAC-CA60239329F7}" destId="{33536B90-3303-4680-AF87-362F15DD05DD}" srcOrd="1" destOrd="0" presId="urn:microsoft.com/office/officeart/2005/8/layout/bProcess3"/>
    <dgm:cxn modelId="{49A5388B-61A1-4E8D-8015-FBAC0797F3F1}" type="presOf" srcId="{D1130D0A-5FCB-4BF2-BBF7-59A3A6DA8D0B}" destId="{94BA9CB1-3F1B-4562-A9D8-C8A7232D1F00}" srcOrd="1" destOrd="0" presId="urn:microsoft.com/office/officeart/2005/8/layout/bProcess3"/>
    <dgm:cxn modelId="{0C2B131A-FEAC-42C8-809E-3ECD27683F45}" type="presOf" srcId="{7766A0AB-C4DB-46B5-BA3D-EE29018FD2B1}" destId="{96B3423D-7BA7-4E72-94F8-9EB42DAA0579}" srcOrd="1" destOrd="0" presId="urn:microsoft.com/office/officeart/2005/8/layout/bProcess3"/>
    <dgm:cxn modelId="{FF4EE05A-9103-4852-863F-06ACE41A0912}" type="presOf" srcId="{D7B7B235-AF8F-49D7-846C-45AE4658CFC8}" destId="{DEEF6B13-57BF-4AB9-98CB-F28F7E6546E0}" srcOrd="0" destOrd="0" presId="urn:microsoft.com/office/officeart/2005/8/layout/bProcess3"/>
    <dgm:cxn modelId="{96B6C574-61B4-476C-A571-C7B6B7CCCC86}" type="presOf" srcId="{CD3FD4C1-7297-4B45-9F08-C952A1C1D5DF}" destId="{D9669F8E-8E83-4EE8-843E-ABE5F6A00BA6}" srcOrd="0" destOrd="0" presId="urn:microsoft.com/office/officeart/2005/8/layout/bProcess3"/>
    <dgm:cxn modelId="{5C15CF1B-CC8C-4191-AE6D-6184DFEAC469}" type="presOf" srcId="{24BDD39D-338F-4088-A33A-E8C0E2197CCD}" destId="{9F585921-86C6-4AE9-B47C-F2963FE599C5}" srcOrd="0" destOrd="0" presId="urn:microsoft.com/office/officeart/2005/8/layout/bProcess3"/>
    <dgm:cxn modelId="{9F165E45-C4EA-4500-A4D4-61AF9AF1EA18}" type="presOf" srcId="{0EE2C0AA-8E01-4B5F-8981-26E3CBA82393}" destId="{1B965976-7B34-404D-8662-F9C638C7EBC5}" srcOrd="1" destOrd="0" presId="urn:microsoft.com/office/officeart/2005/8/layout/bProcess3"/>
    <dgm:cxn modelId="{05A7A2C5-925E-4AC8-8889-1303513C5736}" type="presOf" srcId="{A991A620-007E-41EB-8E91-7290CCE1486B}" destId="{4A3CC647-8B15-4310-A8AD-03C96D1F8C29}" srcOrd="1" destOrd="0" presId="urn:microsoft.com/office/officeart/2005/8/layout/bProcess3"/>
    <dgm:cxn modelId="{621A0B95-4327-455D-B97D-0A160B8FDA37}" type="presOf" srcId="{B61E004F-A275-45CD-BC49-2A3A1FB2B268}" destId="{50E252D6-35F2-41A9-997B-661F2DB97568}" srcOrd="1" destOrd="0" presId="urn:microsoft.com/office/officeart/2005/8/layout/bProcess3"/>
    <dgm:cxn modelId="{878B83ED-37A0-412D-BFF2-2DE759D5F068}" srcId="{29FDF8EB-2BAB-4806-A7D3-ACC17E3BBAFD}" destId="{D7B7B235-AF8F-49D7-846C-45AE4658CFC8}" srcOrd="5" destOrd="0" parTransId="{78541536-4BF4-4433-B528-D3CAD7102C35}" sibTransId="{056FC1D9-63EC-4AF9-9C5C-B1D0362050D3}"/>
    <dgm:cxn modelId="{A739D337-0D5B-456D-A91D-D36B608CEF64}" type="presOf" srcId="{A137A5FE-256C-4516-8EE6-EB8BAF5E3828}" destId="{913C8286-3C88-4E27-866A-709810AF4F3A}" srcOrd="0" destOrd="0" presId="urn:microsoft.com/office/officeart/2005/8/layout/bProcess3"/>
    <dgm:cxn modelId="{AE33E9CF-1620-4A51-B406-C26FE441B873}" type="presOf" srcId="{A9CD760A-794E-4FBA-BFDB-39BAD1DD8240}" destId="{B6F2A766-ADE6-4A87-B8C0-8F9133775D8D}" srcOrd="1" destOrd="0" presId="urn:microsoft.com/office/officeart/2005/8/layout/bProcess3"/>
    <dgm:cxn modelId="{80654AD2-B9A9-448F-BEF1-0F0529A9568C}" type="presOf" srcId="{82F193F8-4389-4E53-B279-C844FDC16FA0}" destId="{126C0DF5-F0D0-4E49-A2A8-4555D0F65595}" srcOrd="0" destOrd="0" presId="urn:microsoft.com/office/officeart/2005/8/layout/bProcess3"/>
    <dgm:cxn modelId="{973E2C1B-C90D-4BE0-B746-08C72395DADF}" type="presOf" srcId="{C57A2F45-B8F3-4F69-B5CB-42B2B8A65E89}" destId="{3C55AEB2-4C93-48A0-A815-2ED1B444D295}" srcOrd="0" destOrd="0" presId="urn:microsoft.com/office/officeart/2005/8/layout/bProcess3"/>
    <dgm:cxn modelId="{EBBF5E97-525C-45C8-A3F6-5597514E5994}" type="presOf" srcId="{056FC1D9-63EC-4AF9-9C5C-B1D0362050D3}" destId="{70C46020-9F45-4561-98B3-41B28EE96AD7}" srcOrd="1" destOrd="0" presId="urn:microsoft.com/office/officeart/2005/8/layout/bProcess3"/>
    <dgm:cxn modelId="{B72483AD-2D6F-4CB5-8EF7-D5EDD20FB480}" srcId="{29FDF8EB-2BAB-4806-A7D3-ACC17E3BBAFD}" destId="{ECCBF084-78D6-4354-A83F-CB8CA82700EB}" srcOrd="6" destOrd="0" parTransId="{8AD0E3DE-D41C-45F6-9EEB-7C3B91F32343}" sibTransId="{0EE2C0AA-8E01-4B5F-8981-26E3CBA82393}"/>
    <dgm:cxn modelId="{C1B584B4-8DC8-4D76-BD05-B04771897EFB}" srcId="{29FDF8EB-2BAB-4806-A7D3-ACC17E3BBAFD}" destId="{9F7D8ABF-5EE2-4D2C-A6E9-5E935EC85DF7}" srcOrd="9" destOrd="0" parTransId="{955EC25D-E199-4824-90F7-6F52B33A39B1}" sibTransId="{A9CD760A-794E-4FBA-BFDB-39BAD1DD8240}"/>
    <dgm:cxn modelId="{4D2D310B-A7AF-4C6A-9D73-8D84E4488F8F}" type="presOf" srcId="{7E64E293-5858-4412-B121-2DF6D2CA872E}" destId="{91CDED5E-E049-488A-81AE-3A6CA5BF3509}" srcOrd="0" destOrd="0" presId="urn:microsoft.com/office/officeart/2005/8/layout/bProcess3"/>
    <dgm:cxn modelId="{BCD1847F-CDDE-407F-A137-6A1EB4D6D2C4}" srcId="{29FDF8EB-2BAB-4806-A7D3-ACC17E3BBAFD}" destId="{C57A2F45-B8F3-4F69-B5CB-42B2B8A65E89}" srcOrd="0" destOrd="0" parTransId="{8CE3CDD7-BA1A-4245-9553-B82D9CB5764D}" sibTransId="{7766A0AB-C4DB-46B5-BA3D-EE29018FD2B1}"/>
    <dgm:cxn modelId="{17385E8D-B24A-432C-AFF4-AE59C5AEC2C4}" type="presOf" srcId="{A9CD760A-794E-4FBA-BFDB-39BAD1DD8240}" destId="{B7662466-ABD0-4CCD-AC46-443777AC5A99}" srcOrd="0" destOrd="0" presId="urn:microsoft.com/office/officeart/2005/8/layout/bProcess3"/>
    <dgm:cxn modelId="{D2C8C2EA-99CB-404F-8D01-0E1062AA0475}" type="presOf" srcId="{E52B2BF7-9B53-4BE1-86F6-EDD1284ED959}" destId="{A771F5DD-DE88-4BFE-A306-60781F520DD4}" srcOrd="0" destOrd="0" presId="urn:microsoft.com/office/officeart/2005/8/layout/bProcess3"/>
    <dgm:cxn modelId="{D4A63C9F-E7F6-403D-81D3-7D2E270D4A2E}" type="presOf" srcId="{A137A5FE-256C-4516-8EE6-EB8BAF5E3828}" destId="{8F9CBE8A-D3C2-49E8-81B4-45A855F72339}" srcOrd="1" destOrd="0" presId="urn:microsoft.com/office/officeart/2005/8/layout/bProcess3"/>
    <dgm:cxn modelId="{FE737973-7D78-4265-9438-EB9A4E9A4994}" type="presOf" srcId="{29FDF8EB-2BAB-4806-A7D3-ACC17E3BBAFD}" destId="{13951947-1DB5-4E37-A5BF-62AAC5783A82}" srcOrd="0" destOrd="0" presId="urn:microsoft.com/office/officeart/2005/8/layout/bProcess3"/>
    <dgm:cxn modelId="{C4FFFFFD-70FF-49E8-9CDC-F9DC2B81DA3D}" type="presOf" srcId="{905F0E94-1857-46E5-8136-E2498C3801DB}" destId="{A14BDB77-48D4-4B93-B197-55711FC1F18B}" srcOrd="0" destOrd="0" presId="urn:microsoft.com/office/officeart/2005/8/layout/bProcess3"/>
    <dgm:cxn modelId="{9E2537E7-F581-46B9-AC19-B42FB634D78B}" type="presParOf" srcId="{13951947-1DB5-4E37-A5BF-62AAC5783A82}" destId="{3C55AEB2-4C93-48A0-A815-2ED1B444D295}" srcOrd="0" destOrd="0" presId="urn:microsoft.com/office/officeart/2005/8/layout/bProcess3"/>
    <dgm:cxn modelId="{98019E59-5EBF-467E-923A-CC6F01BCBF01}" type="presParOf" srcId="{13951947-1DB5-4E37-A5BF-62AAC5783A82}" destId="{0824D170-AF12-42D6-BC78-AD3795F9BD82}" srcOrd="1" destOrd="0" presId="urn:microsoft.com/office/officeart/2005/8/layout/bProcess3"/>
    <dgm:cxn modelId="{6E24BA66-4D83-4AA3-A3DF-40FD3D963D61}" type="presParOf" srcId="{0824D170-AF12-42D6-BC78-AD3795F9BD82}" destId="{96B3423D-7BA7-4E72-94F8-9EB42DAA0579}" srcOrd="0" destOrd="0" presId="urn:microsoft.com/office/officeart/2005/8/layout/bProcess3"/>
    <dgm:cxn modelId="{E54C054C-9803-4269-8802-1954D5731B8C}" type="presParOf" srcId="{13951947-1DB5-4E37-A5BF-62AAC5783A82}" destId="{9F585921-86C6-4AE9-B47C-F2963FE599C5}" srcOrd="2" destOrd="0" presId="urn:microsoft.com/office/officeart/2005/8/layout/bProcess3"/>
    <dgm:cxn modelId="{5166C05F-9B8A-4E04-8757-B804075742C2}" type="presParOf" srcId="{13951947-1DB5-4E37-A5BF-62AAC5783A82}" destId="{938E8AF9-2C1C-4C62-A533-8515AE4B924E}" srcOrd="3" destOrd="0" presId="urn:microsoft.com/office/officeart/2005/8/layout/bProcess3"/>
    <dgm:cxn modelId="{B745A1B2-472B-4A79-A4EA-ECACFD4DFFF5}" type="presParOf" srcId="{938E8AF9-2C1C-4C62-A533-8515AE4B924E}" destId="{4A3CC647-8B15-4310-A8AD-03C96D1F8C29}" srcOrd="0" destOrd="0" presId="urn:microsoft.com/office/officeart/2005/8/layout/bProcess3"/>
    <dgm:cxn modelId="{C1FFA25A-8D51-48FB-9CE4-A6F399327E07}" type="presParOf" srcId="{13951947-1DB5-4E37-A5BF-62AAC5783A82}" destId="{D9669F8E-8E83-4EE8-843E-ABE5F6A00BA6}" srcOrd="4" destOrd="0" presId="urn:microsoft.com/office/officeart/2005/8/layout/bProcess3"/>
    <dgm:cxn modelId="{A0D6791E-0732-4262-9E39-B2878C3D12CA}" type="presParOf" srcId="{13951947-1DB5-4E37-A5BF-62AAC5783A82}" destId="{BA40D0FF-CA2D-43CA-8FD8-C7FF9EFD6707}" srcOrd="5" destOrd="0" presId="urn:microsoft.com/office/officeart/2005/8/layout/bProcess3"/>
    <dgm:cxn modelId="{BF1CA9E7-CC97-461B-BB1A-34B22DE042BF}" type="presParOf" srcId="{BA40D0FF-CA2D-43CA-8FD8-C7FF9EFD6707}" destId="{94BA9CB1-3F1B-4562-A9D8-C8A7232D1F00}" srcOrd="0" destOrd="0" presId="urn:microsoft.com/office/officeart/2005/8/layout/bProcess3"/>
    <dgm:cxn modelId="{EBED3804-4694-4199-ABA8-54E0E1BF5011}" type="presParOf" srcId="{13951947-1DB5-4E37-A5BF-62AAC5783A82}" destId="{48729535-C0AF-4E03-B875-440A907D8CEA}" srcOrd="6" destOrd="0" presId="urn:microsoft.com/office/officeart/2005/8/layout/bProcess3"/>
    <dgm:cxn modelId="{76B99A00-A3C4-4D99-AE91-AF2AB721F33F}" type="presParOf" srcId="{13951947-1DB5-4E37-A5BF-62AAC5783A82}" destId="{913C8286-3C88-4E27-866A-709810AF4F3A}" srcOrd="7" destOrd="0" presId="urn:microsoft.com/office/officeart/2005/8/layout/bProcess3"/>
    <dgm:cxn modelId="{BD241A49-BF59-40FE-A49F-1099CCED6A23}" type="presParOf" srcId="{913C8286-3C88-4E27-866A-709810AF4F3A}" destId="{8F9CBE8A-D3C2-49E8-81B4-45A855F72339}" srcOrd="0" destOrd="0" presId="urn:microsoft.com/office/officeart/2005/8/layout/bProcess3"/>
    <dgm:cxn modelId="{DD52BAB4-2D28-422F-A2EA-5D358B7CBE5D}" type="presParOf" srcId="{13951947-1DB5-4E37-A5BF-62AAC5783A82}" destId="{15EEA7A8-DC04-45ED-91F1-C65A11EEE613}" srcOrd="8" destOrd="0" presId="urn:microsoft.com/office/officeart/2005/8/layout/bProcess3"/>
    <dgm:cxn modelId="{7FC5EC9C-BD70-4CDF-B2ED-8263FB58F496}" type="presParOf" srcId="{13951947-1DB5-4E37-A5BF-62AAC5783A82}" destId="{A14BDB77-48D4-4B93-B197-55711FC1F18B}" srcOrd="9" destOrd="0" presId="urn:microsoft.com/office/officeart/2005/8/layout/bProcess3"/>
    <dgm:cxn modelId="{FD2C8664-E2CA-4631-B253-BBCC458ACADF}" type="presParOf" srcId="{A14BDB77-48D4-4B93-B197-55711FC1F18B}" destId="{241FC5B2-F212-4D3E-9B6E-0A51F45B788A}" srcOrd="0" destOrd="0" presId="urn:microsoft.com/office/officeart/2005/8/layout/bProcess3"/>
    <dgm:cxn modelId="{E7E7B839-64FF-4174-8AA2-A19D2504D774}" type="presParOf" srcId="{13951947-1DB5-4E37-A5BF-62AAC5783A82}" destId="{DEEF6B13-57BF-4AB9-98CB-F28F7E6546E0}" srcOrd="10" destOrd="0" presId="urn:microsoft.com/office/officeart/2005/8/layout/bProcess3"/>
    <dgm:cxn modelId="{87473EF3-650F-4710-9482-A5D0E42E385F}" type="presParOf" srcId="{13951947-1DB5-4E37-A5BF-62AAC5783A82}" destId="{69A8C4D7-89F6-4D03-A37D-D6AFA1ECC5C4}" srcOrd="11" destOrd="0" presId="urn:microsoft.com/office/officeart/2005/8/layout/bProcess3"/>
    <dgm:cxn modelId="{CFB4EF69-CB05-4342-B04F-B734CF73B362}" type="presParOf" srcId="{69A8C4D7-89F6-4D03-A37D-D6AFA1ECC5C4}" destId="{70C46020-9F45-4561-98B3-41B28EE96AD7}" srcOrd="0" destOrd="0" presId="urn:microsoft.com/office/officeart/2005/8/layout/bProcess3"/>
    <dgm:cxn modelId="{2224F2EB-60A0-4845-A2CA-EBD8EC251E94}" type="presParOf" srcId="{13951947-1DB5-4E37-A5BF-62AAC5783A82}" destId="{D2968D38-2BEE-420F-A08E-905157FFE08F}" srcOrd="12" destOrd="0" presId="urn:microsoft.com/office/officeart/2005/8/layout/bProcess3"/>
    <dgm:cxn modelId="{B22D7096-DEBE-44ED-8E2F-F364B6A32A5E}" type="presParOf" srcId="{13951947-1DB5-4E37-A5BF-62AAC5783A82}" destId="{BD411B71-FDF4-48AB-9EBE-58AE0C22575B}" srcOrd="13" destOrd="0" presId="urn:microsoft.com/office/officeart/2005/8/layout/bProcess3"/>
    <dgm:cxn modelId="{8EFF5A0A-6937-4A47-8E68-62C94409DA00}" type="presParOf" srcId="{BD411B71-FDF4-48AB-9EBE-58AE0C22575B}" destId="{1B965976-7B34-404D-8662-F9C638C7EBC5}" srcOrd="0" destOrd="0" presId="urn:microsoft.com/office/officeart/2005/8/layout/bProcess3"/>
    <dgm:cxn modelId="{2E1B070F-F0E5-4BA2-9AF7-BA3C093B1D14}" type="presParOf" srcId="{13951947-1DB5-4E37-A5BF-62AAC5783A82}" destId="{126C0DF5-F0D0-4E49-A2A8-4555D0F65595}" srcOrd="14" destOrd="0" presId="urn:microsoft.com/office/officeart/2005/8/layout/bProcess3"/>
    <dgm:cxn modelId="{780CE6B8-4EEB-484F-BA62-7C422A820EB5}" type="presParOf" srcId="{13951947-1DB5-4E37-A5BF-62AAC5783A82}" destId="{D24A4634-1414-4E1D-8B3B-E82C83CADC22}" srcOrd="15" destOrd="0" presId="urn:microsoft.com/office/officeart/2005/8/layout/bProcess3"/>
    <dgm:cxn modelId="{968646F1-6F65-43E9-A078-B0E34154E353}" type="presParOf" srcId="{D24A4634-1414-4E1D-8B3B-E82C83CADC22}" destId="{625549CA-BA0C-431F-9F18-1AA12C0B0DB2}" srcOrd="0" destOrd="0" presId="urn:microsoft.com/office/officeart/2005/8/layout/bProcess3"/>
    <dgm:cxn modelId="{9EAB473A-17F9-4762-B8A2-F0201EF917ED}" type="presParOf" srcId="{13951947-1DB5-4E37-A5BF-62AAC5783A82}" destId="{91CDED5E-E049-488A-81AE-3A6CA5BF3509}" srcOrd="16" destOrd="0" presId="urn:microsoft.com/office/officeart/2005/8/layout/bProcess3"/>
    <dgm:cxn modelId="{15DD03D8-3E7C-42CC-8918-0AB989F612B1}" type="presParOf" srcId="{13951947-1DB5-4E37-A5BF-62AAC5783A82}" destId="{CF81D4F4-CB85-40F3-959F-8951FF7AC9A7}" srcOrd="17" destOrd="0" presId="urn:microsoft.com/office/officeart/2005/8/layout/bProcess3"/>
    <dgm:cxn modelId="{E8878F9B-EE6D-430B-B745-20E20AAACEAA}" type="presParOf" srcId="{CF81D4F4-CB85-40F3-959F-8951FF7AC9A7}" destId="{50E252D6-35F2-41A9-997B-661F2DB97568}" srcOrd="0" destOrd="0" presId="urn:microsoft.com/office/officeart/2005/8/layout/bProcess3"/>
    <dgm:cxn modelId="{5449A8CF-CEC4-45C1-B6A7-661BD9957A07}" type="presParOf" srcId="{13951947-1DB5-4E37-A5BF-62AAC5783A82}" destId="{75E96307-D3A7-4AED-BCC8-7FAB4CD62ED1}" srcOrd="18" destOrd="0" presId="urn:microsoft.com/office/officeart/2005/8/layout/bProcess3"/>
    <dgm:cxn modelId="{16B938A2-1924-4563-A439-8661C66B9661}" type="presParOf" srcId="{13951947-1DB5-4E37-A5BF-62AAC5783A82}" destId="{B7662466-ABD0-4CCD-AC46-443777AC5A99}" srcOrd="19" destOrd="0" presId="urn:microsoft.com/office/officeart/2005/8/layout/bProcess3"/>
    <dgm:cxn modelId="{56E8E9FD-34D9-479A-B3DC-8485CE3035A9}" type="presParOf" srcId="{B7662466-ABD0-4CCD-AC46-443777AC5A99}" destId="{B6F2A766-ADE6-4A87-B8C0-8F9133775D8D}" srcOrd="0" destOrd="0" presId="urn:microsoft.com/office/officeart/2005/8/layout/bProcess3"/>
    <dgm:cxn modelId="{676378A6-ED69-4E7D-AEFE-8E25C88B5DBA}" type="presParOf" srcId="{13951947-1DB5-4E37-A5BF-62AAC5783A82}" destId="{A771F5DD-DE88-4BFE-A306-60781F520DD4}" srcOrd="20" destOrd="0" presId="urn:microsoft.com/office/officeart/2005/8/layout/bProcess3"/>
    <dgm:cxn modelId="{06525B99-D287-4F51-AB3D-C315CAF9526A}" type="presParOf" srcId="{13951947-1DB5-4E37-A5BF-62AAC5783A82}" destId="{F152B8D1-A6D6-4EB4-90E8-5A5378F12C48}" srcOrd="21" destOrd="0" presId="urn:microsoft.com/office/officeart/2005/8/layout/bProcess3"/>
    <dgm:cxn modelId="{492A2B79-49ED-46EF-B01F-CB248B43A55C}" type="presParOf" srcId="{F152B8D1-A6D6-4EB4-90E8-5A5378F12C48}" destId="{33536B90-3303-4680-AF87-362F15DD05DD}" srcOrd="0" destOrd="0" presId="urn:microsoft.com/office/officeart/2005/8/layout/bProcess3"/>
    <dgm:cxn modelId="{6CA5FBE8-7A3C-449A-BD79-712B658F5304}" type="presParOf" srcId="{13951947-1DB5-4E37-A5BF-62AAC5783A82}" destId="{E7F3A3B2-117C-4053-86F4-CC2D14A26246}" srcOrd="2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2143B-34A2-42B9-BEC1-4C52499556BC}">
      <dsp:nvSpPr>
        <dsp:cNvPr id="0" name=""/>
        <dsp:cNvSpPr/>
      </dsp:nvSpPr>
      <dsp:spPr>
        <a:xfrm>
          <a:off x="4123" y="449335"/>
          <a:ext cx="545592" cy="545592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16D3E-755E-410E-B45E-2C7DCA5FFC5E}">
      <dsp:nvSpPr>
        <dsp:cNvPr id="0" name=""/>
        <dsp:cNvSpPr/>
      </dsp:nvSpPr>
      <dsp:spPr>
        <a:xfrm>
          <a:off x="58682" y="503895"/>
          <a:ext cx="436473" cy="436473"/>
        </a:xfrm>
        <a:prstGeom prst="chord">
          <a:avLst>
            <a:gd name="adj1" fmla="val 2332194"/>
            <a:gd name="adj2" fmla="val 8587806"/>
          </a:avLst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D0B15-BC64-4635-B028-D51D036DDA15}">
      <dsp:nvSpPr>
        <dsp:cNvPr id="0" name=""/>
        <dsp:cNvSpPr/>
      </dsp:nvSpPr>
      <dsp:spPr>
        <a:xfrm>
          <a:off x="663380" y="0"/>
          <a:ext cx="1614043" cy="144426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Part 1</a:t>
          </a:r>
          <a:r>
            <a:rPr lang="en-US" sz="2200" kern="1200" dirty="0" smtClean="0"/>
            <a:t>: </a:t>
          </a:r>
          <a:r>
            <a:rPr lang="en-US" sz="1600" kern="1200" dirty="0" smtClean="0"/>
            <a:t>Identify User CMDP Role(s)</a:t>
          </a:r>
          <a:endParaRPr lang="en-US" sz="2200" kern="1200" dirty="0"/>
        </a:p>
      </dsp:txBody>
      <dsp:txXfrm>
        <a:off x="663380" y="0"/>
        <a:ext cx="1614043" cy="1444263"/>
      </dsp:txXfrm>
    </dsp:sp>
    <dsp:sp modelId="{0EA67A07-4829-4ACC-B126-D98D1A467E82}">
      <dsp:nvSpPr>
        <dsp:cNvPr id="0" name=""/>
        <dsp:cNvSpPr/>
      </dsp:nvSpPr>
      <dsp:spPr>
        <a:xfrm>
          <a:off x="2391088" y="449335"/>
          <a:ext cx="545592" cy="545592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9C1EDF-4B3A-411E-911C-C78690C75459}">
      <dsp:nvSpPr>
        <dsp:cNvPr id="0" name=""/>
        <dsp:cNvSpPr/>
      </dsp:nvSpPr>
      <dsp:spPr>
        <a:xfrm>
          <a:off x="2445647" y="503895"/>
          <a:ext cx="436473" cy="436473"/>
        </a:xfrm>
        <a:prstGeom prst="chord">
          <a:avLst>
            <a:gd name="adj1" fmla="val 692220"/>
            <a:gd name="adj2" fmla="val 10107780"/>
          </a:avLst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11D5B-AE85-404F-8D2C-9F4A8E6C7A18}">
      <dsp:nvSpPr>
        <dsp:cNvPr id="0" name=""/>
        <dsp:cNvSpPr/>
      </dsp:nvSpPr>
      <dsp:spPr>
        <a:xfrm>
          <a:off x="3050345" y="0"/>
          <a:ext cx="1614043" cy="144426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Part 2</a:t>
          </a:r>
          <a:r>
            <a:rPr lang="en-US" sz="1800" kern="1200" dirty="0" smtClean="0"/>
            <a:t>: </a:t>
          </a:r>
          <a:r>
            <a:rPr lang="en-US" sz="1600" kern="1200" dirty="0" smtClean="0"/>
            <a:t>Register for Shared CROMERR Services (SCS)</a:t>
          </a:r>
          <a:endParaRPr lang="en-US" sz="1600" kern="1200" dirty="0"/>
        </a:p>
      </dsp:txBody>
      <dsp:txXfrm>
        <a:off x="3050345" y="0"/>
        <a:ext cx="1614043" cy="1444263"/>
      </dsp:txXfrm>
    </dsp:sp>
    <dsp:sp modelId="{07C6F95F-FBD9-48BF-8417-3332A557A372}">
      <dsp:nvSpPr>
        <dsp:cNvPr id="0" name=""/>
        <dsp:cNvSpPr/>
      </dsp:nvSpPr>
      <dsp:spPr>
        <a:xfrm>
          <a:off x="4778053" y="449335"/>
          <a:ext cx="545592" cy="545592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70745-6DCD-4F81-BC7E-F8B97EABDFF1}">
      <dsp:nvSpPr>
        <dsp:cNvPr id="0" name=""/>
        <dsp:cNvSpPr/>
      </dsp:nvSpPr>
      <dsp:spPr>
        <a:xfrm>
          <a:off x="4832612" y="503895"/>
          <a:ext cx="436473" cy="436473"/>
        </a:xfrm>
        <a:prstGeom prst="chord">
          <a:avLst>
            <a:gd name="adj1" fmla="val 20907780"/>
            <a:gd name="adj2" fmla="val 11492220"/>
          </a:avLst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9C71C-CEBE-41F3-B81E-456F92077F81}">
      <dsp:nvSpPr>
        <dsp:cNvPr id="0" name=""/>
        <dsp:cNvSpPr/>
      </dsp:nvSpPr>
      <dsp:spPr>
        <a:xfrm>
          <a:off x="5437310" y="0"/>
          <a:ext cx="1614043" cy="144426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Part 3</a:t>
          </a:r>
          <a:r>
            <a:rPr lang="en-US" sz="1800" kern="1200" dirty="0" smtClean="0"/>
            <a:t>: </a:t>
          </a:r>
          <a:r>
            <a:rPr lang="en-US" sz="1600" kern="1200" dirty="0" smtClean="0"/>
            <a:t>Log into CMDP</a:t>
          </a:r>
          <a:endParaRPr lang="en-US" sz="1600" kern="1200" dirty="0"/>
        </a:p>
      </dsp:txBody>
      <dsp:txXfrm>
        <a:off x="5437310" y="0"/>
        <a:ext cx="1614043" cy="1444263"/>
      </dsp:txXfrm>
    </dsp:sp>
    <dsp:sp modelId="{D5E1AE74-9736-4F84-A1AA-BCFE75F06FB1}">
      <dsp:nvSpPr>
        <dsp:cNvPr id="0" name=""/>
        <dsp:cNvSpPr/>
      </dsp:nvSpPr>
      <dsp:spPr>
        <a:xfrm>
          <a:off x="7165018" y="445612"/>
          <a:ext cx="545592" cy="545592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8EC58-804D-4CA3-AB0B-0E95B1FCE68B}">
      <dsp:nvSpPr>
        <dsp:cNvPr id="0" name=""/>
        <dsp:cNvSpPr/>
      </dsp:nvSpPr>
      <dsp:spPr>
        <a:xfrm>
          <a:off x="7219577" y="500171"/>
          <a:ext cx="436473" cy="436473"/>
        </a:xfrm>
        <a:prstGeom prst="chord">
          <a:avLst>
            <a:gd name="adj1" fmla="val 19267806"/>
            <a:gd name="adj2" fmla="val 13012194"/>
          </a:avLst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EA05F-64FC-4FF6-8415-8B454CDC9233}">
      <dsp:nvSpPr>
        <dsp:cNvPr id="0" name=""/>
        <dsp:cNvSpPr/>
      </dsp:nvSpPr>
      <dsp:spPr>
        <a:xfrm>
          <a:off x="7824275" y="3723"/>
          <a:ext cx="1614043" cy="142936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Part 4</a:t>
          </a:r>
          <a:r>
            <a:rPr lang="en-US" sz="1800" kern="1200" dirty="0" smtClean="0"/>
            <a:t>:</a:t>
          </a:r>
          <a:r>
            <a:rPr lang="en-US" sz="1600" kern="1200" dirty="0" smtClean="0"/>
            <a:t> Role Sponsorship as a Lab Administrator</a:t>
          </a:r>
          <a:endParaRPr lang="en-US" sz="1600" kern="1200" dirty="0"/>
        </a:p>
      </dsp:txBody>
      <dsp:txXfrm>
        <a:off x="7824275" y="3723"/>
        <a:ext cx="1614043" cy="1429369"/>
      </dsp:txXfrm>
    </dsp:sp>
    <dsp:sp modelId="{F39FA99D-A824-4E3C-A665-15F340EB4D52}">
      <dsp:nvSpPr>
        <dsp:cNvPr id="0" name=""/>
        <dsp:cNvSpPr/>
      </dsp:nvSpPr>
      <dsp:spPr>
        <a:xfrm>
          <a:off x="9551983" y="449335"/>
          <a:ext cx="545592" cy="545592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F491F5-26B5-4AC8-B848-EAF810C958F0}">
      <dsp:nvSpPr>
        <dsp:cNvPr id="0" name=""/>
        <dsp:cNvSpPr/>
      </dsp:nvSpPr>
      <dsp:spPr>
        <a:xfrm>
          <a:off x="9606542" y="503895"/>
          <a:ext cx="436473" cy="436473"/>
        </a:xfrm>
        <a:prstGeom prst="chord">
          <a:avLst>
            <a:gd name="adj1" fmla="val 16200000"/>
            <a:gd name="adj2" fmla="val 16200000"/>
          </a:avLst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0C259-6B0B-41A1-AF81-6CD6EA4DA612}">
      <dsp:nvSpPr>
        <dsp:cNvPr id="0" name=""/>
        <dsp:cNvSpPr/>
      </dsp:nvSpPr>
      <dsp:spPr>
        <a:xfrm>
          <a:off x="10211240" y="0"/>
          <a:ext cx="1614043" cy="144426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/>
            <a:t>Reminder</a:t>
          </a:r>
          <a:r>
            <a:rPr lang="en-US" sz="1800" kern="1200" dirty="0" smtClean="0"/>
            <a:t>:</a:t>
          </a:r>
          <a:r>
            <a:rPr lang="en-US" sz="1600" kern="1200" dirty="0" smtClean="0"/>
            <a:t> Training References</a:t>
          </a:r>
          <a:endParaRPr lang="en-US" sz="1600" kern="1200" dirty="0"/>
        </a:p>
      </dsp:txBody>
      <dsp:txXfrm>
        <a:off x="10211240" y="0"/>
        <a:ext cx="1614043" cy="14442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B49F8-8B1A-43A7-B63E-4918FAEF55FD}">
      <dsp:nvSpPr>
        <dsp:cNvPr id="0" name=""/>
        <dsp:cNvSpPr/>
      </dsp:nvSpPr>
      <dsp:spPr>
        <a:xfrm>
          <a:off x="0" y="0"/>
          <a:ext cx="2418607" cy="152983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Laboratory Roles</a:t>
          </a:r>
          <a:endParaRPr lang="en-US" sz="1400" kern="1200" dirty="0"/>
        </a:p>
      </dsp:txBody>
      <dsp:txXfrm>
        <a:off x="0" y="0"/>
        <a:ext cx="2418607" cy="458949"/>
      </dsp:txXfrm>
    </dsp:sp>
    <dsp:sp modelId="{678A96A7-3F32-4444-9167-B7BF79D5E171}">
      <dsp:nvSpPr>
        <dsp:cNvPr id="0" name=""/>
        <dsp:cNvSpPr/>
      </dsp:nvSpPr>
      <dsp:spPr>
        <a:xfrm>
          <a:off x="158565" y="458987"/>
          <a:ext cx="2103840" cy="22286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1. Lab System Administrator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58565" y="458987"/>
        <a:ext cx="2103840" cy="222864"/>
      </dsp:txXfrm>
    </dsp:sp>
    <dsp:sp modelId="{80631307-07A6-48CB-B1B1-1DFB6CD9401B}">
      <dsp:nvSpPr>
        <dsp:cNvPr id="0" name=""/>
        <dsp:cNvSpPr/>
      </dsp:nvSpPr>
      <dsp:spPr>
        <a:xfrm>
          <a:off x="158565" y="716138"/>
          <a:ext cx="2103840" cy="22286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2. Certifier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58565" y="716138"/>
        <a:ext cx="2103840" cy="222864"/>
      </dsp:txXfrm>
    </dsp:sp>
    <dsp:sp modelId="{E49E31E0-FA2D-49AD-A88F-462213BB61F7}">
      <dsp:nvSpPr>
        <dsp:cNvPr id="0" name=""/>
        <dsp:cNvSpPr/>
      </dsp:nvSpPr>
      <dsp:spPr>
        <a:xfrm>
          <a:off x="158565" y="973289"/>
          <a:ext cx="2103840" cy="22286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3. Reviewer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58565" y="973289"/>
        <a:ext cx="2103840" cy="222864"/>
      </dsp:txXfrm>
    </dsp:sp>
    <dsp:sp modelId="{B03421A9-02F0-41F8-B3CD-C874C28A7E64}">
      <dsp:nvSpPr>
        <dsp:cNvPr id="0" name=""/>
        <dsp:cNvSpPr/>
      </dsp:nvSpPr>
      <dsp:spPr>
        <a:xfrm>
          <a:off x="158565" y="1230439"/>
          <a:ext cx="2103840" cy="22286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4. Preparer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58565" y="1230439"/>
        <a:ext cx="2103840" cy="2228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4D170-AF12-42D6-BC78-AD3795F9BD82}">
      <dsp:nvSpPr>
        <dsp:cNvPr id="0" name=""/>
        <dsp:cNvSpPr/>
      </dsp:nvSpPr>
      <dsp:spPr>
        <a:xfrm>
          <a:off x="2354925" y="900632"/>
          <a:ext cx="5102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0204" y="4572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596508" y="943646"/>
        <a:ext cx="27040" cy="5413"/>
      </dsp:txXfrm>
    </dsp:sp>
    <dsp:sp modelId="{3C55AEB2-4C93-48A0-A815-2ED1B444D295}">
      <dsp:nvSpPr>
        <dsp:cNvPr id="0" name=""/>
        <dsp:cNvSpPr/>
      </dsp:nvSpPr>
      <dsp:spPr>
        <a:xfrm>
          <a:off x="5400" y="495885"/>
          <a:ext cx="2351325" cy="90093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>
              <a:solidFill>
                <a:schemeClr val="tx1"/>
              </a:solidFill>
            </a:rPr>
            <a:t>Step 1</a:t>
          </a:r>
          <a:r>
            <a:rPr lang="en-US" sz="1700" kern="1200" dirty="0" smtClean="0">
              <a:solidFill>
                <a:schemeClr val="tx1"/>
              </a:solidFill>
            </a:rPr>
            <a:t>: </a:t>
          </a:r>
          <a:r>
            <a:rPr lang="en-US" sz="1600" kern="1200" dirty="0" smtClean="0">
              <a:solidFill>
                <a:schemeClr val="tx1"/>
              </a:solidFill>
            </a:rPr>
            <a:t>Go to SCS Home Page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5400" y="495885"/>
        <a:ext cx="2351325" cy="900933"/>
      </dsp:txXfrm>
    </dsp:sp>
    <dsp:sp modelId="{938E8AF9-2C1C-4C62-A533-8515AE4B924E}">
      <dsp:nvSpPr>
        <dsp:cNvPr id="0" name=""/>
        <dsp:cNvSpPr/>
      </dsp:nvSpPr>
      <dsp:spPr>
        <a:xfrm>
          <a:off x="5247055" y="900632"/>
          <a:ext cx="5102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0204" y="4572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488638" y="943646"/>
        <a:ext cx="27040" cy="5413"/>
      </dsp:txXfrm>
    </dsp:sp>
    <dsp:sp modelId="{9F585921-86C6-4AE9-B47C-F2963FE599C5}">
      <dsp:nvSpPr>
        <dsp:cNvPr id="0" name=""/>
        <dsp:cNvSpPr/>
      </dsp:nvSpPr>
      <dsp:spPr>
        <a:xfrm>
          <a:off x="2897530" y="495885"/>
          <a:ext cx="2351325" cy="90093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>
              <a:solidFill>
                <a:schemeClr val="tx1"/>
              </a:solidFill>
            </a:rPr>
            <a:t>Step 2</a:t>
          </a:r>
          <a:r>
            <a:rPr lang="en-US" sz="1700" kern="1200" dirty="0" smtClean="0">
              <a:solidFill>
                <a:schemeClr val="tx1"/>
              </a:solidFill>
            </a:rPr>
            <a:t>: </a:t>
          </a:r>
          <a:r>
            <a:rPr lang="en-US" sz="1600" kern="1200" dirty="0" smtClean="0">
              <a:solidFill>
                <a:schemeClr val="tx1"/>
              </a:solidFill>
            </a:rPr>
            <a:t>Select Partner, Program, Role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897530" y="495885"/>
        <a:ext cx="2351325" cy="900933"/>
      </dsp:txXfrm>
    </dsp:sp>
    <dsp:sp modelId="{BA40D0FF-CA2D-43CA-8FD8-C7FF9EFD6707}">
      <dsp:nvSpPr>
        <dsp:cNvPr id="0" name=""/>
        <dsp:cNvSpPr/>
      </dsp:nvSpPr>
      <dsp:spPr>
        <a:xfrm>
          <a:off x="8139185" y="900632"/>
          <a:ext cx="5102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0204" y="4572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380768" y="943646"/>
        <a:ext cx="27040" cy="5413"/>
      </dsp:txXfrm>
    </dsp:sp>
    <dsp:sp modelId="{D9669F8E-8E83-4EE8-843E-ABE5F6A00BA6}">
      <dsp:nvSpPr>
        <dsp:cNvPr id="0" name=""/>
        <dsp:cNvSpPr/>
      </dsp:nvSpPr>
      <dsp:spPr>
        <a:xfrm>
          <a:off x="5789660" y="495885"/>
          <a:ext cx="2351325" cy="90093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>
              <a:solidFill>
                <a:schemeClr val="tx1"/>
              </a:solidFill>
            </a:rPr>
            <a:t>Step 3</a:t>
          </a:r>
          <a:r>
            <a:rPr lang="en-US" sz="1700" kern="1200" dirty="0" smtClean="0">
              <a:solidFill>
                <a:schemeClr val="tx1"/>
              </a:solidFill>
            </a:rPr>
            <a:t>: </a:t>
          </a:r>
          <a:r>
            <a:rPr lang="en-US" sz="1600" kern="1200" dirty="0" smtClean="0">
              <a:solidFill>
                <a:schemeClr val="tx1"/>
              </a:solidFill>
            </a:rPr>
            <a:t>Accept Privacy/Terms and Conditions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789660" y="495885"/>
        <a:ext cx="2351325" cy="900933"/>
      </dsp:txXfrm>
    </dsp:sp>
    <dsp:sp modelId="{913C8286-3C88-4E27-866A-709810AF4F3A}">
      <dsp:nvSpPr>
        <dsp:cNvPr id="0" name=""/>
        <dsp:cNvSpPr/>
      </dsp:nvSpPr>
      <dsp:spPr>
        <a:xfrm>
          <a:off x="1181063" y="1395019"/>
          <a:ext cx="8676390" cy="510204"/>
        </a:xfrm>
        <a:custGeom>
          <a:avLst/>
          <a:gdLst/>
          <a:ahLst/>
          <a:cxnLst/>
          <a:rect l="0" t="0" r="0" b="0"/>
          <a:pathLst>
            <a:path>
              <a:moveTo>
                <a:pt x="8676390" y="0"/>
              </a:moveTo>
              <a:lnTo>
                <a:pt x="8676390" y="272202"/>
              </a:lnTo>
              <a:lnTo>
                <a:pt x="0" y="272202"/>
              </a:lnTo>
              <a:lnTo>
                <a:pt x="0" y="510204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301927" y="1647415"/>
        <a:ext cx="434661" cy="5413"/>
      </dsp:txXfrm>
    </dsp:sp>
    <dsp:sp modelId="{48729535-C0AF-4E03-B875-440A907D8CEA}">
      <dsp:nvSpPr>
        <dsp:cNvPr id="0" name=""/>
        <dsp:cNvSpPr/>
      </dsp:nvSpPr>
      <dsp:spPr>
        <a:xfrm>
          <a:off x="8681790" y="495885"/>
          <a:ext cx="2351325" cy="90093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>
              <a:solidFill>
                <a:schemeClr val="tx1"/>
              </a:solidFill>
            </a:rPr>
            <a:t>Step 4</a:t>
          </a:r>
          <a:r>
            <a:rPr lang="en-US" sz="1700" kern="1200" dirty="0" smtClean="0">
              <a:solidFill>
                <a:schemeClr val="tx1"/>
              </a:solidFill>
            </a:rPr>
            <a:t>: </a:t>
          </a:r>
          <a:r>
            <a:rPr lang="en-US" sz="1600" kern="1200" dirty="0" smtClean="0">
              <a:solidFill>
                <a:schemeClr val="tx1"/>
              </a:solidFill>
            </a:rPr>
            <a:t>Accept Rules of Behavior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8681790" y="495885"/>
        <a:ext cx="2351325" cy="900933"/>
      </dsp:txXfrm>
    </dsp:sp>
    <dsp:sp modelId="{A14BDB77-48D4-4B93-B197-55711FC1F18B}">
      <dsp:nvSpPr>
        <dsp:cNvPr id="0" name=""/>
        <dsp:cNvSpPr/>
      </dsp:nvSpPr>
      <dsp:spPr>
        <a:xfrm>
          <a:off x="2354925" y="2342371"/>
          <a:ext cx="5102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0204" y="4572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596508" y="2385384"/>
        <a:ext cx="27040" cy="5413"/>
      </dsp:txXfrm>
    </dsp:sp>
    <dsp:sp modelId="{15EEA7A8-DC04-45ED-91F1-C65A11EEE613}">
      <dsp:nvSpPr>
        <dsp:cNvPr id="0" name=""/>
        <dsp:cNvSpPr/>
      </dsp:nvSpPr>
      <dsp:spPr>
        <a:xfrm>
          <a:off x="5400" y="1937624"/>
          <a:ext cx="2351325" cy="90093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>
              <a:solidFill>
                <a:schemeClr val="tx1"/>
              </a:solidFill>
            </a:rPr>
            <a:t>Step 5</a:t>
          </a:r>
          <a:r>
            <a:rPr lang="en-US" sz="1700" kern="1200" dirty="0" smtClean="0">
              <a:solidFill>
                <a:schemeClr val="tx1"/>
              </a:solidFill>
            </a:rPr>
            <a:t>: </a:t>
          </a:r>
          <a:r>
            <a:rPr lang="en-US" sz="1600" kern="1200" dirty="0" smtClean="0">
              <a:solidFill>
                <a:schemeClr val="tx1"/>
              </a:solidFill>
            </a:rPr>
            <a:t>Enter User Information in Account Profile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400" y="1937624"/>
        <a:ext cx="2351325" cy="900933"/>
      </dsp:txXfrm>
    </dsp:sp>
    <dsp:sp modelId="{69A8C4D7-89F6-4D03-A37D-D6AFA1ECC5C4}">
      <dsp:nvSpPr>
        <dsp:cNvPr id="0" name=""/>
        <dsp:cNvSpPr/>
      </dsp:nvSpPr>
      <dsp:spPr>
        <a:xfrm>
          <a:off x="5247055" y="2342371"/>
          <a:ext cx="5102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0204" y="4572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488638" y="2385384"/>
        <a:ext cx="27040" cy="5413"/>
      </dsp:txXfrm>
    </dsp:sp>
    <dsp:sp modelId="{DEEF6B13-57BF-4AB9-98CB-F28F7E6546E0}">
      <dsp:nvSpPr>
        <dsp:cNvPr id="0" name=""/>
        <dsp:cNvSpPr/>
      </dsp:nvSpPr>
      <dsp:spPr>
        <a:xfrm>
          <a:off x="2897530" y="1937624"/>
          <a:ext cx="2351325" cy="90093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>
              <a:solidFill>
                <a:schemeClr val="tx1"/>
              </a:solidFill>
            </a:rPr>
            <a:t>Step 6</a:t>
          </a:r>
          <a:r>
            <a:rPr lang="en-US" sz="1700" kern="1200" dirty="0" smtClean="0">
              <a:solidFill>
                <a:schemeClr val="tx1"/>
              </a:solidFill>
            </a:rPr>
            <a:t>: </a:t>
          </a:r>
          <a:r>
            <a:rPr lang="en-US" sz="1600" kern="1200" dirty="0" smtClean="0">
              <a:solidFill>
                <a:schemeClr val="tx1"/>
              </a:solidFill>
            </a:rPr>
            <a:t>Choose Organization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897530" y="1937624"/>
        <a:ext cx="2351325" cy="900933"/>
      </dsp:txXfrm>
    </dsp:sp>
    <dsp:sp modelId="{BD411B71-FDF4-48AB-9EBE-58AE0C22575B}">
      <dsp:nvSpPr>
        <dsp:cNvPr id="0" name=""/>
        <dsp:cNvSpPr/>
      </dsp:nvSpPr>
      <dsp:spPr>
        <a:xfrm>
          <a:off x="8139185" y="2342371"/>
          <a:ext cx="5102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0204" y="4572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380768" y="2385384"/>
        <a:ext cx="27040" cy="5413"/>
      </dsp:txXfrm>
    </dsp:sp>
    <dsp:sp modelId="{D2968D38-2BEE-420F-A08E-905157FFE08F}">
      <dsp:nvSpPr>
        <dsp:cNvPr id="0" name=""/>
        <dsp:cNvSpPr/>
      </dsp:nvSpPr>
      <dsp:spPr>
        <a:xfrm>
          <a:off x="5789660" y="1937624"/>
          <a:ext cx="2351325" cy="90093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>
              <a:solidFill>
                <a:schemeClr val="tx1"/>
              </a:solidFill>
            </a:rPr>
            <a:t>Step 7</a:t>
          </a:r>
          <a:r>
            <a:rPr lang="en-US" sz="1700" kern="1200" dirty="0" smtClean="0">
              <a:solidFill>
                <a:schemeClr val="tx1"/>
              </a:solidFill>
            </a:rPr>
            <a:t>: </a:t>
          </a:r>
          <a:r>
            <a:rPr lang="en-US" sz="1600" kern="1200" dirty="0" smtClean="0">
              <a:solidFill>
                <a:schemeClr val="tx1"/>
              </a:solidFill>
            </a:rPr>
            <a:t>Verification Email with Validation Code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789660" y="1937624"/>
        <a:ext cx="2351325" cy="900933"/>
      </dsp:txXfrm>
    </dsp:sp>
    <dsp:sp modelId="{D24A4634-1414-4E1D-8B3B-E82C83CADC22}">
      <dsp:nvSpPr>
        <dsp:cNvPr id="0" name=""/>
        <dsp:cNvSpPr/>
      </dsp:nvSpPr>
      <dsp:spPr>
        <a:xfrm>
          <a:off x="1183249" y="2836758"/>
          <a:ext cx="8674203" cy="520461"/>
        </a:xfrm>
        <a:custGeom>
          <a:avLst/>
          <a:gdLst/>
          <a:ahLst/>
          <a:cxnLst/>
          <a:rect l="0" t="0" r="0" b="0"/>
          <a:pathLst>
            <a:path>
              <a:moveTo>
                <a:pt x="8674203" y="0"/>
              </a:moveTo>
              <a:lnTo>
                <a:pt x="8674203" y="277330"/>
              </a:lnTo>
              <a:lnTo>
                <a:pt x="0" y="277330"/>
              </a:lnTo>
              <a:lnTo>
                <a:pt x="0" y="520461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303059" y="3094282"/>
        <a:ext cx="434584" cy="5413"/>
      </dsp:txXfrm>
    </dsp:sp>
    <dsp:sp modelId="{126C0DF5-F0D0-4E49-A2A8-4555D0F65595}">
      <dsp:nvSpPr>
        <dsp:cNvPr id="0" name=""/>
        <dsp:cNvSpPr/>
      </dsp:nvSpPr>
      <dsp:spPr>
        <a:xfrm>
          <a:off x="8681790" y="1937624"/>
          <a:ext cx="2351325" cy="90093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>
              <a:solidFill>
                <a:schemeClr val="tx1"/>
              </a:solidFill>
            </a:rPr>
            <a:t>Step 8:</a:t>
          </a:r>
          <a:r>
            <a:rPr lang="en-US" sz="17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smtClean="0">
              <a:solidFill>
                <a:schemeClr val="tx1"/>
              </a:solidFill>
            </a:rPr>
            <a:t>Enter Personal Information/ Identity Verification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8681790" y="1937624"/>
        <a:ext cx="2351325" cy="900933"/>
      </dsp:txXfrm>
    </dsp:sp>
    <dsp:sp modelId="{CF81D4F4-CB85-40F3-959F-8951FF7AC9A7}">
      <dsp:nvSpPr>
        <dsp:cNvPr id="0" name=""/>
        <dsp:cNvSpPr/>
      </dsp:nvSpPr>
      <dsp:spPr>
        <a:xfrm>
          <a:off x="2357112" y="3794366"/>
          <a:ext cx="5102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0204" y="4572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598694" y="3837379"/>
        <a:ext cx="27040" cy="5413"/>
      </dsp:txXfrm>
    </dsp:sp>
    <dsp:sp modelId="{91CDED5E-E049-488A-81AE-3A6CA5BF3509}">
      <dsp:nvSpPr>
        <dsp:cNvPr id="0" name=""/>
        <dsp:cNvSpPr/>
      </dsp:nvSpPr>
      <dsp:spPr>
        <a:xfrm>
          <a:off x="7587" y="3389619"/>
          <a:ext cx="2351325" cy="90093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>
            <a:solidFill>
              <a:schemeClr val="tx1"/>
            </a:solidFill>
          </a:endParaRPr>
        </a:p>
      </dsp:txBody>
      <dsp:txXfrm>
        <a:off x="7587" y="3389619"/>
        <a:ext cx="2351325" cy="900933"/>
      </dsp:txXfrm>
    </dsp:sp>
    <dsp:sp modelId="{B7662466-ABD0-4CCD-AC46-443777AC5A99}">
      <dsp:nvSpPr>
        <dsp:cNvPr id="0" name=""/>
        <dsp:cNvSpPr/>
      </dsp:nvSpPr>
      <dsp:spPr>
        <a:xfrm>
          <a:off x="5249242" y="3794366"/>
          <a:ext cx="5102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0204" y="4572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490824" y="3837379"/>
        <a:ext cx="27040" cy="5413"/>
      </dsp:txXfrm>
    </dsp:sp>
    <dsp:sp modelId="{75E96307-D3A7-4AED-BCC8-7FAB4CD62ED1}">
      <dsp:nvSpPr>
        <dsp:cNvPr id="0" name=""/>
        <dsp:cNvSpPr/>
      </dsp:nvSpPr>
      <dsp:spPr>
        <a:xfrm>
          <a:off x="2899717" y="3389619"/>
          <a:ext cx="2351325" cy="90093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chemeClr val="tx1"/>
              </a:solidFill>
            </a:rPr>
            <a:t>Step 10</a:t>
          </a:r>
          <a:r>
            <a:rPr lang="en-US" sz="1800" kern="1200" dirty="0" smtClean="0">
              <a:solidFill>
                <a:schemeClr val="tx1"/>
              </a:solidFill>
            </a:rPr>
            <a:t>: </a:t>
          </a:r>
          <a:r>
            <a:rPr lang="en-US" sz="1600" kern="1200" dirty="0" smtClean="0">
              <a:solidFill>
                <a:schemeClr val="tx1"/>
              </a:solidFill>
            </a:rPr>
            <a:t>Electronic Signature Agreement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899717" y="3389619"/>
        <a:ext cx="2351325" cy="900933"/>
      </dsp:txXfrm>
    </dsp:sp>
    <dsp:sp modelId="{F152B8D1-A6D6-4EB4-90E8-5A5378F12C48}">
      <dsp:nvSpPr>
        <dsp:cNvPr id="0" name=""/>
        <dsp:cNvSpPr/>
      </dsp:nvSpPr>
      <dsp:spPr>
        <a:xfrm>
          <a:off x="8141372" y="3794366"/>
          <a:ext cx="5102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0204" y="4572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382955" y="3837379"/>
        <a:ext cx="27040" cy="5413"/>
      </dsp:txXfrm>
    </dsp:sp>
    <dsp:sp modelId="{A771F5DD-DE88-4BFE-A306-60781F520DD4}">
      <dsp:nvSpPr>
        <dsp:cNvPr id="0" name=""/>
        <dsp:cNvSpPr/>
      </dsp:nvSpPr>
      <dsp:spPr>
        <a:xfrm>
          <a:off x="5791847" y="3389619"/>
          <a:ext cx="2351325" cy="90093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chemeClr val="tx1"/>
              </a:solidFill>
            </a:rPr>
            <a:t>Step 11</a:t>
          </a:r>
          <a:r>
            <a:rPr lang="en-US" sz="1800" kern="1200" dirty="0" smtClean="0">
              <a:solidFill>
                <a:schemeClr val="tx1"/>
              </a:solidFill>
            </a:rPr>
            <a:t>: </a:t>
          </a:r>
          <a:r>
            <a:rPr lang="en-US" sz="1600" kern="1200" dirty="0" smtClean="0">
              <a:solidFill>
                <a:schemeClr val="tx1"/>
              </a:solidFill>
            </a:rPr>
            <a:t>Certification Acknowledgement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791847" y="3389619"/>
        <a:ext cx="2351325" cy="900933"/>
      </dsp:txXfrm>
    </dsp:sp>
    <dsp:sp modelId="{E7F3A3B2-117C-4053-86F4-CC2D14A26246}">
      <dsp:nvSpPr>
        <dsp:cNvPr id="0" name=""/>
        <dsp:cNvSpPr/>
      </dsp:nvSpPr>
      <dsp:spPr>
        <a:xfrm>
          <a:off x="8683977" y="3389619"/>
          <a:ext cx="2351325" cy="90093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chemeClr val="tx1"/>
              </a:solidFill>
            </a:rPr>
            <a:t>Step 12</a:t>
          </a:r>
          <a:r>
            <a:rPr lang="en-US" sz="1800" kern="1200" dirty="0" smtClean="0">
              <a:solidFill>
                <a:schemeClr val="tx1"/>
              </a:solidFill>
            </a:rPr>
            <a:t>: </a:t>
          </a:r>
          <a:r>
            <a:rPr lang="en-US" sz="1600" kern="1200" dirty="0" smtClean="0">
              <a:solidFill>
                <a:schemeClr val="tx1"/>
              </a:solidFill>
            </a:rPr>
            <a:t>State Approval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8683977" y="3389619"/>
        <a:ext cx="2351325" cy="900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300"/>
            </a:lvl1pPr>
          </a:lstStyle>
          <a:p>
            <a:fld id="{4214D004-0DBD-447B-927A-60F7C545E25F}" type="datetimeFigureOut">
              <a:rPr lang="en-US" smtClean="0"/>
              <a:t>4/18/2019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7" rIns="93174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3174" tIns="46587" rIns="93174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300"/>
            </a:lvl1pPr>
          </a:lstStyle>
          <a:p>
            <a:fld id="{55A3C7CA-F07D-4C22-8CE4-7A752210B3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3C7CA-F07D-4C22-8CE4-7A752210B3E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90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3C7CA-F07D-4C22-8CE4-7A752210B3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912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3C7CA-F07D-4C22-8CE4-7A752210B3E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505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3C7CA-F07D-4C22-8CE4-7A752210B3E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308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3C7CA-F07D-4C22-8CE4-7A752210B3E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64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3C7CA-F07D-4C22-8CE4-7A752210B3E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378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3C7CA-F07D-4C22-8CE4-7A752210B3E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804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3C7CA-F07D-4C22-8CE4-7A752210B3E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516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60416"/>
            <a:ext cx="9144000" cy="565949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91D9-940E-4DF5-804E-7EC036AD860F}" type="datetime1">
              <a:rPr lang="en-US" smtClean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Updated 3/24/2016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CCA9-3ACA-4BA9-8FC9-F08AE892A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788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F96A-247B-4253-AE3F-151E979EF150}" type="datetime1">
              <a:rPr lang="en-US" smtClean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Updated 3/24/2016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CCA9-3ACA-4BA9-8FC9-F08AE892A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1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865481"/>
            <a:ext cx="2628900" cy="1377620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865481"/>
            <a:ext cx="7734300" cy="1377620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F7DE-1C57-4579-8082-74750888D4DC}" type="datetime1">
              <a:rPr lang="en-US" smtClean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Updated 3/24/2016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CCA9-3ACA-4BA9-8FC9-F08AE892A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600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7F7F-1FD5-4D93-8857-768237C7B56C}" type="datetime1">
              <a:rPr lang="en-US" smtClean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Updated 3/24/2016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CCA9-3ACA-4BA9-8FC9-F08AE892A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97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052714"/>
            <a:ext cx="10515600" cy="676204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0878728"/>
            <a:ext cx="10515600" cy="3555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FBD3-DEA1-40D7-AA38-5D7BB6874257}" type="datetime1">
              <a:rPr lang="en-US" smtClean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Updated 3/24/2016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CCA9-3ACA-4BA9-8FC9-F08AE892A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04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0CE2-4FC4-4DB9-A3C2-20C70ED16261}" type="datetime1">
              <a:rPr lang="en-US" smtClean="0"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Updated 3/24/2016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CCA9-3ACA-4BA9-8FC9-F08AE892A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7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3"/>
            <a:ext cx="10515600" cy="3142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3984979"/>
            <a:ext cx="5183188" cy="19529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5937956"/>
            <a:ext cx="5183188" cy="8733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A37A-7D4D-4E90-98AB-31D6700D6D57}" type="datetime1">
              <a:rPr lang="en-US" smtClean="0"/>
              <a:t>4/18/2019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Updated 3/24/2016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CCA9-3ACA-4BA9-8FC9-F08AE892A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01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740E-5073-4136-99FA-BE7A91556D8F}" type="datetime1">
              <a:rPr lang="en-US" smtClean="0"/>
              <a:t>4/18/2019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Updated 3/24/2016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CCA9-3ACA-4BA9-8FC9-F08AE892A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86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5089-9FD3-4992-80D3-049A2DC760DB}" type="datetime1">
              <a:rPr lang="en-US" smtClean="0"/>
              <a:t>4/18/2019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Updated 3/24/2016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CCA9-3ACA-4BA9-8FC9-F08AE892A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7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1083733"/>
            <a:ext cx="3932237" cy="37930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4"/>
            <a:ext cx="6172200" cy="115522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876800"/>
            <a:ext cx="3932237" cy="90348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0C2B-02C2-4EA5-9B39-D4A7D97DED33}" type="datetime1">
              <a:rPr lang="en-US" smtClean="0"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Updated 3/24/2016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CCA9-3ACA-4BA9-8FC9-F08AE892A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14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1083733"/>
            <a:ext cx="3932237" cy="37930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2340564"/>
            <a:ext cx="6172200" cy="115522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876800"/>
            <a:ext cx="3932237" cy="90348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38B6-2DFB-4067-B286-81B928830CC2}" type="datetime1">
              <a:rPr lang="en-US" smtClean="0"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Updated 3/24/2016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CCA9-3ACA-4BA9-8FC9-F08AE892A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78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3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5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3F2A6-099B-4F09-AF46-332226058F38}" type="datetime1">
              <a:rPr lang="en-US" smtClean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5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Updated 3/24/2016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5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0CCA9-3ACA-4BA9-8FC9-F08AE892A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70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dec.alaska.gov/media/10787/cmdp-role-registration-user-guide.pdf" TargetMode="External"/><Relationship Id="rId13" Type="http://schemas.openxmlformats.org/officeDocument/2006/relationships/diagramLayout" Target="../diagrams/layout2.xml"/><Relationship Id="rId18" Type="http://schemas.openxmlformats.org/officeDocument/2006/relationships/diagramLayout" Target="../diagrams/layout3.xml"/><Relationship Id="rId26" Type="http://schemas.openxmlformats.org/officeDocument/2006/relationships/image" Target="../media/image6.png"/><Relationship Id="rId3" Type="http://schemas.openxmlformats.org/officeDocument/2006/relationships/diagramData" Target="../diagrams/data1.xml"/><Relationship Id="rId21" Type="http://schemas.microsoft.com/office/2007/relationships/diagramDrawing" Target="../diagrams/drawing3.xml"/><Relationship Id="rId7" Type="http://schemas.microsoft.com/office/2007/relationships/diagramDrawing" Target="../diagrams/drawing1.xml"/><Relationship Id="rId12" Type="http://schemas.openxmlformats.org/officeDocument/2006/relationships/diagramData" Target="../diagrams/data2.xml"/><Relationship Id="rId17" Type="http://schemas.openxmlformats.org/officeDocument/2006/relationships/diagramData" Target="../diagrams/data3.xml"/><Relationship Id="rId25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2.xml"/><Relationship Id="rId20" Type="http://schemas.openxmlformats.org/officeDocument/2006/relationships/diagramColors" Target="../diagrams/colors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.png"/><Relationship Id="rId24" Type="http://schemas.openxmlformats.org/officeDocument/2006/relationships/hyperlink" Target="https://www.youtube.com/watch?v=d3UsMDgC-yM&amp;feature=youtu.be" TargetMode="External"/><Relationship Id="rId5" Type="http://schemas.openxmlformats.org/officeDocument/2006/relationships/diagramQuickStyle" Target="../diagrams/quickStyle1.xml"/><Relationship Id="rId15" Type="http://schemas.openxmlformats.org/officeDocument/2006/relationships/diagramColors" Target="../diagrams/colors2.xml"/><Relationship Id="rId23" Type="http://schemas.openxmlformats.org/officeDocument/2006/relationships/slide" Target="slide2.xml"/><Relationship Id="rId10" Type="http://schemas.openxmlformats.org/officeDocument/2006/relationships/image" Target="../media/image2.png"/><Relationship Id="rId19" Type="http://schemas.openxmlformats.org/officeDocument/2006/relationships/diagramQuickStyle" Target="../diagrams/quickStyle3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.png"/><Relationship Id="rId14" Type="http://schemas.openxmlformats.org/officeDocument/2006/relationships/diagramQuickStyle" Target="../diagrams/quickStyle2.xml"/><Relationship Id="rId22" Type="http://schemas.openxmlformats.org/officeDocument/2006/relationships/image" Target="../media/image4.png"/><Relationship Id="rId27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cromerr.epa.gov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mailto:dec.cmdpsupport@alaska.gov" TargetMode="External"/><Relationship Id="rId4" Type="http://schemas.openxmlformats.org/officeDocument/2006/relationships/image" Target="../media/image15.png"/><Relationship Id="rId9" Type="http://schemas.openxmlformats.org/officeDocument/2006/relationships/hyperlink" Target="http://dec.alaska.gov/media/10787/cmdp-role-registration-user-guide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mdpprep.epa.gov/" TargetMode="External"/><Relationship Id="rId3" Type="http://schemas.openxmlformats.org/officeDocument/2006/relationships/hyperlink" Target="https://cmdpapp1.epa.gov/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7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encromerr.epa.gov/" TargetMode="External"/><Relationship Id="rId10" Type="http://schemas.openxmlformats.org/officeDocument/2006/relationships/slide" Target="slide2.xml"/><Relationship Id="rId4" Type="http://schemas.openxmlformats.org/officeDocument/2006/relationships/image" Target="../media/image27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hyperlink" Target="mailto:dec.cmdpsupport@alask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63533813"/>
              </p:ext>
            </p:extLst>
          </p:nvPr>
        </p:nvGraphicFramePr>
        <p:xfrm>
          <a:off x="186367" y="1703851"/>
          <a:ext cx="1182940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Rectangle 24"/>
          <p:cNvSpPr/>
          <p:nvPr/>
        </p:nvSpPr>
        <p:spPr>
          <a:xfrm>
            <a:off x="2600151" y="4140019"/>
            <a:ext cx="9378059" cy="2014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Before registering </a:t>
            </a:r>
            <a:r>
              <a:rPr lang="en-US" sz="1600" b="1" dirty="0" smtClean="0">
                <a:solidFill>
                  <a:schemeClr val="tx1"/>
                </a:solidFill>
              </a:rPr>
              <a:t>with EPA’s </a:t>
            </a:r>
            <a:r>
              <a:rPr lang="en-US" sz="1600" b="1" dirty="0">
                <a:solidFill>
                  <a:schemeClr val="tx1"/>
                </a:solidFill>
              </a:rPr>
              <a:t>Shared CROMERR Services (</a:t>
            </a:r>
            <a:r>
              <a:rPr lang="en-US" sz="1600" b="1" dirty="0" smtClean="0">
                <a:solidFill>
                  <a:schemeClr val="tx1"/>
                </a:solidFill>
              </a:rPr>
              <a:t>SCS) and using CMDP, you will need to identify your CMDP User Role. </a:t>
            </a:r>
            <a:r>
              <a:rPr lang="en-US" sz="1600" dirty="0" smtClean="0">
                <a:solidFill>
                  <a:schemeClr val="tx1"/>
                </a:solidFill>
              </a:rPr>
              <a:t>Four </a:t>
            </a:r>
            <a:r>
              <a:rPr lang="en-US" sz="1600" dirty="0">
                <a:solidFill>
                  <a:schemeClr val="tx1"/>
                </a:solidFill>
              </a:rPr>
              <a:t>hierarchical roles for laboratories to consider </a:t>
            </a:r>
            <a:r>
              <a:rPr lang="en-US" sz="1600" dirty="0" smtClean="0">
                <a:solidFill>
                  <a:schemeClr val="tx1"/>
                </a:solidFill>
              </a:rPr>
              <a:t>exist within CMDP and are listed </a:t>
            </a:r>
            <a:r>
              <a:rPr lang="en-US" sz="1600" dirty="0">
                <a:solidFill>
                  <a:schemeClr val="tx1"/>
                </a:solidFill>
              </a:rPr>
              <a:t>in the </a:t>
            </a:r>
            <a:r>
              <a:rPr lang="en-US" sz="1600" i="1" dirty="0">
                <a:solidFill>
                  <a:schemeClr val="tx1"/>
                </a:solidFill>
              </a:rPr>
              <a:t>figure to the </a:t>
            </a:r>
            <a:r>
              <a:rPr lang="en-US" sz="1600" i="1" dirty="0" smtClean="0">
                <a:solidFill>
                  <a:schemeClr val="tx1"/>
                </a:solidFill>
              </a:rPr>
              <a:t>left</a:t>
            </a:r>
            <a:r>
              <a:rPr lang="en-US" sz="1600" dirty="0" smtClean="0">
                <a:solidFill>
                  <a:schemeClr val="tx1"/>
                </a:solidFill>
              </a:rPr>
              <a:t>. Roles are </a:t>
            </a:r>
            <a:r>
              <a:rPr lang="en-US" sz="1600" dirty="0">
                <a:solidFill>
                  <a:schemeClr val="tx1"/>
                </a:solidFill>
              </a:rPr>
              <a:t>listed in the order of </a:t>
            </a:r>
            <a:r>
              <a:rPr lang="en-US" sz="1600" dirty="0" smtClean="0">
                <a:solidFill>
                  <a:schemeClr val="tx1"/>
                </a:solidFill>
              </a:rPr>
              <a:t>functionality. For instance, the CMDP Lab System Administrator role has </a:t>
            </a:r>
            <a:r>
              <a:rPr lang="en-US" sz="1600" dirty="0">
                <a:solidFill>
                  <a:schemeClr val="tx1"/>
                </a:solidFill>
              </a:rPr>
              <a:t>the most </a:t>
            </a:r>
            <a:r>
              <a:rPr lang="en-US" sz="1600" dirty="0" smtClean="0">
                <a:solidFill>
                  <a:schemeClr val="tx1"/>
                </a:solidFill>
              </a:rPr>
              <a:t>functionality. </a:t>
            </a:r>
            <a:r>
              <a:rPr lang="en-US" sz="1600" i="1" dirty="0" smtClean="0">
                <a:solidFill>
                  <a:schemeClr val="tx1"/>
                </a:solidFill>
              </a:rPr>
              <a:t> </a:t>
            </a:r>
          </a:p>
          <a:p>
            <a:endParaRPr lang="en-US" sz="1200" i="1" dirty="0" smtClean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To fully understand the functionality of each role, please review the </a:t>
            </a:r>
            <a:r>
              <a:rPr lang="en-US" b="1" i="1" dirty="0">
                <a:solidFill>
                  <a:srgbClr val="7030A0"/>
                </a:solidFill>
              </a:rPr>
              <a:t>CMDP Role Registration Guide </a:t>
            </a:r>
            <a:r>
              <a:rPr lang="en-US" dirty="0" smtClean="0">
                <a:solidFill>
                  <a:srgbClr val="C00000"/>
                </a:solidFill>
              </a:rPr>
              <a:t>[</a:t>
            </a:r>
            <a:r>
              <a:rPr lang="en-US" dirty="0">
                <a:solidFill>
                  <a:srgbClr val="C00000"/>
                </a:solidFill>
                <a:hlinkClick r:id="rId8"/>
              </a:rPr>
              <a:t>http://dec.alaska.gov/media/10787/cmdp-role-registration-user-guide.pdf</a:t>
            </a:r>
            <a:r>
              <a:rPr lang="en-US" dirty="0" smtClean="0">
                <a:solidFill>
                  <a:srgbClr val="C00000"/>
                </a:solidFill>
              </a:rPr>
              <a:t>] </a:t>
            </a:r>
            <a:r>
              <a:rPr lang="en-US" b="1" dirty="0">
                <a:solidFill>
                  <a:schemeClr val="tx1"/>
                </a:solidFill>
              </a:rPr>
              <a:t>to determine who will be designated the Lab System Administration, Certifier, Reviewer, and Preparer.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160573" y="8894693"/>
            <a:ext cx="987409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A0000"/>
            </a:solidFill>
          </a:ln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lang="en-US" b="1" u="sng" spc="-10" dirty="0" smtClean="0">
                <a:cs typeface="Calibri"/>
              </a:rPr>
              <a:t>Part 2</a:t>
            </a:r>
            <a:r>
              <a:rPr lang="en-US" b="1" spc="-10" dirty="0" smtClean="0">
                <a:cs typeface="Calibri"/>
              </a:rPr>
              <a:t>: Register for Shared CROMERR Services (SCS)</a:t>
            </a:r>
            <a:endParaRPr lang="en-US" dirty="0">
              <a:solidFill>
                <a:srgbClr val="C00000"/>
              </a:solidFill>
              <a:cs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08879" y="8823897"/>
            <a:ext cx="682662" cy="578170"/>
            <a:chOff x="2619731" y="9540581"/>
            <a:chExt cx="682662" cy="578170"/>
          </a:xfrm>
        </p:grpSpPr>
        <p:sp>
          <p:nvSpPr>
            <p:cNvPr id="68" name="Chevron 67"/>
            <p:cNvSpPr/>
            <p:nvPr/>
          </p:nvSpPr>
          <p:spPr>
            <a:xfrm>
              <a:off x="2619731" y="9540581"/>
              <a:ext cx="395144" cy="578170"/>
            </a:xfrm>
            <a:prstGeom prst="chevron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0" name="Chevron 69"/>
            <p:cNvSpPr/>
            <p:nvPr/>
          </p:nvSpPr>
          <p:spPr>
            <a:xfrm>
              <a:off x="2907249" y="9540581"/>
              <a:ext cx="395144" cy="578170"/>
            </a:xfrm>
            <a:prstGeom prst="chevron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-3165" y="0"/>
            <a:ext cx="12195165" cy="65568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Rectangle 8"/>
          <p:cNvSpPr/>
          <p:nvPr/>
        </p:nvSpPr>
        <p:spPr>
          <a:xfrm>
            <a:off x="22480" y="845778"/>
            <a:ext cx="12121394" cy="1187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 smtClean="0">
                <a:solidFill>
                  <a:schemeClr val="tx1"/>
                </a:solidFill>
              </a:rPr>
              <a:t>This document provides step-by-step instructions for how to register for the Compliance Monitoring Data Portal (CMDP) through the Shared Cross-Media Electronic Reporting Regulation (CROMERR) Services and identifies additional resources that will help laboratories become familiar with CMDP.</a:t>
            </a:r>
            <a:r>
              <a:rPr lang="en-US" sz="1600" b="1" spc="-5" dirty="0" smtClean="0">
                <a:solidFill>
                  <a:schemeClr val="tx1"/>
                </a:solidFill>
                <a:cs typeface="Calibri"/>
              </a:rPr>
              <a:t> </a:t>
            </a:r>
            <a:endParaRPr lang="en-US" sz="16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-3165" y="-42369"/>
            <a:ext cx="12195165" cy="85806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SCS REGISTRATION GUIDANCE FOR </a:t>
            </a:r>
            <a:r>
              <a:rPr lang="en-US" sz="3200" b="1" dirty="0"/>
              <a:t>LABORATORIES </a:t>
            </a:r>
            <a:r>
              <a:rPr lang="en-US" sz="3200" b="1" dirty="0" smtClean="0"/>
              <a:t>(</a:t>
            </a:r>
            <a:r>
              <a:rPr lang="en-US" sz="3200" b="1" i="1" dirty="0" smtClean="0"/>
              <a:t>CMDP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521248" y="15750229"/>
            <a:ext cx="2743200" cy="865481"/>
          </a:xfrm>
        </p:spPr>
        <p:txBody>
          <a:bodyPr/>
          <a:lstStyle/>
          <a:p>
            <a:fld id="{BF20CCA9-3ACA-4BA9-8FC9-F08AE892AB50}" type="slidenum">
              <a:rPr lang="en-US" smtClean="0"/>
              <a:t>1</a:t>
            </a:fld>
            <a:r>
              <a:rPr lang="en-US" dirty="0" smtClean="0"/>
              <a:t> of 8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200358" y="3741782"/>
            <a:ext cx="981541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A0000"/>
            </a:solidFill>
          </a:ln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lang="en-US" b="1" u="sng" spc="-10" dirty="0" smtClean="0">
                <a:cs typeface="Calibri"/>
              </a:rPr>
              <a:t>Part 1</a:t>
            </a:r>
            <a:r>
              <a:rPr lang="en-US" b="1" spc="-10" dirty="0" smtClean="0">
                <a:cs typeface="Calibri"/>
              </a:rPr>
              <a:t>: Identify User CMDP Role(s)</a:t>
            </a:r>
            <a:endParaRPr lang="en-US" dirty="0">
              <a:solidFill>
                <a:srgbClr val="C00000"/>
              </a:solidFill>
              <a:cs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48665" y="3670986"/>
            <a:ext cx="682662" cy="578170"/>
            <a:chOff x="2619731" y="4425820"/>
            <a:chExt cx="682662" cy="578170"/>
          </a:xfrm>
        </p:grpSpPr>
        <p:sp>
          <p:nvSpPr>
            <p:cNvPr id="49" name="Chevron 48"/>
            <p:cNvSpPr/>
            <p:nvPr/>
          </p:nvSpPr>
          <p:spPr>
            <a:xfrm>
              <a:off x="2619731" y="4425820"/>
              <a:ext cx="395144" cy="578170"/>
            </a:xfrm>
            <a:prstGeom prst="chevron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Chevron 49"/>
            <p:cNvSpPr/>
            <p:nvPr/>
          </p:nvSpPr>
          <p:spPr>
            <a:xfrm>
              <a:off x="2907249" y="4425820"/>
              <a:ext cx="395144" cy="578170"/>
            </a:xfrm>
            <a:prstGeom prst="chevron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1751" y="1725704"/>
            <a:ext cx="785310" cy="425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137" y="1702194"/>
            <a:ext cx="743593" cy="743593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992" y="1686806"/>
            <a:ext cx="710061" cy="773966"/>
          </a:xfrm>
          <a:prstGeom prst="rect">
            <a:avLst/>
          </a:prstGeom>
        </p:spPr>
      </p:pic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3308834573"/>
              </p:ext>
            </p:extLst>
          </p:nvPr>
        </p:nvGraphicFramePr>
        <p:xfrm>
          <a:off x="154249" y="4690668"/>
          <a:ext cx="2420972" cy="1529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1917" y="8496155"/>
            <a:ext cx="1304031" cy="1229600"/>
            <a:chOff x="1028181" y="9212839"/>
            <a:chExt cx="1304031" cy="1229600"/>
          </a:xfrm>
        </p:grpSpPr>
        <p:sp>
          <p:nvSpPr>
            <p:cNvPr id="66" name="Oval 65"/>
            <p:cNvSpPr/>
            <p:nvPr/>
          </p:nvSpPr>
          <p:spPr>
            <a:xfrm>
              <a:off x="1028181" y="9212839"/>
              <a:ext cx="1304031" cy="12296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b="1" dirty="0">
                <a:solidFill>
                  <a:srgbClr val="9A0000"/>
                </a:solidFill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20680" y="9611992"/>
              <a:ext cx="935441" cy="506697"/>
            </a:xfrm>
            <a:prstGeom prst="rect">
              <a:avLst/>
            </a:prstGeom>
          </p:spPr>
        </p:pic>
      </p:grpSp>
      <p:graphicFrame>
        <p:nvGraphicFramePr>
          <p:cNvPr id="45" name="Diagram 44"/>
          <p:cNvGraphicFramePr/>
          <p:nvPr>
            <p:extLst>
              <p:ext uri="{D42A27DB-BD31-4B8C-83A1-F6EECF244321}">
                <p14:modId xmlns:p14="http://schemas.microsoft.com/office/powerpoint/2010/main" val="947750612"/>
              </p:ext>
            </p:extLst>
          </p:nvPr>
        </p:nvGraphicFramePr>
        <p:xfrm>
          <a:off x="651399" y="11347206"/>
          <a:ext cx="11042890" cy="4796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68"/>
          <a:stretch/>
        </p:blipFill>
        <p:spPr>
          <a:xfrm rot="912343">
            <a:off x="272265" y="11578097"/>
            <a:ext cx="625220" cy="59437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4"/>
          <a:stretch/>
        </p:blipFill>
        <p:spPr>
          <a:xfrm rot="912343">
            <a:off x="11432230" y="15311853"/>
            <a:ext cx="612650" cy="59437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137359" y="9811160"/>
            <a:ext cx="5665874" cy="498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Watch the registration process in action!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86368" y="9838131"/>
            <a:ext cx="5583962" cy="1483754"/>
          </a:xfrm>
          <a:prstGeom prst="rect">
            <a:avLst/>
          </a:prstGeom>
          <a:noFill/>
          <a:ln w="50800" cmpd="tri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265263" y="10241800"/>
            <a:ext cx="28589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Click the picture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to the right 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for a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screen recorded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demonstration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of registering with Shared CROMEER Services.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862156" y="9328541"/>
            <a:ext cx="6172513" cy="1863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Before using </a:t>
            </a:r>
            <a:r>
              <a:rPr lang="en-US" sz="1600" dirty="0" smtClean="0">
                <a:solidFill>
                  <a:schemeClr val="tx1"/>
                </a:solidFill>
              </a:rPr>
              <a:t>CMDP, each </a:t>
            </a:r>
            <a:r>
              <a:rPr lang="en-US" sz="1600" dirty="0">
                <a:solidFill>
                  <a:schemeClr val="tx1"/>
                </a:solidFill>
              </a:rPr>
              <a:t>user must first register </a:t>
            </a:r>
            <a:r>
              <a:rPr lang="en-US" sz="1600" dirty="0" smtClean="0">
                <a:solidFill>
                  <a:schemeClr val="tx1"/>
                </a:solidFill>
              </a:rPr>
              <a:t>with </a:t>
            </a:r>
            <a:r>
              <a:rPr lang="en-US" sz="1600" dirty="0">
                <a:solidFill>
                  <a:schemeClr val="tx1"/>
                </a:solidFill>
              </a:rPr>
              <a:t>EPA’s Shared CROMERR Services (SCS) to receive a user name and password (credentials). </a:t>
            </a:r>
            <a:r>
              <a:rPr lang="en-US" sz="1600" dirty="0" smtClean="0">
                <a:solidFill>
                  <a:schemeClr val="tx1"/>
                </a:solidFill>
              </a:rPr>
              <a:t>Once </a:t>
            </a:r>
            <a:r>
              <a:rPr lang="en-US" sz="1600" dirty="0">
                <a:solidFill>
                  <a:schemeClr val="tx1"/>
                </a:solidFill>
              </a:rPr>
              <a:t>the registrant is approved as a CMDP </a:t>
            </a:r>
            <a:r>
              <a:rPr lang="en-US" sz="1600" dirty="0" smtClean="0">
                <a:solidFill>
                  <a:schemeClr val="tx1"/>
                </a:solidFill>
              </a:rPr>
              <a:t>User, they will </a:t>
            </a:r>
            <a:r>
              <a:rPr lang="en-US" sz="1600" dirty="0">
                <a:solidFill>
                  <a:schemeClr val="tx1"/>
                </a:solidFill>
              </a:rPr>
              <a:t>be able to access the </a:t>
            </a:r>
            <a:r>
              <a:rPr lang="en-US" sz="1600" dirty="0" smtClean="0">
                <a:solidFill>
                  <a:schemeClr val="tx1"/>
                </a:solidFill>
              </a:rPr>
              <a:t>CMDP application </a:t>
            </a:r>
            <a:r>
              <a:rPr lang="en-US" sz="1600" dirty="0">
                <a:solidFill>
                  <a:schemeClr val="tx1"/>
                </a:solidFill>
              </a:rPr>
              <a:t>using the credentials received from SCS. 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The flow chart below highlights the major steps when registering for SCS. Detailed instructions for how to register begin on </a:t>
            </a:r>
            <a:r>
              <a:rPr lang="en-US" sz="1600" dirty="0">
                <a:solidFill>
                  <a:schemeClr val="tx1"/>
                </a:solidFill>
                <a:hlinkClick r:id="rId23" action="ppaction://hlinksldjump"/>
              </a:rPr>
              <a:t>page 2</a:t>
            </a:r>
            <a:r>
              <a:rPr lang="en-US" sz="1600" dirty="0">
                <a:solidFill>
                  <a:schemeClr val="tx1"/>
                </a:solidFill>
              </a:rPr>
              <a:t>.   </a:t>
            </a:r>
            <a:endParaRPr lang="en-US" sz="1400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55" name="Picture 54">
            <a:hlinkClick r:id="rId24"/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076931" y="10254242"/>
            <a:ext cx="2620543" cy="8685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6" name="Rounded Rectangle 55"/>
          <p:cNvSpPr/>
          <p:nvPr/>
        </p:nvSpPr>
        <p:spPr>
          <a:xfrm>
            <a:off x="737408" y="15406228"/>
            <a:ext cx="2155177" cy="3485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dirty="0" smtClean="0">
                <a:solidFill>
                  <a:schemeClr val="tx1"/>
                </a:solidFill>
              </a:rPr>
              <a:t>Registration steps will vary depending on the role of the user. </a:t>
            </a:r>
            <a:endParaRPr lang="en-US" sz="1100" i="1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66822" y="14837708"/>
            <a:ext cx="231152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700" b="1" u="sng" dirty="0"/>
              <a:t>Step 9</a:t>
            </a:r>
            <a:r>
              <a:rPr lang="en-US" sz="1700" dirty="0"/>
              <a:t>: </a:t>
            </a:r>
            <a:r>
              <a:rPr lang="en-US" sz="1600" dirty="0"/>
              <a:t>Choose Challenge Questions   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88143" y="6235529"/>
            <a:ext cx="11790068" cy="2139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The following are a few things to keep in mind when selecting roles within your laboratory: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Lab System Administrators must register with SCS first</a:t>
            </a:r>
            <a:r>
              <a:rPr lang="en-US" sz="1600" dirty="0" smtClean="0">
                <a:solidFill>
                  <a:schemeClr val="tx1"/>
                </a:solidFill>
              </a:rPr>
              <a:t>. Once registered, Administrators can invite/accept other role requests (i.e., P</a:t>
            </a:r>
            <a:r>
              <a:rPr lang="en-US" sz="1600" dirty="0" smtClean="0">
                <a:solidFill>
                  <a:schemeClr val="tx1"/>
                </a:solidFill>
                <a:cs typeface="Calibri"/>
              </a:rPr>
              <a:t>reparers</a:t>
            </a:r>
            <a:r>
              <a:rPr lang="en-US" sz="1600" dirty="0">
                <a:solidFill>
                  <a:schemeClr val="tx1"/>
                </a:solidFill>
                <a:cs typeface="Calibri"/>
              </a:rPr>
              <a:t>, Reviewers, and Certifiers)</a:t>
            </a:r>
            <a:r>
              <a:rPr lang="en-US" sz="1600" dirty="0">
                <a:solidFill>
                  <a:schemeClr val="tx1"/>
                </a:solidFill>
              </a:rPr>
              <a:t> from individuals within their organization. 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Only the </a:t>
            </a:r>
            <a:r>
              <a:rPr lang="en-US" sz="1600" u="sng" dirty="0" smtClean="0">
                <a:solidFill>
                  <a:schemeClr val="tx1"/>
                </a:solidFill>
              </a:rPr>
              <a:t>Lab CMDP Administrator</a:t>
            </a:r>
            <a:r>
              <a:rPr lang="en-US" sz="1600" dirty="0" smtClean="0">
                <a:solidFill>
                  <a:schemeClr val="tx1"/>
                </a:solidFill>
              </a:rPr>
              <a:t> and </a:t>
            </a:r>
            <a:r>
              <a:rPr lang="en-US" sz="1600" u="sng" dirty="0" smtClean="0">
                <a:solidFill>
                  <a:schemeClr val="tx1"/>
                </a:solidFill>
              </a:rPr>
              <a:t>Certifier</a:t>
            </a:r>
            <a:r>
              <a:rPr lang="en-US" sz="1600" dirty="0" smtClean="0">
                <a:solidFill>
                  <a:schemeClr val="tx1"/>
                </a:solidFill>
              </a:rPr>
              <a:t> can submit data to the State.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Calibri"/>
              </a:rPr>
              <a:t>Larger laboratories should consider having two Lab System Administrators</a:t>
            </a:r>
            <a:r>
              <a:rPr lang="en-US" sz="1600" dirty="0" smtClean="0">
                <a:solidFill>
                  <a:schemeClr val="tx1"/>
                </a:solidFill>
                <a:cs typeface="Calibri"/>
              </a:rPr>
              <a:t>.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Each role assumes the functionality of the role below it. For example, the Certifier can perform the functions of the Reviewer and Preparer. </a:t>
            </a:r>
            <a:endParaRPr lang="en-US" sz="1600" dirty="0" smtClean="0">
              <a:solidFill>
                <a:schemeClr val="tx1"/>
              </a:solidFill>
              <a:cs typeface="Calibri"/>
            </a:endParaRPr>
          </a:p>
          <a:p>
            <a:pPr>
              <a:spcBef>
                <a:spcPts val="200"/>
              </a:spcBef>
            </a:pPr>
            <a:r>
              <a:rPr lang="en-US" sz="1600" b="1" i="1" dirty="0" smtClean="0">
                <a:solidFill>
                  <a:srgbClr val="C00000"/>
                </a:solidFill>
                <a:cs typeface="Calibri"/>
              </a:rPr>
              <a:t> NOTE</a:t>
            </a:r>
            <a:r>
              <a:rPr lang="en-US" sz="1600" i="1" dirty="0" smtClean="0">
                <a:solidFill>
                  <a:srgbClr val="C00000"/>
                </a:solidFill>
                <a:cs typeface="Calibri"/>
              </a:rPr>
              <a:t>: The steps in the registration process listed in this document may vary by User Role, we have included notes to indicate the differences.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1703" y="3343244"/>
            <a:ext cx="1304031" cy="1229600"/>
            <a:chOff x="1028181" y="4098078"/>
            <a:chExt cx="1304031" cy="1229600"/>
          </a:xfrm>
        </p:grpSpPr>
        <p:sp>
          <p:nvSpPr>
            <p:cNvPr id="64" name="Oval 63"/>
            <p:cNvSpPr/>
            <p:nvPr/>
          </p:nvSpPr>
          <p:spPr>
            <a:xfrm>
              <a:off x="1028181" y="4098078"/>
              <a:ext cx="1304031" cy="12296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b="1" dirty="0">
                <a:solidFill>
                  <a:srgbClr val="9A0000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740" y="4234832"/>
              <a:ext cx="974748" cy="956092"/>
            </a:xfrm>
            <a:prstGeom prst="rect">
              <a:avLst/>
            </a:prstGeom>
          </p:spPr>
        </p:pic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94" y="1724832"/>
            <a:ext cx="708914" cy="695346"/>
          </a:xfrm>
          <a:prstGeom prst="rect">
            <a:avLst/>
          </a:prstGeom>
        </p:spPr>
      </p:pic>
      <p:sp>
        <p:nvSpPr>
          <p:cNvPr id="3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775779" y="15990774"/>
            <a:ext cx="2614795" cy="384389"/>
          </a:xfrm>
        </p:spPr>
        <p:txBody>
          <a:bodyPr/>
          <a:lstStyle/>
          <a:p>
            <a:r>
              <a:rPr lang="en-US" dirty="0" smtClean="0"/>
              <a:t>Updated: 04/18/2019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83" y="1715439"/>
            <a:ext cx="786304" cy="71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4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470" y="12193600"/>
            <a:ext cx="7515992" cy="38980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990" y="7689407"/>
            <a:ext cx="7515993" cy="40790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8608" y="3456876"/>
            <a:ext cx="9477375" cy="3876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58473" y="616491"/>
            <a:ext cx="43094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Step 1:</a:t>
            </a:r>
            <a:r>
              <a:rPr lang="en-US" b="1" dirty="0" smtClean="0"/>
              <a:t> </a:t>
            </a:r>
            <a:r>
              <a:rPr lang="en-US" sz="1600" dirty="0"/>
              <a:t>In order to use CMDP, </a:t>
            </a:r>
            <a:r>
              <a:rPr lang="en-US" sz="1600" dirty="0" smtClean="0"/>
              <a:t>create </a:t>
            </a:r>
            <a:r>
              <a:rPr lang="en-US" sz="1600" dirty="0"/>
              <a:t>an account in SCS first. To do so, go to the following URL: </a:t>
            </a:r>
            <a:r>
              <a:rPr lang="en-US" sz="1600" dirty="0" smtClean="0"/>
              <a:t> </a:t>
            </a:r>
            <a:r>
              <a:rPr lang="en-US" sz="1600" dirty="0">
                <a:hlinkClick r:id="rId6"/>
              </a:rPr>
              <a:t>https://encromerr.epa.gov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. On </a:t>
            </a:r>
            <a:r>
              <a:rPr lang="en-US" sz="1600" dirty="0"/>
              <a:t>the home page, click on </a:t>
            </a:r>
            <a:r>
              <a:rPr lang="en-US" sz="1600" b="1" dirty="0">
                <a:solidFill>
                  <a:srgbClr val="7030A0"/>
                </a:solidFill>
              </a:rPr>
              <a:t>Register with SCS</a:t>
            </a:r>
            <a:r>
              <a:rPr lang="en-US" sz="1600" dirty="0" smtClean="0"/>
              <a:t>.</a:t>
            </a:r>
          </a:p>
          <a:p>
            <a:endParaRPr lang="en-US" sz="1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7942" y="613600"/>
            <a:ext cx="7676727" cy="25442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58473" y="3446579"/>
            <a:ext cx="2528665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Step 2:</a:t>
            </a:r>
            <a:r>
              <a:rPr lang="en-US" b="1" dirty="0" smtClean="0"/>
              <a:t> </a:t>
            </a:r>
            <a:r>
              <a:rPr lang="en-US" sz="1600" dirty="0" smtClean="0"/>
              <a:t>At the top of the page, select </a:t>
            </a:r>
            <a:r>
              <a:rPr lang="en-US" sz="1600" b="1" dirty="0" smtClean="0">
                <a:solidFill>
                  <a:srgbClr val="0070C0"/>
                </a:solidFill>
              </a:rPr>
              <a:t>Register By Partner</a:t>
            </a:r>
            <a:r>
              <a:rPr lang="en-US" sz="1600" dirty="0" smtClean="0"/>
              <a:t>. </a:t>
            </a:r>
          </a:p>
          <a:p>
            <a:endParaRPr lang="en-US" sz="1200" dirty="0"/>
          </a:p>
          <a:p>
            <a:r>
              <a:rPr lang="en-US" sz="1600" dirty="0" smtClean="0"/>
              <a:t>Then, choose a </a:t>
            </a:r>
            <a:r>
              <a:rPr lang="en-US" sz="1600" dirty="0"/>
              <a:t>Partner (in the </a:t>
            </a:r>
            <a:r>
              <a:rPr lang="en-US" sz="1600" dirty="0" smtClean="0"/>
              <a:t>screen shot to the right, </a:t>
            </a:r>
            <a:r>
              <a:rPr lang="en-US" sz="1600" dirty="0"/>
              <a:t>the </a:t>
            </a:r>
            <a:r>
              <a:rPr lang="en-US" sz="1600" b="1" dirty="0" smtClean="0">
                <a:solidFill>
                  <a:srgbClr val="0070C0"/>
                </a:solidFill>
              </a:rPr>
              <a:t>Alaska Department of Environmental Conservation </a:t>
            </a:r>
            <a:r>
              <a:rPr lang="en-US" sz="1600" dirty="0" smtClean="0"/>
              <a:t>was </a:t>
            </a:r>
            <a:r>
              <a:rPr lang="en-US" sz="1600" dirty="0"/>
              <a:t>selected). </a:t>
            </a:r>
            <a:endParaRPr lang="en-US" sz="1600" dirty="0" smtClean="0"/>
          </a:p>
          <a:p>
            <a:endParaRPr lang="en-US" sz="1200" dirty="0"/>
          </a:p>
          <a:p>
            <a:r>
              <a:rPr lang="en-US" sz="1600" dirty="0" smtClean="0"/>
              <a:t>Then, select </a:t>
            </a:r>
            <a:r>
              <a:rPr lang="en-US" sz="1600" b="1" dirty="0" smtClean="0">
                <a:solidFill>
                  <a:srgbClr val="0070C0"/>
                </a:solidFill>
              </a:rPr>
              <a:t>CMDP</a:t>
            </a:r>
            <a:r>
              <a:rPr lang="en-US" sz="1600" b="1" dirty="0">
                <a:solidFill>
                  <a:srgbClr val="0070C0"/>
                </a:solidFill>
              </a:rPr>
              <a:t>: Compliance Monitoring Data </a:t>
            </a:r>
            <a:r>
              <a:rPr lang="en-US" sz="1600" b="1" dirty="0" smtClean="0">
                <a:solidFill>
                  <a:srgbClr val="0070C0"/>
                </a:solidFill>
              </a:rPr>
              <a:t>Portal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/>
              <a:t>as the Program</a:t>
            </a:r>
            <a:r>
              <a:rPr lang="en-US" sz="1600" dirty="0" smtClean="0"/>
              <a:t>.</a:t>
            </a:r>
          </a:p>
          <a:p>
            <a:endParaRPr lang="en-US" sz="1200" dirty="0"/>
          </a:p>
          <a:p>
            <a:r>
              <a:rPr lang="en-US" sz="1600" dirty="0" smtClean="0"/>
              <a:t>Finally, choose the </a:t>
            </a:r>
            <a:r>
              <a:rPr lang="en-US" sz="1600" dirty="0"/>
              <a:t>desired </a:t>
            </a:r>
            <a:r>
              <a:rPr lang="en-US" sz="1600" dirty="0" smtClean="0"/>
              <a:t>role. In this example, the user selects </a:t>
            </a:r>
            <a:r>
              <a:rPr lang="en-US" sz="1600" dirty="0"/>
              <a:t>a </a:t>
            </a:r>
            <a:r>
              <a:rPr lang="en-US" sz="1600" b="1" dirty="0" smtClean="0">
                <a:solidFill>
                  <a:srgbClr val="0070C0"/>
                </a:solidFill>
              </a:rPr>
              <a:t>Private </a:t>
            </a:r>
            <a:r>
              <a:rPr lang="en-US" sz="1600" b="1" dirty="0">
                <a:solidFill>
                  <a:srgbClr val="0070C0"/>
                </a:solidFill>
              </a:rPr>
              <a:t>Lab CMDP </a:t>
            </a:r>
            <a:r>
              <a:rPr lang="en-US" sz="1600" b="1" dirty="0" smtClean="0">
                <a:solidFill>
                  <a:srgbClr val="0070C0"/>
                </a:solidFill>
              </a:rPr>
              <a:t>Administrator</a:t>
            </a:r>
            <a:r>
              <a:rPr lang="en-US" sz="1600" dirty="0" smtClean="0"/>
              <a:t>.</a:t>
            </a:r>
          </a:p>
          <a:p>
            <a:endParaRPr lang="en-US" sz="1200" dirty="0"/>
          </a:p>
          <a:p>
            <a:r>
              <a:rPr lang="en-US" sz="1600" dirty="0"/>
              <a:t>Click </a:t>
            </a:r>
            <a:r>
              <a:rPr lang="en-US" sz="1600" b="1" dirty="0">
                <a:solidFill>
                  <a:srgbClr val="7030A0"/>
                </a:solidFill>
              </a:rPr>
              <a:t>Continue</a:t>
            </a:r>
            <a:r>
              <a:rPr lang="en-US" sz="1600" b="1" dirty="0"/>
              <a:t>.</a:t>
            </a:r>
            <a:r>
              <a:rPr lang="en-US" sz="1600" dirty="0"/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46377" y="4414538"/>
            <a:ext cx="6929341" cy="129077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383140" y="2204815"/>
            <a:ext cx="947020" cy="230736"/>
          </a:xfrm>
          <a:prstGeom prst="rect">
            <a:avLst/>
          </a:prstGeom>
          <a:noFill/>
          <a:ln w="57150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93652"/>
            <a:ext cx="12204658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5"/>
              </a:spcBef>
            </a:pPr>
            <a:r>
              <a:rPr lang="en-US" b="1" dirty="0" smtClean="0">
                <a:solidFill>
                  <a:schemeClr val="bg1"/>
                </a:solidFill>
                <a:cs typeface="Calibri"/>
              </a:rPr>
              <a:t>HOW TO REGISTER FOR SHARED CHROMERR SERVICES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473" y="9011280"/>
            <a:ext cx="449151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Step 3:</a:t>
            </a:r>
            <a:r>
              <a:rPr lang="en-US" b="1" dirty="0" smtClean="0"/>
              <a:t> </a:t>
            </a:r>
            <a:r>
              <a:rPr lang="en-US" sz="1600" dirty="0" smtClean="0"/>
              <a:t>Read the terms &amp; conditions/privacy policy for the use of these services. </a:t>
            </a:r>
          </a:p>
          <a:p>
            <a:r>
              <a:rPr lang="en-US" sz="1600" dirty="0" smtClean="0"/>
              <a:t>If you agree to these conditions, </a:t>
            </a:r>
            <a:r>
              <a:rPr lang="en-US" sz="1600" b="1" dirty="0" smtClean="0">
                <a:solidFill>
                  <a:srgbClr val="7030A0"/>
                </a:solidFill>
              </a:rPr>
              <a:t>check the box </a:t>
            </a:r>
            <a:r>
              <a:rPr lang="en-US" sz="1600" dirty="0" smtClean="0"/>
              <a:t>stating “I am a registrant. I will not share my account, and I accept the terms and conditions, above.”</a:t>
            </a:r>
          </a:p>
          <a:p>
            <a:endParaRPr lang="en-US" sz="1200" dirty="0" smtClean="0"/>
          </a:p>
          <a:p>
            <a:r>
              <a:rPr lang="en-US" sz="1600" dirty="0" smtClean="0"/>
              <a:t>If you agree to the </a:t>
            </a:r>
            <a:r>
              <a:rPr lang="en-US" sz="1600" b="1" dirty="0" smtClean="0"/>
              <a:t>Terms &amp; Conditions/Privacy Policy</a:t>
            </a:r>
            <a:r>
              <a:rPr lang="en-US" sz="1600" dirty="0" smtClean="0"/>
              <a:t>, click </a:t>
            </a:r>
            <a:r>
              <a:rPr lang="en-US" sz="1600" b="1" dirty="0">
                <a:solidFill>
                  <a:srgbClr val="7030A0"/>
                </a:solidFill>
              </a:rPr>
              <a:t>Accept</a:t>
            </a:r>
            <a:r>
              <a:rPr lang="en-US" sz="1600" dirty="0"/>
              <a:t> to move forward.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07225" y="11361633"/>
            <a:ext cx="463681" cy="222477"/>
          </a:xfrm>
          <a:prstGeom prst="rect">
            <a:avLst/>
          </a:prstGeom>
          <a:noFill/>
          <a:ln w="57150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589735" y="5783290"/>
            <a:ext cx="748971" cy="286988"/>
          </a:xfrm>
          <a:prstGeom prst="rect">
            <a:avLst/>
          </a:prstGeom>
          <a:noFill/>
          <a:ln w="57150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327295" y="4090252"/>
            <a:ext cx="1180601" cy="27131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525712" y="11089785"/>
            <a:ext cx="4064023" cy="222477"/>
          </a:xfrm>
          <a:prstGeom prst="rect">
            <a:avLst/>
          </a:prstGeom>
          <a:noFill/>
          <a:ln w="57150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8474" y="12933931"/>
            <a:ext cx="447099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Step 4:</a:t>
            </a:r>
            <a:r>
              <a:rPr lang="en-US" b="1" dirty="0" smtClean="0"/>
              <a:t> </a:t>
            </a:r>
            <a:r>
              <a:rPr lang="en-US" sz="1600" dirty="0" smtClean="0"/>
              <a:t>Read through the </a:t>
            </a:r>
            <a:r>
              <a:rPr lang="en-US" sz="1600" dirty="0"/>
              <a:t>Rules of Behavior, because </a:t>
            </a:r>
            <a:r>
              <a:rPr lang="en-US" sz="1600" dirty="0" smtClean="0"/>
              <a:t>you </a:t>
            </a:r>
            <a:r>
              <a:rPr lang="en-US" sz="1600" dirty="0"/>
              <a:t>are accessing SCS Registration maintenance and account management pages as Administrators.</a:t>
            </a:r>
          </a:p>
          <a:p>
            <a:r>
              <a:rPr lang="en-US" sz="1600" dirty="0" smtClean="0"/>
              <a:t>If you agree to the conditions in the </a:t>
            </a:r>
            <a:r>
              <a:rPr lang="en-US" sz="1600" b="1" dirty="0" smtClean="0"/>
              <a:t>Rules of Behaviors</a:t>
            </a:r>
            <a:r>
              <a:rPr lang="en-US" sz="1600" dirty="0" smtClean="0"/>
              <a:t>, click </a:t>
            </a:r>
            <a:r>
              <a:rPr lang="en-US" sz="1600" b="1" dirty="0">
                <a:solidFill>
                  <a:srgbClr val="7030A0"/>
                </a:solidFill>
              </a:rPr>
              <a:t>Accept</a:t>
            </a:r>
            <a:r>
              <a:rPr lang="en-US" sz="1600" dirty="0"/>
              <a:t> </a:t>
            </a:r>
            <a:r>
              <a:rPr lang="en-US" sz="1600" dirty="0" smtClean="0"/>
              <a:t>at the bottom of the page. </a:t>
            </a:r>
          </a:p>
          <a:p>
            <a:endParaRPr lang="en-US" sz="1200" dirty="0"/>
          </a:p>
          <a:p>
            <a:r>
              <a:rPr lang="en-US" sz="1600" b="1" dirty="0" smtClean="0">
                <a:solidFill>
                  <a:srgbClr val="C00000"/>
                </a:solidFill>
              </a:rPr>
              <a:t>NOTE</a:t>
            </a:r>
            <a:r>
              <a:rPr lang="en-US" sz="1600" dirty="0" smtClean="0">
                <a:solidFill>
                  <a:srgbClr val="C00000"/>
                </a:solidFill>
              </a:rPr>
              <a:t>: Lab Certifiers, Lab Reviewers and Lab Preparers will not see this step. 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872287" y="15670454"/>
            <a:ext cx="535054" cy="250847"/>
          </a:xfrm>
          <a:prstGeom prst="rect">
            <a:avLst/>
          </a:prstGeom>
          <a:noFill/>
          <a:ln w="57150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521248" y="15750229"/>
            <a:ext cx="2743200" cy="865481"/>
          </a:xfrm>
        </p:spPr>
        <p:txBody>
          <a:bodyPr/>
          <a:lstStyle/>
          <a:p>
            <a:r>
              <a:rPr lang="en-US" dirty="0" smtClean="0"/>
              <a:t>2 of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2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693" b="3578"/>
          <a:stretch/>
        </p:blipFill>
        <p:spPr>
          <a:xfrm>
            <a:off x="3394457" y="658333"/>
            <a:ext cx="8651005" cy="73697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58474" y="644937"/>
            <a:ext cx="33359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Step 5:</a:t>
            </a:r>
            <a:r>
              <a:rPr lang="en-US" b="1" dirty="0" smtClean="0"/>
              <a:t> </a:t>
            </a:r>
            <a:r>
              <a:rPr lang="en-US" sz="1600" dirty="0"/>
              <a:t>In the next step, you will have to enter </a:t>
            </a:r>
            <a:r>
              <a:rPr lang="en-US" sz="1600" dirty="0" smtClean="0"/>
              <a:t>individual </a:t>
            </a:r>
            <a:r>
              <a:rPr lang="en-US" sz="1600" dirty="0"/>
              <a:t>information as displayed </a:t>
            </a:r>
            <a:r>
              <a:rPr lang="en-US" sz="1600" dirty="0" smtClean="0"/>
              <a:t>to the right including full name and email address. You will also enter </a:t>
            </a:r>
            <a:r>
              <a:rPr lang="en-US" sz="1600" dirty="0"/>
              <a:t>your account information and </a:t>
            </a:r>
            <a:r>
              <a:rPr lang="en-US" sz="1600" dirty="0" smtClean="0"/>
              <a:t>select three security </a:t>
            </a:r>
            <a:r>
              <a:rPr lang="en-US" sz="1600" dirty="0"/>
              <a:t>questions/answers. </a:t>
            </a:r>
            <a:endParaRPr lang="en-US" sz="1600" dirty="0" smtClean="0"/>
          </a:p>
          <a:p>
            <a:endParaRPr lang="en-US" sz="1200" dirty="0" smtClean="0"/>
          </a:p>
          <a:p>
            <a:r>
              <a:rPr lang="en-US" sz="1600" dirty="0"/>
              <a:t>C</a:t>
            </a:r>
            <a:r>
              <a:rPr lang="en-US" sz="1600" dirty="0" smtClean="0"/>
              <a:t>lick </a:t>
            </a:r>
            <a:r>
              <a:rPr lang="en-US" sz="1600" b="1" dirty="0" smtClean="0">
                <a:solidFill>
                  <a:srgbClr val="7030A0"/>
                </a:solidFill>
              </a:rPr>
              <a:t>Continue</a:t>
            </a:r>
            <a:r>
              <a:rPr lang="en-US" sz="1600" dirty="0" smtClean="0"/>
              <a:t> to move forward.</a:t>
            </a:r>
          </a:p>
          <a:p>
            <a:endParaRPr lang="en-US" sz="1200" dirty="0"/>
          </a:p>
          <a:p>
            <a:r>
              <a:rPr lang="en-US" sz="1600" b="1" dirty="0">
                <a:solidFill>
                  <a:srgbClr val="C00000"/>
                </a:solidFill>
              </a:rPr>
              <a:t>NOTE: </a:t>
            </a:r>
            <a:r>
              <a:rPr lang="en-US" sz="1600" dirty="0">
                <a:solidFill>
                  <a:srgbClr val="C00000"/>
                </a:solidFill>
              </a:rPr>
              <a:t>If the user also has access to the </a:t>
            </a:r>
            <a:r>
              <a:rPr lang="en-US" sz="1600" dirty="0" smtClean="0">
                <a:solidFill>
                  <a:srgbClr val="C00000"/>
                </a:solidFill>
              </a:rPr>
              <a:t>Test </a:t>
            </a:r>
            <a:r>
              <a:rPr lang="en-US" sz="1600" dirty="0">
                <a:solidFill>
                  <a:srgbClr val="C00000"/>
                </a:solidFill>
              </a:rPr>
              <a:t>version of CMDP, it is recommended to create a different User ID and Password.</a:t>
            </a:r>
            <a:endParaRPr lang="en-US" sz="1600" dirty="0"/>
          </a:p>
          <a:p>
            <a:endParaRPr lang="en-US" sz="16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0" y="93652"/>
            <a:ext cx="12204658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5"/>
              </a:spcBef>
            </a:pPr>
            <a:r>
              <a:rPr lang="en-US" b="1" dirty="0" smtClean="0">
                <a:solidFill>
                  <a:schemeClr val="bg1"/>
                </a:solidFill>
                <a:cs typeface="Calibri"/>
              </a:rPr>
              <a:t>HOW TO REGISTER FOR SHARED CHROMERR SERVICES</a:t>
            </a:r>
            <a:endParaRPr lang="en-US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3758" y="3934335"/>
            <a:ext cx="5690937" cy="408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049575" y="6119502"/>
            <a:ext cx="625642" cy="132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049575" y="6614003"/>
            <a:ext cx="1024086" cy="132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049574" y="7108504"/>
            <a:ext cx="1024087" cy="132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523579" y="7732897"/>
            <a:ext cx="709240" cy="272807"/>
          </a:xfrm>
          <a:prstGeom prst="rect">
            <a:avLst/>
          </a:prstGeom>
          <a:noFill/>
          <a:ln w="57150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5" y="12281788"/>
            <a:ext cx="5314444" cy="35857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Rectangle 22"/>
          <p:cNvSpPr/>
          <p:nvPr/>
        </p:nvSpPr>
        <p:spPr>
          <a:xfrm>
            <a:off x="58473" y="8365532"/>
            <a:ext cx="552354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Step 6:</a:t>
            </a:r>
            <a:r>
              <a:rPr lang="en-US" b="1" dirty="0" smtClean="0"/>
              <a:t> </a:t>
            </a:r>
            <a:r>
              <a:rPr lang="en-US" sz="1600" dirty="0" smtClean="0"/>
              <a:t>Choose </a:t>
            </a:r>
            <a:r>
              <a:rPr lang="en-US" sz="1600" dirty="0"/>
              <a:t>your organization. Use the search feature to narrow down the list of organizations. Proceed by entering the organization name then click search. </a:t>
            </a:r>
            <a:endParaRPr lang="en-US" sz="1600" dirty="0" smtClean="0"/>
          </a:p>
          <a:p>
            <a:endParaRPr lang="en-US" sz="1200" dirty="0"/>
          </a:p>
          <a:p>
            <a:r>
              <a:rPr lang="en-US" sz="1600" dirty="0" smtClean="0"/>
              <a:t>In </a:t>
            </a:r>
            <a:r>
              <a:rPr lang="en-US" sz="1600" dirty="0"/>
              <a:t>this case, we entered </a:t>
            </a:r>
            <a:r>
              <a:rPr lang="en-US" sz="1600" dirty="0" smtClean="0"/>
              <a:t>“Alaska” </a:t>
            </a:r>
            <a:r>
              <a:rPr lang="en-US" sz="1600" dirty="0"/>
              <a:t>in the </a:t>
            </a:r>
            <a:r>
              <a:rPr lang="en-US" sz="1600" b="1" dirty="0" smtClean="0"/>
              <a:t>Advanced Search </a:t>
            </a:r>
            <a:r>
              <a:rPr lang="en-US" sz="1600" dirty="0" smtClean="0"/>
              <a:t>field </a:t>
            </a:r>
            <a:r>
              <a:rPr lang="en-US" sz="1600" dirty="0"/>
              <a:t>and </a:t>
            </a:r>
            <a:r>
              <a:rPr lang="en-US" sz="1600" dirty="0" smtClean="0"/>
              <a:t>a list of laboratories within Alaska appeared. We selected </a:t>
            </a:r>
            <a:r>
              <a:rPr lang="en-US" sz="1600" b="1" dirty="0" smtClean="0">
                <a:solidFill>
                  <a:srgbClr val="0070C0"/>
                </a:solidFill>
              </a:rPr>
              <a:t>Analytica Alaska- Anchorage (AK00961)</a:t>
            </a:r>
            <a:r>
              <a:rPr lang="en-US" sz="1600" dirty="0" smtClean="0"/>
              <a:t>. </a:t>
            </a:r>
          </a:p>
          <a:p>
            <a:endParaRPr lang="en-US" sz="1200" dirty="0"/>
          </a:p>
          <a:p>
            <a:r>
              <a:rPr lang="en-US" sz="1600" dirty="0" smtClean="0"/>
              <a:t>You will have to click on the address located below the name to select the appropriate laboratory. </a:t>
            </a:r>
          </a:p>
          <a:p>
            <a:endParaRPr lang="en-US" sz="1200" dirty="0"/>
          </a:p>
          <a:p>
            <a:r>
              <a:rPr lang="en-US" sz="1600" dirty="0"/>
              <a:t>Add </a:t>
            </a:r>
            <a:r>
              <a:rPr lang="en-US" sz="1600" dirty="0" smtClean="0"/>
              <a:t>the phone </a:t>
            </a:r>
            <a:r>
              <a:rPr lang="en-US" sz="1600" dirty="0"/>
              <a:t>number </a:t>
            </a:r>
            <a:r>
              <a:rPr lang="en-US" sz="1600" dirty="0" smtClean="0"/>
              <a:t>for your laboratory and </a:t>
            </a:r>
            <a:r>
              <a:rPr lang="en-US" sz="1600" dirty="0"/>
              <a:t>click </a:t>
            </a:r>
            <a:r>
              <a:rPr lang="en-US" sz="1600" b="1" dirty="0">
                <a:solidFill>
                  <a:srgbClr val="7030A0"/>
                </a:solidFill>
              </a:rPr>
              <a:t>Continue</a:t>
            </a:r>
            <a:r>
              <a:rPr lang="en-US" sz="1600" dirty="0"/>
              <a:t> to move forward</a:t>
            </a:r>
            <a:r>
              <a:rPr lang="en-US" sz="1600" dirty="0" smtClean="0"/>
              <a:t>.</a:t>
            </a:r>
          </a:p>
          <a:p>
            <a:endParaRPr lang="en-US" sz="1200" dirty="0" smtClean="0"/>
          </a:p>
          <a:p>
            <a:r>
              <a:rPr lang="en-US" sz="1600" b="1" spc="-5" dirty="0">
                <a:solidFill>
                  <a:srgbClr val="C00000"/>
                </a:solidFill>
                <a:cs typeface="Calibri"/>
              </a:rPr>
              <a:t>NOTE</a:t>
            </a:r>
            <a:r>
              <a:rPr lang="en-US" sz="1600" spc="-5" dirty="0">
                <a:solidFill>
                  <a:srgbClr val="C00000"/>
                </a:solidFill>
                <a:cs typeface="Calibri"/>
              </a:rPr>
              <a:t>: </a:t>
            </a:r>
            <a:r>
              <a:rPr lang="en-US" sz="1600" spc="-5" dirty="0" smtClean="0">
                <a:solidFill>
                  <a:srgbClr val="C00000"/>
                </a:solidFill>
                <a:cs typeface="Calibri"/>
              </a:rPr>
              <a:t>If your organization is not listed, contact the CMDP Transition Team for assistance. </a:t>
            </a:r>
            <a:endParaRPr lang="en-US" sz="16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2014" y="8344656"/>
            <a:ext cx="6463448" cy="72503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Rectangle 27"/>
          <p:cNvSpPr/>
          <p:nvPr/>
        </p:nvSpPr>
        <p:spPr>
          <a:xfrm>
            <a:off x="5787719" y="12539538"/>
            <a:ext cx="5967134" cy="50265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533313" y="14988219"/>
            <a:ext cx="2597963" cy="52452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Curved Right Arrow 29"/>
          <p:cNvSpPr/>
          <p:nvPr/>
        </p:nvSpPr>
        <p:spPr>
          <a:xfrm rot="3035649">
            <a:off x="3606449" y="11705700"/>
            <a:ext cx="1088405" cy="3501363"/>
          </a:xfrm>
          <a:prstGeom prst="curvedRightArrow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417659" y="15430286"/>
            <a:ext cx="442666" cy="186680"/>
          </a:xfrm>
          <a:prstGeom prst="rect">
            <a:avLst/>
          </a:prstGeom>
          <a:noFill/>
          <a:ln w="57150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825147" y="10246974"/>
            <a:ext cx="3901657" cy="32154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848815" y="8886961"/>
            <a:ext cx="193640" cy="169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521248" y="15750229"/>
            <a:ext cx="2743200" cy="865481"/>
          </a:xfrm>
        </p:spPr>
        <p:txBody>
          <a:bodyPr/>
          <a:lstStyle/>
          <a:p>
            <a:r>
              <a:rPr lang="en-US" dirty="0" smtClean="0"/>
              <a:t>3 of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38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93652"/>
            <a:ext cx="12204658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5"/>
              </a:spcBef>
            </a:pPr>
            <a:r>
              <a:rPr lang="en-US" b="1" dirty="0" smtClean="0">
                <a:solidFill>
                  <a:schemeClr val="bg1"/>
                </a:solidFill>
                <a:cs typeface="Calibri"/>
              </a:rPr>
              <a:t>HOW TO REGISTER FOR SHARED CHROMERR SERVICES</a:t>
            </a:r>
            <a:endParaRPr lang="en-US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474" y="693636"/>
            <a:ext cx="45616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Step 7:</a:t>
            </a:r>
            <a:r>
              <a:rPr lang="en-US" b="1" dirty="0" smtClean="0"/>
              <a:t> </a:t>
            </a:r>
            <a:r>
              <a:rPr lang="en-US" sz="1600" dirty="0"/>
              <a:t>An email will be sent to the address entered previously during the </a:t>
            </a:r>
            <a:r>
              <a:rPr lang="en-US" sz="1600" dirty="0" smtClean="0"/>
              <a:t>registration process. </a:t>
            </a:r>
          </a:p>
          <a:p>
            <a:endParaRPr lang="en-US" sz="1200" dirty="0"/>
          </a:p>
          <a:p>
            <a:r>
              <a:rPr lang="en-US" sz="1600" dirty="0" smtClean="0"/>
              <a:t>Copy the validation </a:t>
            </a:r>
            <a:r>
              <a:rPr lang="en-US" sz="1600" dirty="0"/>
              <a:t>code found in that email </a:t>
            </a:r>
            <a:r>
              <a:rPr lang="en-US" sz="1600" dirty="0" smtClean="0"/>
              <a:t>and paste it into the Code field in the Email Validation step</a:t>
            </a:r>
            <a:r>
              <a:rPr lang="en-US" sz="1600" dirty="0"/>
              <a:t>. Once you entered the code, click </a:t>
            </a:r>
            <a:r>
              <a:rPr lang="en-US" sz="1600" b="1" dirty="0">
                <a:solidFill>
                  <a:srgbClr val="7030A0"/>
                </a:solidFill>
              </a:rPr>
              <a:t>Create Account</a:t>
            </a:r>
            <a:r>
              <a:rPr lang="en-US" sz="1600" dirty="0"/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995" y="676871"/>
            <a:ext cx="7300467" cy="54926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3" y="4636869"/>
            <a:ext cx="6508208" cy="27188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Rectangle 21"/>
          <p:cNvSpPr/>
          <p:nvPr/>
        </p:nvSpPr>
        <p:spPr>
          <a:xfrm>
            <a:off x="4744996" y="3491627"/>
            <a:ext cx="767042" cy="24668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060498" y="5848588"/>
            <a:ext cx="2909067" cy="39609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851661" y="6247085"/>
            <a:ext cx="773974" cy="213337"/>
          </a:xfrm>
          <a:prstGeom prst="rect">
            <a:avLst/>
          </a:prstGeom>
          <a:noFill/>
          <a:ln w="57150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Curved Right Arrow 27"/>
          <p:cNvSpPr/>
          <p:nvPr/>
        </p:nvSpPr>
        <p:spPr>
          <a:xfrm rot="2378747">
            <a:off x="2798381" y="2871941"/>
            <a:ext cx="1088405" cy="3108506"/>
          </a:xfrm>
          <a:prstGeom prst="curvedRightArrow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8473" y="7546374"/>
            <a:ext cx="53144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Step 8:</a:t>
            </a:r>
            <a:r>
              <a:rPr lang="en-US" b="1" dirty="0" smtClean="0"/>
              <a:t> </a:t>
            </a:r>
            <a:r>
              <a:rPr lang="en-US" sz="1600" dirty="0"/>
              <a:t>Enter your personal </a:t>
            </a:r>
            <a:r>
              <a:rPr lang="en-US" sz="1600" dirty="0" smtClean="0"/>
              <a:t>information (i.e., home address, city, zip code, etc.) in order for SCS to </a:t>
            </a:r>
            <a:r>
              <a:rPr lang="en-US" sz="1600" dirty="0"/>
              <a:t>verify your identify. </a:t>
            </a:r>
            <a:endParaRPr lang="en-US" sz="1600" dirty="0" smtClean="0"/>
          </a:p>
          <a:p>
            <a:endParaRPr lang="en-US" sz="1200" dirty="0"/>
          </a:p>
          <a:p>
            <a:r>
              <a:rPr lang="en-US" sz="1600" dirty="0" smtClean="0"/>
              <a:t>NOTE: Private </a:t>
            </a:r>
            <a:r>
              <a:rPr lang="en-US" sz="1600" dirty="0"/>
              <a:t>Laboratory CMDP </a:t>
            </a:r>
            <a:r>
              <a:rPr lang="en-US" sz="1600" dirty="0" smtClean="0"/>
              <a:t>Administrators</a:t>
            </a:r>
            <a:r>
              <a:rPr lang="en-US" sz="1600" dirty="0"/>
              <a:t> </a:t>
            </a:r>
            <a:r>
              <a:rPr lang="en-US" sz="1600" dirty="0" smtClean="0"/>
              <a:t>and </a:t>
            </a:r>
            <a:r>
              <a:rPr lang="en-US" sz="1600" dirty="0"/>
              <a:t>Private Laboratory </a:t>
            </a:r>
            <a:r>
              <a:rPr lang="en-US" sz="1600" dirty="0" smtClean="0"/>
              <a:t>Certifiers need </a:t>
            </a:r>
            <a:r>
              <a:rPr lang="en-US" sz="1600" dirty="0"/>
              <a:t>to complete this LexisNexis verification step because they are requesting </a:t>
            </a:r>
            <a:r>
              <a:rPr lang="en-US" sz="1600" dirty="0" smtClean="0"/>
              <a:t>authorization </a:t>
            </a:r>
            <a:r>
              <a:rPr lang="en-US" sz="1600" dirty="0"/>
              <a:t>to electronically sign Sample Jobs in CMDP</a:t>
            </a:r>
            <a:r>
              <a:rPr lang="en-US" sz="1600" dirty="0" smtClean="0"/>
              <a:t>.</a:t>
            </a:r>
          </a:p>
          <a:p>
            <a:endParaRPr lang="en-US" sz="1200" dirty="0"/>
          </a:p>
          <a:p>
            <a:r>
              <a:rPr lang="en-US" sz="1600" dirty="0" smtClean="0"/>
              <a:t>Once </a:t>
            </a:r>
            <a:r>
              <a:rPr lang="en-US" sz="1600" dirty="0"/>
              <a:t>all the information is entered, click </a:t>
            </a:r>
            <a:r>
              <a:rPr lang="en-US" sz="1600" b="1" dirty="0">
                <a:solidFill>
                  <a:srgbClr val="7030A0"/>
                </a:solidFill>
              </a:rPr>
              <a:t>Verify</a:t>
            </a:r>
            <a:r>
              <a:rPr lang="en-US" sz="1600" dirty="0" smtClean="0"/>
              <a:t>.</a:t>
            </a:r>
          </a:p>
          <a:p>
            <a:endParaRPr lang="en-US" sz="1200" dirty="0" smtClean="0"/>
          </a:p>
          <a:p>
            <a:r>
              <a:rPr lang="en-US" sz="1600" b="1" dirty="0">
                <a:solidFill>
                  <a:srgbClr val="C00000"/>
                </a:solidFill>
              </a:rPr>
              <a:t>NOTE</a:t>
            </a:r>
            <a:r>
              <a:rPr lang="en-US" sz="1600" dirty="0">
                <a:solidFill>
                  <a:srgbClr val="C00000"/>
                </a:solidFill>
              </a:rPr>
              <a:t>: If SCS fails to verify any information on Step 8, please contact the Drinking Water Program’s </a:t>
            </a:r>
            <a:r>
              <a:rPr lang="en-US" sz="1600" dirty="0">
                <a:solidFill>
                  <a:srgbClr val="C00000"/>
                </a:solidFill>
                <a:hlinkClick r:id="rId5"/>
              </a:rPr>
              <a:t>CMDP Helpdesk </a:t>
            </a:r>
            <a:r>
              <a:rPr lang="en-US" sz="1600" dirty="0">
                <a:solidFill>
                  <a:srgbClr val="C00000"/>
                </a:solidFill>
              </a:rPr>
              <a:t>or select </a:t>
            </a:r>
            <a:r>
              <a:rPr lang="en-US" sz="1600" b="1" i="1" dirty="0">
                <a:solidFill>
                  <a:srgbClr val="C00000"/>
                </a:solidFill>
              </a:rPr>
              <a:t>Use Paper </a:t>
            </a:r>
            <a:r>
              <a:rPr lang="en-US" sz="1600" b="1" i="1" dirty="0" smtClean="0">
                <a:solidFill>
                  <a:srgbClr val="C00000"/>
                </a:solidFill>
              </a:rPr>
              <a:t>Agreement. </a:t>
            </a:r>
            <a:r>
              <a:rPr lang="en-US" sz="1600" i="1" dirty="0" smtClean="0">
                <a:solidFill>
                  <a:srgbClr val="C00000"/>
                </a:solidFill>
              </a:rPr>
              <a:t>You will need to print and sign the agreement</a:t>
            </a:r>
            <a:r>
              <a:rPr lang="en-US" sz="1600" b="1" i="1" dirty="0" smtClean="0">
                <a:solidFill>
                  <a:srgbClr val="C00000"/>
                </a:solidFill>
              </a:rPr>
              <a:t> and </a:t>
            </a:r>
            <a:r>
              <a:rPr lang="en-US" sz="1600" dirty="0" smtClean="0">
                <a:solidFill>
                  <a:srgbClr val="C00000"/>
                </a:solidFill>
              </a:rPr>
              <a:t>submit </a:t>
            </a:r>
            <a:r>
              <a:rPr lang="en-US" sz="1600" dirty="0">
                <a:solidFill>
                  <a:srgbClr val="C00000"/>
                </a:solidFill>
              </a:rPr>
              <a:t>the form </a:t>
            </a:r>
            <a:r>
              <a:rPr lang="en-US" sz="1600" dirty="0" smtClean="0">
                <a:solidFill>
                  <a:srgbClr val="C00000"/>
                </a:solidFill>
              </a:rPr>
              <a:t>to </a:t>
            </a:r>
            <a:r>
              <a:rPr lang="en-US" sz="1600" dirty="0">
                <a:solidFill>
                  <a:srgbClr val="C00000"/>
                </a:solidFill>
              </a:rPr>
              <a:t>the Program</a:t>
            </a:r>
            <a:r>
              <a:rPr lang="en-US" sz="1600" dirty="0" smtClean="0">
                <a:solidFill>
                  <a:srgbClr val="C00000"/>
                </a:solidFill>
              </a:rPr>
              <a:t>.</a:t>
            </a: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30" name="Picture 29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" r="3249"/>
          <a:stretch/>
        </p:blipFill>
        <p:spPr bwMode="auto">
          <a:xfrm>
            <a:off x="5438701" y="7535612"/>
            <a:ext cx="6606761" cy="35101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1" name="Rectangle 30"/>
          <p:cNvSpPr/>
          <p:nvPr/>
        </p:nvSpPr>
        <p:spPr>
          <a:xfrm>
            <a:off x="58474" y="13098382"/>
            <a:ext cx="400304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Step </a:t>
            </a:r>
            <a:r>
              <a:rPr lang="en-US" b="1" u="sng" dirty="0"/>
              <a:t>9</a:t>
            </a:r>
            <a:r>
              <a:rPr lang="en-US" b="1" u="sng" dirty="0" smtClean="0"/>
              <a:t>:</a:t>
            </a:r>
            <a:r>
              <a:rPr lang="en-US" b="1" dirty="0" smtClean="0"/>
              <a:t> </a:t>
            </a:r>
            <a:r>
              <a:rPr lang="en-US" sz="1600" dirty="0"/>
              <a:t>Once the LexisNexis identity proofing is complete, you will be requested to choose 5 </a:t>
            </a:r>
            <a:r>
              <a:rPr lang="en-US" sz="1600" b="1" dirty="0" smtClean="0">
                <a:solidFill>
                  <a:srgbClr val="0070C0"/>
                </a:solidFill>
              </a:rPr>
              <a:t>Challenge </a:t>
            </a:r>
            <a:r>
              <a:rPr lang="en-US" sz="1600" b="1" dirty="0">
                <a:solidFill>
                  <a:srgbClr val="0070C0"/>
                </a:solidFill>
              </a:rPr>
              <a:t>Q</a:t>
            </a:r>
            <a:r>
              <a:rPr lang="en-US" sz="1600" b="1" dirty="0" smtClean="0">
                <a:solidFill>
                  <a:srgbClr val="0070C0"/>
                </a:solidFill>
              </a:rPr>
              <a:t>uestions </a:t>
            </a:r>
            <a:r>
              <a:rPr lang="en-US" sz="1600" dirty="0"/>
              <a:t>that will be used randomly when using the electronic signature service in CMDP. </a:t>
            </a:r>
            <a:endParaRPr lang="en-US" sz="1600" dirty="0" smtClean="0"/>
          </a:p>
          <a:p>
            <a:endParaRPr lang="en-US" sz="1200" dirty="0"/>
          </a:p>
          <a:p>
            <a:r>
              <a:rPr lang="en-US" sz="1600" dirty="0" smtClean="0"/>
              <a:t>NOTE: You </a:t>
            </a:r>
            <a:r>
              <a:rPr lang="en-US" sz="1600" dirty="0"/>
              <a:t>will be asked one of these security questions every time data is submitted to the State in order to verify your credentials. </a:t>
            </a:r>
            <a:endParaRPr lang="en-US" sz="1600" dirty="0" smtClean="0"/>
          </a:p>
          <a:p>
            <a:endParaRPr lang="en-US" sz="1200" dirty="0" smtClean="0"/>
          </a:p>
          <a:p>
            <a:r>
              <a:rPr lang="en-US" sz="1600" dirty="0"/>
              <a:t>After picking five questions and providing answers, click </a:t>
            </a:r>
            <a:r>
              <a:rPr lang="en-US" sz="1600" b="1" dirty="0"/>
              <a:t>Save Answers</a:t>
            </a:r>
            <a:r>
              <a:rPr lang="en-US" sz="1600" dirty="0"/>
              <a:t>. </a:t>
            </a:r>
          </a:p>
        </p:txBody>
      </p:sp>
      <p:pic>
        <p:nvPicPr>
          <p:cNvPr id="32" name="Picture 31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" t="26913" r="1686"/>
          <a:stretch/>
        </p:blipFill>
        <p:spPr bwMode="auto">
          <a:xfrm>
            <a:off x="4061521" y="13089840"/>
            <a:ext cx="7983941" cy="2968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3" name="Rectangle 32"/>
          <p:cNvSpPr/>
          <p:nvPr/>
        </p:nvSpPr>
        <p:spPr>
          <a:xfrm>
            <a:off x="5561512" y="10619027"/>
            <a:ext cx="411998" cy="223766"/>
          </a:xfrm>
          <a:prstGeom prst="rect">
            <a:avLst/>
          </a:prstGeom>
          <a:noFill/>
          <a:ln w="57150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061520" y="14290402"/>
            <a:ext cx="6617064" cy="168958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8474" y="11297608"/>
            <a:ext cx="11986988" cy="1633758"/>
            <a:chOff x="58474" y="11297608"/>
            <a:chExt cx="11986988" cy="163375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910" y="11384439"/>
              <a:ext cx="871927" cy="751661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58474" y="12115758"/>
              <a:ext cx="11986988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000" dirty="0" smtClean="0">
                <a:solidFill>
                  <a:srgbClr val="C00000"/>
                </a:solidFill>
              </a:endParaRPr>
            </a:p>
            <a:p>
              <a:r>
                <a:rPr lang="en-US" dirty="0" smtClean="0">
                  <a:solidFill>
                    <a:srgbClr val="0070C0"/>
                  </a:solidFill>
                </a:rPr>
                <a:t>Meanwhile, Lab </a:t>
              </a:r>
              <a:r>
                <a:rPr lang="en-US" u="sng" dirty="0" smtClean="0">
                  <a:solidFill>
                    <a:srgbClr val="C00000"/>
                  </a:solidFill>
                </a:rPr>
                <a:t>Certifiers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smtClean="0">
                  <a:solidFill>
                    <a:srgbClr val="0070C0"/>
                  </a:solidFill>
                </a:rPr>
                <a:t>will </a:t>
              </a:r>
              <a:r>
                <a:rPr lang="en-US" dirty="0">
                  <a:solidFill>
                    <a:srgbClr val="0070C0"/>
                  </a:solidFill>
                </a:rPr>
                <a:t>use the Sponsor Information web form to request sponsorship from the CMDP </a:t>
              </a:r>
              <a:r>
                <a:rPr lang="en-US" dirty="0" smtClean="0">
                  <a:solidFill>
                    <a:srgbClr val="0070C0"/>
                  </a:solidFill>
                </a:rPr>
                <a:t>Lab Administrator then complete Steps 9-12</a:t>
              </a:r>
              <a:r>
                <a:rPr lang="en-US" dirty="0">
                  <a:solidFill>
                    <a:srgbClr val="0070C0"/>
                  </a:solidFill>
                </a:rPr>
                <a:t> </a:t>
              </a:r>
              <a:r>
                <a:rPr lang="en-US" dirty="0" smtClean="0">
                  <a:solidFill>
                    <a:srgbClr val="0070C0"/>
                  </a:solidFill>
                </a:rPr>
                <a:t>upon approval.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036838" y="11297608"/>
              <a:ext cx="1100862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NOTE</a:t>
              </a:r>
              <a:r>
                <a:rPr lang="en-US" dirty="0">
                  <a:solidFill>
                    <a:srgbClr val="0070C0"/>
                  </a:solidFill>
                </a:rPr>
                <a:t>: Lab </a:t>
              </a:r>
              <a:r>
                <a:rPr lang="en-US" u="sng" dirty="0">
                  <a:solidFill>
                    <a:srgbClr val="C00000"/>
                  </a:solidFill>
                </a:rPr>
                <a:t>Reviewers</a:t>
              </a:r>
              <a:r>
                <a:rPr lang="en-US" dirty="0">
                  <a:solidFill>
                    <a:srgbClr val="0070C0"/>
                  </a:solidFill>
                </a:rPr>
                <a:t> and Lab </a:t>
              </a:r>
              <a:r>
                <a:rPr lang="en-US" u="sng" dirty="0">
                  <a:solidFill>
                    <a:srgbClr val="C00000"/>
                  </a:solidFill>
                </a:rPr>
                <a:t>Preparers</a:t>
              </a:r>
              <a:r>
                <a:rPr lang="en-US" dirty="0">
                  <a:solidFill>
                    <a:srgbClr val="0070C0"/>
                  </a:solidFill>
                </a:rPr>
                <a:t> will not have to complete Steps 9-12 of this document. </a:t>
              </a:r>
            </a:p>
            <a:p>
              <a:r>
                <a:rPr lang="en-US" dirty="0">
                  <a:solidFill>
                    <a:srgbClr val="0070C0"/>
                  </a:solidFill>
                </a:rPr>
                <a:t>Instead, Lab Reviewers and Lab Preparers will use the Sponsor Information web form to request sponsorship from the </a:t>
              </a:r>
              <a:r>
                <a:rPr lang="en-US" dirty="0" smtClean="0">
                  <a:solidFill>
                    <a:srgbClr val="0070C0"/>
                  </a:solidFill>
                </a:rPr>
                <a:t>CMDP </a:t>
              </a:r>
              <a:r>
                <a:rPr lang="en-US" dirty="0">
                  <a:solidFill>
                    <a:srgbClr val="0070C0"/>
                  </a:solidFill>
                </a:rPr>
                <a:t>Administrator. Refer to the </a:t>
              </a:r>
              <a:r>
                <a:rPr lang="en-US" b="1" i="1" dirty="0">
                  <a:solidFill>
                    <a:srgbClr val="0070C0"/>
                  </a:solidFill>
                  <a:hlinkClick r:id="rId9"/>
                </a:rPr>
                <a:t>CMDP Role Registration Guide</a:t>
              </a:r>
              <a:r>
                <a:rPr lang="en-US" b="1" i="1" dirty="0">
                  <a:solidFill>
                    <a:srgbClr val="0070C0"/>
                  </a:solidFill>
                </a:rPr>
                <a:t> </a:t>
              </a:r>
              <a:r>
                <a:rPr lang="en-US" dirty="0">
                  <a:solidFill>
                    <a:srgbClr val="0070C0"/>
                  </a:solidFill>
                </a:rPr>
                <a:t>for additional guidance. 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58473" y="11256056"/>
            <a:ext cx="12006039" cy="1630075"/>
          </a:xfrm>
          <a:prstGeom prst="rect">
            <a:avLst/>
          </a:prstGeom>
          <a:noFill/>
          <a:ln w="28575">
            <a:solidFill>
              <a:srgbClr val="9A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521248" y="15750229"/>
            <a:ext cx="2743200" cy="865481"/>
          </a:xfrm>
        </p:spPr>
        <p:txBody>
          <a:bodyPr/>
          <a:lstStyle/>
          <a:p>
            <a:r>
              <a:rPr lang="en-US" dirty="0" smtClean="0"/>
              <a:t>4 of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69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8097"/>
          <a:stretch/>
        </p:blipFill>
        <p:spPr>
          <a:xfrm>
            <a:off x="4039900" y="652874"/>
            <a:ext cx="7976987" cy="52650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0" y="93652"/>
            <a:ext cx="12204658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5"/>
              </a:spcBef>
            </a:pPr>
            <a:r>
              <a:rPr lang="en-US" b="1" dirty="0" smtClean="0">
                <a:solidFill>
                  <a:schemeClr val="bg1"/>
                </a:solidFill>
                <a:cs typeface="Calibri"/>
              </a:rPr>
              <a:t>HOW TO REGISTER FOR SHARED CHROMERR SERVICES</a:t>
            </a:r>
            <a:endParaRPr lang="en-US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474" y="657957"/>
            <a:ext cx="398142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Step 10:</a:t>
            </a:r>
            <a:r>
              <a:rPr lang="en-US" b="1" dirty="0" smtClean="0"/>
              <a:t> </a:t>
            </a:r>
            <a:r>
              <a:rPr lang="en-US" sz="1600" dirty="0" smtClean="0"/>
              <a:t>You </a:t>
            </a:r>
            <a:r>
              <a:rPr lang="en-US" sz="1600" dirty="0"/>
              <a:t>will be redirected to the </a:t>
            </a:r>
            <a:r>
              <a:rPr lang="en-US" sz="1600" b="1" dirty="0"/>
              <a:t>Electronic Signature Agreement (ESA) </a:t>
            </a:r>
            <a:r>
              <a:rPr lang="en-US" sz="1600" dirty="0"/>
              <a:t>screen (and you will receive an </a:t>
            </a:r>
            <a:r>
              <a:rPr lang="en-US" sz="1600" b="1" dirty="0"/>
              <a:t>“eSig-PIN” e-mail </a:t>
            </a:r>
            <a:r>
              <a:rPr lang="en-US" sz="1600" dirty="0"/>
              <a:t>from SCS</a:t>
            </a:r>
            <a:r>
              <a:rPr lang="en-US" sz="1600" dirty="0" smtClean="0"/>
              <a:t>).</a:t>
            </a:r>
          </a:p>
          <a:p>
            <a:endParaRPr lang="en-US" sz="1200" dirty="0"/>
          </a:p>
          <a:p>
            <a:r>
              <a:rPr lang="en-US" sz="1600" dirty="0"/>
              <a:t>If you agree to the conditions in the </a:t>
            </a:r>
            <a:r>
              <a:rPr lang="en-US" sz="1600" b="1" dirty="0"/>
              <a:t>Electronic Signature Agreement</a:t>
            </a:r>
            <a:r>
              <a:rPr lang="en-US" sz="1600" dirty="0"/>
              <a:t>, click </a:t>
            </a:r>
            <a:r>
              <a:rPr lang="en-US" sz="1600" b="1" dirty="0">
                <a:solidFill>
                  <a:srgbClr val="7030A0"/>
                </a:solidFill>
              </a:rPr>
              <a:t>Sign Electronically </a:t>
            </a:r>
            <a:r>
              <a:rPr lang="en-US" sz="1600" dirty="0"/>
              <a:t>at the bottom of the page.</a:t>
            </a:r>
          </a:p>
          <a:p>
            <a:endParaRPr lang="en-US" sz="1600" dirty="0"/>
          </a:p>
        </p:txBody>
      </p:sp>
      <p:pic>
        <p:nvPicPr>
          <p:cNvPr id="24" name="Picture 2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" r="1365" b="3398"/>
          <a:stretch/>
        </p:blipFill>
        <p:spPr bwMode="auto">
          <a:xfrm>
            <a:off x="6907042" y="6349096"/>
            <a:ext cx="5138420" cy="2000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6" name="Rectangle 25"/>
          <p:cNvSpPr/>
          <p:nvPr/>
        </p:nvSpPr>
        <p:spPr>
          <a:xfrm>
            <a:off x="4100596" y="5607781"/>
            <a:ext cx="1112265" cy="238909"/>
          </a:xfrm>
          <a:prstGeom prst="rect">
            <a:avLst/>
          </a:prstGeom>
          <a:noFill/>
          <a:ln w="57150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8473" y="6346034"/>
            <a:ext cx="684856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Step 11:</a:t>
            </a:r>
            <a:r>
              <a:rPr lang="en-US" b="1" dirty="0" smtClean="0"/>
              <a:t> </a:t>
            </a:r>
            <a:r>
              <a:rPr lang="en-US" sz="1600" dirty="0"/>
              <a:t>A Certification Acknowledgement dialog window will be displayed as seen </a:t>
            </a:r>
            <a:r>
              <a:rPr lang="en-US" sz="1600" dirty="0" smtClean="0"/>
              <a:t>in the screen shot to the right. </a:t>
            </a:r>
            <a:r>
              <a:rPr lang="en-US" sz="1600" dirty="0"/>
              <a:t>Click </a:t>
            </a:r>
            <a:r>
              <a:rPr lang="en-US" sz="1600" b="1" dirty="0">
                <a:solidFill>
                  <a:srgbClr val="7030A0"/>
                </a:solidFill>
              </a:rPr>
              <a:t>Accept</a:t>
            </a:r>
            <a:r>
              <a:rPr lang="en-US" sz="1600" dirty="0"/>
              <a:t> to move forward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29" name="Rectangle 28"/>
          <p:cNvSpPr/>
          <p:nvPr/>
        </p:nvSpPr>
        <p:spPr>
          <a:xfrm>
            <a:off x="10678584" y="7998553"/>
            <a:ext cx="610951" cy="288646"/>
          </a:xfrm>
          <a:prstGeom prst="rect">
            <a:avLst/>
          </a:prstGeom>
          <a:noFill/>
          <a:ln w="57150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6106" y="11532906"/>
            <a:ext cx="3683487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Step 12:</a:t>
            </a:r>
            <a:r>
              <a:rPr lang="en-US" b="1" dirty="0" smtClean="0"/>
              <a:t> </a:t>
            </a:r>
            <a:r>
              <a:rPr lang="en-US" sz="1600" dirty="0"/>
              <a:t>Because you are requesting an account as Private Laboratory CMDP Administrator, your request will be forwarded to the state CMDP Administrator. Once </a:t>
            </a:r>
            <a:r>
              <a:rPr lang="en-US" sz="1600" dirty="0" smtClean="0"/>
              <a:t>your account has been activated, </a:t>
            </a:r>
            <a:r>
              <a:rPr lang="en-US" sz="1600" dirty="0"/>
              <a:t>you will receive a notification </a:t>
            </a:r>
            <a:r>
              <a:rPr lang="en-US" sz="1600" dirty="0" smtClean="0"/>
              <a:t>indicating you </a:t>
            </a:r>
            <a:r>
              <a:rPr lang="en-US" sz="1600" dirty="0"/>
              <a:t>now can access the CMDP application with the Login and Password you defined during registration</a:t>
            </a:r>
            <a:r>
              <a:rPr lang="en-US" sz="1600" dirty="0" smtClean="0"/>
              <a:t>.</a:t>
            </a:r>
          </a:p>
          <a:p>
            <a:endParaRPr lang="en-US" sz="1200" dirty="0"/>
          </a:p>
          <a:p>
            <a:r>
              <a:rPr lang="en-US" sz="1600" dirty="0" smtClean="0"/>
              <a:t>The Status will change from </a:t>
            </a:r>
            <a:r>
              <a:rPr lang="en-US" sz="1600" b="1" dirty="0" smtClean="0">
                <a:solidFill>
                  <a:srgbClr val="7030A0"/>
                </a:solidFill>
              </a:rPr>
              <a:t>Awaiting Approval</a:t>
            </a:r>
            <a:r>
              <a:rPr lang="en-US" sz="1600" dirty="0" smtClean="0"/>
              <a:t> to </a:t>
            </a:r>
            <a:r>
              <a:rPr lang="en-US" sz="1600" b="1" dirty="0" smtClean="0">
                <a:solidFill>
                  <a:srgbClr val="7030A0"/>
                </a:solidFill>
              </a:rPr>
              <a:t>Active</a:t>
            </a:r>
            <a:r>
              <a:rPr lang="en-US" sz="1600" dirty="0" smtClean="0"/>
              <a:t>.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/>
          <a:srcRect l="1079" t="7564" r="2518" b="29190"/>
          <a:stretch/>
        </p:blipFill>
        <p:spPr>
          <a:xfrm>
            <a:off x="4510878" y="8748028"/>
            <a:ext cx="7506009" cy="24478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Rectangle 30"/>
          <p:cNvSpPr/>
          <p:nvPr/>
        </p:nvSpPr>
        <p:spPr>
          <a:xfrm>
            <a:off x="76106" y="8739985"/>
            <a:ext cx="44347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You </a:t>
            </a:r>
            <a:r>
              <a:rPr lang="en-US" sz="1600" dirty="0"/>
              <a:t>will then be asked to enter the </a:t>
            </a:r>
            <a:r>
              <a:rPr lang="en-US" sz="1600" b="1" i="1" dirty="0">
                <a:solidFill>
                  <a:srgbClr val="0070C0"/>
                </a:solidFill>
              </a:rPr>
              <a:t>password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/>
              <a:t>you already set for this account previously and </a:t>
            </a:r>
            <a:r>
              <a:rPr lang="en-US" sz="1600" b="1" i="1" dirty="0">
                <a:solidFill>
                  <a:srgbClr val="0070C0"/>
                </a:solidFill>
              </a:rPr>
              <a:t>answer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/>
              <a:t>one of the challenge questions you chose for the LexisNexis identity verification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Click </a:t>
            </a:r>
            <a:r>
              <a:rPr lang="en-US" sz="1600" b="1" dirty="0" smtClean="0">
                <a:solidFill>
                  <a:srgbClr val="7030A0"/>
                </a:solidFill>
              </a:rPr>
              <a:t>Sign</a:t>
            </a:r>
            <a:r>
              <a:rPr lang="en-US" sz="1600" dirty="0" smtClean="0"/>
              <a:t> to move forward. </a:t>
            </a:r>
            <a:endParaRPr lang="en-US" sz="1600" dirty="0"/>
          </a:p>
        </p:txBody>
      </p:sp>
      <p:pic>
        <p:nvPicPr>
          <p:cNvPr id="32" name="Picture 3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082" y="11537994"/>
            <a:ext cx="8218805" cy="30943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3" name="Rectangle 32"/>
          <p:cNvSpPr/>
          <p:nvPr/>
        </p:nvSpPr>
        <p:spPr>
          <a:xfrm>
            <a:off x="4659310" y="9583393"/>
            <a:ext cx="1722035" cy="148019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467631" y="9583392"/>
            <a:ext cx="2403995" cy="148019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9046063" y="10285406"/>
            <a:ext cx="362059" cy="254395"/>
          </a:xfrm>
          <a:prstGeom prst="rect">
            <a:avLst/>
          </a:prstGeom>
          <a:noFill/>
          <a:ln w="57150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924576" y="13198422"/>
            <a:ext cx="894684" cy="698695"/>
          </a:xfrm>
          <a:prstGeom prst="rect">
            <a:avLst/>
          </a:prstGeom>
          <a:noFill/>
          <a:ln w="57150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521248" y="15750229"/>
            <a:ext cx="2743200" cy="865481"/>
          </a:xfrm>
        </p:spPr>
        <p:txBody>
          <a:bodyPr/>
          <a:lstStyle/>
          <a:p>
            <a:r>
              <a:rPr lang="en-US" dirty="0" smtClean="0"/>
              <a:t>5 of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8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0" y="82194"/>
            <a:ext cx="12204658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5"/>
              </a:spcBef>
            </a:pPr>
            <a:r>
              <a:rPr lang="en-US" b="1" dirty="0">
                <a:solidFill>
                  <a:schemeClr val="bg1"/>
                </a:solidFill>
                <a:cs typeface="Calibri"/>
              </a:rPr>
              <a:t>HOW TO REGISTER FOR SHARED CHROMERR SERVICES</a:t>
            </a:r>
          </a:p>
        </p:txBody>
      </p:sp>
      <p:sp>
        <p:nvSpPr>
          <p:cNvPr id="35" name="Oval 34"/>
          <p:cNvSpPr/>
          <p:nvPr/>
        </p:nvSpPr>
        <p:spPr>
          <a:xfrm>
            <a:off x="41917" y="250923"/>
            <a:ext cx="1304031" cy="12296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 dirty="0">
              <a:solidFill>
                <a:srgbClr val="9A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60573" y="649461"/>
            <a:ext cx="987409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A0000"/>
            </a:solidFill>
          </a:ln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lang="en-US" b="1" u="sng" spc="-10" dirty="0" smtClean="0">
                <a:cs typeface="Calibri"/>
              </a:rPr>
              <a:t>Part 3</a:t>
            </a:r>
            <a:r>
              <a:rPr lang="en-US" b="1" spc="-10" dirty="0" smtClean="0">
                <a:cs typeface="Calibri"/>
              </a:rPr>
              <a:t>: Log into CMDP</a:t>
            </a:r>
            <a:endParaRPr lang="en-US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6106" y="1574488"/>
            <a:ext cx="4118053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Step 1</a:t>
            </a:r>
            <a:r>
              <a:rPr lang="en-US" sz="1600" dirty="0" smtClean="0"/>
              <a:t>: After you have registered with SCS, users can now access the CMDP application. To begin, go to the CMDP Secure Login website [</a:t>
            </a:r>
            <a:r>
              <a:rPr lang="en-US" sz="1600" u="sng" dirty="0">
                <a:hlinkClick r:id="rId3"/>
              </a:rPr>
              <a:t>https://cmdpapp1.epa.gov</a:t>
            </a:r>
            <a:r>
              <a:rPr lang="en-US" sz="1600" u="sng" dirty="0" smtClean="0">
                <a:hlinkClick r:id="rId3"/>
              </a:rPr>
              <a:t>/</a:t>
            </a:r>
            <a:r>
              <a:rPr lang="en-US" sz="1600" dirty="0" smtClean="0"/>
              <a:t>]</a:t>
            </a:r>
            <a:r>
              <a:rPr lang="en-US" sz="1600" dirty="0"/>
              <a:t> </a:t>
            </a:r>
            <a:r>
              <a:rPr lang="en-US" sz="1600" dirty="0" smtClean="0"/>
              <a:t>and enter your username and password information. </a:t>
            </a:r>
          </a:p>
          <a:p>
            <a:endParaRPr lang="en-US" sz="1200" dirty="0"/>
          </a:p>
          <a:p>
            <a:r>
              <a:rPr lang="en-US" sz="1600" b="1" dirty="0">
                <a:solidFill>
                  <a:srgbClr val="C00000"/>
                </a:solidFill>
              </a:rPr>
              <a:t>NOTE: </a:t>
            </a:r>
            <a:r>
              <a:rPr lang="en-US" sz="1600" dirty="0">
                <a:solidFill>
                  <a:srgbClr val="C00000"/>
                </a:solidFill>
              </a:rPr>
              <a:t>If the user also has access to the </a:t>
            </a:r>
            <a:r>
              <a:rPr lang="en-US" sz="1600" dirty="0" smtClean="0">
                <a:solidFill>
                  <a:srgbClr val="C00000"/>
                </a:solidFill>
              </a:rPr>
              <a:t>Test </a:t>
            </a:r>
            <a:r>
              <a:rPr lang="en-US" sz="1600" dirty="0">
                <a:solidFill>
                  <a:srgbClr val="C00000"/>
                </a:solidFill>
              </a:rPr>
              <a:t>version of CMDP, it is very important to keep these links separate (differences noted below) so that test data is not accidently uploaded into the live version of CMDP. </a:t>
            </a:r>
          </a:p>
          <a:p>
            <a:endParaRPr lang="en-US" sz="1100" dirty="0" smtClean="0"/>
          </a:p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  <a:p>
            <a:r>
              <a:rPr lang="en-US" b="1" u="sng" dirty="0" smtClean="0"/>
              <a:t>Step 2</a:t>
            </a:r>
            <a:r>
              <a:rPr lang="en-US" sz="1600" dirty="0" smtClean="0"/>
              <a:t>: To submit data to the Department, go to the </a:t>
            </a:r>
            <a:r>
              <a:rPr lang="en-US" sz="1600" b="1" dirty="0" smtClean="0"/>
              <a:t>Drinking Water Sample Jobs</a:t>
            </a:r>
            <a:r>
              <a:rPr lang="en-US" sz="1600" dirty="0" smtClean="0"/>
              <a:t> tab and select </a:t>
            </a:r>
            <a:r>
              <a:rPr lang="en-US" sz="1600" b="1" dirty="0" smtClean="0"/>
              <a:t>Create New Job</a:t>
            </a:r>
            <a:r>
              <a:rPr lang="en-US" sz="1600" dirty="0" smtClean="0"/>
              <a:t>. 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endParaRPr lang="en-US" sz="16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4194158" y="5676065"/>
            <a:ext cx="7822727" cy="1746526"/>
            <a:chOff x="4194158" y="4419485"/>
            <a:chExt cx="7822727" cy="174652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94158" y="4419485"/>
              <a:ext cx="7822727" cy="174652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4" name="Rectangle 63"/>
            <p:cNvSpPr/>
            <p:nvPr/>
          </p:nvSpPr>
          <p:spPr>
            <a:xfrm>
              <a:off x="5935186" y="4656595"/>
              <a:ext cx="1133182" cy="288883"/>
            </a:xfrm>
            <a:prstGeom prst="rect">
              <a:avLst/>
            </a:prstGeom>
            <a:noFill/>
            <a:ln w="57150"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759930" y="5628309"/>
              <a:ext cx="841472" cy="199148"/>
            </a:xfrm>
            <a:prstGeom prst="rect">
              <a:avLst/>
            </a:prstGeom>
            <a:noFill/>
            <a:ln w="57150"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194159" y="1134794"/>
            <a:ext cx="7822727" cy="2825944"/>
            <a:chOff x="4194159" y="1330927"/>
            <a:chExt cx="7822727" cy="282594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94159" y="1330927"/>
              <a:ext cx="7822727" cy="28259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6" name="Rectangle 65"/>
            <p:cNvSpPr/>
            <p:nvPr/>
          </p:nvSpPr>
          <p:spPr>
            <a:xfrm>
              <a:off x="4226107" y="1851569"/>
              <a:ext cx="2156999" cy="2166865"/>
            </a:xfrm>
            <a:prstGeom prst="rect">
              <a:avLst/>
            </a:prstGeom>
            <a:noFill/>
            <a:ln w="57150"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Rectangle 66"/>
          <p:cNvSpPr/>
          <p:nvPr/>
        </p:nvSpPr>
        <p:spPr>
          <a:xfrm>
            <a:off x="76106" y="8337526"/>
            <a:ext cx="677507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Step 3</a:t>
            </a:r>
            <a:r>
              <a:rPr lang="en-US" sz="1600" dirty="0" smtClean="0"/>
              <a:t>: Data Submission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If you are submitting data via web entry, select </a:t>
            </a:r>
            <a:r>
              <a:rPr lang="en-US" sz="1600" b="1" dirty="0" smtClean="0">
                <a:solidFill>
                  <a:srgbClr val="7030A0"/>
                </a:solidFill>
              </a:rPr>
              <a:t>Enter a group of samples</a:t>
            </a:r>
            <a:r>
              <a:rPr lang="en-US" sz="1600" dirty="0" smtClean="0"/>
              <a:t>.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sz="1600" dirty="0" smtClean="0"/>
              <a:t>If you are submitting data via an excel spreadsheet, select </a:t>
            </a:r>
            <a:r>
              <a:rPr lang="en-US" sz="1600" b="1" dirty="0" smtClean="0">
                <a:solidFill>
                  <a:srgbClr val="0070C0"/>
                </a:solidFill>
              </a:rPr>
              <a:t>Upload File</a:t>
            </a:r>
            <a:r>
              <a:rPr lang="en-US" sz="1600" dirty="0" smtClean="0"/>
              <a:t>. </a:t>
            </a:r>
          </a:p>
          <a:p>
            <a:endParaRPr lang="en-US" sz="1200" dirty="0"/>
          </a:p>
          <a:p>
            <a:r>
              <a:rPr lang="en-US" sz="1600" dirty="0" smtClean="0"/>
              <a:t>Remember, users can refer to the EPA training videos/DEC Lab Reporting Guides (described on page 7) when submitting samples and help ensure a successful data submittal. 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6"/>
          <a:srcRect l="1383" t="4051" r="2621" b="5313"/>
          <a:stretch/>
        </p:blipFill>
        <p:spPr>
          <a:xfrm>
            <a:off x="6851176" y="8290498"/>
            <a:ext cx="5165709" cy="25799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0" name="Rectangle 69"/>
          <p:cNvSpPr/>
          <p:nvPr/>
        </p:nvSpPr>
        <p:spPr>
          <a:xfrm>
            <a:off x="9382484" y="8827462"/>
            <a:ext cx="1162199" cy="1101263"/>
          </a:xfrm>
          <a:prstGeom prst="rect">
            <a:avLst/>
          </a:prstGeom>
          <a:noFill/>
          <a:ln w="57150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6893963" y="8827461"/>
            <a:ext cx="1162199" cy="110126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bject 28"/>
          <p:cNvSpPr/>
          <p:nvPr/>
        </p:nvSpPr>
        <p:spPr>
          <a:xfrm>
            <a:off x="133100" y="258277"/>
            <a:ext cx="1121663" cy="12222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9" name="Group 28"/>
          <p:cNvGrpSpPr/>
          <p:nvPr/>
        </p:nvGrpSpPr>
        <p:grpSpPr>
          <a:xfrm>
            <a:off x="1408879" y="578665"/>
            <a:ext cx="682662" cy="578170"/>
            <a:chOff x="2619731" y="9540581"/>
            <a:chExt cx="682662" cy="578170"/>
          </a:xfrm>
        </p:grpSpPr>
        <p:sp>
          <p:nvSpPr>
            <p:cNvPr id="30" name="Chevron 29"/>
            <p:cNvSpPr/>
            <p:nvPr/>
          </p:nvSpPr>
          <p:spPr>
            <a:xfrm>
              <a:off x="2619731" y="9540581"/>
              <a:ext cx="395144" cy="578170"/>
            </a:xfrm>
            <a:prstGeom prst="chevron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Chevron 30"/>
            <p:cNvSpPr/>
            <p:nvPr/>
          </p:nvSpPr>
          <p:spPr>
            <a:xfrm>
              <a:off x="2907249" y="9540581"/>
              <a:ext cx="395144" cy="578170"/>
            </a:xfrm>
            <a:prstGeom prst="chevron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521248" y="15750229"/>
            <a:ext cx="2743200" cy="865481"/>
          </a:xfrm>
        </p:spPr>
        <p:txBody>
          <a:bodyPr/>
          <a:lstStyle/>
          <a:p>
            <a:r>
              <a:rPr lang="en-US" dirty="0" smtClean="0"/>
              <a:t>6 of 8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6106" y="440290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</a:rPr>
              <a:t>The Production application is differentiated by the </a:t>
            </a:r>
            <a:r>
              <a:rPr lang="en-US" sz="1600" b="1" i="1" u="sng" dirty="0">
                <a:solidFill>
                  <a:srgbClr val="C00000"/>
                </a:solidFill>
              </a:rPr>
              <a:t>papp1</a:t>
            </a:r>
            <a:r>
              <a:rPr lang="en-US" sz="1600" i="1" dirty="0">
                <a:solidFill>
                  <a:srgbClr val="C00000"/>
                </a:solidFill>
              </a:rPr>
              <a:t> in the link.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7030A0"/>
                </a:solidFill>
                <a:ea typeface="Calibri" panose="020F0502020204030204" pitchFamily="34" charset="0"/>
              </a:rPr>
              <a:t>CMDP Production</a:t>
            </a:r>
            <a:r>
              <a:rPr lang="en-US" altLang="en-US" sz="1600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altLang="en-US" sz="1600" dirty="0">
                <a:ea typeface="Calibri" panose="020F0502020204030204" pitchFamily="34" charset="0"/>
              </a:rPr>
              <a:t>is:</a:t>
            </a:r>
            <a:r>
              <a:rPr lang="en-US" altLang="en-US" sz="1600" dirty="0">
                <a:solidFill>
                  <a:srgbClr val="002060"/>
                </a:solidFill>
                <a:ea typeface="Calibri" panose="020F0502020204030204" pitchFamily="34" charset="0"/>
              </a:rPr>
              <a:t> [</a:t>
            </a:r>
            <a:r>
              <a:rPr lang="en-US" altLang="en-US" sz="1600" dirty="0">
                <a:solidFill>
                  <a:srgbClr val="002060"/>
                </a:solidFill>
                <a:ea typeface="Calibri" panose="020F0502020204030204" pitchFamily="34" charset="0"/>
                <a:hlinkClick r:id="rId3"/>
              </a:rPr>
              <a:t>https://cmdpapp1.epa.gov/</a:t>
            </a:r>
            <a:r>
              <a:rPr lang="en-US" altLang="en-US" sz="1600" dirty="0">
                <a:solidFill>
                  <a:srgbClr val="002060"/>
                </a:solidFill>
                <a:ea typeface="Calibri" panose="020F0502020204030204" pitchFamily="34" charset="0"/>
              </a:rPr>
              <a:t>]</a:t>
            </a:r>
            <a:endParaRPr lang="en-US" altLang="en-US" sz="16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ea typeface="Calibri" panose="020F0502020204030204" pitchFamily="34" charset="0"/>
              </a:rPr>
              <a:t>CMDP Pre-Production</a:t>
            </a:r>
            <a:r>
              <a:rPr lang="en-US" altLang="en-US" sz="1600" dirty="0">
                <a:ea typeface="Calibri" panose="020F0502020204030204" pitchFamily="34" charset="0"/>
              </a:rPr>
              <a:t> is</a:t>
            </a:r>
            <a:r>
              <a:rPr lang="en-US" altLang="en-US" sz="1600" dirty="0">
                <a:solidFill>
                  <a:srgbClr val="002060"/>
                </a:solidFill>
                <a:ea typeface="Calibri" panose="020F0502020204030204" pitchFamily="34" charset="0"/>
              </a:rPr>
              <a:t>: [</a:t>
            </a:r>
            <a:r>
              <a:rPr lang="en-US" altLang="en-US" sz="1600" dirty="0">
                <a:solidFill>
                  <a:srgbClr val="002060"/>
                </a:solidFill>
                <a:ea typeface="Calibri" panose="020F0502020204030204" pitchFamily="34" charset="0"/>
                <a:hlinkClick r:id="rId8"/>
              </a:rPr>
              <a:t>https://cmdpprep.epa.gov</a:t>
            </a:r>
            <a:r>
              <a:rPr lang="en-US" altLang="en-US" sz="1600" dirty="0" smtClean="0">
                <a:solidFill>
                  <a:srgbClr val="002060"/>
                </a:solidFill>
                <a:ea typeface="Calibri" panose="020F0502020204030204" pitchFamily="34" charset="0"/>
                <a:hlinkClick r:id="rId8"/>
              </a:rPr>
              <a:t>/</a:t>
            </a:r>
            <a:r>
              <a:rPr lang="en-US" altLang="en-US" sz="1600" dirty="0" smtClean="0">
                <a:solidFill>
                  <a:srgbClr val="002060"/>
                </a:solidFill>
                <a:ea typeface="Calibri" panose="020F0502020204030204" pitchFamily="34" charset="0"/>
              </a:rPr>
              <a:t>]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8911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0" y="78075"/>
            <a:ext cx="12204658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5"/>
              </a:spcBef>
            </a:pPr>
            <a:r>
              <a:rPr lang="en-US" b="1" dirty="0">
                <a:solidFill>
                  <a:schemeClr val="bg1"/>
                </a:solidFill>
                <a:cs typeface="Calibri"/>
              </a:rPr>
              <a:t>HOW TO REGISTER FOR SHARED CHROMERR SERVICES</a:t>
            </a:r>
          </a:p>
        </p:txBody>
      </p:sp>
      <p:sp>
        <p:nvSpPr>
          <p:cNvPr id="35" name="Oval 34"/>
          <p:cNvSpPr/>
          <p:nvPr/>
        </p:nvSpPr>
        <p:spPr>
          <a:xfrm>
            <a:off x="41917" y="250923"/>
            <a:ext cx="1304031" cy="12296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 dirty="0">
              <a:solidFill>
                <a:srgbClr val="9A0000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" y="309146"/>
            <a:ext cx="1230117" cy="1117207"/>
          </a:xfrm>
          <a:prstGeom prst="rect">
            <a:avLst/>
          </a:prstGeom>
        </p:spPr>
      </p:pic>
      <p:pic>
        <p:nvPicPr>
          <p:cNvPr id="1028" name="Picture 4" descr="cid:image003.jpg@01D47CE1.C970DD9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44"/>
          <a:stretch/>
        </p:blipFill>
        <p:spPr bwMode="auto">
          <a:xfrm>
            <a:off x="5560090" y="7290415"/>
            <a:ext cx="6438900" cy="20078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160573" y="649461"/>
            <a:ext cx="987409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A0000"/>
            </a:solidFill>
          </a:ln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lang="en-US" b="1" u="sng" spc="-10" dirty="0" smtClean="0">
                <a:cs typeface="Calibri"/>
              </a:rPr>
              <a:t>Part 4</a:t>
            </a:r>
            <a:r>
              <a:rPr lang="en-US" b="1" spc="-10" dirty="0" smtClean="0">
                <a:cs typeface="Calibri"/>
              </a:rPr>
              <a:t>: Role Sponsorship as a Lab Administrator</a:t>
            </a:r>
            <a:endParaRPr lang="en-US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6106" y="1646054"/>
            <a:ext cx="425568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Step 1</a:t>
            </a:r>
            <a:r>
              <a:rPr lang="en-US" sz="1600" dirty="0" smtClean="0"/>
              <a:t>: Log into SCS [</a:t>
            </a:r>
            <a:r>
              <a:rPr lang="en-US" sz="1600" dirty="0">
                <a:hlinkClick r:id="rId5"/>
              </a:rPr>
              <a:t>https://encromerr.epa.gov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] using credentials.</a:t>
            </a:r>
          </a:p>
        </p:txBody>
      </p:sp>
      <p:sp>
        <p:nvSpPr>
          <p:cNvPr id="70" name="Rectangle 69"/>
          <p:cNvSpPr/>
          <p:nvPr/>
        </p:nvSpPr>
        <p:spPr>
          <a:xfrm>
            <a:off x="7829545" y="8253427"/>
            <a:ext cx="3224005" cy="48009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408879" y="578665"/>
            <a:ext cx="682662" cy="578170"/>
            <a:chOff x="2619731" y="9540581"/>
            <a:chExt cx="682662" cy="578170"/>
          </a:xfrm>
        </p:grpSpPr>
        <p:sp>
          <p:nvSpPr>
            <p:cNvPr id="30" name="Chevron 29"/>
            <p:cNvSpPr/>
            <p:nvPr/>
          </p:nvSpPr>
          <p:spPr>
            <a:xfrm>
              <a:off x="2619731" y="9540581"/>
              <a:ext cx="395144" cy="578170"/>
            </a:xfrm>
            <a:prstGeom prst="chevron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Chevron 30"/>
            <p:cNvSpPr/>
            <p:nvPr/>
          </p:nvSpPr>
          <p:spPr>
            <a:xfrm>
              <a:off x="2907249" y="9540581"/>
              <a:ext cx="395144" cy="578170"/>
            </a:xfrm>
            <a:prstGeom prst="chevron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521248" y="15750229"/>
            <a:ext cx="2743200" cy="865481"/>
          </a:xfrm>
        </p:spPr>
        <p:txBody>
          <a:bodyPr/>
          <a:lstStyle/>
          <a:p>
            <a:r>
              <a:rPr lang="en-US" dirty="0" smtClean="0"/>
              <a:t>7 of 8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1788" y="1667928"/>
            <a:ext cx="7676727" cy="25442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7" name="Picture 3" descr="cid:image002.jpg@01D47CE1.C970DD9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708" y="4365208"/>
            <a:ext cx="3825807" cy="273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Rectangle 63"/>
          <p:cNvSpPr/>
          <p:nvPr/>
        </p:nvSpPr>
        <p:spPr>
          <a:xfrm>
            <a:off x="8284867" y="6806962"/>
            <a:ext cx="1351502" cy="154393"/>
          </a:xfrm>
          <a:prstGeom prst="rect">
            <a:avLst/>
          </a:prstGeom>
          <a:noFill/>
          <a:ln w="57150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9" name="Picture 5" descr="cid:image004.jpg@01D47CE1.C970DD9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0"/>
          <a:stretch/>
        </p:blipFill>
        <p:spPr bwMode="auto">
          <a:xfrm>
            <a:off x="5569615" y="9499331"/>
            <a:ext cx="6438900" cy="24993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7931117" y="10403303"/>
            <a:ext cx="3226458" cy="101465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 descr="cid:image006.jpg@01D47CE1.C970DD9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30"/>
          <a:stretch/>
        </p:blipFill>
        <p:spPr bwMode="auto">
          <a:xfrm>
            <a:off x="5544615" y="13120542"/>
            <a:ext cx="6448425" cy="114138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76104" y="4379390"/>
            <a:ext cx="810660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sz="1200" dirty="0"/>
          </a:p>
          <a:p>
            <a:r>
              <a:rPr lang="en-US" b="1" u="sng" dirty="0" smtClean="0"/>
              <a:t>Step 2</a:t>
            </a:r>
            <a:r>
              <a:rPr lang="en-US" sz="1600" dirty="0" smtClean="0"/>
              <a:t>: From </a:t>
            </a:r>
            <a:r>
              <a:rPr lang="en-US" sz="1600" dirty="0"/>
              <a:t>the main Dashboard page, click on the </a:t>
            </a:r>
            <a:r>
              <a:rPr lang="en-US" sz="1600" b="1" dirty="0">
                <a:solidFill>
                  <a:srgbClr val="7030A0"/>
                </a:solidFill>
              </a:rPr>
              <a:t>Role Sponsorship/Invitation </a:t>
            </a:r>
            <a:r>
              <a:rPr lang="en-US" sz="1600" dirty="0"/>
              <a:t>button under the </a:t>
            </a:r>
            <a:r>
              <a:rPr lang="en-US" sz="1600" b="1" dirty="0"/>
              <a:t>Role Sponsorship </a:t>
            </a:r>
            <a:r>
              <a:rPr lang="en-US" sz="1600" dirty="0"/>
              <a:t>heading</a:t>
            </a:r>
            <a:r>
              <a:rPr lang="en-US" sz="1600" dirty="0" smtClean="0"/>
              <a:t>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1917" y="7174671"/>
            <a:ext cx="5527697" cy="878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Step </a:t>
            </a:r>
            <a:r>
              <a:rPr lang="en-US" b="1" u="sng" dirty="0"/>
              <a:t>3</a:t>
            </a:r>
            <a:r>
              <a:rPr lang="en-US" sz="1600" dirty="0"/>
              <a:t>: </a:t>
            </a:r>
            <a:r>
              <a:rPr lang="en-US" sz="1600" dirty="0" smtClean="0"/>
              <a:t>Enter </a:t>
            </a:r>
            <a:r>
              <a:rPr lang="en-US" sz="1600" dirty="0"/>
              <a:t>the email address of the individual you would like to sponsor (must </a:t>
            </a:r>
            <a:r>
              <a:rPr lang="en-US" sz="1600" dirty="0" smtClean="0"/>
              <a:t>enter twice</a:t>
            </a:r>
            <a:r>
              <a:rPr lang="en-US" sz="1600" dirty="0"/>
              <a:t>). Click </a:t>
            </a:r>
            <a:r>
              <a:rPr lang="en-US" sz="1600" b="1" dirty="0" smtClean="0">
                <a:solidFill>
                  <a:srgbClr val="7030A0"/>
                </a:solidFill>
              </a:rPr>
              <a:t>Continue</a:t>
            </a:r>
            <a:r>
              <a:rPr lang="en-US" sz="1600" dirty="0" smtClean="0"/>
              <a:t>.</a:t>
            </a:r>
            <a:endParaRPr lang="en-US" sz="16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300" dirty="0"/>
          </a:p>
          <a:p>
            <a:r>
              <a:rPr lang="en-US" b="1" u="sng" dirty="0" smtClean="0"/>
              <a:t>Step 4</a:t>
            </a:r>
            <a:r>
              <a:rPr lang="en-US" sz="1600" dirty="0" smtClean="0"/>
              <a:t>: </a:t>
            </a:r>
            <a:r>
              <a:rPr lang="en-US" sz="1600" dirty="0"/>
              <a:t>Enter </a:t>
            </a:r>
            <a:r>
              <a:rPr lang="en-US" sz="1600" dirty="0" smtClean="0"/>
              <a:t>the </a:t>
            </a:r>
            <a:r>
              <a:rPr lang="en-US" sz="1600" dirty="0"/>
              <a:t>information of the role you wish to sponsor. </a:t>
            </a:r>
            <a:endParaRPr lang="en-US" sz="1600" dirty="0" smtClean="0"/>
          </a:p>
          <a:p>
            <a:endParaRPr lang="en-US" sz="1200" dirty="0" smtClean="0"/>
          </a:p>
          <a:p>
            <a:r>
              <a:rPr lang="en-US" sz="1600" dirty="0" smtClean="0"/>
              <a:t>Choose </a:t>
            </a:r>
            <a:r>
              <a:rPr lang="en-US" sz="1600" dirty="0"/>
              <a:t>a Partner (in the screen shot to the right, the </a:t>
            </a:r>
            <a:r>
              <a:rPr lang="en-US" sz="1600" b="1" dirty="0">
                <a:solidFill>
                  <a:srgbClr val="0070C0"/>
                </a:solidFill>
              </a:rPr>
              <a:t>Alaska Department of Environmental Conservation </a:t>
            </a:r>
            <a:r>
              <a:rPr lang="en-US" sz="1600" dirty="0"/>
              <a:t>was selected).</a:t>
            </a:r>
          </a:p>
          <a:p>
            <a:endParaRPr lang="en-US" sz="1200" dirty="0" smtClean="0"/>
          </a:p>
          <a:p>
            <a:r>
              <a:rPr lang="en-US" sz="1600" dirty="0"/>
              <a:t>Then, select </a:t>
            </a:r>
            <a:r>
              <a:rPr lang="en-US" sz="1600" b="1" dirty="0">
                <a:solidFill>
                  <a:srgbClr val="0070C0"/>
                </a:solidFill>
              </a:rPr>
              <a:t>CMDP: Compliance Monitoring Data Portal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as the </a:t>
            </a:r>
            <a:r>
              <a:rPr lang="en-US" sz="1600" dirty="0" smtClean="0"/>
              <a:t>Program Service. </a:t>
            </a:r>
          </a:p>
          <a:p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600" dirty="0" smtClean="0"/>
              <a:t>Choose </a:t>
            </a:r>
            <a:r>
              <a:rPr lang="en-US" sz="1600" dirty="0"/>
              <a:t>the desired role. In this example, the user selects a </a:t>
            </a:r>
            <a:r>
              <a:rPr lang="en-US" sz="1600" b="1" dirty="0">
                <a:solidFill>
                  <a:srgbClr val="0070C0"/>
                </a:solidFill>
              </a:rPr>
              <a:t>Private Lab </a:t>
            </a:r>
            <a:r>
              <a:rPr lang="en-US" sz="1600" b="1" dirty="0" smtClean="0">
                <a:solidFill>
                  <a:srgbClr val="0070C0"/>
                </a:solidFill>
              </a:rPr>
              <a:t>Certifier</a:t>
            </a:r>
            <a:r>
              <a:rPr lang="en-US" sz="1600" dirty="0" smtClean="0"/>
              <a:t>.</a:t>
            </a:r>
            <a:endParaRPr lang="en-US" sz="1600" dirty="0"/>
          </a:p>
          <a:p>
            <a:endParaRPr lang="en-US" sz="1200" dirty="0"/>
          </a:p>
          <a:p>
            <a:r>
              <a:rPr lang="en-US" sz="1600" dirty="0" smtClean="0"/>
              <a:t>Finally, select </a:t>
            </a:r>
            <a:r>
              <a:rPr lang="en-US" sz="1600" dirty="0"/>
              <a:t>your laboratory name under the </a:t>
            </a:r>
            <a:r>
              <a:rPr lang="en-US" sz="1600" b="1" dirty="0"/>
              <a:t>Organization</a:t>
            </a:r>
            <a:r>
              <a:rPr lang="en-US" sz="1600" dirty="0"/>
              <a:t> from drop down menu. Then, click </a:t>
            </a:r>
            <a:r>
              <a:rPr lang="en-US" sz="1600" b="1" dirty="0">
                <a:solidFill>
                  <a:srgbClr val="7030A0"/>
                </a:solidFill>
              </a:rPr>
              <a:t>Continue</a:t>
            </a:r>
            <a:r>
              <a:rPr lang="en-US" sz="1600" dirty="0"/>
              <a:t>. </a:t>
            </a:r>
            <a:endParaRPr lang="en-US" sz="1600" dirty="0" smtClean="0"/>
          </a:p>
          <a:p>
            <a:endParaRPr lang="en-US" sz="1200" b="1" u="sng" dirty="0" smtClean="0"/>
          </a:p>
          <a:p>
            <a:r>
              <a:rPr lang="en-US" b="1" u="sng" dirty="0" smtClean="0"/>
              <a:t>Step 5</a:t>
            </a:r>
            <a:r>
              <a:rPr lang="en-US" sz="1600" dirty="0" smtClean="0"/>
              <a:t>: Review </a:t>
            </a:r>
            <a:r>
              <a:rPr lang="en-US" sz="1600" dirty="0"/>
              <a:t>the Sponsorship Information, and if everything is correct, click </a:t>
            </a:r>
            <a:r>
              <a:rPr lang="en-US" sz="1600" b="1" dirty="0">
                <a:solidFill>
                  <a:srgbClr val="7030A0"/>
                </a:solidFill>
              </a:rPr>
              <a:t>Continue</a:t>
            </a:r>
            <a:r>
              <a:rPr lang="en-US" sz="1600" dirty="0"/>
              <a:t>. </a:t>
            </a:r>
          </a:p>
          <a:p>
            <a:endParaRPr lang="en-US" sz="1200" dirty="0" smtClean="0"/>
          </a:p>
          <a:p>
            <a:r>
              <a:rPr lang="en-US" b="1" u="sng" dirty="0"/>
              <a:t>Step </a:t>
            </a:r>
            <a:r>
              <a:rPr lang="en-US" b="1" u="sng" dirty="0" smtClean="0"/>
              <a:t>6</a:t>
            </a:r>
            <a:r>
              <a:rPr lang="en-US" sz="1400" dirty="0" smtClean="0"/>
              <a:t>: </a:t>
            </a:r>
            <a:r>
              <a:rPr lang="en-US" sz="1600" dirty="0" smtClean="0"/>
              <a:t>A </a:t>
            </a:r>
            <a:r>
              <a:rPr lang="en-US" sz="1600" dirty="0"/>
              <a:t>notification will indicate that an email has been sent to the person you </a:t>
            </a:r>
            <a:r>
              <a:rPr lang="en-US" sz="1600" dirty="0" smtClean="0"/>
              <a:t>sponsored (screen shot to the right). </a:t>
            </a:r>
          </a:p>
          <a:p>
            <a:endParaRPr lang="en-US" sz="1200" dirty="0"/>
          </a:p>
          <a:p>
            <a:r>
              <a:rPr lang="en-US" b="1" u="sng" dirty="0" smtClean="0"/>
              <a:t>Step 7</a:t>
            </a:r>
            <a:r>
              <a:rPr lang="en-US" sz="1400" dirty="0" smtClean="0"/>
              <a:t>: </a:t>
            </a:r>
            <a:r>
              <a:rPr lang="en-US" sz="1600" dirty="0" smtClean="0"/>
              <a:t>Then</a:t>
            </a:r>
            <a:r>
              <a:rPr lang="en-US" sz="1600" dirty="0"/>
              <a:t>, the </a:t>
            </a:r>
            <a:r>
              <a:rPr lang="en-US" sz="1600" dirty="0" smtClean="0"/>
              <a:t>sponsored individual </a:t>
            </a:r>
            <a:r>
              <a:rPr lang="en-US" sz="1600" dirty="0"/>
              <a:t>will have to complete the appropriate SCS registration steps </a:t>
            </a:r>
            <a:r>
              <a:rPr lang="en-US" sz="1600" dirty="0" smtClean="0"/>
              <a:t>beginning on </a:t>
            </a:r>
            <a:r>
              <a:rPr lang="en-US" sz="1600" dirty="0" smtClean="0">
                <a:hlinkClick r:id="rId10" action="ppaction://hlinksldjump"/>
              </a:rPr>
              <a:t>page 2</a:t>
            </a:r>
            <a:r>
              <a:rPr lang="en-US" sz="1600" dirty="0" smtClean="0"/>
              <a:t> of this document.</a:t>
            </a:r>
          </a:p>
          <a:p>
            <a:endParaRPr lang="en-US" sz="1200" dirty="0"/>
          </a:p>
          <a:p>
            <a:r>
              <a:rPr lang="en-US" sz="1600" b="1" dirty="0">
                <a:solidFill>
                  <a:srgbClr val="C00000"/>
                </a:solidFill>
              </a:rPr>
              <a:t>NOTE</a:t>
            </a:r>
            <a:r>
              <a:rPr lang="en-US" sz="1600" dirty="0">
                <a:solidFill>
                  <a:srgbClr val="C00000"/>
                </a:solidFill>
              </a:rPr>
              <a:t>: </a:t>
            </a:r>
            <a:r>
              <a:rPr lang="en-US" sz="1600" dirty="0" smtClean="0">
                <a:solidFill>
                  <a:srgbClr val="C00000"/>
                </a:solidFill>
              </a:rPr>
              <a:t>Some steps outlined in this document, </a:t>
            </a:r>
            <a:r>
              <a:rPr lang="en-US" sz="1600" dirty="0">
                <a:solidFill>
                  <a:srgbClr val="C00000"/>
                </a:solidFill>
              </a:rPr>
              <a:t>like S</a:t>
            </a:r>
            <a:r>
              <a:rPr lang="en-US" sz="1600" dirty="0" smtClean="0">
                <a:solidFill>
                  <a:srgbClr val="C00000"/>
                </a:solidFill>
              </a:rPr>
              <a:t>tep 4, do </a:t>
            </a:r>
            <a:r>
              <a:rPr lang="en-US" sz="1600" dirty="0">
                <a:solidFill>
                  <a:srgbClr val="C00000"/>
                </a:solidFill>
              </a:rPr>
              <a:t>not apply </a:t>
            </a:r>
            <a:r>
              <a:rPr lang="en-US" sz="1600" dirty="0" smtClean="0">
                <a:solidFill>
                  <a:srgbClr val="C00000"/>
                </a:solidFill>
              </a:rPr>
              <a:t>to Lab </a:t>
            </a:r>
            <a:r>
              <a:rPr lang="en-US" sz="1600" dirty="0">
                <a:solidFill>
                  <a:srgbClr val="C00000"/>
                </a:solidFill>
              </a:rPr>
              <a:t>Certifiers, Lab Reviewers </a:t>
            </a:r>
            <a:r>
              <a:rPr lang="en-US" sz="1600" dirty="0" smtClean="0">
                <a:solidFill>
                  <a:srgbClr val="C00000"/>
                </a:solidFill>
              </a:rPr>
              <a:t>and/or </a:t>
            </a:r>
            <a:r>
              <a:rPr lang="en-US" sz="1600" dirty="0">
                <a:solidFill>
                  <a:srgbClr val="C00000"/>
                </a:solidFill>
              </a:rPr>
              <a:t>Lab Preparers </a:t>
            </a:r>
            <a:r>
              <a:rPr lang="en-US" sz="1600" dirty="0" smtClean="0">
                <a:solidFill>
                  <a:srgbClr val="C00000"/>
                </a:solidFill>
              </a:rPr>
              <a:t>and as such users will </a:t>
            </a:r>
            <a:r>
              <a:rPr lang="en-US" sz="1600" dirty="0">
                <a:solidFill>
                  <a:srgbClr val="C00000"/>
                </a:solidFill>
              </a:rPr>
              <a:t>not see </a:t>
            </a:r>
            <a:r>
              <a:rPr lang="en-US" sz="1600" dirty="0" smtClean="0">
                <a:solidFill>
                  <a:srgbClr val="C00000"/>
                </a:solidFill>
              </a:rPr>
              <a:t>these steps.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0787785" y="11451698"/>
            <a:ext cx="565719" cy="212387"/>
          </a:xfrm>
          <a:prstGeom prst="rect">
            <a:avLst/>
          </a:prstGeom>
          <a:noFill/>
          <a:ln w="57150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10778260" y="8767260"/>
            <a:ext cx="565719" cy="212387"/>
          </a:xfrm>
          <a:prstGeom prst="rect">
            <a:avLst/>
          </a:prstGeom>
          <a:noFill/>
          <a:ln w="57150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168157" y="1027860"/>
            <a:ext cx="9840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As a Private Lab </a:t>
            </a:r>
            <a:r>
              <a:rPr lang="en-US" sz="1600" dirty="0" smtClean="0"/>
              <a:t>Administrator, the user </a:t>
            </a:r>
            <a:r>
              <a:rPr lang="en-US" sz="1600" dirty="0"/>
              <a:t>can sponsor other lab staff to be a Certifier, Reviewer, or Preparer. </a:t>
            </a:r>
            <a:r>
              <a:rPr lang="en-US" sz="1600" dirty="0" smtClean="0"/>
              <a:t>Sponsoring a laboratory role will allow the individual to begin registering for SCS.</a:t>
            </a:r>
            <a:endParaRPr 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269830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0" y="78075"/>
            <a:ext cx="12204658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5"/>
              </a:spcBef>
            </a:pPr>
            <a:r>
              <a:rPr lang="en-US" b="1" dirty="0">
                <a:solidFill>
                  <a:schemeClr val="bg1"/>
                </a:solidFill>
                <a:cs typeface="Calibri"/>
              </a:rPr>
              <a:t>HOW TO REGISTER FOR SHARED CHROMERR SERVICES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60573" y="653443"/>
            <a:ext cx="987409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A0000"/>
            </a:solidFill>
          </a:ln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lang="en-US" b="1" i="1" u="sng" spc="-10" dirty="0" smtClean="0">
                <a:cs typeface="Calibri"/>
              </a:rPr>
              <a:t>Reminder</a:t>
            </a:r>
            <a:r>
              <a:rPr lang="en-US" b="1" spc="-10" dirty="0" smtClean="0">
                <a:cs typeface="Calibri"/>
              </a:rPr>
              <a:t>: Training References</a:t>
            </a:r>
            <a:endParaRPr lang="en-US" dirty="0">
              <a:solidFill>
                <a:srgbClr val="C00000"/>
              </a:solidFill>
              <a:cs typeface="Calibri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408879" y="582647"/>
            <a:ext cx="682662" cy="578170"/>
            <a:chOff x="2619731" y="9540581"/>
            <a:chExt cx="682662" cy="578170"/>
          </a:xfrm>
        </p:grpSpPr>
        <p:sp>
          <p:nvSpPr>
            <p:cNvPr id="30" name="Chevron 29"/>
            <p:cNvSpPr/>
            <p:nvPr/>
          </p:nvSpPr>
          <p:spPr>
            <a:xfrm>
              <a:off x="2619731" y="9540581"/>
              <a:ext cx="395144" cy="578170"/>
            </a:xfrm>
            <a:prstGeom prst="chevron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Chevron 30"/>
            <p:cNvSpPr/>
            <p:nvPr/>
          </p:nvSpPr>
          <p:spPr>
            <a:xfrm>
              <a:off x="2907249" y="9540581"/>
              <a:ext cx="395144" cy="578170"/>
            </a:xfrm>
            <a:prstGeom prst="chevron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76105" y="1877319"/>
            <a:ext cx="11958563" cy="13024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EPA Training Videos</a:t>
            </a:r>
            <a:r>
              <a:rPr lang="en-US" sz="1600" b="1" u="sng" dirty="0" smtClean="0"/>
              <a:t>:</a:t>
            </a:r>
            <a:r>
              <a:rPr lang="en-US" b="1" dirty="0" smtClean="0"/>
              <a:t> </a:t>
            </a:r>
            <a:r>
              <a:rPr lang="en-US" sz="1600" spc="-5" dirty="0" smtClean="0">
                <a:cs typeface="Calibri"/>
              </a:rPr>
              <a:t>Users can review and/or download EPA developed training materials and video tutorials designed to assist laboratories with navigating through the application. </a:t>
            </a:r>
          </a:p>
          <a:p>
            <a:endParaRPr lang="en-US" sz="1200" spc="-5" dirty="0" smtClean="0">
              <a:cs typeface="Calibri"/>
            </a:endParaRPr>
          </a:p>
          <a:p>
            <a:pPr marL="12700" marR="142240">
              <a:lnSpc>
                <a:spcPct val="100000"/>
              </a:lnSpc>
              <a:buAutoNum type="arabicPeriod"/>
              <a:tabLst>
                <a:tab pos="212725" algn="l"/>
              </a:tabLst>
            </a:pPr>
            <a:r>
              <a:rPr lang="en-US" sz="1600" spc="-5" dirty="0" smtClean="0">
                <a:cs typeface="Calibri"/>
              </a:rPr>
              <a:t> If </a:t>
            </a:r>
            <a:r>
              <a:rPr lang="en-US" sz="1600" spc="-15" dirty="0">
                <a:cs typeface="Calibri"/>
              </a:rPr>
              <a:t>your </a:t>
            </a:r>
            <a:r>
              <a:rPr lang="en-US" sz="1600" spc="-10" dirty="0">
                <a:cs typeface="Calibri"/>
              </a:rPr>
              <a:t>laboratory </a:t>
            </a:r>
            <a:r>
              <a:rPr lang="en-US" sz="1600" spc="-5" dirty="0">
                <a:cs typeface="Calibri"/>
              </a:rPr>
              <a:t>submits </a:t>
            </a:r>
            <a:r>
              <a:rPr lang="en-US" sz="1600" spc="-10" dirty="0">
                <a:cs typeface="Calibri"/>
              </a:rPr>
              <a:t>data </a:t>
            </a:r>
            <a:r>
              <a:rPr lang="en-US" sz="1600" spc="-5" dirty="0">
                <a:cs typeface="Calibri"/>
              </a:rPr>
              <a:t>online via </a:t>
            </a:r>
            <a:r>
              <a:rPr lang="en-US" sz="1600" b="1" spc="-10" dirty="0">
                <a:cs typeface="Calibri"/>
              </a:rPr>
              <a:t>web entry</a:t>
            </a:r>
            <a:r>
              <a:rPr lang="en-US" sz="1600" spc="-10" dirty="0">
                <a:cs typeface="Calibri"/>
              </a:rPr>
              <a:t>, </a:t>
            </a:r>
            <a:r>
              <a:rPr lang="en-US" sz="1600" spc="-5" dirty="0">
                <a:cs typeface="Calibri"/>
              </a:rPr>
              <a:t>be </a:t>
            </a:r>
            <a:r>
              <a:rPr lang="en-US" sz="1600" spc="-15" dirty="0">
                <a:cs typeface="Calibri"/>
              </a:rPr>
              <a:t>sure </a:t>
            </a:r>
            <a:r>
              <a:rPr lang="en-US" sz="1600" spc="-10" dirty="0">
                <a:cs typeface="Calibri"/>
              </a:rPr>
              <a:t>to  </a:t>
            </a:r>
            <a:r>
              <a:rPr lang="en-US" sz="1600" spc="-15" dirty="0">
                <a:cs typeface="Calibri"/>
              </a:rPr>
              <a:t>watch </a:t>
            </a:r>
            <a:r>
              <a:rPr lang="en-US" sz="1600" spc="-5" dirty="0">
                <a:cs typeface="Calibri"/>
              </a:rPr>
              <a:t>the </a:t>
            </a:r>
            <a:r>
              <a:rPr lang="en-US" sz="1600" spc="-10" dirty="0">
                <a:cs typeface="Calibri"/>
              </a:rPr>
              <a:t>following </a:t>
            </a:r>
            <a:r>
              <a:rPr lang="en-US" sz="1600" spc="-5" dirty="0">
                <a:cs typeface="Calibri"/>
              </a:rPr>
              <a:t>videos on the CMDP</a:t>
            </a:r>
            <a:r>
              <a:rPr lang="en-US" sz="1600" spc="50" dirty="0">
                <a:cs typeface="Calibri"/>
              </a:rPr>
              <a:t> </a:t>
            </a:r>
            <a:r>
              <a:rPr lang="en-US" sz="1600" spc="-10" dirty="0">
                <a:cs typeface="Calibri"/>
              </a:rPr>
              <a:t>webpage:</a:t>
            </a:r>
            <a:endParaRPr lang="en-US" sz="1600" dirty="0">
              <a:cs typeface="Calibri"/>
            </a:endParaRPr>
          </a:p>
          <a:p>
            <a:pPr marL="1212215" lvl="1" indent="-28575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1127125" algn="l"/>
              </a:tabLst>
            </a:pPr>
            <a:r>
              <a:rPr lang="en-US" sz="1600" spc="-10" dirty="0">
                <a:cs typeface="Calibri"/>
              </a:rPr>
              <a:t>Introduction to </a:t>
            </a:r>
            <a:r>
              <a:rPr lang="en-US" sz="1600" spc="-5" dirty="0">
                <a:cs typeface="Calibri"/>
              </a:rPr>
              <a:t>the</a:t>
            </a:r>
            <a:r>
              <a:rPr lang="en-US" sz="1600" spc="5" dirty="0">
                <a:cs typeface="Calibri"/>
              </a:rPr>
              <a:t> </a:t>
            </a:r>
            <a:r>
              <a:rPr lang="en-US" sz="1600" spc="-5" dirty="0">
                <a:cs typeface="Calibri"/>
              </a:rPr>
              <a:t>CMDP</a:t>
            </a:r>
            <a:endParaRPr lang="en-US" sz="1600" dirty="0">
              <a:cs typeface="Calibri"/>
            </a:endParaRPr>
          </a:p>
          <a:p>
            <a:pPr marL="1212215" lvl="1" indent="-28575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1127125" algn="l"/>
              </a:tabLst>
            </a:pPr>
            <a:r>
              <a:rPr lang="en-US" sz="1600" spc="-10" dirty="0">
                <a:cs typeface="Calibri"/>
              </a:rPr>
              <a:t>Entering PWS </a:t>
            </a:r>
            <a:r>
              <a:rPr lang="en-US" sz="1600" spc="-5" dirty="0">
                <a:cs typeface="Calibri"/>
              </a:rPr>
              <a:t>and Lab</a:t>
            </a:r>
            <a:r>
              <a:rPr lang="en-US" sz="1600" spc="15" dirty="0">
                <a:cs typeface="Calibri"/>
              </a:rPr>
              <a:t> </a:t>
            </a:r>
            <a:r>
              <a:rPr lang="en-US" sz="1600" spc="-10" dirty="0">
                <a:cs typeface="Calibri"/>
              </a:rPr>
              <a:t>Profiles</a:t>
            </a:r>
            <a:endParaRPr lang="en-US" sz="1600" dirty="0">
              <a:cs typeface="Calibri"/>
            </a:endParaRPr>
          </a:p>
          <a:p>
            <a:pPr marL="1212215" lvl="1" indent="-28575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1127125" algn="l"/>
              </a:tabLst>
            </a:pPr>
            <a:r>
              <a:rPr lang="en-US" sz="1600" spc="-10" dirty="0">
                <a:cs typeface="Calibri"/>
              </a:rPr>
              <a:t>Searching</a:t>
            </a:r>
            <a:r>
              <a:rPr lang="en-US" sz="1600" dirty="0">
                <a:cs typeface="Calibri"/>
              </a:rPr>
              <a:t> </a:t>
            </a:r>
            <a:r>
              <a:rPr lang="en-US" sz="1600" spc="-5" dirty="0">
                <a:cs typeface="Calibri"/>
              </a:rPr>
              <a:t>Sampling</a:t>
            </a:r>
            <a:endParaRPr lang="en-US" sz="1600" dirty="0">
              <a:cs typeface="Calibri"/>
            </a:endParaRPr>
          </a:p>
          <a:p>
            <a:pPr marL="1212215" lvl="1" indent="-28575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1127125" algn="l"/>
              </a:tabLst>
            </a:pPr>
            <a:r>
              <a:rPr lang="en-US" sz="1600" spc="-5" dirty="0">
                <a:cs typeface="Calibri"/>
              </a:rPr>
              <a:t>Submission</a:t>
            </a:r>
            <a:r>
              <a:rPr lang="en-US" sz="1600" spc="-10" dirty="0">
                <a:cs typeface="Calibri"/>
              </a:rPr>
              <a:t> </a:t>
            </a:r>
            <a:r>
              <a:rPr lang="en-US" sz="1600" spc="-20" dirty="0">
                <a:cs typeface="Calibri"/>
              </a:rPr>
              <a:t>Workflow</a:t>
            </a:r>
            <a:endParaRPr lang="en-US" sz="1600" dirty="0">
              <a:cs typeface="Calibri"/>
            </a:endParaRPr>
          </a:p>
          <a:p>
            <a:pPr marL="1212215" marR="230504" lvl="1" indent="-28575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1127125" algn="l"/>
              </a:tabLst>
            </a:pPr>
            <a:r>
              <a:rPr lang="en-US" sz="1600" spc="-5" dirty="0">
                <a:cs typeface="Calibri"/>
              </a:rPr>
              <a:t>Using </a:t>
            </a:r>
            <a:r>
              <a:rPr lang="en-US" sz="1600" spc="-10" dirty="0">
                <a:cs typeface="Calibri"/>
              </a:rPr>
              <a:t>Data </a:t>
            </a:r>
            <a:r>
              <a:rPr lang="en-US" sz="1600" spc="-5" dirty="0">
                <a:cs typeface="Calibri"/>
              </a:rPr>
              <a:t>Entry </a:t>
            </a:r>
            <a:r>
              <a:rPr lang="en-US" sz="1600" spc="-10" dirty="0">
                <a:cs typeface="Calibri"/>
              </a:rPr>
              <a:t>Screens to Enter Microbial, </a:t>
            </a:r>
            <a:r>
              <a:rPr lang="en-US" sz="1600" spc="-5" dirty="0">
                <a:cs typeface="Calibri"/>
              </a:rPr>
              <a:t>Chem,  and Rad Samples</a:t>
            </a:r>
            <a:endParaRPr lang="en-US" sz="1600" dirty="0">
              <a:cs typeface="Calibri"/>
            </a:endParaRPr>
          </a:p>
          <a:p>
            <a:pPr marL="1212215" marR="747395" lvl="1" indent="-28575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1127125" algn="l"/>
              </a:tabLst>
            </a:pPr>
            <a:r>
              <a:rPr lang="en-US" sz="1600" spc="-5" dirty="0">
                <a:cs typeface="Calibri"/>
              </a:rPr>
              <a:t>Using </a:t>
            </a:r>
            <a:r>
              <a:rPr lang="en-US" sz="1600" spc="-10" dirty="0">
                <a:cs typeface="Calibri"/>
              </a:rPr>
              <a:t>Data </a:t>
            </a:r>
            <a:r>
              <a:rPr lang="en-US" sz="1600" spc="-5" dirty="0">
                <a:cs typeface="Calibri"/>
              </a:rPr>
              <a:t>Entry </a:t>
            </a:r>
            <a:r>
              <a:rPr lang="en-US" sz="1600" spc="-10" dirty="0">
                <a:cs typeface="Calibri"/>
              </a:rPr>
              <a:t>Screens to Enter Composite  </a:t>
            </a:r>
            <a:r>
              <a:rPr lang="en-US" sz="1600" spc="-5" dirty="0">
                <a:cs typeface="Calibri"/>
              </a:rPr>
              <a:t>Samples</a:t>
            </a:r>
            <a:endParaRPr lang="en-US" sz="1650" dirty="0">
              <a:latin typeface="Times New Roman"/>
              <a:cs typeface="Times New Roman"/>
            </a:endParaRPr>
          </a:p>
          <a:p>
            <a:pPr marL="12700" marR="28956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12725" algn="l"/>
              </a:tabLst>
            </a:pPr>
            <a:r>
              <a:rPr lang="en-US" sz="1600" spc="-5" dirty="0" smtClean="0">
                <a:cs typeface="Calibri"/>
              </a:rPr>
              <a:t> If </a:t>
            </a:r>
            <a:r>
              <a:rPr lang="en-US" sz="1600" spc="-15" dirty="0">
                <a:cs typeface="Calibri"/>
              </a:rPr>
              <a:t>your </a:t>
            </a:r>
            <a:r>
              <a:rPr lang="en-US" sz="1600" spc="-10" dirty="0">
                <a:cs typeface="Calibri"/>
              </a:rPr>
              <a:t>laboratory </a:t>
            </a:r>
            <a:r>
              <a:rPr lang="en-US" sz="1600" spc="-5" dirty="0">
                <a:cs typeface="Calibri"/>
              </a:rPr>
              <a:t>submits </a:t>
            </a:r>
            <a:r>
              <a:rPr lang="en-US" sz="1600" spc="-10" dirty="0">
                <a:cs typeface="Calibri"/>
              </a:rPr>
              <a:t>data </a:t>
            </a:r>
            <a:r>
              <a:rPr lang="en-US" sz="1600" spc="-5" dirty="0">
                <a:cs typeface="Calibri"/>
              </a:rPr>
              <a:t>via </a:t>
            </a:r>
            <a:r>
              <a:rPr lang="en-US" sz="1600" b="1" spc="-15" dirty="0">
                <a:cs typeface="Calibri"/>
              </a:rPr>
              <a:t>excel </a:t>
            </a:r>
            <a:r>
              <a:rPr lang="en-US" sz="1600" b="1" spc="-5" dirty="0">
                <a:cs typeface="Calibri"/>
              </a:rPr>
              <a:t>files/XML</a:t>
            </a:r>
            <a:r>
              <a:rPr lang="en-US" sz="1600" spc="-5" dirty="0">
                <a:cs typeface="Calibri"/>
              </a:rPr>
              <a:t>, </a:t>
            </a:r>
            <a:r>
              <a:rPr lang="en-US" sz="1600" spc="-15" dirty="0">
                <a:cs typeface="Calibri"/>
              </a:rPr>
              <a:t>watch </a:t>
            </a:r>
            <a:r>
              <a:rPr lang="en-US" sz="1600" spc="-5" dirty="0">
                <a:cs typeface="Calibri"/>
              </a:rPr>
              <a:t>the  videos </a:t>
            </a:r>
            <a:r>
              <a:rPr lang="en-US" sz="1600" spc="-10" dirty="0">
                <a:cs typeface="Calibri"/>
              </a:rPr>
              <a:t>listed</a:t>
            </a:r>
            <a:r>
              <a:rPr lang="en-US" sz="1600" spc="-20" dirty="0">
                <a:cs typeface="Calibri"/>
              </a:rPr>
              <a:t> </a:t>
            </a:r>
            <a:r>
              <a:rPr lang="en-US" sz="1600" spc="-10" dirty="0">
                <a:cs typeface="Calibri"/>
              </a:rPr>
              <a:t>below:</a:t>
            </a:r>
            <a:endParaRPr lang="en-US" sz="1600" dirty="0">
              <a:cs typeface="Calibri"/>
            </a:endParaRPr>
          </a:p>
          <a:p>
            <a:pPr marL="1212215" lvl="1" indent="-28575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1127125" algn="l"/>
              </a:tabLst>
            </a:pPr>
            <a:r>
              <a:rPr lang="en-US" sz="1600" spc="-10" dirty="0">
                <a:cs typeface="Calibri"/>
              </a:rPr>
              <a:t>Introduction to </a:t>
            </a:r>
            <a:r>
              <a:rPr lang="en-US" sz="1600" spc="-5" dirty="0">
                <a:cs typeface="Calibri"/>
              </a:rPr>
              <a:t>the</a:t>
            </a:r>
            <a:r>
              <a:rPr lang="en-US" sz="1600" spc="5" dirty="0">
                <a:cs typeface="Calibri"/>
              </a:rPr>
              <a:t> </a:t>
            </a:r>
            <a:r>
              <a:rPr lang="en-US" sz="1600" spc="-5" dirty="0">
                <a:cs typeface="Calibri"/>
              </a:rPr>
              <a:t>CMDP</a:t>
            </a:r>
            <a:endParaRPr lang="en-US" sz="1600" dirty="0">
              <a:cs typeface="Calibri"/>
            </a:endParaRPr>
          </a:p>
          <a:p>
            <a:pPr marL="1212215" lvl="1" indent="-28575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1127125" algn="l"/>
              </a:tabLst>
            </a:pPr>
            <a:r>
              <a:rPr lang="en-US" sz="1600" spc="-10" dirty="0">
                <a:cs typeface="Calibri"/>
              </a:rPr>
              <a:t>Entering PWS </a:t>
            </a:r>
            <a:r>
              <a:rPr lang="en-US" sz="1600" spc="-5" dirty="0">
                <a:cs typeface="Calibri"/>
              </a:rPr>
              <a:t>and Lab</a:t>
            </a:r>
            <a:r>
              <a:rPr lang="en-US" sz="1600" spc="15" dirty="0">
                <a:cs typeface="Calibri"/>
              </a:rPr>
              <a:t> </a:t>
            </a:r>
            <a:r>
              <a:rPr lang="en-US" sz="1600" spc="-10" dirty="0">
                <a:cs typeface="Calibri"/>
              </a:rPr>
              <a:t>Profiles</a:t>
            </a:r>
            <a:endParaRPr lang="en-US" sz="1600" dirty="0">
              <a:cs typeface="Calibri"/>
            </a:endParaRPr>
          </a:p>
          <a:p>
            <a:pPr marL="1212215" lvl="1" indent="-28575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1127125" algn="l"/>
              </a:tabLst>
            </a:pPr>
            <a:r>
              <a:rPr lang="en-US" sz="1600" spc="-10" dirty="0">
                <a:cs typeface="Calibri"/>
              </a:rPr>
              <a:t>Searching</a:t>
            </a:r>
            <a:r>
              <a:rPr lang="en-US" sz="1600" dirty="0">
                <a:cs typeface="Calibri"/>
              </a:rPr>
              <a:t> </a:t>
            </a:r>
            <a:r>
              <a:rPr lang="en-US" sz="1600" spc="-5" dirty="0">
                <a:cs typeface="Calibri"/>
              </a:rPr>
              <a:t>Sampling</a:t>
            </a:r>
            <a:endParaRPr lang="en-US" sz="1600" dirty="0">
              <a:cs typeface="Calibri"/>
            </a:endParaRPr>
          </a:p>
          <a:p>
            <a:pPr marL="1212215" lvl="1" indent="-28575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1127125" algn="l"/>
              </a:tabLst>
            </a:pPr>
            <a:r>
              <a:rPr lang="en-US" sz="1600" spc="-5" dirty="0">
                <a:cs typeface="Calibri"/>
              </a:rPr>
              <a:t>Submission</a:t>
            </a:r>
            <a:r>
              <a:rPr lang="en-US" sz="1600" spc="-10" dirty="0">
                <a:cs typeface="Calibri"/>
              </a:rPr>
              <a:t> </a:t>
            </a:r>
            <a:r>
              <a:rPr lang="en-US" sz="1600" spc="-20" dirty="0">
                <a:cs typeface="Calibri"/>
              </a:rPr>
              <a:t>Workflow</a:t>
            </a:r>
            <a:endParaRPr lang="en-US" sz="1600" dirty="0">
              <a:cs typeface="Calibri"/>
            </a:endParaRPr>
          </a:p>
          <a:p>
            <a:pPr marL="1212215" lvl="1" indent="-28575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1127125" algn="l"/>
              </a:tabLst>
            </a:pPr>
            <a:r>
              <a:rPr lang="en-US" sz="1600" spc="-5" dirty="0">
                <a:cs typeface="Calibri"/>
              </a:rPr>
              <a:t>Manually Uploading Files Using CMDP</a:t>
            </a:r>
            <a:r>
              <a:rPr lang="en-US" sz="1600" spc="-65" dirty="0">
                <a:cs typeface="Calibri"/>
              </a:rPr>
              <a:t> </a:t>
            </a:r>
            <a:r>
              <a:rPr lang="en-US" sz="1600" spc="-25" dirty="0" smtClean="0">
                <a:cs typeface="Calibri"/>
              </a:rPr>
              <a:t>Templates</a:t>
            </a:r>
          </a:p>
          <a:p>
            <a:pPr marL="926465" lvl="1">
              <a:lnSpc>
                <a:spcPct val="100000"/>
              </a:lnSpc>
              <a:tabLst>
                <a:tab pos="1127125" algn="l"/>
              </a:tabLst>
            </a:pPr>
            <a:endParaRPr lang="en-US" sz="1600" spc="-25" dirty="0" smtClean="0">
              <a:cs typeface="Calibri"/>
            </a:endParaRPr>
          </a:p>
          <a:p>
            <a:pPr marL="12695" marR="5078">
              <a:spcBef>
                <a:spcPts val="95"/>
              </a:spcBef>
            </a:pPr>
            <a:r>
              <a:rPr lang="en-US" b="1" u="sng" dirty="0"/>
              <a:t>DEC Lab Data Submission Guides</a:t>
            </a:r>
            <a:r>
              <a:rPr lang="en-US" sz="1600" b="1" u="sng" dirty="0"/>
              <a:t>:</a:t>
            </a:r>
            <a:r>
              <a:rPr lang="en-US" sz="1600" b="1" dirty="0"/>
              <a:t> </a:t>
            </a:r>
            <a:r>
              <a:rPr lang="en-US" sz="1600" spc="-5" dirty="0">
                <a:cs typeface="Calibri"/>
              </a:rPr>
              <a:t>Users can </a:t>
            </a:r>
            <a:r>
              <a:rPr lang="en-US" sz="1600" spc="-15" dirty="0">
                <a:cs typeface="Calibri"/>
              </a:rPr>
              <a:t>review </a:t>
            </a:r>
            <a:r>
              <a:rPr lang="en-US" sz="1600" spc="-5" dirty="0">
                <a:cs typeface="Calibri"/>
              </a:rPr>
              <a:t>and </a:t>
            </a:r>
            <a:r>
              <a:rPr lang="en-US" sz="1600" spc="-10" dirty="0">
                <a:cs typeface="Calibri"/>
              </a:rPr>
              <a:t>print </a:t>
            </a:r>
            <a:r>
              <a:rPr lang="en-US" sz="1600" spc="-5" dirty="0">
                <a:cs typeface="Calibri"/>
              </a:rPr>
              <a:t>out </a:t>
            </a:r>
            <a:r>
              <a:rPr lang="en-US" sz="1600" spc="-10" dirty="0">
                <a:cs typeface="Calibri"/>
              </a:rPr>
              <a:t>the </a:t>
            </a:r>
            <a:r>
              <a:rPr lang="en-US" sz="1600" spc="-15" dirty="0">
                <a:cs typeface="Calibri"/>
              </a:rPr>
              <a:t>DEC Lab Data Submission Guides</a:t>
            </a:r>
            <a:r>
              <a:rPr lang="en-US" sz="1600" spc="-10" dirty="0">
                <a:cs typeface="Calibri"/>
              </a:rPr>
              <a:t> </a:t>
            </a:r>
            <a:r>
              <a:rPr lang="en-US" sz="1600" spc="-5" dirty="0">
                <a:cs typeface="Calibri"/>
              </a:rPr>
              <a:t>(as </a:t>
            </a:r>
            <a:r>
              <a:rPr lang="en-US" sz="1600" spc="-10" dirty="0">
                <a:cs typeface="Calibri"/>
              </a:rPr>
              <a:t>appropriate). These document are not step-by-step instructions on how to use/navigate through the application. Instead the documents identify state and federal required reporting field when submitting sample results. Samples will be rejected if required fields are left blank. </a:t>
            </a:r>
            <a:r>
              <a:rPr lang="en-US" sz="1600" spc="-5" dirty="0">
                <a:cs typeface="Calibri"/>
              </a:rPr>
              <a:t>The guides generated are listed below and highlight the following:</a:t>
            </a:r>
          </a:p>
          <a:p>
            <a:pPr marL="298445" marR="5078" indent="-285750">
              <a:spcBef>
                <a:spcPts val="95"/>
              </a:spcBef>
              <a:buFont typeface="Wingdings" panose="05000000000000000000" pitchFamily="2" charset="2"/>
              <a:buChar char="§"/>
            </a:pPr>
            <a:r>
              <a:rPr lang="en-US" sz="1600" i="1" dirty="0">
                <a:solidFill>
                  <a:srgbClr val="7030A0"/>
                </a:solidFill>
              </a:rPr>
              <a:t>TC/EC samples for RTCR Online Data Entry Web Form</a:t>
            </a:r>
          </a:p>
          <a:p>
            <a:pPr marL="755645" marR="5078" lvl="1" indent="-285750">
              <a:spcBef>
                <a:spcPts val="95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Required fields for Total Coliform and </a:t>
            </a:r>
            <a:r>
              <a:rPr lang="en-US" sz="1600" i="1" dirty="0"/>
              <a:t>E.coli</a:t>
            </a:r>
            <a:r>
              <a:rPr lang="en-US" sz="1600" dirty="0"/>
              <a:t> sample submissions via web entry form.</a:t>
            </a:r>
          </a:p>
          <a:p>
            <a:pPr marL="298445" marR="5078" indent="-285750">
              <a:spcBef>
                <a:spcPts val="95"/>
              </a:spcBef>
              <a:buFont typeface="Wingdings" panose="05000000000000000000" pitchFamily="2" charset="2"/>
              <a:buChar char="§"/>
            </a:pPr>
            <a:r>
              <a:rPr lang="en-US" sz="1600" i="1" dirty="0">
                <a:solidFill>
                  <a:srgbClr val="7030A0"/>
                </a:solidFill>
              </a:rPr>
              <a:t>TC/EC samples for RTCR Excel Reporting</a:t>
            </a:r>
          </a:p>
          <a:p>
            <a:pPr marL="755645" marR="5078" lvl="1" indent="-285750">
              <a:spcBef>
                <a:spcPts val="95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Required fields for Total Coliform and </a:t>
            </a:r>
            <a:r>
              <a:rPr lang="en-US" sz="1600" i="1" dirty="0"/>
              <a:t>E.coli</a:t>
            </a:r>
            <a:r>
              <a:rPr lang="en-US" sz="1600" dirty="0"/>
              <a:t> sample submissions via Excel worksheets (located on the Microbiological tab).</a:t>
            </a:r>
            <a:endParaRPr lang="en-US" sz="1600" dirty="0">
              <a:solidFill>
                <a:srgbClr val="FF0000"/>
              </a:solidFill>
            </a:endParaRPr>
          </a:p>
          <a:p>
            <a:pPr marL="298445" marR="5078" indent="-285750">
              <a:spcBef>
                <a:spcPts val="95"/>
              </a:spcBef>
              <a:buFont typeface="Wingdings" panose="05000000000000000000" pitchFamily="2" charset="2"/>
              <a:buChar char="§"/>
            </a:pPr>
            <a:r>
              <a:rPr lang="en-US" sz="1600" i="1" dirty="0">
                <a:solidFill>
                  <a:srgbClr val="7030A0"/>
                </a:solidFill>
              </a:rPr>
              <a:t>Chemical/Radiological samples Online Data Entry Web Form</a:t>
            </a:r>
          </a:p>
          <a:p>
            <a:pPr marL="755645" marR="5078" lvl="1" indent="-285750">
              <a:spcBef>
                <a:spcPts val="95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Required fields for all regulated Chemical and Radiological sample submissions via web entry form.</a:t>
            </a:r>
            <a:endParaRPr lang="en-US" sz="1600" i="1" dirty="0"/>
          </a:p>
          <a:p>
            <a:pPr marL="298445" marR="5078" indent="-285750">
              <a:spcBef>
                <a:spcPts val="95"/>
              </a:spcBef>
              <a:buFont typeface="Wingdings" panose="05000000000000000000" pitchFamily="2" charset="2"/>
              <a:buChar char="§"/>
            </a:pPr>
            <a:r>
              <a:rPr lang="en-US" sz="1600" i="1" dirty="0">
                <a:solidFill>
                  <a:srgbClr val="7030A0"/>
                </a:solidFill>
              </a:rPr>
              <a:t>Chemical/Radiological samples Excel Reporting</a:t>
            </a:r>
          </a:p>
          <a:p>
            <a:pPr marL="755645" marR="5078" lvl="1" indent="-285750">
              <a:spcBef>
                <a:spcPts val="95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Required fields for all regulated Chemical and Radiological sample submissions via Excel worksheets (located on the </a:t>
            </a:r>
            <a:r>
              <a:rPr lang="en-US" sz="1600" dirty="0" smtClean="0"/>
              <a:t>Chem-Rads </a:t>
            </a:r>
            <a:r>
              <a:rPr lang="en-US" sz="1600" dirty="0"/>
              <a:t>tab).</a:t>
            </a:r>
          </a:p>
          <a:p>
            <a:pPr marL="298445" marR="5078" indent="-285750">
              <a:spcBef>
                <a:spcPts val="95"/>
              </a:spcBef>
              <a:buFont typeface="Wingdings" panose="05000000000000000000" pitchFamily="2" charset="2"/>
              <a:buChar char="§"/>
            </a:pPr>
            <a:r>
              <a:rPr lang="en-US" sz="1600" i="1" dirty="0">
                <a:solidFill>
                  <a:srgbClr val="7030A0"/>
                </a:solidFill>
              </a:rPr>
              <a:t>Disinfection By-Product Samples Web Entry</a:t>
            </a:r>
            <a:endParaRPr lang="en-US" sz="1600" dirty="0">
              <a:solidFill>
                <a:srgbClr val="7030A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Required fields for reporting disinfection by-product samples (specifically TTHMs and HAA5s) via web entry form.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i="1" dirty="0">
                <a:solidFill>
                  <a:srgbClr val="7030A0"/>
                </a:solidFill>
              </a:rPr>
              <a:t>Disinfection By-Product Samples Excel Reporting</a:t>
            </a:r>
            <a:endParaRPr lang="en-US" sz="1600" dirty="0">
              <a:solidFill>
                <a:srgbClr val="7030A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Required fields for reporting disinfection by-product samples (specifically TTHMs and HAA5s) samples via Excel template.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i="1" dirty="0">
                <a:solidFill>
                  <a:srgbClr val="7030A0"/>
                </a:solidFill>
              </a:rPr>
              <a:t>Shipping Blank Web Entry</a:t>
            </a:r>
            <a:endParaRPr lang="en-US" sz="1600" dirty="0">
              <a:solidFill>
                <a:srgbClr val="7030A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Required fields for reporting shipping blank samples via web entry form.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i="1" dirty="0">
                <a:solidFill>
                  <a:srgbClr val="7030A0"/>
                </a:solidFill>
              </a:rPr>
              <a:t>Shipping Blank Excel Reporting</a:t>
            </a:r>
            <a:endParaRPr lang="en-US" sz="1600" dirty="0">
              <a:solidFill>
                <a:srgbClr val="7030A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Required fields for reporting shipping blank samples via Excel template.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i="1" dirty="0">
                <a:solidFill>
                  <a:srgbClr val="7030A0"/>
                </a:solidFill>
              </a:rPr>
              <a:t>LT2 samples Web Entry</a:t>
            </a:r>
            <a:endParaRPr lang="en-US" sz="1600" dirty="0">
              <a:solidFill>
                <a:srgbClr val="7030A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Required fields for reporting LT2 samples via web entry form.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i="1" dirty="0">
                <a:solidFill>
                  <a:srgbClr val="7030A0"/>
                </a:solidFill>
              </a:rPr>
              <a:t>LT2 samples Excel Reporting</a:t>
            </a:r>
            <a:endParaRPr lang="en-US" sz="1600" dirty="0">
              <a:solidFill>
                <a:srgbClr val="7030A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Required fields for reporting LT2 samples via Excel </a:t>
            </a:r>
            <a:r>
              <a:rPr lang="en-US" sz="1600" dirty="0" smtClean="0"/>
              <a:t>template.</a:t>
            </a:r>
            <a:endParaRPr lang="en-US" sz="1600" i="1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i="1" dirty="0">
                <a:solidFill>
                  <a:srgbClr val="7030A0"/>
                </a:solidFill>
              </a:rPr>
              <a:t>Unanalyzed Samples</a:t>
            </a:r>
            <a:endParaRPr lang="en-US" sz="1600" dirty="0">
              <a:solidFill>
                <a:srgbClr val="7030A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b="1" i="1" dirty="0"/>
              <a:t>Optional submission</a:t>
            </a:r>
            <a:r>
              <a:rPr lang="en-US" sz="1600" dirty="0"/>
              <a:t>. DO NOT report unanalyzed sample information through CMDP. This document indicates how to submit this data to the State and the information to be included with the submission.  </a:t>
            </a:r>
          </a:p>
          <a:p>
            <a:pPr marL="285750" indent="-285750" fontAlgn="ctr">
              <a:buFont typeface="Wingdings" panose="05000000000000000000" pitchFamily="2" charset="2"/>
              <a:buChar char="§"/>
            </a:pPr>
            <a:r>
              <a:rPr lang="en-US" sz="1600" i="1" dirty="0">
                <a:solidFill>
                  <a:srgbClr val="7030A0"/>
                </a:solidFill>
              </a:rPr>
              <a:t>Fecal Coliform samples for filtration avoidance systems Web Entry</a:t>
            </a:r>
            <a:endParaRPr lang="en-US" sz="1600" dirty="0">
              <a:solidFill>
                <a:srgbClr val="7030A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Required fields for reporting Fecal Coliform samples for systems who avoid filtration (covered under the Surface Water Treatment Rule) via web entry form. </a:t>
            </a:r>
            <a:endParaRPr lang="en-US" sz="1600" dirty="0" smtClean="0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i="1" dirty="0">
                <a:solidFill>
                  <a:srgbClr val="7030A0"/>
                </a:solidFill>
              </a:rPr>
              <a:t>PFOS/PFOA samples Web Entry</a:t>
            </a:r>
            <a:endParaRPr lang="en-US" sz="1600" dirty="0">
              <a:solidFill>
                <a:srgbClr val="7030A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Required fields for reporting PFOS/PFOA samples via web entry form.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i="1" dirty="0">
                <a:solidFill>
                  <a:srgbClr val="7030A0"/>
                </a:solidFill>
              </a:rPr>
              <a:t>PFOS/PFOA samples Excel Reporting</a:t>
            </a:r>
            <a:endParaRPr lang="en-US" sz="1600" dirty="0">
              <a:solidFill>
                <a:srgbClr val="7030A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Required fields for reporting PFOS/PFOA samples via Excel template.</a:t>
            </a:r>
            <a:endParaRPr lang="en-US" sz="1600" i="1" dirty="0">
              <a:solidFill>
                <a:srgbClr val="7030A0"/>
              </a:solidFill>
            </a:endParaRPr>
          </a:p>
          <a:p>
            <a:pPr marL="469265">
              <a:tabLst>
                <a:tab pos="1127125" algn="l"/>
              </a:tabLst>
            </a:pPr>
            <a:endParaRPr lang="en-US" sz="1600" spc="-25" dirty="0" smtClean="0">
              <a:cs typeface="Calibri"/>
            </a:endParaRPr>
          </a:p>
        </p:txBody>
      </p:sp>
      <p:sp>
        <p:nvSpPr>
          <p:cNvPr id="27" name="object 32"/>
          <p:cNvSpPr txBox="1"/>
          <p:nvPr/>
        </p:nvSpPr>
        <p:spPr>
          <a:xfrm>
            <a:off x="2925696" y="1034511"/>
            <a:ext cx="9108972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955" marR="5080" indent="-8890">
              <a:lnSpc>
                <a:spcPct val="100000"/>
              </a:lnSpc>
              <a:spcBef>
                <a:spcPts val="95"/>
              </a:spcBef>
            </a:pPr>
            <a:r>
              <a:rPr lang="en-US" sz="1600" b="1" spc="-5" dirty="0" smtClean="0">
                <a:solidFill>
                  <a:srgbClr val="7030A0"/>
                </a:solidFill>
                <a:latin typeface="Calibri"/>
                <a:cs typeface="Calibri"/>
              </a:rPr>
              <a:t>Remember the Drinking Water Program has consolidated/developed different forms of training materials designed to assist laboratories with navigating through and identifying required fields necessary for a successful data submittal. Review the following below for more information: 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8" name="object 36"/>
          <p:cNvSpPr/>
          <p:nvPr/>
        </p:nvSpPr>
        <p:spPr>
          <a:xfrm>
            <a:off x="1630899" y="1036847"/>
            <a:ext cx="1246631" cy="830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32"/>
          <p:cNvSpPr txBox="1"/>
          <p:nvPr/>
        </p:nvSpPr>
        <p:spPr>
          <a:xfrm>
            <a:off x="1370901" y="14644969"/>
            <a:ext cx="10676895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955" marR="5080" indent="-8890">
              <a:lnSpc>
                <a:spcPct val="100000"/>
              </a:lnSpc>
              <a:spcBef>
                <a:spcPts val="95"/>
              </a:spcBef>
            </a:pPr>
            <a:r>
              <a:rPr lang="en-US" sz="1600" b="1" spc="-5" dirty="0" smtClean="0">
                <a:solidFill>
                  <a:srgbClr val="7030A0"/>
                </a:solidFill>
                <a:latin typeface="Calibri"/>
                <a:cs typeface="Calibri"/>
              </a:rPr>
              <a:t>Remember to contact the CMDP Helpdesk at </a:t>
            </a:r>
            <a:r>
              <a:rPr lang="en-US" sz="1600" b="1" dirty="0">
                <a:hlinkClick r:id="rId4"/>
              </a:rPr>
              <a:t>dec.cmdpsupport@alaska.gov</a:t>
            </a:r>
            <a:r>
              <a:rPr lang="en-US" sz="1600" b="1" spc="-5" dirty="0" smtClean="0">
                <a:solidFill>
                  <a:srgbClr val="7030A0"/>
                </a:solidFill>
                <a:latin typeface="Calibri"/>
                <a:cs typeface="Calibri"/>
              </a:rPr>
              <a:t> if you have </a:t>
            </a:r>
            <a:r>
              <a:rPr lang="en-US" sz="1600" b="1" dirty="0">
                <a:solidFill>
                  <a:srgbClr val="7030A0"/>
                </a:solidFill>
              </a:rPr>
              <a:t>any questions </a:t>
            </a:r>
            <a:r>
              <a:rPr lang="en-US" sz="1600" b="1" dirty="0" smtClean="0">
                <a:solidFill>
                  <a:srgbClr val="7030A0"/>
                </a:solidFill>
              </a:rPr>
              <a:t>or concerns when registering through SCS or submitting </a:t>
            </a:r>
            <a:r>
              <a:rPr lang="en-US" sz="1600" b="1" dirty="0">
                <a:solidFill>
                  <a:srgbClr val="7030A0"/>
                </a:solidFill>
              </a:rPr>
              <a:t>data </a:t>
            </a:r>
            <a:r>
              <a:rPr lang="en-US" sz="1600" b="1" dirty="0" smtClean="0">
                <a:solidFill>
                  <a:srgbClr val="7030A0"/>
                </a:solidFill>
              </a:rPr>
              <a:t>through CMDP. </a:t>
            </a:r>
            <a:endParaRPr sz="1600" b="1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19" name="object 36"/>
          <p:cNvSpPr/>
          <p:nvPr/>
        </p:nvSpPr>
        <p:spPr>
          <a:xfrm>
            <a:off x="76104" y="14513121"/>
            <a:ext cx="1246631" cy="830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val 33"/>
          <p:cNvSpPr/>
          <p:nvPr/>
        </p:nvSpPr>
        <p:spPr>
          <a:xfrm>
            <a:off x="41917" y="254905"/>
            <a:ext cx="1304031" cy="12296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 dirty="0">
              <a:solidFill>
                <a:srgbClr val="9A0000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5" y="287262"/>
            <a:ext cx="1163334" cy="1163334"/>
          </a:xfrm>
          <a:prstGeom prst="rect">
            <a:avLst/>
          </a:prstGeom>
        </p:spPr>
      </p:pic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521248" y="15750229"/>
            <a:ext cx="2743200" cy="865481"/>
          </a:xfrm>
        </p:spPr>
        <p:txBody>
          <a:bodyPr/>
          <a:lstStyle/>
          <a:p>
            <a:r>
              <a:rPr lang="en-US" dirty="0" smtClean="0"/>
              <a:t>8 of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38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4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C0000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19025</TotalTime>
  <Words>2477</Words>
  <Application>Microsoft Office PowerPoint</Application>
  <PresentationFormat>Custom</PresentationFormat>
  <Paragraphs>227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Vance, Jeanine</dc:creator>
  <cp:lastModifiedBy>Westbrook, Rachel</cp:lastModifiedBy>
  <cp:revision>1193</cp:revision>
  <cp:lastPrinted>2018-06-08T16:03:53Z</cp:lastPrinted>
  <dcterms:created xsi:type="dcterms:W3CDTF">2014-04-15T20:21:58Z</dcterms:created>
  <dcterms:modified xsi:type="dcterms:W3CDTF">2019-04-18T23:02:27Z</dcterms:modified>
</cp:coreProperties>
</file>