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6" r:id="rId3"/>
    <p:sldId id="267" r:id="rId4"/>
    <p:sldId id="257" r:id="rId5"/>
    <p:sldId id="271" r:id="rId6"/>
    <p:sldId id="268" r:id="rId7"/>
    <p:sldId id="269" r:id="rId8"/>
    <p:sldId id="270" r:id="rId9"/>
    <p:sldId id="273" r:id="rId10"/>
    <p:sldId id="259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205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3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6544" autoAdjust="0"/>
    <p:restoredTop sz="94660"/>
  </p:normalViewPr>
  <p:slideViewPr>
    <p:cSldViewPr snapToGrid="0">
      <p:cViewPr varScale="1">
        <p:scale>
          <a:sx n="33" d="100"/>
          <a:sy n="33" d="100"/>
        </p:scale>
        <p:origin x="1080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1806" y="-15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55EF317C-F2D7-4666-856D-2576A9653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008" y="230797"/>
            <a:ext cx="5887438" cy="2777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2143" tIns="46072" rIns="92143" bIns="46072">
            <a:spAutoFit/>
          </a:bodyPr>
          <a:lstStyle/>
          <a:p>
            <a:pPr algn="ctr" defTabSz="922068" eaLnBrk="0" hangingPunct="0">
              <a:spcBef>
                <a:spcPct val="50000"/>
              </a:spcBef>
              <a:defRPr/>
            </a:pPr>
            <a:r>
              <a:rPr lang="en-US" sz="1200" b="1" dirty="0">
                <a:solidFill>
                  <a:schemeClr val="tx1"/>
                </a:solidFill>
                <a:effectLst/>
                <a:latin typeface="Univers" pitchFamily="34" charset="0"/>
              </a:rPr>
              <a:t>PRESENTATION – AWOP (How We Built This)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8EE077EF-76AD-4DCF-B514-242F7F35B4F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2008" y="535834"/>
            <a:ext cx="5965331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2143" tIns="46072" rIns="92143" bIns="46072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8B1C9897-CC1F-42A9-9F45-4ABE9D94E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827" y="8768080"/>
            <a:ext cx="417053" cy="2469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2207" tIns="45295" rIns="92207" bIns="45295">
            <a:spAutoFit/>
          </a:bodyPr>
          <a:lstStyle/>
          <a:p>
            <a:pPr algn="ctr" eaLnBrk="0" hangingPunct="0">
              <a:defRPr/>
            </a:pPr>
            <a:fld id="{67D89987-D0F5-4C97-88EC-41A1206C16D4}" type="slidenum">
              <a:rPr lang="en-US" sz="1000">
                <a:solidFill>
                  <a:schemeClr val="tx1"/>
                </a:solidFill>
                <a:effectLst/>
                <a:latin typeface="Univers" pitchFamily="34" charset="0"/>
              </a:rPr>
              <a:pPr algn="ctr" eaLnBrk="0" hangingPunct="0">
                <a:defRPr/>
              </a:pPr>
              <a:t>‹#›</a:t>
            </a:fld>
            <a:endParaRPr lang="en-US" sz="1000" dirty="0">
              <a:solidFill>
                <a:schemeClr val="tx1"/>
              </a:solidFill>
              <a:effectLst/>
              <a:latin typeface="Univers" pitchFamily="34" charset="0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AD7B111B-DE60-48B8-A764-75719EE1C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7814" y="8768080"/>
            <a:ext cx="2064173" cy="2145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207" tIns="45295" rIns="92207" bIns="45295">
            <a:spAutoFit/>
          </a:bodyPr>
          <a:lstStyle/>
          <a:p>
            <a:pPr algn="r" eaLnBrk="0" hangingPunct="0">
              <a:defRPr/>
            </a:pPr>
            <a:r>
              <a:rPr lang="en-US" sz="800" dirty="0">
                <a:solidFill>
                  <a:schemeClr val="tx1"/>
                </a:solidFill>
                <a:effectLst/>
                <a:latin typeface="Univers" pitchFamily="34" charset="0"/>
              </a:rPr>
              <a:t>AWOP How We Built This 080319.pptx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B149C5E5-B7B9-4938-BA50-C0726B533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60" y="8792290"/>
            <a:ext cx="856827" cy="214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2207" tIns="45295" rIns="92207" bIns="45295">
            <a:spAutoFit/>
          </a:bodyPr>
          <a:lstStyle/>
          <a:p>
            <a:pPr eaLnBrk="0" hangingPunct="0">
              <a:defRPr/>
            </a:pPr>
            <a:fld id="{EF956D90-EA63-469D-9E5D-7FE6905EB783}" type="datetime1">
              <a:rPr lang="en-US" sz="800">
                <a:solidFill>
                  <a:schemeClr val="tx1"/>
                </a:solidFill>
                <a:effectLst/>
                <a:latin typeface="Univers" pitchFamily="34" charset="0"/>
              </a:rPr>
              <a:pPr eaLnBrk="0" hangingPunct="0">
                <a:defRPr/>
              </a:pPr>
              <a:t>8/5/2019</a:t>
            </a:fld>
            <a:endParaRPr lang="en-US" sz="800" dirty="0">
              <a:solidFill>
                <a:schemeClr val="tx1"/>
              </a:solidFill>
              <a:effectLst/>
              <a:latin typeface="Univer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912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162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22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819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24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13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933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499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473200" y="1790700"/>
            <a:ext cx="21437600" cy="4927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3200" y="6845300"/>
            <a:ext cx="21437600" cy="2209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473200" y="5143500"/>
            <a:ext cx="21437600" cy="342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473200" y="3898900"/>
            <a:ext cx="214376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143070716_1012x1350.jpeg"/>
          <p:cNvSpPr>
            <a:spLocks noGrp="1"/>
          </p:cNvSpPr>
          <p:nvPr>
            <p:ph type="pic" sz="half" idx="13"/>
          </p:nvPr>
        </p:nvSpPr>
        <p:spPr>
          <a:xfrm>
            <a:off x="13169900" y="2376299"/>
            <a:ext cx="9522179" cy="1270258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73200" y="3898900"/>
            <a:ext cx="100076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143070718_1000x750.jpeg"/>
          <p:cNvSpPr>
            <a:spLocks noGrp="1"/>
          </p:cNvSpPr>
          <p:nvPr>
            <p:ph type="pic" sz="quarter" idx="13"/>
          </p:nvPr>
        </p:nvSpPr>
        <p:spPr>
          <a:xfrm>
            <a:off x="15225183" y="6694487"/>
            <a:ext cx="8551334" cy="6413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4" name="143070724_2880x2159.jpeg"/>
          <p:cNvSpPr>
            <a:spLocks noGrp="1"/>
          </p:cNvSpPr>
          <p:nvPr>
            <p:ph type="pic" sz="quarter" idx="14"/>
          </p:nvPr>
        </p:nvSpPr>
        <p:spPr>
          <a:xfrm>
            <a:off x="15773400" y="914400"/>
            <a:ext cx="7476848" cy="560504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143070716_1012x1350.jpeg"/>
          <p:cNvSpPr>
            <a:spLocks noGrp="1"/>
          </p:cNvSpPr>
          <p:nvPr>
            <p:ph type="pic" idx="15"/>
          </p:nvPr>
        </p:nvSpPr>
        <p:spPr>
          <a:xfrm>
            <a:off x="1077599" y="355600"/>
            <a:ext cx="14423165" cy="19240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24221" y="13122414"/>
            <a:ext cx="368504" cy="387072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662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>
                <a:solidFill>
                  <a:srgbClr val="73BFFF"/>
                </a:solidFill>
                <a:effectLst>
                  <a:outerShdw blurRad="38100" dist="36285" dir="2700000" rotWithShape="0">
                    <a:srgbClr val="000000">
                      <a:alpha val="48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59289"/>
            <a:ext cx="19621500" cy="8509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effectLst>
                  <a:outerShdw blurRad="38100" dist="54428" dir="2700000" rotWithShape="0">
                    <a:srgbClr val="000000">
                      <a:alpha val="48000"/>
                    </a:srgbClr>
                  </a:outerShdw>
                </a:effectLst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473200" y="1930400"/>
            <a:ext cx="21437600" cy="985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0"/>
              </a:buBlip>
            </a:lvl1pPr>
            <a:lvl2pPr>
              <a:buBlip>
                <a:blip r:embed="rId10"/>
              </a:buBlip>
            </a:lvl2pPr>
            <a:lvl3pPr>
              <a:buBlip>
                <a:blip r:embed="rId10"/>
              </a:buBlip>
            </a:lvl3pPr>
            <a:lvl4pPr>
              <a:buBlip>
                <a:blip r:embed="rId10"/>
              </a:buBlip>
            </a:lvl4pPr>
            <a:lvl5pPr>
              <a:buBlip>
                <a:blip r:embed="rId10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473200" y="355600"/>
            <a:ext cx="214376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21936" y="13122414"/>
            <a:ext cx="368504" cy="38707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r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55" r:id="rId4"/>
    <p:sldLayoutId id="2147483656" r:id="rId5"/>
    <p:sldLayoutId id="2147483657" r:id="rId6"/>
    <p:sldLayoutId id="2147483658" r:id="rId7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0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127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0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190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0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254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0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317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0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381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0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444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0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508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0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571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0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AWOP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12000" dirty="0"/>
              <a:t>AWOP</a:t>
            </a:r>
          </a:p>
        </p:txBody>
      </p:sp>
      <p:sp>
        <p:nvSpPr>
          <p:cNvPr id="120" name="How We Built Thi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How We Built This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CPE group picture">
            <a:extLst>
              <a:ext uri="{FF2B5EF4-FFF2-40B4-BE49-F238E27FC236}">
                <a16:creationId xmlns:a16="http://schemas.microsoft.com/office/drawing/2014/main" id="{37693C76-CEF2-404C-819B-4C98E25D62B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" b="11"/>
          <a:stretch>
            <a:fillRect/>
          </a:stretch>
        </p:blipFill>
        <p:spPr>
          <a:xfrm>
            <a:off x="1231491" y="1421867"/>
            <a:ext cx="9144000" cy="6854821"/>
          </a:xfrm>
          <a:effectLst>
            <a:softEdge rad="31750"/>
          </a:effectLst>
        </p:spPr>
      </p:pic>
      <p:pic>
        <p:nvPicPr>
          <p:cNvPr id="11" name="Picture Placeholder 10" descr="CPE group picture">
            <a:extLst>
              <a:ext uri="{FF2B5EF4-FFF2-40B4-BE49-F238E27FC236}">
                <a16:creationId xmlns:a16="http://schemas.microsoft.com/office/drawing/2014/main" id="{CF281A43-F986-4A98-8570-F9D59EBB58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5861" r="6" b="7799"/>
          <a:stretch/>
        </p:blipFill>
        <p:spPr>
          <a:xfrm rot="10800000">
            <a:off x="14008511" y="6831546"/>
            <a:ext cx="9144000" cy="5921968"/>
          </a:xfrm>
          <a:effectLst>
            <a:softEdge rad="3175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0A4CFF8-14B3-4DBC-8519-42A777B98AD0}"/>
              </a:ext>
            </a:extLst>
          </p:cNvPr>
          <p:cNvSpPr txBox="1"/>
          <p:nvPr/>
        </p:nvSpPr>
        <p:spPr>
          <a:xfrm>
            <a:off x="2684208" y="7399532"/>
            <a:ext cx="6076335" cy="9951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800" b="1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Newport, OR 2002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05182B-6585-4AC2-B9F1-C15FB9F18750}"/>
              </a:ext>
            </a:extLst>
          </p:cNvPr>
          <p:cNvSpPr txBox="1"/>
          <p:nvPr/>
        </p:nvSpPr>
        <p:spPr>
          <a:xfrm>
            <a:off x="14807375" y="12482351"/>
            <a:ext cx="7772400" cy="995144"/>
          </a:xfrm>
          <a:prstGeom prst="rect">
            <a:avLst/>
          </a:prstGeom>
          <a:solidFill>
            <a:schemeClr val="tx2">
              <a:lumMod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800" b="1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Grand Ronde, OR 2019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B49E32-B99E-4356-B99E-2E2EED97CD39}"/>
              </a:ext>
            </a:extLst>
          </p:cNvPr>
          <p:cNvSpPr txBox="1"/>
          <p:nvPr/>
        </p:nvSpPr>
        <p:spPr>
          <a:xfrm>
            <a:off x="11411743" y="794697"/>
            <a:ext cx="1153078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b="1" dirty="0"/>
              <a:t>AWOP – How We Built This</a:t>
            </a:r>
            <a:endParaRPr kumimoji="0" lang="en-US" sz="6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" name="It was so 80’s…">
            <a:extLst>
              <a:ext uri="{FF2B5EF4-FFF2-40B4-BE49-F238E27FC236}">
                <a16:creationId xmlns:a16="http://schemas.microsoft.com/office/drawing/2014/main" id="{1992ADCA-A636-4AA9-B3A4-6F884A0E92A4}"/>
              </a:ext>
            </a:extLst>
          </p:cNvPr>
          <p:cNvSpPr txBox="1">
            <a:spLocks/>
          </p:cNvSpPr>
          <p:nvPr/>
        </p:nvSpPr>
        <p:spPr>
          <a:xfrm>
            <a:off x="11430000" y="1848587"/>
            <a:ext cx="12399817" cy="5118659"/>
          </a:xfrm>
          <a:prstGeom prst="rect">
            <a:avLst/>
          </a:prstGeom>
        </p:spPr>
        <p:txBody>
          <a:bodyPr>
            <a:norm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5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5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5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5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5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5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5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5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5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hangingPunct="1">
              <a:spcBef>
                <a:spcPts val="0"/>
              </a:spcBef>
              <a:spcAft>
                <a:spcPts val="2400"/>
              </a:spcAft>
            </a:pPr>
            <a:r>
              <a:rPr lang="en-US" sz="3600" dirty="0"/>
              <a:t>We learn by doing</a:t>
            </a:r>
          </a:p>
          <a:p>
            <a:pPr hangingPunct="1">
              <a:spcBef>
                <a:spcPts val="0"/>
              </a:spcBef>
              <a:spcAft>
                <a:spcPts val="2400"/>
              </a:spcAft>
            </a:pPr>
            <a:r>
              <a:rPr lang="en-US" sz="3600" dirty="0"/>
              <a:t>We recognize the value of our people</a:t>
            </a:r>
          </a:p>
          <a:p>
            <a:pPr hangingPunct="1">
              <a:spcBef>
                <a:spcPts val="0"/>
              </a:spcBef>
              <a:spcAft>
                <a:spcPts val="2400"/>
              </a:spcAft>
            </a:pPr>
            <a:r>
              <a:rPr lang="en-US" sz="3600" dirty="0"/>
              <a:t>We focus less on growth and more on lasting</a:t>
            </a:r>
          </a:p>
          <a:p>
            <a:pPr hangingPunct="1">
              <a:spcBef>
                <a:spcPts val="0"/>
              </a:spcBef>
              <a:spcAft>
                <a:spcPts val="2400"/>
              </a:spcAft>
            </a:pPr>
            <a:r>
              <a:rPr lang="en-US" sz="3600" dirty="0"/>
              <a:t>We developed and implemented a unique product(s) </a:t>
            </a:r>
          </a:p>
          <a:p>
            <a:pPr hangingPunct="1">
              <a:spcBef>
                <a:spcPts val="0"/>
              </a:spcBef>
              <a:spcAft>
                <a:spcPts val="1200"/>
              </a:spcAft>
            </a:pPr>
            <a:r>
              <a:rPr lang="en-US" sz="3600" dirty="0"/>
              <a:t>We realize that the more you know as an AWOP trainer, facilitator, coordinator, operator, the less you need</a:t>
            </a:r>
          </a:p>
        </p:txBody>
      </p:sp>
      <p:sp>
        <p:nvSpPr>
          <p:cNvPr id="8" name="It was so 80’s…">
            <a:extLst>
              <a:ext uri="{FF2B5EF4-FFF2-40B4-BE49-F238E27FC236}">
                <a16:creationId xmlns:a16="http://schemas.microsoft.com/office/drawing/2014/main" id="{16FB979D-97CC-4DC6-8FA6-D4F79F1326A3}"/>
              </a:ext>
            </a:extLst>
          </p:cNvPr>
          <p:cNvSpPr txBox="1">
            <a:spLocks/>
          </p:cNvSpPr>
          <p:nvPr/>
        </p:nvSpPr>
        <p:spPr>
          <a:xfrm>
            <a:off x="344801" y="11046031"/>
            <a:ext cx="12212959" cy="2327563"/>
          </a:xfrm>
          <a:prstGeom prst="rect">
            <a:avLst/>
          </a:prstGeom>
        </p:spPr>
        <p:txBody>
          <a:bodyPr>
            <a:norm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5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5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5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5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5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5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5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5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5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marL="0" indent="0" hangingPunct="1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500" dirty="0"/>
              <a:t>You can see more background on this presentation at the following link: </a:t>
            </a:r>
          </a:p>
          <a:p>
            <a:pPr marL="0" indent="0" hangingPunct="1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500" dirty="0"/>
              <a:t>https://1drv.ms/f/s!ArwBe63sLZY0gqFXxz7D7vO8BnXmDA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12391429-517F-4412-802A-366B4C7A5BDC}"/>
              </a:ext>
            </a:extLst>
          </p:cNvPr>
          <p:cNvCxnSpPr/>
          <p:nvPr/>
        </p:nvCxnSpPr>
        <p:spPr>
          <a:xfrm rot="10800000">
            <a:off x="10494641" y="8007931"/>
            <a:ext cx="3395927" cy="2327563"/>
          </a:xfrm>
          <a:prstGeom prst="bentConnector3">
            <a:avLst/>
          </a:prstGeom>
          <a:ln w="63500">
            <a:solidFill>
              <a:schemeClr val="accent2">
                <a:shade val="95000"/>
                <a:satMod val="104999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CDFA0E6-F335-4729-BC27-5C2EA52A7897}"/>
              </a:ext>
            </a:extLst>
          </p:cNvPr>
          <p:cNvSpPr txBox="1"/>
          <p:nvPr/>
        </p:nvSpPr>
        <p:spPr>
          <a:xfrm>
            <a:off x="10159999" y="7415075"/>
            <a:ext cx="156590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then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69E193-09CA-45AF-A57C-2B107C9A1ECE}"/>
              </a:ext>
            </a:extLst>
          </p:cNvPr>
          <p:cNvSpPr txBox="1"/>
          <p:nvPr/>
        </p:nvSpPr>
        <p:spPr>
          <a:xfrm>
            <a:off x="12242794" y="9744621"/>
            <a:ext cx="156590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now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F9C7DF-40DB-4E98-84F7-EE73D6E052DD}"/>
              </a:ext>
            </a:extLst>
          </p:cNvPr>
          <p:cNvSpPr txBox="1"/>
          <p:nvPr/>
        </p:nvSpPr>
        <p:spPr>
          <a:xfrm rot="5400000">
            <a:off x="11676741" y="8481879"/>
            <a:ext cx="156590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and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he Composite Correction Program"/>
          <p:cNvSpPr txBox="1">
            <a:spLocks noGrp="1"/>
          </p:cNvSpPr>
          <p:nvPr>
            <p:ph type="title"/>
          </p:nvPr>
        </p:nvSpPr>
        <p:spPr>
          <a:xfrm>
            <a:off x="1290320" y="355600"/>
            <a:ext cx="214376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8800" dirty="0"/>
              <a:t>Some Insights from Entrepreneurs</a:t>
            </a:r>
            <a:endParaRPr sz="8800" dirty="0"/>
          </a:p>
        </p:txBody>
      </p:sp>
      <p:sp>
        <p:nvSpPr>
          <p:cNvPr id="123" name="It was so 80’s…"/>
          <p:cNvSpPr txBox="1">
            <a:spLocks noGrp="1"/>
          </p:cNvSpPr>
          <p:nvPr>
            <p:ph type="body" idx="1"/>
          </p:nvPr>
        </p:nvSpPr>
        <p:spPr>
          <a:xfrm>
            <a:off x="1473200" y="3967262"/>
            <a:ext cx="21437600" cy="80391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>
              <a:buBlip>
                <a:blip r:embed="rId2"/>
              </a:buBlip>
            </a:pPr>
            <a:r>
              <a:rPr lang="en-US" dirty="0"/>
              <a:t>They learn the most by going out and doing things</a:t>
            </a:r>
          </a:p>
          <a:p>
            <a:r>
              <a:rPr lang="en-US" dirty="0"/>
              <a:t>They are resilient in the face of adversity</a:t>
            </a:r>
          </a:p>
          <a:p>
            <a:pPr>
              <a:buBlip>
                <a:blip r:embed="rId2"/>
              </a:buBlip>
            </a:pPr>
            <a:r>
              <a:rPr lang="en-US" dirty="0"/>
              <a:t>They recognize the value of their people –  everyone is treated as peers</a:t>
            </a:r>
            <a:endParaRPr dirty="0"/>
          </a:p>
          <a:p>
            <a:pPr>
              <a:buBlip>
                <a:blip r:embed="rId2"/>
              </a:buBlip>
            </a:pPr>
            <a:r>
              <a:rPr lang="en-US" dirty="0"/>
              <a:t>They focus less on growth and more on lasting (tenacity!)</a:t>
            </a:r>
            <a:endParaRPr dirty="0"/>
          </a:p>
          <a:p>
            <a:pPr>
              <a:buBlip>
                <a:blip r:embed="rId2"/>
              </a:buBlip>
            </a:pPr>
            <a:r>
              <a:rPr lang="en-US" dirty="0"/>
              <a:t>They find a unique product that nobody else has thought of</a:t>
            </a:r>
            <a:r>
              <a:rPr dirty="0"/>
              <a:t> </a:t>
            </a:r>
            <a:endParaRPr lang="en-US" dirty="0"/>
          </a:p>
          <a:p>
            <a:pPr>
              <a:buBlip>
                <a:blip r:embed="rId2"/>
              </a:buBlip>
            </a:pPr>
            <a:r>
              <a:rPr lang="en-US" dirty="0"/>
              <a:t>They own their products forever</a:t>
            </a:r>
          </a:p>
          <a:p>
            <a:pPr>
              <a:buBlip>
                <a:blip r:embed="rId2"/>
              </a:buBlip>
            </a:pPr>
            <a:r>
              <a:rPr lang="en-US" dirty="0"/>
              <a:t>From a discussion on complexity and simplicity … “The more you know, the less you need”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454770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"/>
          <p:cNvSpPr txBox="1">
            <a:spLocks noGrp="1"/>
          </p:cNvSpPr>
          <p:nvPr>
            <p:ph type="title"/>
          </p:nvPr>
        </p:nvSpPr>
        <p:spPr>
          <a:xfrm>
            <a:off x="1259840" y="660400"/>
            <a:ext cx="21437600" cy="27559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8800" dirty="0"/>
              <a:t>The Genesis of AWOP – The Composite Correction Program</a:t>
            </a:r>
            <a:endParaRPr sz="8800" dirty="0"/>
          </a:p>
        </p:txBody>
      </p:sp>
      <p:sp>
        <p:nvSpPr>
          <p:cNvPr id="139" name="Body"/>
          <p:cNvSpPr txBox="1">
            <a:spLocks noGrp="1"/>
          </p:cNvSpPr>
          <p:nvPr>
            <p:ph type="body" sz="half" idx="1"/>
          </p:nvPr>
        </p:nvSpPr>
        <p:spPr>
          <a:xfrm>
            <a:off x="1473200" y="4123650"/>
            <a:ext cx="10007600" cy="9144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000" dirty="0"/>
              <a:t>The water CCP was developed and demonstrated in Montana with PAI and the Montana DEQ in 1988</a:t>
            </a:r>
          </a:p>
          <a:p>
            <a:r>
              <a:rPr lang="en-US" sz="4000" dirty="0"/>
              <a:t>The CCP was piloted and demonstrated</a:t>
            </a:r>
          </a:p>
          <a:p>
            <a:r>
              <a:rPr lang="en-US" sz="4000" dirty="0"/>
              <a:t>It got the attention of EPA in Cincinnati</a:t>
            </a:r>
          </a:p>
          <a:p>
            <a:r>
              <a:rPr lang="en-US" sz="4000" dirty="0"/>
              <a:t>Jon Bender travelled to Montana and manually collected samples to assess  filter backwash spikes</a:t>
            </a:r>
          </a:p>
        </p:txBody>
      </p:sp>
      <p:pic>
        <p:nvPicPr>
          <p:cNvPr id="5" name="Picture Placeholder 4" descr="CPE participant sampling following filter backwash to detect turbidity spikes">
            <a:extLst>
              <a:ext uri="{FF2B5EF4-FFF2-40B4-BE49-F238E27FC236}">
                <a16:creationId xmlns:a16="http://schemas.microsoft.com/office/drawing/2014/main" id="{1AC4BEC2-4780-4831-876B-5FABA98A59DD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>
            <a:fillRect/>
          </a:stretch>
        </p:blipFill>
        <p:spPr>
          <a:xfrm>
            <a:off x="12589861" y="5435600"/>
            <a:ext cx="5483655" cy="7315200"/>
          </a:xfrm>
          <a:effectLst>
            <a:softEdge rad="3175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0B28A9-2C98-42AF-AAC5-F4BEB65D9B2A}"/>
              </a:ext>
            </a:extLst>
          </p:cNvPr>
          <p:cNvSpPr txBox="1"/>
          <p:nvPr/>
        </p:nvSpPr>
        <p:spPr>
          <a:xfrm>
            <a:off x="12222480" y="12277090"/>
            <a:ext cx="485010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Hardin, MT 1990</a:t>
            </a:r>
          </a:p>
        </p:txBody>
      </p:sp>
    </p:spTree>
    <p:extLst>
      <p:ext uri="{BB962C8B-B14F-4D97-AF65-F5344CB8AC3E}">
        <p14:creationId xmlns:p14="http://schemas.microsoft.com/office/powerpoint/2010/main" val="353927841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he Composite Correction Progr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Successes and Challenges</a:t>
            </a:r>
            <a:endParaRPr dirty="0"/>
          </a:p>
        </p:txBody>
      </p:sp>
      <p:sp>
        <p:nvSpPr>
          <p:cNvPr id="123" name="It was so 80’s…"/>
          <p:cNvSpPr txBox="1">
            <a:spLocks noGrp="1"/>
          </p:cNvSpPr>
          <p:nvPr>
            <p:ph type="body" idx="1"/>
          </p:nvPr>
        </p:nvSpPr>
        <p:spPr>
          <a:xfrm>
            <a:off x="1473200" y="2920181"/>
            <a:ext cx="21082000" cy="1005348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sz="4400" dirty="0"/>
              <a:t>The successes: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sz="4000" dirty="0"/>
              <a:t>The Composite Correction Program expanded through the support of EPA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sz="4000" dirty="0"/>
              <a:t>Twelve CPEs were demonstrated in Ohio, Kentucky, West Virginia, Maryland, Montana, and Pennsylvania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4800"/>
              </a:spcAft>
            </a:pPr>
            <a:r>
              <a:rPr lang="en-US" sz="4000" dirty="0"/>
              <a:t>The CPE Handbook was first published in 1991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sz="4400" dirty="0"/>
              <a:t>The challenges:</a:t>
            </a:r>
            <a:endParaRPr sz="4400" dirty="0"/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sz="4000" dirty="0"/>
              <a:t>State program Institutional barriers were taking their toll on the growth of the national optimization program – staffing turnover, agency reorganizations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4000" dirty="0"/>
              <a:t>Resource realities – we could achieve excellent results when working with one plant at a time, but …</a:t>
            </a:r>
            <a:endParaRPr sz="4000"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1882C9A7-E819-4991-BF79-4E31708958A2}"/>
              </a:ext>
            </a:extLst>
          </p:cNvPr>
          <p:cNvSpPr/>
          <p:nvPr/>
        </p:nvSpPr>
        <p:spPr>
          <a:xfrm>
            <a:off x="13858350" y="2834640"/>
            <a:ext cx="9448690" cy="10027920"/>
          </a:xfrm>
          <a:prstGeom prst="rect">
            <a:avLst/>
          </a:prstGeom>
          <a:solidFill>
            <a:schemeClr val="tx1">
              <a:lumMod val="6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38" name="Title"/>
          <p:cNvSpPr txBox="1">
            <a:spLocks noGrp="1"/>
          </p:cNvSpPr>
          <p:nvPr>
            <p:ph type="title"/>
          </p:nvPr>
        </p:nvSpPr>
        <p:spPr>
          <a:xfrm>
            <a:off x="497840" y="416560"/>
            <a:ext cx="21437600" cy="256901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8800" dirty="0"/>
              <a:t>The Concept of </a:t>
            </a:r>
            <a:r>
              <a:rPr lang="en-US" sz="8800" i="1" dirty="0"/>
              <a:t>“Area Wide”</a:t>
            </a:r>
            <a:endParaRPr sz="8800" i="1" dirty="0"/>
          </a:p>
        </p:txBody>
      </p:sp>
      <p:sp>
        <p:nvSpPr>
          <p:cNvPr id="139" name="Body"/>
          <p:cNvSpPr txBox="1">
            <a:spLocks noGrp="1"/>
          </p:cNvSpPr>
          <p:nvPr>
            <p:ph type="body" sz="half" idx="1"/>
          </p:nvPr>
        </p:nvSpPr>
        <p:spPr>
          <a:xfrm>
            <a:off x="736471" y="3233420"/>
            <a:ext cx="12224885" cy="9144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3000"/>
              </a:spcAft>
            </a:pPr>
            <a:r>
              <a:rPr lang="en-US" sz="4400" dirty="0"/>
              <a:t>Some long road-trips to SW Pennsylvania were more fruitful than we thought</a:t>
            </a:r>
          </a:p>
          <a:p>
            <a:pPr>
              <a:spcBef>
                <a:spcPts val="600"/>
              </a:spcBef>
              <a:spcAft>
                <a:spcPts val="3000"/>
              </a:spcAft>
            </a:pPr>
            <a:r>
              <a:rPr lang="en-US" sz="4400" dirty="0"/>
              <a:t>One person in the SW District DEP office started tracking turbidity data from all his plants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4400" dirty="0"/>
              <a:t>The potential of the area wide idea was realized</a:t>
            </a:r>
          </a:p>
          <a:p>
            <a:pPr lvl="1">
              <a:spcBef>
                <a:spcPts val="600"/>
              </a:spcBef>
              <a:spcAft>
                <a:spcPts val="1800"/>
              </a:spcAft>
            </a:pPr>
            <a:r>
              <a:rPr lang="en-US" sz="4000" dirty="0"/>
              <a:t>Assess status of all plants based on risk (turbidity)</a:t>
            </a:r>
          </a:p>
          <a:p>
            <a:pPr lvl="1">
              <a:spcBef>
                <a:spcPts val="600"/>
              </a:spcBef>
              <a:spcAft>
                <a:spcPts val="1800"/>
              </a:spcAft>
            </a:pPr>
            <a:r>
              <a:rPr lang="en-US" sz="4000" dirty="0"/>
              <a:t>Apply resources (appropriate tools and people) based on status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sz="4000" dirty="0"/>
              <a:t>Document impacts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sz="4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A7EE296-82D8-478B-96B3-6300062480E6}"/>
              </a:ext>
            </a:extLst>
          </p:cNvPr>
          <p:cNvGrpSpPr/>
          <p:nvPr/>
        </p:nvGrpSpPr>
        <p:grpSpPr>
          <a:xfrm>
            <a:off x="14483049" y="3177223"/>
            <a:ext cx="7838192" cy="8908026"/>
            <a:chOff x="16220409" y="2153265"/>
            <a:chExt cx="7838192" cy="8908026"/>
          </a:xfrm>
        </p:grpSpPr>
        <p:pic>
          <p:nvPicPr>
            <p:cNvPr id="6" name="Picture 2" descr="PA Filter Plants">
              <a:extLst>
                <a:ext uri="{FF2B5EF4-FFF2-40B4-BE49-F238E27FC236}">
                  <a16:creationId xmlns:a16="http://schemas.microsoft.com/office/drawing/2014/main" id="{BFD04674-67FF-4A49-9D4B-919F46DA53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220409" y="2153265"/>
              <a:ext cx="6994328" cy="475705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sp>
          <p:nvSpPr>
            <p:cNvPr id="7" name="Text Box 3">
              <a:extLst>
                <a:ext uri="{FF2B5EF4-FFF2-40B4-BE49-F238E27FC236}">
                  <a16:creationId xmlns:a16="http://schemas.microsoft.com/office/drawing/2014/main" id="{DC10D494-03CD-4E45-A02B-FDFA1FA359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98292" y="2293329"/>
              <a:ext cx="626406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b="1" dirty="0">
                  <a:solidFill>
                    <a:srgbClr val="000000"/>
                  </a:solidFill>
                  <a:effectLst/>
                  <a:latin typeface="Verdana" pitchFamily="34" charset="0"/>
                </a:rPr>
                <a:t>Surface Water Systems in State</a:t>
              </a:r>
            </a:p>
          </p:txBody>
        </p:sp>
        <p:grpSp>
          <p:nvGrpSpPr>
            <p:cNvPr id="11" name="Group 12">
              <a:extLst>
                <a:ext uri="{FF2B5EF4-FFF2-40B4-BE49-F238E27FC236}">
                  <a16:creationId xmlns:a16="http://schemas.microsoft.com/office/drawing/2014/main" id="{D428219D-9712-4B12-AAD1-B07EDD0B67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85265" y="4651486"/>
              <a:ext cx="6273336" cy="6409805"/>
              <a:chOff x="2828" y="1501"/>
              <a:chExt cx="2706" cy="2517"/>
            </a:xfrm>
          </p:grpSpPr>
          <p:grpSp>
            <p:nvGrpSpPr>
              <p:cNvPr id="12" name="Group 13">
                <a:extLst>
                  <a:ext uri="{FF2B5EF4-FFF2-40B4-BE49-F238E27FC236}">
                    <a16:creationId xmlns:a16="http://schemas.microsoft.com/office/drawing/2014/main" id="{3D58E623-1582-402F-B0AA-6672B03AEC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28" y="1501"/>
                <a:ext cx="313" cy="273"/>
                <a:chOff x="1380" y="1431"/>
                <a:chExt cx="409" cy="398"/>
              </a:xfrm>
            </p:grpSpPr>
            <p:sp>
              <p:nvSpPr>
                <p:cNvPr id="16" name="Freeform 14">
                  <a:extLst>
                    <a:ext uri="{FF2B5EF4-FFF2-40B4-BE49-F238E27FC236}">
                      <a16:creationId xmlns:a16="http://schemas.microsoft.com/office/drawing/2014/main" id="{D6D18540-2406-4C82-BD56-AF7B9B5FDE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0" y="1435"/>
                  <a:ext cx="409" cy="391"/>
                </a:xfrm>
                <a:custGeom>
                  <a:avLst/>
                  <a:gdLst/>
                  <a:ahLst/>
                  <a:cxnLst>
                    <a:cxn ang="0">
                      <a:pos x="224" y="6"/>
                    </a:cxn>
                    <a:cxn ang="0">
                      <a:pos x="230" y="52"/>
                    </a:cxn>
                    <a:cxn ang="0">
                      <a:pos x="226" y="74"/>
                    </a:cxn>
                    <a:cxn ang="0">
                      <a:pos x="214" y="164"/>
                    </a:cxn>
                    <a:cxn ang="0">
                      <a:pos x="194" y="204"/>
                    </a:cxn>
                    <a:cxn ang="0">
                      <a:pos x="154" y="258"/>
                    </a:cxn>
                    <a:cxn ang="0">
                      <a:pos x="0" y="458"/>
                    </a:cxn>
                    <a:cxn ang="0">
                      <a:pos x="6" y="494"/>
                    </a:cxn>
                    <a:cxn ang="0">
                      <a:pos x="84" y="522"/>
                    </a:cxn>
                    <a:cxn ang="0">
                      <a:pos x="106" y="520"/>
                    </a:cxn>
                    <a:cxn ang="0">
                      <a:pos x="150" y="564"/>
                    </a:cxn>
                    <a:cxn ang="0">
                      <a:pos x="134" y="550"/>
                    </a:cxn>
                    <a:cxn ang="0">
                      <a:pos x="184" y="578"/>
                    </a:cxn>
                    <a:cxn ang="0">
                      <a:pos x="210" y="564"/>
                    </a:cxn>
                    <a:cxn ang="0">
                      <a:pos x="306" y="602"/>
                    </a:cxn>
                    <a:cxn ang="0">
                      <a:pos x="358" y="620"/>
                    </a:cxn>
                    <a:cxn ang="0">
                      <a:pos x="541" y="254"/>
                    </a:cxn>
                    <a:cxn ang="0">
                      <a:pos x="529" y="207"/>
                    </a:cxn>
                    <a:cxn ang="0">
                      <a:pos x="536" y="185"/>
                    </a:cxn>
                    <a:cxn ang="0">
                      <a:pos x="566" y="168"/>
                    </a:cxn>
                    <a:cxn ang="0">
                      <a:pos x="600" y="148"/>
                    </a:cxn>
                    <a:cxn ang="0">
                      <a:pos x="592" y="6"/>
                    </a:cxn>
                    <a:cxn ang="0">
                      <a:pos x="580" y="14"/>
                    </a:cxn>
                    <a:cxn ang="0">
                      <a:pos x="254" y="0"/>
                    </a:cxn>
                    <a:cxn ang="0">
                      <a:pos x="250" y="14"/>
                    </a:cxn>
                  </a:cxnLst>
                  <a:rect l="0" t="0" r="r" b="b"/>
                  <a:pathLst>
                    <a:path w="600" h="620">
                      <a:moveTo>
                        <a:pt x="224" y="6"/>
                      </a:moveTo>
                      <a:lnTo>
                        <a:pt x="230" y="52"/>
                      </a:lnTo>
                      <a:cubicBezTo>
                        <a:pt x="226" y="73"/>
                        <a:pt x="226" y="65"/>
                        <a:pt x="226" y="74"/>
                      </a:cubicBezTo>
                      <a:lnTo>
                        <a:pt x="214" y="164"/>
                      </a:lnTo>
                      <a:lnTo>
                        <a:pt x="194" y="204"/>
                      </a:lnTo>
                      <a:lnTo>
                        <a:pt x="154" y="258"/>
                      </a:lnTo>
                      <a:lnTo>
                        <a:pt x="0" y="458"/>
                      </a:lnTo>
                      <a:lnTo>
                        <a:pt x="6" y="494"/>
                      </a:lnTo>
                      <a:lnTo>
                        <a:pt x="84" y="522"/>
                      </a:lnTo>
                      <a:lnTo>
                        <a:pt x="106" y="520"/>
                      </a:lnTo>
                      <a:lnTo>
                        <a:pt x="150" y="564"/>
                      </a:lnTo>
                      <a:lnTo>
                        <a:pt x="134" y="550"/>
                      </a:lnTo>
                      <a:lnTo>
                        <a:pt x="184" y="578"/>
                      </a:lnTo>
                      <a:lnTo>
                        <a:pt x="210" y="564"/>
                      </a:lnTo>
                      <a:lnTo>
                        <a:pt x="306" y="602"/>
                      </a:lnTo>
                      <a:lnTo>
                        <a:pt x="358" y="620"/>
                      </a:lnTo>
                      <a:cubicBezTo>
                        <a:pt x="392" y="559"/>
                        <a:pt x="513" y="323"/>
                        <a:pt x="541" y="254"/>
                      </a:cubicBezTo>
                      <a:cubicBezTo>
                        <a:pt x="569" y="185"/>
                        <a:pt x="530" y="218"/>
                        <a:pt x="529" y="207"/>
                      </a:cubicBezTo>
                      <a:cubicBezTo>
                        <a:pt x="528" y="196"/>
                        <a:pt x="530" y="191"/>
                        <a:pt x="536" y="185"/>
                      </a:cubicBezTo>
                      <a:cubicBezTo>
                        <a:pt x="542" y="179"/>
                        <a:pt x="555" y="174"/>
                        <a:pt x="566" y="168"/>
                      </a:cubicBezTo>
                      <a:cubicBezTo>
                        <a:pt x="577" y="162"/>
                        <a:pt x="596" y="175"/>
                        <a:pt x="600" y="148"/>
                      </a:cubicBezTo>
                      <a:cubicBezTo>
                        <a:pt x="597" y="101"/>
                        <a:pt x="599" y="53"/>
                        <a:pt x="592" y="6"/>
                      </a:cubicBezTo>
                      <a:cubicBezTo>
                        <a:pt x="591" y="1"/>
                        <a:pt x="580" y="14"/>
                        <a:pt x="580" y="14"/>
                      </a:cubicBezTo>
                      <a:cubicBezTo>
                        <a:pt x="471" y="7"/>
                        <a:pt x="254" y="0"/>
                        <a:pt x="254" y="0"/>
                      </a:cubicBezTo>
                      <a:lnTo>
                        <a:pt x="250" y="14"/>
                      </a:lnTo>
                    </a:path>
                  </a:pathLst>
                </a:custGeom>
                <a:solidFill>
                  <a:srgbClr val="FFCC00">
                    <a:alpha val="50000"/>
                  </a:srgbClr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107763" dir="135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7" name="AutoShape 15">
                  <a:extLst>
                    <a:ext uri="{FF2B5EF4-FFF2-40B4-BE49-F238E27FC236}">
                      <a16:creationId xmlns:a16="http://schemas.microsoft.com/office/drawing/2014/main" id="{5FE05014-17F5-480C-AA95-470F34D127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37" y="1739"/>
                  <a:ext cx="30" cy="26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0000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8" name="AutoShape 16">
                  <a:extLst>
                    <a:ext uri="{FF2B5EF4-FFF2-40B4-BE49-F238E27FC236}">
                      <a16:creationId xmlns:a16="http://schemas.microsoft.com/office/drawing/2014/main" id="{564CF444-4EA3-4B93-A106-5D944D02F0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7" y="1676"/>
                  <a:ext cx="30" cy="27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0000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9" name="AutoShape 17">
                  <a:extLst>
                    <a:ext uri="{FF2B5EF4-FFF2-40B4-BE49-F238E27FC236}">
                      <a16:creationId xmlns:a16="http://schemas.microsoft.com/office/drawing/2014/main" id="{A7585C8E-2D7D-41D1-8B56-B1D260D54F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4" y="1710"/>
                  <a:ext cx="31" cy="27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0000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" name="AutoShape 18">
                  <a:extLst>
                    <a:ext uri="{FF2B5EF4-FFF2-40B4-BE49-F238E27FC236}">
                      <a16:creationId xmlns:a16="http://schemas.microsoft.com/office/drawing/2014/main" id="{15FD0159-6481-418B-A8E4-FDC06EE142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1" y="1690"/>
                  <a:ext cx="30" cy="27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0000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1" name="AutoShape 19">
                  <a:extLst>
                    <a:ext uri="{FF2B5EF4-FFF2-40B4-BE49-F238E27FC236}">
                      <a16:creationId xmlns:a16="http://schemas.microsoft.com/office/drawing/2014/main" id="{896EF844-9362-429C-9AEA-273236BDFA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79" y="1586"/>
                  <a:ext cx="30" cy="27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0000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2" name="AutoShape 20">
                  <a:extLst>
                    <a:ext uri="{FF2B5EF4-FFF2-40B4-BE49-F238E27FC236}">
                      <a16:creationId xmlns:a16="http://schemas.microsoft.com/office/drawing/2014/main" id="{D180D7E6-E1C8-410B-B1B7-7F4E33D6AF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1595"/>
                  <a:ext cx="30" cy="27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0000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3" name="AutoShape 21">
                  <a:extLst>
                    <a:ext uri="{FF2B5EF4-FFF2-40B4-BE49-F238E27FC236}">
                      <a16:creationId xmlns:a16="http://schemas.microsoft.com/office/drawing/2014/main" id="{416EDB49-805B-4021-87FE-02EA820C9D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6" y="1614"/>
                  <a:ext cx="30" cy="27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0000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4" name="AutoShape 22">
                  <a:extLst>
                    <a:ext uri="{FF2B5EF4-FFF2-40B4-BE49-F238E27FC236}">
                      <a16:creationId xmlns:a16="http://schemas.microsoft.com/office/drawing/2014/main" id="{AC386A33-00E7-4FB9-92C9-3BC2084482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95" y="1607"/>
                  <a:ext cx="30" cy="26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0000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5" name="AutoShape 23">
                  <a:extLst>
                    <a:ext uri="{FF2B5EF4-FFF2-40B4-BE49-F238E27FC236}">
                      <a16:creationId xmlns:a16="http://schemas.microsoft.com/office/drawing/2014/main" id="{41344E7F-E795-47FD-B5B2-797C4F5841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6" y="1555"/>
                  <a:ext cx="30" cy="26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0000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6" name="AutoShape 24">
                  <a:extLst>
                    <a:ext uri="{FF2B5EF4-FFF2-40B4-BE49-F238E27FC236}">
                      <a16:creationId xmlns:a16="http://schemas.microsoft.com/office/drawing/2014/main" id="{7BA4F9AF-F70D-4934-9A96-4994098CB6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6" y="1802"/>
                  <a:ext cx="30" cy="27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0000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7" name="AutoShape 25">
                  <a:extLst>
                    <a:ext uri="{FF2B5EF4-FFF2-40B4-BE49-F238E27FC236}">
                      <a16:creationId xmlns:a16="http://schemas.microsoft.com/office/drawing/2014/main" id="{CD50DCD0-E82E-4AA9-8803-CE952D9766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7" y="1643"/>
                  <a:ext cx="30" cy="27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0000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8" name="AutoShape 26">
                  <a:extLst>
                    <a:ext uri="{FF2B5EF4-FFF2-40B4-BE49-F238E27FC236}">
                      <a16:creationId xmlns:a16="http://schemas.microsoft.com/office/drawing/2014/main" id="{3A661D0A-ACB1-41A2-8D99-6D6FFF2990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8" y="1431"/>
                  <a:ext cx="30" cy="27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0000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9" name="AutoShape 27">
                  <a:extLst>
                    <a:ext uri="{FF2B5EF4-FFF2-40B4-BE49-F238E27FC236}">
                      <a16:creationId xmlns:a16="http://schemas.microsoft.com/office/drawing/2014/main" id="{3133BD31-0DB2-431C-AC88-2193A53E32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1679"/>
                  <a:ext cx="30" cy="26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0000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0" name="AutoShape 28">
                  <a:extLst>
                    <a:ext uri="{FF2B5EF4-FFF2-40B4-BE49-F238E27FC236}">
                      <a16:creationId xmlns:a16="http://schemas.microsoft.com/office/drawing/2014/main" id="{06985133-83C2-4653-857A-8796866E52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1" y="1709"/>
                  <a:ext cx="30" cy="27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0000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1" name="AutoShape 29">
                  <a:extLst>
                    <a:ext uri="{FF2B5EF4-FFF2-40B4-BE49-F238E27FC236}">
                      <a16:creationId xmlns:a16="http://schemas.microsoft.com/office/drawing/2014/main" id="{F59499EB-0485-4B6D-96EB-8AF1BC3310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7" y="1642"/>
                  <a:ext cx="30" cy="27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0000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2" name="AutoShape 30">
                  <a:extLst>
                    <a:ext uri="{FF2B5EF4-FFF2-40B4-BE49-F238E27FC236}">
                      <a16:creationId xmlns:a16="http://schemas.microsoft.com/office/drawing/2014/main" id="{A77B9432-8C65-48AA-9E09-20952D3473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22" y="1559"/>
                  <a:ext cx="30" cy="26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0000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3" name="AutoShape 31">
                  <a:extLst>
                    <a:ext uri="{FF2B5EF4-FFF2-40B4-BE49-F238E27FC236}">
                      <a16:creationId xmlns:a16="http://schemas.microsoft.com/office/drawing/2014/main" id="{893F23D2-3940-4863-9671-853849E4C0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2" y="1567"/>
                  <a:ext cx="30" cy="27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0000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4" name="AutoShape 32">
                  <a:extLst>
                    <a:ext uri="{FF2B5EF4-FFF2-40B4-BE49-F238E27FC236}">
                      <a16:creationId xmlns:a16="http://schemas.microsoft.com/office/drawing/2014/main" id="{671344C9-D596-4F8F-BCAF-8DBC84ECFC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8" y="1519"/>
                  <a:ext cx="30" cy="27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0000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5" name="AutoShape 33">
                  <a:extLst>
                    <a:ext uri="{FF2B5EF4-FFF2-40B4-BE49-F238E27FC236}">
                      <a16:creationId xmlns:a16="http://schemas.microsoft.com/office/drawing/2014/main" id="{25AAB0AB-8265-4604-8B8E-7BB0ECF0F9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26" y="1772"/>
                  <a:ext cx="30" cy="27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0000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aphicFrame>
            <p:nvGraphicFramePr>
              <p:cNvPr id="13" name="Object 34" descr="Dark downward diagonal">
                <a:extLst>
                  <a:ext uri="{FF2B5EF4-FFF2-40B4-BE49-F238E27FC236}">
                    <a16:creationId xmlns:a16="http://schemas.microsoft.com/office/drawing/2014/main" id="{0AF6134D-7CCE-45D2-834F-DEC07129A6A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264" y="2496"/>
              <a:ext cx="2270" cy="152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82" name="Worksheet" r:id="rId5" imgW="6840000" imgH="5126400" progId="Excel.Sheet.8">
                      <p:embed/>
                    </p:oleObj>
                  </mc:Choice>
                  <mc:Fallback>
                    <p:oleObj name="Worksheet" r:id="rId5" imgW="6840000" imgH="5126400" progId="Excel.Sheet.8">
                      <p:embed/>
                      <p:pic>
                        <p:nvPicPr>
                          <p:cNvPr id="445474" name="Object 34" descr="Dark downward diagonal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64" y="2496"/>
                            <a:ext cx="2270" cy="152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tile tx="0" ty="0" sx="100000" sy="100000" flip="none" algn="tl"/>
                                </a:blip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107763" dir="135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4" name="Line 35">
                <a:extLst>
                  <a:ext uri="{FF2B5EF4-FFF2-40B4-BE49-F238E27FC236}">
                    <a16:creationId xmlns:a16="http://schemas.microsoft.com/office/drawing/2014/main" id="{8BDCE497-C049-4032-9D6C-BBE9F4312A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2" y="1712"/>
                <a:ext cx="456" cy="816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" name="Line 36">
                <a:extLst>
                  <a:ext uri="{FF2B5EF4-FFF2-40B4-BE49-F238E27FC236}">
                    <a16:creationId xmlns:a16="http://schemas.microsoft.com/office/drawing/2014/main" id="{34521E3F-9103-4A06-9CCC-A47B58AC47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8" y="1520"/>
                <a:ext cx="2376" cy="10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295964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"/>
          <p:cNvSpPr txBox="1">
            <a:spLocks noGrp="1"/>
          </p:cNvSpPr>
          <p:nvPr>
            <p:ph type="title"/>
          </p:nvPr>
        </p:nvSpPr>
        <p:spPr>
          <a:xfrm>
            <a:off x="1198880" y="325120"/>
            <a:ext cx="21437600" cy="2387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8800" dirty="0"/>
              <a:t>AWOP was Born</a:t>
            </a:r>
            <a:endParaRPr sz="8800" dirty="0"/>
          </a:p>
        </p:txBody>
      </p:sp>
      <p:sp>
        <p:nvSpPr>
          <p:cNvPr id="139" name="Body"/>
          <p:cNvSpPr txBox="1">
            <a:spLocks noGrp="1"/>
          </p:cNvSpPr>
          <p:nvPr>
            <p:ph type="body" sz="half" idx="1"/>
          </p:nvPr>
        </p:nvSpPr>
        <p:spPr>
          <a:xfrm>
            <a:off x="1237225" y="3124129"/>
            <a:ext cx="11888839" cy="91440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2400"/>
              </a:spcAft>
            </a:pPr>
            <a:r>
              <a:rPr lang="en-US" sz="4000" dirty="0"/>
              <a:t>The first regional AWOP meeting was held in Louisville, KY in 1997 (Region 4)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2400"/>
              </a:spcAft>
            </a:pPr>
            <a:r>
              <a:rPr lang="en-US" sz="4000" dirty="0"/>
              <a:t>The Region 6 AWOP started in 1998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2400"/>
              </a:spcAft>
            </a:pPr>
            <a:r>
              <a:rPr lang="en-US" sz="4000" dirty="0"/>
              <a:t>Regions 3 and 10 started holding regional meetings in 2003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4000" dirty="0"/>
              <a:t>Commitments were made: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600" dirty="0"/>
              <a:t>Attendance at quarterly meetings (including hosting)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2400"/>
              </a:spcAft>
            </a:pPr>
            <a:r>
              <a:rPr lang="en-US" sz="3600" dirty="0"/>
              <a:t>At least 10 plants in a status component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4000" dirty="0"/>
              <a:t>Win-win was defined: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600" dirty="0"/>
              <a:t>Collaboration with peers and EPA/PAI 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600" dirty="0"/>
              <a:t>Working with water systems to improve performance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0B28A9-2C98-42AF-AAC5-F4BEB65D9B2A}"/>
              </a:ext>
            </a:extLst>
          </p:cNvPr>
          <p:cNvSpPr txBox="1"/>
          <p:nvPr/>
        </p:nvSpPr>
        <p:spPr>
          <a:xfrm>
            <a:off x="15161341" y="10541268"/>
            <a:ext cx="605523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Hardin, MT 1990</a:t>
            </a:r>
          </a:p>
        </p:txBody>
      </p:sp>
      <p:pic>
        <p:nvPicPr>
          <p:cNvPr id="7" name="Picture Placeholder 6" descr="Hotel sign showing Welcome AWOP during PBT session in Georgia">
            <a:extLst>
              <a:ext uri="{FF2B5EF4-FFF2-40B4-BE49-F238E27FC236}">
                <a16:creationId xmlns:a16="http://schemas.microsoft.com/office/drawing/2014/main" id="{EC79EA8F-9227-47E6-81ED-3305A44A5B4F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1" r="21891"/>
          <a:stretch>
            <a:fillRect/>
          </a:stretch>
        </p:blipFill>
        <p:spPr>
          <a:xfrm>
            <a:off x="15719885" y="3052356"/>
            <a:ext cx="6854561" cy="9695180"/>
          </a:xfrm>
          <a:effectLst>
            <a:softEdge rad="3175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F04BB7-E3CA-442F-B237-12E6F046DEB0}"/>
              </a:ext>
            </a:extLst>
          </p:cNvPr>
          <p:cNvSpPr txBox="1"/>
          <p:nvPr/>
        </p:nvSpPr>
        <p:spPr>
          <a:xfrm>
            <a:off x="15573829" y="3115863"/>
            <a:ext cx="714667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Region 4 PBT Demonstration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 March 2001</a:t>
            </a:r>
          </a:p>
        </p:txBody>
      </p:sp>
    </p:spTree>
    <p:extLst>
      <p:ext uri="{BB962C8B-B14F-4D97-AF65-F5344CB8AC3E}">
        <p14:creationId xmlns:p14="http://schemas.microsoft.com/office/powerpoint/2010/main" val="153233195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"/>
          <p:cNvSpPr txBox="1">
            <a:spLocks noGrp="1"/>
          </p:cNvSpPr>
          <p:nvPr>
            <p:ph type="title"/>
          </p:nvPr>
        </p:nvSpPr>
        <p:spPr>
          <a:xfrm>
            <a:off x="894080" y="355600"/>
            <a:ext cx="21437600" cy="27559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What Makes our AWOP Product Unique</a:t>
            </a:r>
            <a:endParaRPr dirty="0"/>
          </a:p>
        </p:txBody>
      </p:sp>
      <p:sp>
        <p:nvSpPr>
          <p:cNvPr id="139" name="Body"/>
          <p:cNvSpPr txBox="1">
            <a:spLocks noGrp="1"/>
          </p:cNvSpPr>
          <p:nvPr>
            <p:ph type="body" sz="half" idx="1"/>
          </p:nvPr>
        </p:nvSpPr>
        <p:spPr>
          <a:xfrm>
            <a:off x="1237226" y="3124129"/>
            <a:ext cx="11924592" cy="9144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300" dirty="0"/>
              <a:t>AWOP is: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sz="3700" dirty="0"/>
              <a:t>Implemented using a facilitated training approach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sz="3700" dirty="0"/>
              <a:t>Data-based driven (the optimization assessment spreadsheet was developed in 1999)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sz="3700" dirty="0"/>
              <a:t>Committed to improving water quality at the individual plant or system level</a:t>
            </a:r>
          </a:p>
          <a:p>
            <a:pPr lvl="1">
              <a:spcBef>
                <a:spcPts val="600"/>
              </a:spcBef>
              <a:spcAft>
                <a:spcPts val="2400"/>
              </a:spcAft>
            </a:pPr>
            <a:r>
              <a:rPr lang="en-US" sz="3700" dirty="0"/>
              <a:t>Shaped by a strategic planning process (NOLT)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4300" dirty="0"/>
              <a:t>We learn by going out in the field and doing it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4300" dirty="0"/>
              <a:t>We have some awesome, adaptable optimization tools – CCP, PBT, modular training, regional meeting workshops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4300" dirty="0"/>
              <a:t>We are accountable to ourselves – status </a:t>
            </a:r>
            <a:r>
              <a:rPr lang="en-US" sz="4300" dirty="0">
                <a:sym typeface="Symbol" panose="05050102010706020507" pitchFamily="18" charset="2"/>
              </a:rPr>
              <a:t> approach  action items</a:t>
            </a:r>
            <a:endParaRPr lang="en-US" sz="43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411C5B7-D58B-4FF9-8CD7-5AE5130344A5}"/>
              </a:ext>
            </a:extLst>
          </p:cNvPr>
          <p:cNvGrpSpPr/>
          <p:nvPr/>
        </p:nvGrpSpPr>
        <p:grpSpPr>
          <a:xfrm>
            <a:off x="13019311" y="3297420"/>
            <a:ext cx="11157131" cy="7936637"/>
            <a:chOff x="5368981" y="3297420"/>
            <a:chExt cx="14685908" cy="8896168"/>
          </a:xfrm>
        </p:grpSpPr>
        <p:sp>
          <p:nvSpPr>
            <p:cNvPr id="31" name="Oval 12">
              <a:extLst>
                <a:ext uri="{FF2B5EF4-FFF2-40B4-BE49-F238E27FC236}">
                  <a16:creationId xmlns:a16="http://schemas.microsoft.com/office/drawing/2014/main" id="{69D6665A-4BBE-4817-B7E3-25EA0A5BC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0975" y="3297420"/>
              <a:ext cx="5333530" cy="474295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11600" dirty="0">
                <a:solidFill>
                  <a:prstClr val="black"/>
                </a:solidFill>
              </a:endParaRPr>
            </a:p>
          </p:txBody>
        </p:sp>
        <p:sp>
          <p:nvSpPr>
            <p:cNvPr id="32" name="Oval 11">
              <a:extLst>
                <a:ext uri="{FF2B5EF4-FFF2-40B4-BE49-F238E27FC236}">
                  <a16:creationId xmlns:a16="http://schemas.microsoft.com/office/drawing/2014/main" id="{3FC34769-1109-4EFE-9930-8AA7604B39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8981" y="7446788"/>
              <a:ext cx="5333530" cy="4746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11600" dirty="0">
                <a:solidFill>
                  <a:prstClr val="black"/>
                </a:solidFill>
              </a:endParaRPr>
            </a:p>
          </p:txBody>
        </p:sp>
        <p:sp>
          <p:nvSpPr>
            <p:cNvPr id="33" name="Oval 10">
              <a:extLst>
                <a:ext uri="{FF2B5EF4-FFF2-40B4-BE49-F238E27FC236}">
                  <a16:creationId xmlns:a16="http://schemas.microsoft.com/office/drawing/2014/main" id="{181D65AE-7F55-41C1-9A6B-10E3C3239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69277" y="7446788"/>
              <a:ext cx="5333530" cy="4746800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11600" dirty="0">
                <a:solidFill>
                  <a:prstClr val="black"/>
                </a:solidFill>
              </a:endParaRPr>
            </a:p>
          </p:txBody>
        </p:sp>
        <p:sp>
          <p:nvSpPr>
            <p:cNvPr id="34" name="Text Box 9">
              <a:extLst>
                <a:ext uri="{FF2B5EF4-FFF2-40B4-BE49-F238E27FC236}">
                  <a16:creationId xmlns:a16="http://schemas.microsoft.com/office/drawing/2014/main" id="{B2FB78B4-BD04-4794-B56F-3347F8D19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97914" y="4686594"/>
              <a:ext cx="3851994" cy="889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3200" b="1" dirty="0">
                  <a:solidFill>
                    <a:prstClr val="black"/>
                  </a:solidFill>
                  <a:latin typeface="Arial" pitchFamily="34" charset="0"/>
                  <a:ea typeface="Times New Roman" pitchFamily="18" charset="0"/>
                </a:rPr>
                <a:t>STATUS</a:t>
              </a:r>
              <a:endParaRPr lang="en-US" sz="3200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35" name="Text Box 8">
              <a:extLst>
                <a:ext uri="{FF2B5EF4-FFF2-40B4-BE49-F238E27FC236}">
                  <a16:creationId xmlns:a16="http://schemas.microsoft.com/office/drawing/2014/main" id="{F9D64B40-ADA0-4DF8-AA60-AC2C5C1C45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77554" y="8118290"/>
              <a:ext cx="8077335" cy="2448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3200" b="1" dirty="0">
                  <a:solidFill>
                    <a:prstClr val="black"/>
                  </a:solidFill>
                  <a:latin typeface="Arial" pitchFamily="34" charset="0"/>
                  <a:ea typeface="Times New Roman" pitchFamily="18" charset="0"/>
                </a:rPr>
                <a:t>TPI</a:t>
              </a:r>
              <a:endParaRPr lang="en-US" sz="3200" dirty="0">
                <a:solidFill>
                  <a:prstClr val="black"/>
                </a:solidFill>
                <a:latin typeface="Arial" pitchFamily="34" charset="0"/>
              </a:endParaRPr>
            </a:p>
            <a:p>
              <a:pPr algn="ctr" eaLnBrk="0" hangingPunct="0"/>
              <a:r>
                <a:rPr lang="en-US" sz="2400" b="1" dirty="0">
                  <a:solidFill>
                    <a:prstClr val="black"/>
                  </a:solidFill>
                  <a:latin typeface="Arial" pitchFamily="34" charset="0"/>
                  <a:ea typeface="Times New Roman" pitchFamily="18" charset="0"/>
                </a:rPr>
                <a:t>(Targeted Performance</a:t>
              </a:r>
              <a:endParaRPr lang="en-US" sz="1800" dirty="0">
                <a:solidFill>
                  <a:prstClr val="black"/>
                </a:solidFill>
                <a:latin typeface="Arial" pitchFamily="34" charset="0"/>
              </a:endParaRPr>
            </a:p>
            <a:p>
              <a:pPr algn="ctr" eaLnBrk="0" hangingPunct="0"/>
              <a:r>
                <a:rPr lang="en-US" sz="2400" b="1" dirty="0">
                  <a:solidFill>
                    <a:prstClr val="black"/>
                  </a:solidFill>
                  <a:latin typeface="Arial" pitchFamily="34" charset="0"/>
                  <a:ea typeface="Times New Roman" pitchFamily="18" charset="0"/>
                </a:rPr>
                <a:t>Improvement)</a:t>
              </a:r>
              <a:endParaRPr lang="en-US" sz="11600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36" name="Text Box 7">
              <a:extLst>
                <a:ext uri="{FF2B5EF4-FFF2-40B4-BE49-F238E27FC236}">
                  <a16:creationId xmlns:a16="http://schemas.microsoft.com/office/drawing/2014/main" id="{8558CF09-65C9-433D-B253-0A747FF2A6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38865" y="8837594"/>
              <a:ext cx="4902896" cy="822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3200" b="1" dirty="0">
                  <a:solidFill>
                    <a:prstClr val="black"/>
                  </a:solidFill>
                  <a:latin typeface="Arial" pitchFamily="34" charset="0"/>
                  <a:ea typeface="Times New Roman" pitchFamily="18" charset="0"/>
                </a:rPr>
                <a:t>MAINTENANCE</a:t>
              </a:r>
              <a:endParaRPr lang="en-US" sz="3200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37" name="AutoShape 6">
              <a:extLst>
                <a:ext uri="{FF2B5EF4-FFF2-40B4-BE49-F238E27FC236}">
                  <a16:creationId xmlns:a16="http://schemas.microsoft.com/office/drawing/2014/main" id="{5596CF1C-79CC-4274-9AC6-0423E39C7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02511" y="9819228"/>
              <a:ext cx="2666764" cy="295834"/>
            </a:xfrm>
            <a:prstGeom prst="leftRightArrow">
              <a:avLst>
                <a:gd name="adj1" fmla="val 50000"/>
                <a:gd name="adj2" fmla="val 175325"/>
              </a:avLst>
            </a:prstGeom>
            <a:solidFill>
              <a:schemeClr val="accent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11600" dirty="0">
                <a:solidFill>
                  <a:prstClr val="black"/>
                </a:solidFill>
              </a:endParaRPr>
            </a:p>
          </p:txBody>
        </p:sp>
        <p:sp>
          <p:nvSpPr>
            <p:cNvPr id="38" name="AutoShape 5">
              <a:extLst>
                <a:ext uri="{FF2B5EF4-FFF2-40B4-BE49-F238E27FC236}">
                  <a16:creationId xmlns:a16="http://schemas.microsoft.com/office/drawing/2014/main" id="{124DF162-4D3D-4655-8F8F-E9340E5929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356548">
              <a:off x="6850517" y="6559284"/>
              <a:ext cx="2666764" cy="293914"/>
            </a:xfrm>
            <a:prstGeom prst="leftRightArrow">
              <a:avLst>
                <a:gd name="adj1" fmla="val 50000"/>
                <a:gd name="adj2" fmla="val 176471"/>
              </a:avLst>
            </a:prstGeom>
            <a:solidFill>
              <a:schemeClr val="accent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11600" dirty="0">
                <a:solidFill>
                  <a:prstClr val="black"/>
                </a:solidFill>
              </a:endParaRPr>
            </a:p>
          </p:txBody>
        </p:sp>
        <p:sp>
          <p:nvSpPr>
            <p:cNvPr id="39" name="AutoShape 4">
              <a:extLst>
                <a:ext uri="{FF2B5EF4-FFF2-40B4-BE49-F238E27FC236}">
                  <a16:creationId xmlns:a16="http://schemas.microsoft.com/office/drawing/2014/main" id="{D8F66C8B-9B3F-45EA-8E26-AF69F6C950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212194">
              <a:off x="14258197" y="6559284"/>
              <a:ext cx="2666764" cy="295834"/>
            </a:xfrm>
            <a:prstGeom prst="leftRightArrow">
              <a:avLst>
                <a:gd name="adj1" fmla="val 50000"/>
                <a:gd name="adj2" fmla="val 175325"/>
              </a:avLst>
            </a:prstGeom>
            <a:solidFill>
              <a:schemeClr val="accent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11600" dirty="0">
                <a:solidFill>
                  <a:prstClr val="black"/>
                </a:solidFill>
              </a:endParaRPr>
            </a:p>
          </p:txBody>
        </p:sp>
        <p:sp>
          <p:nvSpPr>
            <p:cNvPr id="40" name="Text Box 2">
              <a:extLst>
                <a:ext uri="{FF2B5EF4-FFF2-40B4-BE49-F238E27FC236}">
                  <a16:creationId xmlns:a16="http://schemas.microsoft.com/office/drawing/2014/main" id="{A39FE062-591A-4C0E-866A-C73A4B11A7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4306" y="9594001"/>
              <a:ext cx="2370458" cy="1742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effectLst/>
                  <a:latin typeface="Arial" pitchFamily="34" charset="0"/>
                  <a:ea typeface="Times New Roman" pitchFamily="18" charset="0"/>
                </a:rPr>
                <a:t>Sustain</a:t>
              </a:r>
              <a:endParaRPr lang="en-US" sz="2400" b="1" dirty="0">
                <a:solidFill>
                  <a:prstClr val="black"/>
                </a:solidFill>
                <a:effectLst/>
                <a:latin typeface="Arial" pitchFamily="34" charset="0"/>
              </a:endParaRPr>
            </a:p>
            <a:p>
              <a:pPr algn="ctr" eaLnBrk="0" hangingPunct="0"/>
              <a:r>
                <a:rPr lang="en-US" sz="2400" b="1" dirty="0">
                  <a:solidFill>
                    <a:prstClr val="black"/>
                  </a:solidFill>
                  <a:effectLst/>
                  <a:latin typeface="Arial" pitchFamily="34" charset="0"/>
                  <a:ea typeface="Times New Roman" pitchFamily="18" charset="0"/>
                </a:rPr>
                <a:t>Integrate</a:t>
              </a:r>
              <a:endParaRPr lang="en-US" sz="2400" b="1" dirty="0">
                <a:solidFill>
                  <a:prstClr val="black"/>
                </a:solidFill>
                <a:effectLst/>
                <a:latin typeface="Arial" pitchFamily="34" charset="0"/>
              </a:endParaRPr>
            </a:p>
            <a:p>
              <a:pPr algn="ctr" eaLnBrk="0" hangingPunct="0"/>
              <a:r>
                <a:rPr lang="en-US" sz="2400" b="1" dirty="0">
                  <a:solidFill>
                    <a:prstClr val="black"/>
                  </a:solidFill>
                  <a:effectLst/>
                  <a:latin typeface="Arial" pitchFamily="34" charset="0"/>
                  <a:ea typeface="Times New Roman" pitchFamily="18" charset="0"/>
                </a:rPr>
                <a:t>Enhance</a:t>
              </a:r>
              <a:endParaRPr lang="en-US" sz="2400" b="1" dirty="0">
                <a:solidFill>
                  <a:prstClr val="black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1" name="Text Box 2">
              <a:extLst>
                <a:ext uri="{FF2B5EF4-FFF2-40B4-BE49-F238E27FC236}">
                  <a16:creationId xmlns:a16="http://schemas.microsoft.com/office/drawing/2014/main" id="{8D7F1B7A-8C5D-486A-8977-08777ECA0F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88362" y="5449550"/>
              <a:ext cx="2370458" cy="1742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effectLst/>
                  <a:latin typeface="Arial" pitchFamily="34" charset="0"/>
                  <a:ea typeface="Times New Roman" pitchFamily="18" charset="0"/>
                </a:rPr>
                <a:t>Track</a:t>
              </a:r>
              <a:endParaRPr lang="en-US" sz="2400" b="1" dirty="0">
                <a:solidFill>
                  <a:prstClr val="black"/>
                </a:solidFill>
                <a:effectLst/>
                <a:latin typeface="Arial" pitchFamily="34" charset="0"/>
              </a:endParaRPr>
            </a:p>
            <a:p>
              <a:pPr algn="ctr" eaLnBrk="0" hangingPunct="0"/>
              <a:r>
                <a:rPr lang="en-US" sz="2400" b="1" dirty="0">
                  <a:solidFill>
                    <a:prstClr val="black"/>
                  </a:solidFill>
                  <a:effectLst/>
                  <a:latin typeface="Arial" pitchFamily="34" charset="0"/>
                  <a:ea typeface="Times New Roman" pitchFamily="18" charset="0"/>
                </a:rPr>
                <a:t>Assess</a:t>
              </a:r>
              <a:endParaRPr lang="en-US" sz="2400" b="1" dirty="0">
                <a:solidFill>
                  <a:prstClr val="black"/>
                </a:solidFill>
                <a:effectLst/>
                <a:latin typeface="Arial" pitchFamily="34" charset="0"/>
              </a:endParaRPr>
            </a:p>
            <a:p>
              <a:pPr algn="ctr" eaLnBrk="0" hangingPunct="0"/>
              <a:r>
                <a:rPr lang="en-US" sz="2400" b="1" dirty="0">
                  <a:solidFill>
                    <a:prstClr val="black"/>
                  </a:solidFill>
                  <a:effectLst/>
                  <a:latin typeface="Arial" pitchFamily="34" charset="0"/>
                  <a:ea typeface="Times New Roman" pitchFamily="18" charset="0"/>
                </a:rPr>
                <a:t>Prioritize</a:t>
              </a:r>
              <a:endParaRPr lang="en-US" sz="2400" b="1" dirty="0">
                <a:solidFill>
                  <a:prstClr val="black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2" name="Text Box 2">
              <a:extLst>
                <a:ext uri="{FF2B5EF4-FFF2-40B4-BE49-F238E27FC236}">
                  <a16:creationId xmlns:a16="http://schemas.microsoft.com/office/drawing/2014/main" id="{EAB23BEA-2166-4509-BCE2-CD3422B42E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82781" y="9779041"/>
              <a:ext cx="3432222" cy="1742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effectLst/>
                  <a:latin typeface="Arial" pitchFamily="34" charset="0"/>
                  <a:ea typeface="Times New Roman" pitchFamily="18" charset="0"/>
                </a:rPr>
                <a:t>CPE</a:t>
              </a:r>
              <a:endParaRPr lang="en-US" sz="2400" b="1" dirty="0">
                <a:solidFill>
                  <a:prstClr val="black"/>
                </a:solidFill>
                <a:effectLst/>
                <a:latin typeface="Arial" pitchFamily="34" charset="0"/>
              </a:endParaRPr>
            </a:p>
            <a:p>
              <a:pPr algn="ctr" eaLnBrk="0" hangingPunct="0"/>
              <a:r>
                <a:rPr lang="en-US" sz="2400" b="1" dirty="0">
                  <a:solidFill>
                    <a:prstClr val="black"/>
                  </a:solidFill>
                  <a:effectLst/>
                  <a:latin typeface="Arial" pitchFamily="34" charset="0"/>
                  <a:ea typeface="Times New Roman" pitchFamily="18" charset="0"/>
                </a:rPr>
                <a:t>CTA</a:t>
              </a:r>
              <a:endParaRPr lang="en-US" sz="2400" b="1" dirty="0">
                <a:solidFill>
                  <a:prstClr val="black"/>
                </a:solidFill>
                <a:effectLst/>
                <a:latin typeface="Arial" pitchFamily="34" charset="0"/>
              </a:endParaRPr>
            </a:p>
            <a:p>
              <a:pPr algn="ctr" eaLnBrk="0" hangingPunct="0"/>
              <a:r>
                <a:rPr lang="en-US" sz="2400" b="1" dirty="0">
                  <a:solidFill>
                    <a:prstClr val="black"/>
                  </a:solidFill>
                  <a:effectLst/>
                  <a:latin typeface="Arial" pitchFamily="34" charset="0"/>
                </a:rPr>
                <a:t>PBT</a:t>
              </a:r>
            </a:p>
            <a:p>
              <a:pPr algn="ctr" eaLnBrk="0" hangingPunct="0"/>
              <a:r>
                <a:rPr lang="en-US" sz="2400" b="1" dirty="0">
                  <a:solidFill>
                    <a:prstClr val="black"/>
                  </a:solidFill>
                  <a:effectLst/>
                  <a:latin typeface="Arial" pitchFamily="34" charset="0"/>
                </a:rPr>
                <a:t>Enhanced 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283445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"/>
          <p:cNvSpPr txBox="1">
            <a:spLocks noGrp="1"/>
          </p:cNvSpPr>
          <p:nvPr>
            <p:ph type="title"/>
          </p:nvPr>
        </p:nvSpPr>
        <p:spPr>
          <a:xfrm>
            <a:off x="702679" y="775817"/>
            <a:ext cx="21437600" cy="27559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Commitment to our Peers – The AWOP Network</a:t>
            </a:r>
            <a:endParaRPr dirty="0"/>
          </a:p>
        </p:txBody>
      </p:sp>
      <p:sp>
        <p:nvSpPr>
          <p:cNvPr id="139" name="Body"/>
          <p:cNvSpPr txBox="1">
            <a:spLocks noGrp="1"/>
          </p:cNvSpPr>
          <p:nvPr>
            <p:ph type="body" sz="half" idx="1"/>
          </p:nvPr>
        </p:nvSpPr>
        <p:spPr>
          <a:xfrm>
            <a:off x="794119" y="3463234"/>
            <a:ext cx="10007600" cy="9144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4000" dirty="0"/>
              <a:t>The transition from the CCP-focused approach to AWOP greatly expanded our ability to reach more: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sz="4000" dirty="0"/>
              <a:t>Regions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sz="4000" dirty="0"/>
              <a:t>States</a:t>
            </a:r>
          </a:p>
          <a:p>
            <a:pPr lvl="1">
              <a:spcBef>
                <a:spcPts val="600"/>
              </a:spcBef>
              <a:spcAft>
                <a:spcPts val="3000"/>
              </a:spcAft>
            </a:pPr>
            <a:r>
              <a:rPr lang="en-US" sz="4000" dirty="0"/>
              <a:t>Water systems</a:t>
            </a:r>
          </a:p>
          <a:p>
            <a:pPr>
              <a:spcBef>
                <a:spcPts val="600"/>
              </a:spcBef>
              <a:spcAft>
                <a:spcPts val="3000"/>
              </a:spcAft>
            </a:pPr>
            <a:r>
              <a:rPr lang="en-US" sz="4000" dirty="0"/>
              <a:t>The Network began to build when regional staff joined the NOLT meetings in 2004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4000" dirty="0"/>
              <a:t>The first National AWOP Meeting was held in this hotel in 2005</a:t>
            </a:r>
          </a:p>
        </p:txBody>
      </p:sp>
      <p:pic>
        <p:nvPicPr>
          <p:cNvPr id="9" name="Picture 8" descr="2007 National AWOP Meeting small group report">
            <a:extLst>
              <a:ext uri="{FF2B5EF4-FFF2-40B4-BE49-F238E27FC236}">
                <a16:creationId xmlns:a16="http://schemas.microsoft.com/office/drawing/2014/main" id="{B9C2BA64-5E7B-4410-83F5-E15EA95D6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800" y="2715491"/>
            <a:ext cx="11563926" cy="867294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E74465-7834-47A1-9BFD-26A22040BFE2}"/>
              </a:ext>
            </a:extLst>
          </p:cNvPr>
          <p:cNvSpPr txBox="1"/>
          <p:nvPr/>
        </p:nvSpPr>
        <p:spPr>
          <a:xfrm>
            <a:off x="13134109" y="10184283"/>
            <a:ext cx="10012665" cy="9951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National AWOP Meeting 2007</a:t>
            </a:r>
          </a:p>
        </p:txBody>
      </p:sp>
    </p:spTree>
    <p:extLst>
      <p:ext uri="{BB962C8B-B14F-4D97-AF65-F5344CB8AC3E}">
        <p14:creationId xmlns:p14="http://schemas.microsoft.com/office/powerpoint/2010/main" val="2743052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CPE participants recording data during filter backwash">
            <a:extLst>
              <a:ext uri="{FF2B5EF4-FFF2-40B4-BE49-F238E27FC236}">
                <a16:creationId xmlns:a16="http://schemas.microsoft.com/office/drawing/2014/main" id="{1628CC95-7EFD-4B13-8EF8-6E4B1D5EC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" y="2763405"/>
            <a:ext cx="6095999" cy="4572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4" name="Picture 23" descr="Distribution CPE participants identifying investigative sample sites">
            <a:extLst>
              <a:ext uri="{FF2B5EF4-FFF2-40B4-BE49-F238E27FC236}">
                <a16:creationId xmlns:a16="http://schemas.microsoft.com/office/drawing/2014/main" id="{634172D6-A73F-453C-B359-44BE1893B8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684" y="2799347"/>
            <a:ext cx="6096000" cy="4572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8" name="Title"/>
          <p:cNvSpPr txBox="1">
            <a:spLocks noGrp="1"/>
          </p:cNvSpPr>
          <p:nvPr>
            <p:ph type="title"/>
          </p:nvPr>
        </p:nvSpPr>
        <p:spPr>
          <a:xfrm>
            <a:off x="1473200" y="355600"/>
            <a:ext cx="16870218" cy="141778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AWOP Growth 1997 - 2019</a:t>
            </a:r>
            <a:endParaRPr dirty="0"/>
          </a:p>
        </p:txBody>
      </p:sp>
      <p:pic>
        <p:nvPicPr>
          <p:cNvPr id="8" name="Picture 7" descr="Operator filtering sample for UV254 testing">
            <a:extLst>
              <a:ext uri="{FF2B5EF4-FFF2-40B4-BE49-F238E27FC236}">
                <a16:creationId xmlns:a16="http://schemas.microsoft.com/office/drawing/2014/main" id="{F2FFD7E2-69E2-4AF0-B296-40D4931D24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92" y="1911201"/>
            <a:ext cx="4114800" cy="54864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" name="Picture 19" descr="CPE participant measuring backpressure during membrane CPE">
            <a:extLst>
              <a:ext uri="{FF2B5EF4-FFF2-40B4-BE49-F238E27FC236}">
                <a16:creationId xmlns:a16="http://schemas.microsoft.com/office/drawing/2014/main" id="{22BBB437-EBE7-46A6-B907-17D4485E0F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0314" y="4543837"/>
            <a:ext cx="4114800" cy="54864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 descr="Operators climbing storage tank to collect sample for testing">
            <a:extLst>
              <a:ext uri="{FF2B5EF4-FFF2-40B4-BE49-F238E27FC236}">
                <a16:creationId xmlns:a16="http://schemas.microsoft.com/office/drawing/2014/main" id="{57C09BD7-4182-40D7-AA07-B57804966E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23170" y="3339209"/>
            <a:ext cx="5608320" cy="42062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 descr="Jar testing with powdered activated carbon for cyanotoxin removal">
            <a:extLst>
              <a:ext uri="{FF2B5EF4-FFF2-40B4-BE49-F238E27FC236}">
                <a16:creationId xmlns:a16="http://schemas.microsoft.com/office/drawing/2014/main" id="{53EEE4DA-B461-4E93-AAA2-8F9977607D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7" y="7345093"/>
            <a:ext cx="6096000" cy="4572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Picture 14" descr="Plant manager demonstrating sonde used for cyanotoxin detection">
            <a:extLst>
              <a:ext uri="{FF2B5EF4-FFF2-40B4-BE49-F238E27FC236}">
                <a16:creationId xmlns:a16="http://schemas.microsoft.com/office/drawing/2014/main" id="{3DFBA133-DF88-4F1A-BDCB-F417D1CD9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4617" y="8062727"/>
            <a:ext cx="5486400" cy="41148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0" name="Picture 29" descr="First turbidity data integrity workshop showing participants reviewing raw water sample location">
            <a:extLst>
              <a:ext uri="{FF2B5EF4-FFF2-40B4-BE49-F238E27FC236}">
                <a16:creationId xmlns:a16="http://schemas.microsoft.com/office/drawing/2014/main" id="{0396BD41-15B9-4C71-B56F-C0CBD409F8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464" y="7370240"/>
            <a:ext cx="6096000" cy="4572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Picture 12" descr="PBT participants conduct jar testing including filtering step">
            <a:extLst>
              <a:ext uri="{FF2B5EF4-FFF2-40B4-BE49-F238E27FC236}">
                <a16:creationId xmlns:a16="http://schemas.microsoft.com/office/drawing/2014/main" id="{929A8F74-3803-45E3-B651-20987DDC65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6904" y="8751189"/>
            <a:ext cx="6096000" cy="4572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Picture 15" descr="Operator connecting hydrant sampler for checking chlorine residual">
            <a:extLst>
              <a:ext uri="{FF2B5EF4-FFF2-40B4-BE49-F238E27FC236}">
                <a16:creationId xmlns:a16="http://schemas.microsoft.com/office/drawing/2014/main" id="{0DA02307-8E20-44EE-A024-4D42DA2970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464" y="7127"/>
            <a:ext cx="6096000" cy="4572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95916897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0ACF44DD843F4B942F5D8982D0CBC9" ma:contentTypeVersion="12" ma:contentTypeDescription="Create a new document." ma:contentTypeScope="" ma:versionID="5b2bd209ff4823ffb27fe6a09bace228">
  <xsd:schema xmlns:xsd="http://www.w3.org/2001/XMLSchema" xmlns:xs="http://www.w3.org/2001/XMLSchema" xmlns:p="http://schemas.microsoft.com/office/2006/metadata/properties" xmlns:ns2="43aa5029-632d-4f3d-8c32-7cc88cd5415b" xmlns:ns3="f50b8e66-415b-4c37-945f-b7186ade6346" targetNamespace="http://schemas.microsoft.com/office/2006/metadata/properties" ma:root="true" ma:fieldsID="9f1a88792b3c04ddecf95b90635574a2" ns2:_="" ns3:_="">
    <xsd:import namespace="43aa5029-632d-4f3d-8c32-7cc88cd5415b"/>
    <xsd:import namespace="f50b8e66-415b-4c37-945f-b7186ade63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aa5029-632d-4f3d-8c32-7cc88cd541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0b8e66-415b-4c37-945f-b7186ade634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220C1A3-FACA-47B9-9290-0648C377D2EB}"/>
</file>

<file path=customXml/itemProps2.xml><?xml version="1.0" encoding="utf-8"?>
<ds:datastoreItem xmlns:ds="http://schemas.openxmlformats.org/officeDocument/2006/customXml" ds:itemID="{66C74268-FA8E-4F63-B80F-184AB5E8DD7C}"/>
</file>

<file path=customXml/itemProps3.xml><?xml version="1.0" encoding="utf-8"?>
<ds:datastoreItem xmlns:ds="http://schemas.openxmlformats.org/officeDocument/2006/customXml" ds:itemID="{7AC6ACC7-0368-4749-B379-7DDA7D2C6ABF}"/>
</file>

<file path=docProps/app.xml><?xml version="1.0" encoding="utf-8"?>
<Properties xmlns="http://schemas.openxmlformats.org/officeDocument/2006/extended-properties" xmlns:vt="http://schemas.openxmlformats.org/officeDocument/2006/docPropsVTypes">
  <TotalTime>1598</TotalTime>
  <Words>656</Words>
  <Application>Microsoft Office PowerPoint</Application>
  <PresentationFormat>Custom</PresentationFormat>
  <Paragraphs>91</Paragraphs>
  <Slides>10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Helvetica Neue</vt:lpstr>
      <vt:lpstr>Helvetica Neue Light</vt:lpstr>
      <vt:lpstr>Univers</vt:lpstr>
      <vt:lpstr>Verdana</vt:lpstr>
      <vt:lpstr>Industrial</vt:lpstr>
      <vt:lpstr>Worksheet</vt:lpstr>
      <vt:lpstr>AWOP</vt:lpstr>
      <vt:lpstr>Some Insights from Entrepreneurs</vt:lpstr>
      <vt:lpstr>The Genesis of AWOP – The Composite Correction Program</vt:lpstr>
      <vt:lpstr>Successes and Challenges</vt:lpstr>
      <vt:lpstr>The Concept of “Area Wide”</vt:lpstr>
      <vt:lpstr>AWOP was Born</vt:lpstr>
      <vt:lpstr>What Makes our AWOP Product Unique</vt:lpstr>
      <vt:lpstr>Commitment to our Peers – The AWOP Network</vt:lpstr>
      <vt:lpstr>AWOP Growth 1997 - 2019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AWOP</dc:title>
  <dc:creator>Larry DeMers</dc:creator>
  <cp:lastModifiedBy>Larry DeMers</cp:lastModifiedBy>
  <cp:revision>73</cp:revision>
  <dcterms:modified xsi:type="dcterms:W3CDTF">2019-08-05T13:30:35Z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0x010100840ACF44DD843F4B942F5D8982D0CBC9</vt:lpwstr>
  </property>
</Properties>
</file>