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4" d="100"/>
          <a:sy n="104" d="100"/>
        </p:scale>
        <p:origin x="1484" y="-2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6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F3F5E-A1A6-4343-B6F9-9371FA6C8B73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C8698-8585-49CC-9BF9-B21F84C7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3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Credit William McClimans and Bill Randolph for the initial concept for this graphic.  It describes how implementation of the three components of the AWOP Model result in a fully functional AWOP, which can document program impacts and resulting public health protection.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AWOP self assessment (SA) s a tool was developed for use by PWSS programs: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It describes the NOLT vision for a fully functional AWOP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It allows an AWOP team to identify strengths and weaknesses of its program to support continual improvement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KY DOW AWOP Team utilizes it on an annual basis and finds that frequency to be effective.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Some of the suggested updates to the existing SA include the following: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Status Component will include a greater emphasis on data integrity, optimization potential and operator status (starting/leaving)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Program Impacts will include establishing and maintaining an awards program that recognizes optimized performance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updated version will undergo review and will be posted to the AWOP SharePoint site when finalized.  A SharePoint announcement will be delivered to the network at that time.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C8698-8585-49CC-9BF9-B21F84C79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89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9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0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5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7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9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7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7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4F3E-5FD5-4819-9772-C3F69C2F197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28995-6EBC-43D5-9747-3382A4ACE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933863" y="1002291"/>
            <a:ext cx="8148638" cy="5426075"/>
            <a:chOff x="457200" y="1884363"/>
            <a:chExt cx="8148638" cy="5426075"/>
          </a:xfrm>
        </p:grpSpPr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2349500" y="1884363"/>
              <a:ext cx="4405313" cy="397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25000"/>
                </a:schemeClr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Univers" pitchFamily="34" charset="0"/>
                </a:rPr>
                <a:t>Enhanced Public Health Protection</a:t>
              </a:r>
            </a:p>
          </p:txBody>
        </p:sp>
        <p:grpSp>
          <p:nvGrpSpPr>
            <p:cNvPr id="2" name="Group 22"/>
            <p:cNvGrpSpPr>
              <a:grpSpLocks/>
            </p:cNvGrpSpPr>
            <p:nvPr/>
          </p:nvGrpSpPr>
          <p:grpSpPr bwMode="auto">
            <a:xfrm>
              <a:off x="457200" y="2286000"/>
              <a:ext cx="8148638" cy="5024438"/>
              <a:chOff x="480" y="1422"/>
              <a:chExt cx="5133" cy="3165"/>
            </a:xfrm>
          </p:grpSpPr>
          <p:sp>
            <p:nvSpPr>
              <p:cNvPr id="33800" name="Rectangle 8"/>
              <p:cNvSpPr>
                <a:spLocks noChangeArrowheads="1"/>
              </p:cNvSpPr>
              <p:nvPr/>
            </p:nvSpPr>
            <p:spPr bwMode="auto">
              <a:xfrm>
                <a:off x="1609" y="1941"/>
                <a:ext cx="2775" cy="2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accent3">
                    <a:lumMod val="25000"/>
                  </a:schemeClr>
                </a:solidFill>
                <a:miter lim="800000"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Univers" pitchFamily="34" charset="0"/>
                  </a:rPr>
                  <a:t>Program Impacts</a:t>
                </a:r>
              </a:p>
            </p:txBody>
          </p:sp>
          <p:sp>
            <p:nvSpPr>
              <p:cNvPr id="33801" name="Rectangle 9"/>
              <p:cNvSpPr>
                <a:spLocks noChangeArrowheads="1"/>
              </p:cNvSpPr>
              <p:nvPr/>
            </p:nvSpPr>
            <p:spPr bwMode="auto">
              <a:xfrm>
                <a:off x="1608" y="2735"/>
                <a:ext cx="2775" cy="2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accent3">
                    <a:lumMod val="25000"/>
                  </a:schemeClr>
                </a:solidFill>
                <a:miter lim="800000"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Univers" pitchFamily="34" charset="0"/>
                  </a:rPr>
                  <a:t>Fully Functional AWOP</a:t>
                </a:r>
              </a:p>
            </p:txBody>
          </p:sp>
          <p:sp>
            <p:nvSpPr>
              <p:cNvPr id="33802" name="Rectangle 10"/>
              <p:cNvSpPr>
                <a:spLocks noChangeArrowheads="1"/>
              </p:cNvSpPr>
              <p:nvPr/>
            </p:nvSpPr>
            <p:spPr bwMode="auto">
              <a:xfrm>
                <a:off x="480" y="3755"/>
                <a:ext cx="1496" cy="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accent3">
                    <a:lumMod val="25000"/>
                  </a:schemeClr>
                </a:solidFill>
                <a:miter lim="800000"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Univers" pitchFamily="34" charset="0"/>
                  </a:rPr>
                  <a:t>Status Component</a:t>
                </a:r>
              </a:p>
            </p:txBody>
          </p:sp>
          <p:sp>
            <p:nvSpPr>
              <p:cNvPr id="33803" name="Rectangle 11"/>
              <p:cNvSpPr>
                <a:spLocks noChangeArrowheads="1"/>
              </p:cNvSpPr>
              <p:nvPr/>
            </p:nvSpPr>
            <p:spPr bwMode="auto">
              <a:xfrm>
                <a:off x="2248" y="3755"/>
                <a:ext cx="1628" cy="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accent3">
                    <a:lumMod val="25000"/>
                  </a:schemeClr>
                </a:solidFill>
                <a:miter lim="800000"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square"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Univers" pitchFamily="34" charset="0"/>
                  </a:rPr>
                  <a:t>Targeted Performance Improvement Component</a:t>
                </a:r>
              </a:p>
            </p:txBody>
          </p:sp>
          <p:sp>
            <p:nvSpPr>
              <p:cNvPr id="33804" name="Rectangle 12"/>
              <p:cNvSpPr>
                <a:spLocks noChangeArrowheads="1"/>
              </p:cNvSpPr>
              <p:nvPr/>
            </p:nvSpPr>
            <p:spPr bwMode="auto">
              <a:xfrm>
                <a:off x="4042" y="3755"/>
                <a:ext cx="1571" cy="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accent3">
                    <a:lumMod val="25000"/>
                  </a:schemeClr>
                </a:solidFill>
                <a:miter lim="800000"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Univers" pitchFamily="34" charset="0"/>
                  </a:rPr>
                  <a:t>Maintenance Component</a:t>
                </a:r>
              </a:p>
            </p:txBody>
          </p:sp>
          <p:sp>
            <p:nvSpPr>
              <p:cNvPr id="33805" name="Line 13"/>
              <p:cNvSpPr>
                <a:spLocks noChangeShapeType="1"/>
              </p:cNvSpPr>
              <p:nvPr/>
            </p:nvSpPr>
            <p:spPr bwMode="auto">
              <a:xfrm flipV="1">
                <a:off x="2959" y="1422"/>
                <a:ext cx="0" cy="524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25000"/>
                  </a:schemeClr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806" name="Line 14"/>
              <p:cNvSpPr>
                <a:spLocks noChangeShapeType="1"/>
              </p:cNvSpPr>
              <p:nvPr/>
            </p:nvSpPr>
            <p:spPr bwMode="auto">
              <a:xfrm>
                <a:off x="2513" y="2168"/>
                <a:ext cx="0" cy="561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25000"/>
                  </a:schemeClr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3473" y="2163"/>
                <a:ext cx="0" cy="566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25000"/>
                  </a:schemeClr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>
                <a:off x="2513" y="2975"/>
                <a:ext cx="0" cy="773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25000"/>
                  </a:schemeClr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809" name="Line 17"/>
              <p:cNvSpPr>
                <a:spLocks noChangeShapeType="1"/>
              </p:cNvSpPr>
              <p:nvPr/>
            </p:nvSpPr>
            <p:spPr bwMode="auto">
              <a:xfrm>
                <a:off x="3473" y="2975"/>
                <a:ext cx="0" cy="773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25000"/>
                  </a:schemeClr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810" name="Line 18"/>
              <p:cNvSpPr>
                <a:spLocks noChangeShapeType="1"/>
              </p:cNvSpPr>
              <p:nvPr/>
            </p:nvSpPr>
            <p:spPr bwMode="auto">
              <a:xfrm flipH="1">
                <a:off x="921" y="2987"/>
                <a:ext cx="765" cy="767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25000"/>
                  </a:schemeClr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 flipV="1">
                <a:off x="1234" y="2975"/>
                <a:ext cx="740" cy="791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25000"/>
                  </a:schemeClr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812" name="Line 20"/>
              <p:cNvSpPr>
                <a:spLocks noChangeShapeType="1"/>
              </p:cNvSpPr>
              <p:nvPr/>
            </p:nvSpPr>
            <p:spPr bwMode="auto">
              <a:xfrm>
                <a:off x="4320" y="2987"/>
                <a:ext cx="740" cy="767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25000"/>
                  </a:schemeClr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813" name="Line 21"/>
              <p:cNvSpPr>
                <a:spLocks noChangeShapeType="1"/>
              </p:cNvSpPr>
              <p:nvPr/>
            </p:nvSpPr>
            <p:spPr bwMode="auto">
              <a:xfrm>
                <a:off x="4019" y="2975"/>
                <a:ext cx="740" cy="767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25000"/>
                  </a:schemeClr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C84C2DDF-1514-4F9C-B24B-332AA4197B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390920"/>
            <a:ext cx="941028" cy="9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75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0ACF44DD843F4B942F5D8982D0CBC9" ma:contentTypeVersion="12" ma:contentTypeDescription="Create a new document." ma:contentTypeScope="" ma:versionID="5b2bd209ff4823ffb27fe6a09bace228">
  <xsd:schema xmlns:xsd="http://www.w3.org/2001/XMLSchema" xmlns:xs="http://www.w3.org/2001/XMLSchema" xmlns:p="http://schemas.microsoft.com/office/2006/metadata/properties" xmlns:ns2="43aa5029-632d-4f3d-8c32-7cc88cd5415b" xmlns:ns3="f50b8e66-415b-4c37-945f-b7186ade6346" targetNamespace="http://schemas.microsoft.com/office/2006/metadata/properties" ma:root="true" ma:fieldsID="9f1a88792b3c04ddecf95b90635574a2" ns2:_="" ns3:_="">
    <xsd:import namespace="43aa5029-632d-4f3d-8c32-7cc88cd5415b"/>
    <xsd:import namespace="f50b8e66-415b-4c37-945f-b7186ade63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a5029-632d-4f3d-8c32-7cc88cd541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b8e66-415b-4c37-945f-b7186ade634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0FEFFF-3AF6-4288-9AE3-CD305471C9C6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B314F55B-55FB-4FDD-801E-C24BB16454E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A05592EF-4216-46B0-942B-F3145788420E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64E11C7A-5EF3-4DB5-B16C-95EBDB47E038}"/>
</file>

<file path=customXml/itemProps5.xml><?xml version="1.0" encoding="utf-8"?>
<ds:datastoreItem xmlns:ds="http://schemas.openxmlformats.org/officeDocument/2006/customXml" ds:itemID="{114D64BB-B277-4783-A873-11F5394280CF}"/>
</file>

<file path=customXml/itemProps6.xml><?xml version="1.0" encoding="utf-8"?>
<ds:datastoreItem xmlns:ds="http://schemas.openxmlformats.org/officeDocument/2006/customXml" ds:itemID="{EC1A781C-3681-4272-B98A-0F786BB76A64}"/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206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Univers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ADEM</dc:creator>
  <cp:lastModifiedBy>Lieberman, Richard</cp:lastModifiedBy>
  <cp:revision>18</cp:revision>
  <dcterms:created xsi:type="dcterms:W3CDTF">2018-04-12T16:23:08Z</dcterms:created>
  <dcterms:modified xsi:type="dcterms:W3CDTF">2019-08-02T22:46:44Z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0x010100840ACF44DD843F4B942F5D8982D0CBC9</vt:lpwstr>
  </property>
</Properties>
</file>