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9" r:id="rId3"/>
    <p:sldId id="260" r:id="rId4"/>
    <p:sldId id="280" r:id="rId5"/>
    <p:sldId id="279" r:id="rId6"/>
    <p:sldId id="281" r:id="rId7"/>
    <p:sldId id="300" r:id="rId8"/>
    <p:sldId id="258" r:id="rId9"/>
    <p:sldId id="298" r:id="rId10"/>
    <p:sldId id="299" r:id="rId11"/>
    <p:sldId id="256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2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Percentage of Population SERVED by Water at Varying</a:t>
            </a:r>
            <a:r>
              <a:rPr lang="en-US" sz="1400" baseline="0" dirty="0"/>
              <a:t> 95th percentile</a:t>
            </a:r>
            <a:r>
              <a:rPr lang="en-US" sz="1400" dirty="0"/>
              <a:t> CFE Turbidity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Turbidity!$I$2:$I$3</c:f>
              <c:strCache>
                <c:ptCount val="2"/>
                <c:pt idx="0">
                  <c:v>Percent Population Served</c:v>
                </c:pt>
                <c:pt idx="1">
                  <c:v>≤0.10 NTU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Turbidity!$H$4:$H$10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Turbidity!$I$4:$I$10</c:f>
              <c:numCache>
                <c:formatCode>0.00</c:formatCode>
                <c:ptCount val="7"/>
                <c:pt idx="0">
                  <c:v>38.503390324943624</c:v>
                </c:pt>
                <c:pt idx="1">
                  <c:v>48.152352709664079</c:v>
                </c:pt>
                <c:pt idx="2">
                  <c:v>56.68962564779482</c:v>
                </c:pt>
                <c:pt idx="3">
                  <c:v>56.99416169448088</c:v>
                </c:pt>
                <c:pt idx="4">
                  <c:v>62.160969999999999</c:v>
                </c:pt>
                <c:pt idx="5">
                  <c:v>74.242900000000006</c:v>
                </c:pt>
                <c:pt idx="6" formatCode="General">
                  <c:v>78.927199999999999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A-4360-86C8-69069C3FEA71}"/>
            </c:ext>
          </c:extLst>
        </c:ser>
        <c:ser>
          <c:idx val="1"/>
          <c:order val="1"/>
          <c:tx>
            <c:strRef>
              <c:f>Turbidity!$J$2:$J$3</c:f>
              <c:strCache>
                <c:ptCount val="2"/>
                <c:pt idx="0">
                  <c:v>Percent Population Served</c:v>
                </c:pt>
                <c:pt idx="1">
                  <c:v>≤0.20 NTU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Turbidity!$H$4:$H$10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Turbidity!$J$4:$J$10</c:f>
              <c:numCache>
                <c:formatCode>0.00</c:formatCode>
                <c:ptCount val="7"/>
                <c:pt idx="0">
                  <c:v>92.921707906023755</c:v>
                </c:pt>
                <c:pt idx="1">
                  <c:v>96.069519052982571</c:v>
                </c:pt>
                <c:pt idx="2">
                  <c:v>96.212990274314436</c:v>
                </c:pt>
                <c:pt idx="3">
                  <c:v>80.948219122832526</c:v>
                </c:pt>
                <c:pt idx="4">
                  <c:v>84.104330000000004</c:v>
                </c:pt>
                <c:pt idx="5">
                  <c:v>95.904499999999999</c:v>
                </c:pt>
                <c:pt idx="6" formatCode="General">
                  <c:v>96.666300000000007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A-4360-86C8-69069C3FEA71}"/>
            </c:ext>
          </c:extLst>
        </c:ser>
        <c:ser>
          <c:idx val="2"/>
          <c:order val="2"/>
          <c:tx>
            <c:strRef>
              <c:f>Turbidity!$K$2:$K$3</c:f>
              <c:strCache>
                <c:ptCount val="2"/>
                <c:pt idx="0">
                  <c:v>Percent Population Served</c:v>
                </c:pt>
                <c:pt idx="1">
                  <c:v>≤0.30NTU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Turbidity!$H$4:$H$10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Turbidity!$K$4:$K$10</c:f>
              <c:numCache>
                <c:formatCode>0.00</c:formatCode>
                <c:ptCount val="7"/>
                <c:pt idx="0">
                  <c:v>99.795883487641532</c:v>
                </c:pt>
                <c:pt idx="1">
                  <c:v>99.817686865088291</c:v>
                </c:pt>
                <c:pt idx="2">
                  <c:v>99.827192768724032</c:v>
                </c:pt>
                <c:pt idx="3">
                  <c:v>96.177492603583758</c:v>
                </c:pt>
                <c:pt idx="4">
                  <c:v>98.661580000000001</c:v>
                </c:pt>
                <c:pt idx="5">
                  <c:v>99.725700000000003</c:v>
                </c:pt>
                <c:pt idx="6" formatCode="General">
                  <c:v>99.730419999999995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8A-4360-86C8-69069C3FEA71}"/>
            </c:ext>
          </c:extLst>
        </c:ser>
        <c:ser>
          <c:idx val="3"/>
          <c:order val="3"/>
          <c:tx>
            <c:strRef>
              <c:f>Turbidity!$L$2:$L$3</c:f>
              <c:strCache>
                <c:ptCount val="2"/>
                <c:pt idx="0">
                  <c:v>Percent Population Served</c:v>
                </c:pt>
                <c:pt idx="1">
                  <c:v>&gt;0.30 NTU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Turbidity!$H$4:$H$10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Turbidity!$L$4:$L$10</c:f>
              <c:numCache>
                <c:formatCode>0.00</c:formatCode>
                <c:ptCount val="7"/>
                <c:pt idx="0">
                  <c:v>0.20411651235846762</c:v>
                </c:pt>
                <c:pt idx="1">
                  <c:v>0.18231313491170908</c:v>
                </c:pt>
                <c:pt idx="2">
                  <c:v>0.17280723127596787</c:v>
                </c:pt>
                <c:pt idx="3">
                  <c:v>3.8225073964162419</c:v>
                </c:pt>
                <c:pt idx="4">
                  <c:v>1.3384199999999993</c:v>
                </c:pt>
                <c:pt idx="5">
                  <c:v>0.27429999999999666</c:v>
                </c:pt>
                <c:pt idx="6">
                  <c:v>0.26958000000000482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A-4360-86C8-69069C3FEA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13242928"/>
        <c:axId val="543457744"/>
      </c:barChart>
      <c:catAx>
        <c:axId val="71324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57744"/>
        <c:crosses val="autoZero"/>
        <c:auto val="1"/>
        <c:lblAlgn val="ctr"/>
        <c:lblOffset val="100"/>
        <c:noMultiLvlLbl val="0"/>
      </c:catAx>
      <c:valAx>
        <c:axId val="54345774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71324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F8452-0034-4EE8-A15E-10152AFAF41D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51A6F-E8BD-46B6-A5C9-B7E09F726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2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58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8C3CF-567E-4351-B276-FB16C3FE9BE2}"/>
              </a:ext>
            </a:extLst>
          </p:cNvPr>
          <p:cNvSpPr txBox="1"/>
          <p:nvPr/>
        </p:nvSpPr>
        <p:spPr>
          <a:xfrm>
            <a:off x="4601946" y="2073716"/>
            <a:ext cx="1537137" cy="65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ASDWA: Big Shoes to Fill</a:t>
            </a:r>
          </a:p>
        </p:txBody>
      </p:sp>
    </p:spTree>
    <p:extLst>
      <p:ext uri="{BB962C8B-B14F-4D97-AF65-F5344CB8AC3E}">
        <p14:creationId xmlns:p14="http://schemas.microsoft.com/office/powerpoint/2010/main" val="111307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034" y="4474291"/>
            <a:ext cx="5486400" cy="3660458"/>
          </a:xfrm>
        </p:spPr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4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51A6F-E8BD-46B6-A5C9-B7E09F7265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8A40-3ABC-4480-8E56-090E79BA7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5A82E-BB93-4D88-AF2E-532176039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7EDF-E69A-4C39-9E61-F23A4730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8EF4-43BD-4895-AF45-7BBB09E8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05E78-FC1E-4495-9C05-585C17BE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4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F1F2-52C9-4976-9814-46C05AEC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70368-D044-41C7-B675-1825F96E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44E4-3C4F-4F1B-977A-2B7CE82F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C5980-43B2-497A-A75F-519654FE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9B8D5-7EA9-4DC0-AEA1-655EE885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57748-D36B-45B4-B485-FCBA393F6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41F46-4FA1-4832-872F-465711639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AABB-6163-44E5-B12F-8F4DA2E3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3C51-9670-4756-B87D-AD2C2698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421C-0133-45C8-96AC-0097AB2B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2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5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5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8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61C7-79BF-4D26-A205-79C3C572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144B1-7E65-4741-9A49-047951357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8323-DC46-4E86-9A11-7F526EB0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5A0F-6C2C-4D3E-9418-EC743887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0FDF-308F-40EA-AA54-86B079E8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5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1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3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25F-7E23-41B0-B794-DA1CCD7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5E4FF-815B-4FD9-B345-F28A947DE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BD274-B9A1-4367-99F6-C4300204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FB03-A271-46D1-A0AF-39B115D6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ADA93-3955-49DA-9103-CE20EE91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9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3BFC-E073-417A-B146-4DC9DC75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C3DD9-97C8-4681-BE2A-F9D8912DB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1E066-FE4A-44D3-8E9C-3EF86ADF4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BE530-55FE-40FE-9689-0EBB4736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0E9F4-B06E-4351-941E-06AC78D2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86B20-30A1-4CBB-914E-BA09E93B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9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2F0AA-9E60-4912-A459-957B800A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C137-A5A2-42D3-8E9E-B34AE8C7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AA73D-A6B1-43DE-A809-C193B2EDF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F911E-5967-46D0-AFC8-7803B84AC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95A1E-564D-4167-91AD-52D6C7F22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E18F7-9C8B-4D63-B2DD-E192373F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08812-B022-44D3-8B26-51F94A17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F0699-703D-4375-850E-97032DB1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8307-77B6-4E70-9DDF-0B2847A9D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291D9-2249-4A25-9BE2-A93B311E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FB8E5-7B5E-4197-8422-31E37F73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E8688-8474-4E7A-865B-358E78E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D605C-E0E7-460B-BAC4-F9832927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60198-4821-4EA6-8DA8-6114C082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1B606-F694-4403-8305-F21DAEA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9D50-4913-49E2-BBE9-9ECB69BA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7A3EF-C943-44A5-914C-337250EF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1A925-FD89-4DB2-A8C8-CF1F1AF95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85B60-6C34-4E19-A7EA-223361B4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72E4F-0963-4BDD-BFE7-BC44C55F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CBFF5-1F8D-4E64-9162-1253598D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39DD-8F9D-46A6-A0B4-AB0FA8A2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15F67-F5E7-4A1A-A51B-2B29F57CA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45992-5041-4994-A7AE-29F28A3F2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20838-252A-4FDE-8420-F477E621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118BD-AD37-4B66-85E2-1AED5AB5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442DF-330C-4273-8B93-7B202D24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4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99A49-6BEE-4B8A-9878-8ED5549A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990E1-5DD9-40AB-9673-E4FF7640C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2A8EC-B911-42E9-B496-8F61A1D9B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05C0A-C790-4DE8-8377-3AFCF237D4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D7167-B2B6-46DB-AD02-0DEB454B0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B3FB6-1A07-4650-B5B0-D1BFF9244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94D9-32F4-4A1B-AB97-1327E4B1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DA594-0456-4858-BD6C-CF22FB945480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AE5B-61AB-459A-BA2E-574E61003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0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lblogdelaorientacionlaboral.blogspot.com/2013/07/situaciones-incomodas-en-las.html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ecjleadingcases.wordpress.com/2013/03/12/full-video-wednesday-seminars-27-february-2013-free-movement-of-workers-and-exit-taxes-on-the-in-the-ecj-case-law-professors-belen-alonso-olea-y-pedro-herrera-libre-circulacion-de-trabaj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power-h2020.eu/events/action~agenda/exact_date~1506549600/request_format~j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8953-54E3-4299-AF62-835094560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AWOP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27081-B5BF-485E-BB9F-42510089A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8251"/>
            <a:ext cx="9144000" cy="1655762"/>
          </a:xfrm>
        </p:spPr>
        <p:txBody>
          <a:bodyPr/>
          <a:lstStyle/>
          <a:p>
            <a:r>
              <a:rPr lang="en-US" b="1" dirty="0"/>
              <a:t>ENVISIONING THE FUTURE</a:t>
            </a:r>
          </a:p>
          <a:p>
            <a:r>
              <a:rPr lang="en-US" b="1" dirty="0"/>
              <a:t>of the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1E7AB-3693-4CBC-8137-46EFC9C37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157" y="2836413"/>
            <a:ext cx="2609314" cy="365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6F215-0E53-47D9-922E-80D3A6A84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90920"/>
            <a:ext cx="941028" cy="987119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68F5690A-46B1-44B1-9C49-7AAF3FDE341B}"/>
              </a:ext>
            </a:extLst>
          </p:cNvPr>
          <p:cNvSpPr>
            <a:spLocks/>
          </p:cNvSpPr>
          <p:nvPr/>
        </p:nvSpPr>
        <p:spPr bwMode="auto">
          <a:xfrm>
            <a:off x="703073" y="1719990"/>
            <a:ext cx="2954337" cy="2408238"/>
          </a:xfrm>
          <a:custGeom>
            <a:avLst/>
            <a:gdLst/>
            <a:ahLst/>
            <a:cxnLst>
              <a:cxn ang="0">
                <a:pos x="928" y="2314"/>
              </a:cxn>
              <a:cxn ang="0">
                <a:pos x="1436" y="2304"/>
              </a:cxn>
              <a:cxn ang="0">
                <a:pos x="947" y="2011"/>
              </a:cxn>
              <a:cxn ang="0">
                <a:pos x="274" y="1845"/>
              </a:cxn>
              <a:cxn ang="0">
                <a:pos x="176" y="1718"/>
              </a:cxn>
              <a:cxn ang="0">
                <a:pos x="157" y="1533"/>
              </a:cxn>
              <a:cxn ang="0">
                <a:pos x="479" y="1503"/>
              </a:cxn>
              <a:cxn ang="0">
                <a:pos x="801" y="1689"/>
              </a:cxn>
              <a:cxn ang="0">
                <a:pos x="1279" y="1855"/>
              </a:cxn>
              <a:cxn ang="0">
                <a:pos x="1582" y="2021"/>
              </a:cxn>
              <a:cxn ang="0">
                <a:pos x="1777" y="2216"/>
              </a:cxn>
              <a:cxn ang="0">
                <a:pos x="1738" y="2968"/>
              </a:cxn>
              <a:cxn ang="0">
                <a:pos x="2519" y="2948"/>
              </a:cxn>
              <a:cxn ang="0">
                <a:pos x="2548" y="2860"/>
              </a:cxn>
              <a:cxn ang="0">
                <a:pos x="2207" y="2880"/>
              </a:cxn>
              <a:cxn ang="0">
                <a:pos x="2256" y="2558"/>
              </a:cxn>
              <a:cxn ang="0">
                <a:pos x="2334" y="2275"/>
              </a:cxn>
              <a:cxn ang="0">
                <a:pos x="2138" y="2109"/>
              </a:cxn>
              <a:cxn ang="0">
                <a:pos x="1738" y="1669"/>
              </a:cxn>
              <a:cxn ang="0">
                <a:pos x="1533" y="1503"/>
              </a:cxn>
              <a:cxn ang="0">
                <a:pos x="1250" y="1386"/>
              </a:cxn>
              <a:cxn ang="0">
                <a:pos x="1240" y="1328"/>
              </a:cxn>
              <a:cxn ang="0">
                <a:pos x="820" y="1240"/>
              </a:cxn>
              <a:cxn ang="0">
                <a:pos x="1289" y="947"/>
              </a:cxn>
              <a:cxn ang="0">
                <a:pos x="1240" y="830"/>
              </a:cxn>
              <a:cxn ang="0">
                <a:pos x="1035" y="1074"/>
              </a:cxn>
              <a:cxn ang="0">
                <a:pos x="1641" y="1113"/>
              </a:cxn>
              <a:cxn ang="0">
                <a:pos x="2177" y="1142"/>
              </a:cxn>
              <a:cxn ang="0">
                <a:pos x="2588" y="1747"/>
              </a:cxn>
              <a:cxn ang="0">
                <a:pos x="2129" y="1640"/>
              </a:cxn>
              <a:cxn ang="0">
                <a:pos x="2519" y="1972"/>
              </a:cxn>
              <a:cxn ang="0">
                <a:pos x="2793" y="2128"/>
              </a:cxn>
              <a:cxn ang="0">
                <a:pos x="3251" y="2196"/>
              </a:cxn>
              <a:cxn ang="0">
                <a:pos x="3495" y="2382"/>
              </a:cxn>
              <a:cxn ang="0">
                <a:pos x="3300" y="1923"/>
              </a:cxn>
              <a:cxn ang="0">
                <a:pos x="2636" y="1494"/>
              </a:cxn>
              <a:cxn ang="0">
                <a:pos x="2519" y="966"/>
              </a:cxn>
              <a:cxn ang="0">
                <a:pos x="2187" y="761"/>
              </a:cxn>
              <a:cxn ang="0">
                <a:pos x="2265" y="703"/>
              </a:cxn>
              <a:cxn ang="0">
                <a:pos x="2675" y="908"/>
              </a:cxn>
              <a:cxn ang="0">
                <a:pos x="2939" y="1162"/>
              </a:cxn>
              <a:cxn ang="0">
                <a:pos x="3242" y="1191"/>
              </a:cxn>
              <a:cxn ang="0">
                <a:pos x="2988" y="839"/>
              </a:cxn>
              <a:cxn ang="0">
                <a:pos x="2793" y="693"/>
              </a:cxn>
              <a:cxn ang="0">
                <a:pos x="2529" y="537"/>
              </a:cxn>
              <a:cxn ang="0">
                <a:pos x="2275" y="390"/>
              </a:cxn>
              <a:cxn ang="0">
                <a:pos x="1728" y="478"/>
              </a:cxn>
              <a:cxn ang="0">
                <a:pos x="1191" y="302"/>
              </a:cxn>
              <a:cxn ang="0">
                <a:pos x="1514" y="176"/>
              </a:cxn>
              <a:cxn ang="0">
                <a:pos x="1738" y="332"/>
              </a:cxn>
              <a:cxn ang="0">
                <a:pos x="1572" y="605"/>
              </a:cxn>
              <a:cxn ang="0">
                <a:pos x="1152" y="429"/>
              </a:cxn>
              <a:cxn ang="0">
                <a:pos x="1084" y="234"/>
              </a:cxn>
              <a:cxn ang="0">
                <a:pos x="1426" y="49"/>
              </a:cxn>
              <a:cxn ang="0">
                <a:pos x="2031" y="49"/>
              </a:cxn>
              <a:cxn ang="0">
                <a:pos x="2519" y="176"/>
              </a:cxn>
              <a:cxn ang="0">
                <a:pos x="2783" y="332"/>
              </a:cxn>
            </a:cxnLst>
            <a:rect l="0" t="0" r="r" b="b"/>
            <a:pathLst>
              <a:path w="3588" h="3087">
                <a:moveTo>
                  <a:pt x="606" y="2255"/>
                </a:moveTo>
                <a:cubicBezTo>
                  <a:pt x="674" y="2262"/>
                  <a:pt x="734" y="2274"/>
                  <a:pt x="801" y="2284"/>
                </a:cubicBezTo>
                <a:cubicBezTo>
                  <a:pt x="924" y="2326"/>
                  <a:pt x="793" y="2285"/>
                  <a:pt x="928" y="2314"/>
                </a:cubicBezTo>
                <a:cubicBezTo>
                  <a:pt x="985" y="2326"/>
                  <a:pt x="1028" y="2352"/>
                  <a:pt x="1084" y="2362"/>
                </a:cubicBezTo>
                <a:cubicBezTo>
                  <a:pt x="1205" y="2445"/>
                  <a:pt x="1151" y="2417"/>
                  <a:pt x="1465" y="2372"/>
                </a:cubicBezTo>
                <a:cubicBezTo>
                  <a:pt x="1468" y="2372"/>
                  <a:pt x="1460" y="2328"/>
                  <a:pt x="1436" y="2304"/>
                </a:cubicBezTo>
                <a:cubicBezTo>
                  <a:pt x="1395" y="2263"/>
                  <a:pt x="1236" y="2157"/>
                  <a:pt x="1182" y="2138"/>
                </a:cubicBezTo>
                <a:cubicBezTo>
                  <a:pt x="1144" y="2101"/>
                  <a:pt x="1093" y="2054"/>
                  <a:pt x="1045" y="2030"/>
                </a:cubicBezTo>
                <a:cubicBezTo>
                  <a:pt x="1034" y="2025"/>
                  <a:pt x="948" y="2011"/>
                  <a:pt x="947" y="2011"/>
                </a:cubicBezTo>
                <a:cubicBezTo>
                  <a:pt x="882" y="1997"/>
                  <a:pt x="805" y="1983"/>
                  <a:pt x="742" y="1962"/>
                </a:cubicBezTo>
                <a:cubicBezTo>
                  <a:pt x="669" y="1850"/>
                  <a:pt x="374" y="1896"/>
                  <a:pt x="323" y="1894"/>
                </a:cubicBezTo>
                <a:cubicBezTo>
                  <a:pt x="307" y="1883"/>
                  <a:pt x="277" y="1869"/>
                  <a:pt x="274" y="1845"/>
                </a:cubicBezTo>
                <a:cubicBezTo>
                  <a:pt x="270" y="1813"/>
                  <a:pt x="296" y="1763"/>
                  <a:pt x="313" y="1738"/>
                </a:cubicBezTo>
                <a:cubicBezTo>
                  <a:pt x="300" y="1634"/>
                  <a:pt x="314" y="1644"/>
                  <a:pt x="215" y="1659"/>
                </a:cubicBezTo>
                <a:cubicBezTo>
                  <a:pt x="202" y="1679"/>
                  <a:pt x="189" y="1698"/>
                  <a:pt x="176" y="1718"/>
                </a:cubicBezTo>
                <a:cubicBezTo>
                  <a:pt x="170" y="1728"/>
                  <a:pt x="157" y="1747"/>
                  <a:pt x="157" y="1747"/>
                </a:cubicBezTo>
                <a:cubicBezTo>
                  <a:pt x="102" y="1742"/>
                  <a:pt x="0" y="1756"/>
                  <a:pt x="39" y="1669"/>
                </a:cubicBezTo>
                <a:cubicBezTo>
                  <a:pt x="65" y="1611"/>
                  <a:pt x="109" y="1570"/>
                  <a:pt x="157" y="1533"/>
                </a:cubicBezTo>
                <a:cubicBezTo>
                  <a:pt x="175" y="1519"/>
                  <a:pt x="193" y="1501"/>
                  <a:pt x="215" y="1494"/>
                </a:cubicBezTo>
                <a:cubicBezTo>
                  <a:pt x="235" y="1487"/>
                  <a:pt x="274" y="1474"/>
                  <a:pt x="274" y="1474"/>
                </a:cubicBezTo>
                <a:cubicBezTo>
                  <a:pt x="385" y="1482"/>
                  <a:pt x="398" y="1481"/>
                  <a:pt x="479" y="1503"/>
                </a:cubicBezTo>
                <a:cubicBezTo>
                  <a:pt x="505" y="1510"/>
                  <a:pt x="531" y="1515"/>
                  <a:pt x="557" y="1523"/>
                </a:cubicBezTo>
                <a:cubicBezTo>
                  <a:pt x="576" y="1529"/>
                  <a:pt x="615" y="1542"/>
                  <a:pt x="615" y="1542"/>
                </a:cubicBezTo>
                <a:cubicBezTo>
                  <a:pt x="680" y="1585"/>
                  <a:pt x="731" y="1653"/>
                  <a:pt x="801" y="1689"/>
                </a:cubicBezTo>
                <a:cubicBezTo>
                  <a:pt x="859" y="1719"/>
                  <a:pt x="931" y="1704"/>
                  <a:pt x="996" y="1708"/>
                </a:cubicBezTo>
                <a:cubicBezTo>
                  <a:pt x="1111" y="1767"/>
                  <a:pt x="932" y="1679"/>
                  <a:pt x="1104" y="1747"/>
                </a:cubicBezTo>
                <a:cubicBezTo>
                  <a:pt x="1166" y="1771"/>
                  <a:pt x="1225" y="1816"/>
                  <a:pt x="1279" y="1855"/>
                </a:cubicBezTo>
                <a:cubicBezTo>
                  <a:pt x="1350" y="1906"/>
                  <a:pt x="1296" y="1826"/>
                  <a:pt x="1396" y="1923"/>
                </a:cubicBezTo>
                <a:cubicBezTo>
                  <a:pt x="1428" y="1954"/>
                  <a:pt x="1460" y="1986"/>
                  <a:pt x="1504" y="2001"/>
                </a:cubicBezTo>
                <a:cubicBezTo>
                  <a:pt x="1529" y="2009"/>
                  <a:pt x="1582" y="2021"/>
                  <a:pt x="1582" y="2021"/>
                </a:cubicBezTo>
                <a:cubicBezTo>
                  <a:pt x="1614" y="2042"/>
                  <a:pt x="1644" y="2048"/>
                  <a:pt x="1680" y="2060"/>
                </a:cubicBezTo>
                <a:cubicBezTo>
                  <a:pt x="1690" y="2073"/>
                  <a:pt x="1700" y="2085"/>
                  <a:pt x="1709" y="2099"/>
                </a:cubicBezTo>
                <a:cubicBezTo>
                  <a:pt x="1733" y="2137"/>
                  <a:pt x="1752" y="2179"/>
                  <a:pt x="1777" y="2216"/>
                </a:cubicBezTo>
                <a:cubicBezTo>
                  <a:pt x="1797" y="2245"/>
                  <a:pt x="1836" y="2304"/>
                  <a:pt x="1836" y="2304"/>
                </a:cubicBezTo>
                <a:cubicBezTo>
                  <a:pt x="1869" y="2432"/>
                  <a:pt x="1898" y="2702"/>
                  <a:pt x="1738" y="2743"/>
                </a:cubicBezTo>
                <a:cubicBezTo>
                  <a:pt x="1711" y="2823"/>
                  <a:pt x="1708" y="2872"/>
                  <a:pt x="1738" y="2968"/>
                </a:cubicBezTo>
                <a:cubicBezTo>
                  <a:pt x="1748" y="2999"/>
                  <a:pt x="1821" y="3011"/>
                  <a:pt x="1846" y="3017"/>
                </a:cubicBezTo>
                <a:cubicBezTo>
                  <a:pt x="1953" y="3087"/>
                  <a:pt x="2383" y="3036"/>
                  <a:pt x="2392" y="3036"/>
                </a:cubicBezTo>
                <a:cubicBezTo>
                  <a:pt x="2443" y="3007"/>
                  <a:pt x="2473" y="2979"/>
                  <a:pt x="2519" y="2948"/>
                </a:cubicBezTo>
                <a:cubicBezTo>
                  <a:pt x="2522" y="2938"/>
                  <a:pt x="2523" y="2927"/>
                  <a:pt x="2529" y="2919"/>
                </a:cubicBezTo>
                <a:cubicBezTo>
                  <a:pt x="2537" y="2908"/>
                  <a:pt x="2554" y="2903"/>
                  <a:pt x="2558" y="2890"/>
                </a:cubicBezTo>
                <a:cubicBezTo>
                  <a:pt x="2561" y="2880"/>
                  <a:pt x="2553" y="2869"/>
                  <a:pt x="2548" y="2860"/>
                </a:cubicBezTo>
                <a:cubicBezTo>
                  <a:pt x="2529" y="2821"/>
                  <a:pt x="2480" y="2786"/>
                  <a:pt x="2441" y="2772"/>
                </a:cubicBezTo>
                <a:cubicBezTo>
                  <a:pt x="2399" y="2775"/>
                  <a:pt x="2356" y="2774"/>
                  <a:pt x="2314" y="2782"/>
                </a:cubicBezTo>
                <a:cubicBezTo>
                  <a:pt x="2272" y="2790"/>
                  <a:pt x="2241" y="2857"/>
                  <a:pt x="2207" y="2880"/>
                </a:cubicBezTo>
                <a:cubicBezTo>
                  <a:pt x="2173" y="2929"/>
                  <a:pt x="2159" y="2919"/>
                  <a:pt x="2099" y="2909"/>
                </a:cubicBezTo>
                <a:cubicBezTo>
                  <a:pt x="2043" y="2824"/>
                  <a:pt x="2079" y="2737"/>
                  <a:pt x="2158" y="2685"/>
                </a:cubicBezTo>
                <a:cubicBezTo>
                  <a:pt x="2176" y="2632"/>
                  <a:pt x="2222" y="2601"/>
                  <a:pt x="2256" y="2558"/>
                </a:cubicBezTo>
                <a:cubicBezTo>
                  <a:pt x="2271" y="2540"/>
                  <a:pt x="2295" y="2499"/>
                  <a:pt x="2295" y="2499"/>
                </a:cubicBezTo>
                <a:cubicBezTo>
                  <a:pt x="2311" y="2450"/>
                  <a:pt x="2328" y="2402"/>
                  <a:pt x="2343" y="2353"/>
                </a:cubicBezTo>
                <a:cubicBezTo>
                  <a:pt x="2340" y="2327"/>
                  <a:pt x="2345" y="2299"/>
                  <a:pt x="2334" y="2275"/>
                </a:cubicBezTo>
                <a:cubicBezTo>
                  <a:pt x="2330" y="2265"/>
                  <a:pt x="2313" y="2270"/>
                  <a:pt x="2304" y="2265"/>
                </a:cubicBezTo>
                <a:cubicBezTo>
                  <a:pt x="2246" y="2233"/>
                  <a:pt x="2240" y="2222"/>
                  <a:pt x="2177" y="2206"/>
                </a:cubicBezTo>
                <a:cubicBezTo>
                  <a:pt x="2166" y="2170"/>
                  <a:pt x="2160" y="2141"/>
                  <a:pt x="2138" y="2109"/>
                </a:cubicBezTo>
                <a:cubicBezTo>
                  <a:pt x="2130" y="2063"/>
                  <a:pt x="2125" y="2038"/>
                  <a:pt x="2099" y="2001"/>
                </a:cubicBezTo>
                <a:cubicBezTo>
                  <a:pt x="2051" y="1848"/>
                  <a:pt x="1867" y="1854"/>
                  <a:pt x="1738" y="1845"/>
                </a:cubicBezTo>
                <a:cubicBezTo>
                  <a:pt x="1740" y="1825"/>
                  <a:pt x="1760" y="1707"/>
                  <a:pt x="1738" y="1669"/>
                </a:cubicBezTo>
                <a:cubicBezTo>
                  <a:pt x="1725" y="1646"/>
                  <a:pt x="1686" y="1655"/>
                  <a:pt x="1660" y="1650"/>
                </a:cubicBezTo>
                <a:cubicBezTo>
                  <a:pt x="1633" y="1622"/>
                  <a:pt x="1607" y="1592"/>
                  <a:pt x="1582" y="1562"/>
                </a:cubicBezTo>
                <a:cubicBezTo>
                  <a:pt x="1566" y="1543"/>
                  <a:pt x="1557" y="1516"/>
                  <a:pt x="1533" y="1503"/>
                </a:cubicBezTo>
                <a:cubicBezTo>
                  <a:pt x="1521" y="1496"/>
                  <a:pt x="1507" y="1497"/>
                  <a:pt x="1494" y="1494"/>
                </a:cubicBezTo>
                <a:cubicBezTo>
                  <a:pt x="1439" y="1449"/>
                  <a:pt x="1395" y="1399"/>
                  <a:pt x="1328" y="1376"/>
                </a:cubicBezTo>
                <a:cubicBezTo>
                  <a:pt x="1302" y="1379"/>
                  <a:pt x="1274" y="1376"/>
                  <a:pt x="1250" y="1386"/>
                </a:cubicBezTo>
                <a:cubicBezTo>
                  <a:pt x="1245" y="1388"/>
                  <a:pt x="1207" y="1447"/>
                  <a:pt x="1221" y="1454"/>
                </a:cubicBezTo>
                <a:cubicBezTo>
                  <a:pt x="1233" y="1460"/>
                  <a:pt x="1240" y="1435"/>
                  <a:pt x="1250" y="1425"/>
                </a:cubicBezTo>
                <a:cubicBezTo>
                  <a:pt x="1263" y="1388"/>
                  <a:pt x="1274" y="1373"/>
                  <a:pt x="1240" y="1328"/>
                </a:cubicBezTo>
                <a:cubicBezTo>
                  <a:pt x="1232" y="1317"/>
                  <a:pt x="1214" y="1321"/>
                  <a:pt x="1201" y="1318"/>
                </a:cubicBezTo>
                <a:cubicBezTo>
                  <a:pt x="1072" y="1290"/>
                  <a:pt x="1119" y="1299"/>
                  <a:pt x="967" y="1289"/>
                </a:cubicBezTo>
                <a:cubicBezTo>
                  <a:pt x="884" y="1232"/>
                  <a:pt x="932" y="1251"/>
                  <a:pt x="820" y="1240"/>
                </a:cubicBezTo>
                <a:cubicBezTo>
                  <a:pt x="786" y="1186"/>
                  <a:pt x="817" y="1127"/>
                  <a:pt x="869" y="1093"/>
                </a:cubicBezTo>
                <a:cubicBezTo>
                  <a:pt x="962" y="1033"/>
                  <a:pt x="1074" y="1010"/>
                  <a:pt x="1182" y="996"/>
                </a:cubicBezTo>
                <a:cubicBezTo>
                  <a:pt x="1248" y="973"/>
                  <a:pt x="1231" y="983"/>
                  <a:pt x="1289" y="947"/>
                </a:cubicBezTo>
                <a:cubicBezTo>
                  <a:pt x="1309" y="934"/>
                  <a:pt x="1348" y="908"/>
                  <a:pt x="1348" y="908"/>
                </a:cubicBezTo>
                <a:cubicBezTo>
                  <a:pt x="1351" y="895"/>
                  <a:pt x="1359" y="882"/>
                  <a:pt x="1357" y="869"/>
                </a:cubicBezTo>
                <a:cubicBezTo>
                  <a:pt x="1348" y="787"/>
                  <a:pt x="1315" y="822"/>
                  <a:pt x="1240" y="830"/>
                </a:cubicBezTo>
                <a:cubicBezTo>
                  <a:pt x="1205" y="847"/>
                  <a:pt x="1097" y="935"/>
                  <a:pt x="1074" y="976"/>
                </a:cubicBezTo>
                <a:cubicBezTo>
                  <a:pt x="1067" y="989"/>
                  <a:pt x="1060" y="1002"/>
                  <a:pt x="1055" y="1015"/>
                </a:cubicBezTo>
                <a:cubicBezTo>
                  <a:pt x="1047" y="1034"/>
                  <a:pt x="1035" y="1074"/>
                  <a:pt x="1035" y="1074"/>
                </a:cubicBezTo>
                <a:cubicBezTo>
                  <a:pt x="1045" y="1132"/>
                  <a:pt x="1047" y="1154"/>
                  <a:pt x="1104" y="1171"/>
                </a:cubicBezTo>
                <a:cubicBezTo>
                  <a:pt x="1187" y="1228"/>
                  <a:pt x="1305" y="1195"/>
                  <a:pt x="1396" y="1191"/>
                </a:cubicBezTo>
                <a:cubicBezTo>
                  <a:pt x="1475" y="1151"/>
                  <a:pt x="1557" y="1136"/>
                  <a:pt x="1641" y="1113"/>
                </a:cubicBezTo>
                <a:cubicBezTo>
                  <a:pt x="1667" y="1106"/>
                  <a:pt x="1693" y="1100"/>
                  <a:pt x="1719" y="1093"/>
                </a:cubicBezTo>
                <a:cubicBezTo>
                  <a:pt x="1732" y="1090"/>
                  <a:pt x="1758" y="1083"/>
                  <a:pt x="1758" y="1083"/>
                </a:cubicBezTo>
                <a:cubicBezTo>
                  <a:pt x="1943" y="1089"/>
                  <a:pt x="2043" y="1054"/>
                  <a:pt x="2177" y="1142"/>
                </a:cubicBezTo>
                <a:cubicBezTo>
                  <a:pt x="2219" y="1224"/>
                  <a:pt x="2215" y="1193"/>
                  <a:pt x="2226" y="1308"/>
                </a:cubicBezTo>
                <a:cubicBezTo>
                  <a:pt x="2233" y="1552"/>
                  <a:pt x="2169" y="1733"/>
                  <a:pt x="2422" y="1796"/>
                </a:cubicBezTo>
                <a:cubicBezTo>
                  <a:pt x="2487" y="1791"/>
                  <a:pt x="2566" y="1813"/>
                  <a:pt x="2588" y="1747"/>
                </a:cubicBezTo>
                <a:cubicBezTo>
                  <a:pt x="2483" y="1611"/>
                  <a:pt x="2303" y="1613"/>
                  <a:pt x="2148" y="1581"/>
                </a:cubicBezTo>
                <a:cubicBezTo>
                  <a:pt x="2138" y="1588"/>
                  <a:pt x="2123" y="1590"/>
                  <a:pt x="2119" y="1601"/>
                </a:cubicBezTo>
                <a:cubicBezTo>
                  <a:pt x="2115" y="1614"/>
                  <a:pt x="2126" y="1627"/>
                  <a:pt x="2129" y="1640"/>
                </a:cubicBezTo>
                <a:cubicBezTo>
                  <a:pt x="2139" y="1679"/>
                  <a:pt x="2148" y="1721"/>
                  <a:pt x="2168" y="1757"/>
                </a:cubicBezTo>
                <a:cubicBezTo>
                  <a:pt x="2206" y="1825"/>
                  <a:pt x="2280" y="1848"/>
                  <a:pt x="2343" y="1884"/>
                </a:cubicBezTo>
                <a:cubicBezTo>
                  <a:pt x="2404" y="1918"/>
                  <a:pt x="2452" y="1949"/>
                  <a:pt x="2519" y="1972"/>
                </a:cubicBezTo>
                <a:cubicBezTo>
                  <a:pt x="2571" y="2010"/>
                  <a:pt x="2626" y="2036"/>
                  <a:pt x="2685" y="2060"/>
                </a:cubicBezTo>
                <a:cubicBezTo>
                  <a:pt x="2695" y="2070"/>
                  <a:pt x="2702" y="2082"/>
                  <a:pt x="2714" y="2089"/>
                </a:cubicBezTo>
                <a:cubicBezTo>
                  <a:pt x="2739" y="2105"/>
                  <a:pt x="2793" y="2128"/>
                  <a:pt x="2793" y="2128"/>
                </a:cubicBezTo>
                <a:cubicBezTo>
                  <a:pt x="2874" y="2125"/>
                  <a:pt x="2956" y="2124"/>
                  <a:pt x="3037" y="2118"/>
                </a:cubicBezTo>
                <a:cubicBezTo>
                  <a:pt x="3061" y="2116"/>
                  <a:pt x="3162" y="2054"/>
                  <a:pt x="3203" y="2040"/>
                </a:cubicBezTo>
                <a:cubicBezTo>
                  <a:pt x="3267" y="2062"/>
                  <a:pt x="3240" y="2135"/>
                  <a:pt x="3251" y="2196"/>
                </a:cubicBezTo>
                <a:cubicBezTo>
                  <a:pt x="3255" y="2216"/>
                  <a:pt x="3271" y="2255"/>
                  <a:pt x="3271" y="2255"/>
                </a:cubicBezTo>
                <a:cubicBezTo>
                  <a:pt x="3279" y="2354"/>
                  <a:pt x="3266" y="2400"/>
                  <a:pt x="3359" y="2431"/>
                </a:cubicBezTo>
                <a:cubicBezTo>
                  <a:pt x="3410" y="2418"/>
                  <a:pt x="3453" y="2412"/>
                  <a:pt x="3495" y="2382"/>
                </a:cubicBezTo>
                <a:cubicBezTo>
                  <a:pt x="3522" y="2363"/>
                  <a:pt x="3574" y="2323"/>
                  <a:pt x="3574" y="2323"/>
                </a:cubicBezTo>
                <a:cubicBezTo>
                  <a:pt x="3588" y="2250"/>
                  <a:pt x="3576" y="2170"/>
                  <a:pt x="3534" y="2109"/>
                </a:cubicBezTo>
                <a:cubicBezTo>
                  <a:pt x="3502" y="2001"/>
                  <a:pt x="3387" y="1968"/>
                  <a:pt x="3300" y="1923"/>
                </a:cubicBezTo>
                <a:cubicBezTo>
                  <a:pt x="3269" y="1907"/>
                  <a:pt x="3243" y="1882"/>
                  <a:pt x="3212" y="1865"/>
                </a:cubicBezTo>
                <a:cubicBezTo>
                  <a:pt x="3090" y="1797"/>
                  <a:pt x="3157" y="1856"/>
                  <a:pt x="3046" y="1777"/>
                </a:cubicBezTo>
                <a:cubicBezTo>
                  <a:pt x="2914" y="1683"/>
                  <a:pt x="2789" y="1553"/>
                  <a:pt x="2636" y="1494"/>
                </a:cubicBezTo>
                <a:cubicBezTo>
                  <a:pt x="2537" y="1413"/>
                  <a:pt x="2502" y="1384"/>
                  <a:pt x="2470" y="1259"/>
                </a:cubicBezTo>
                <a:cubicBezTo>
                  <a:pt x="2480" y="1189"/>
                  <a:pt x="2489" y="1112"/>
                  <a:pt x="2509" y="1044"/>
                </a:cubicBezTo>
                <a:cubicBezTo>
                  <a:pt x="2512" y="1018"/>
                  <a:pt x="2521" y="992"/>
                  <a:pt x="2519" y="966"/>
                </a:cubicBezTo>
                <a:cubicBezTo>
                  <a:pt x="2516" y="917"/>
                  <a:pt x="2494" y="849"/>
                  <a:pt x="2441" y="830"/>
                </a:cubicBezTo>
                <a:cubicBezTo>
                  <a:pt x="2410" y="819"/>
                  <a:pt x="2375" y="821"/>
                  <a:pt x="2343" y="810"/>
                </a:cubicBezTo>
                <a:cubicBezTo>
                  <a:pt x="2291" y="792"/>
                  <a:pt x="2239" y="778"/>
                  <a:pt x="2187" y="761"/>
                </a:cubicBezTo>
                <a:cubicBezTo>
                  <a:pt x="2177" y="751"/>
                  <a:pt x="2158" y="746"/>
                  <a:pt x="2158" y="732"/>
                </a:cubicBezTo>
                <a:cubicBezTo>
                  <a:pt x="2158" y="722"/>
                  <a:pt x="2177" y="725"/>
                  <a:pt x="2187" y="722"/>
                </a:cubicBezTo>
                <a:cubicBezTo>
                  <a:pt x="2213" y="715"/>
                  <a:pt x="2239" y="710"/>
                  <a:pt x="2265" y="703"/>
                </a:cubicBezTo>
                <a:cubicBezTo>
                  <a:pt x="2555" y="715"/>
                  <a:pt x="2423" y="696"/>
                  <a:pt x="2558" y="742"/>
                </a:cubicBezTo>
                <a:cubicBezTo>
                  <a:pt x="2576" y="777"/>
                  <a:pt x="2585" y="816"/>
                  <a:pt x="2607" y="849"/>
                </a:cubicBezTo>
                <a:cubicBezTo>
                  <a:pt x="2623" y="872"/>
                  <a:pt x="2655" y="890"/>
                  <a:pt x="2675" y="908"/>
                </a:cubicBezTo>
                <a:cubicBezTo>
                  <a:pt x="2719" y="947"/>
                  <a:pt x="2760" y="983"/>
                  <a:pt x="2802" y="1025"/>
                </a:cubicBezTo>
                <a:cubicBezTo>
                  <a:pt x="2819" y="1042"/>
                  <a:pt x="2844" y="1047"/>
                  <a:pt x="2861" y="1064"/>
                </a:cubicBezTo>
                <a:cubicBezTo>
                  <a:pt x="2892" y="1095"/>
                  <a:pt x="2908" y="1130"/>
                  <a:pt x="2939" y="1162"/>
                </a:cubicBezTo>
                <a:cubicBezTo>
                  <a:pt x="2952" y="1201"/>
                  <a:pt x="2968" y="1217"/>
                  <a:pt x="3007" y="1230"/>
                </a:cubicBezTo>
                <a:cubicBezTo>
                  <a:pt x="3051" y="1263"/>
                  <a:pt x="3091" y="1290"/>
                  <a:pt x="3144" y="1308"/>
                </a:cubicBezTo>
                <a:cubicBezTo>
                  <a:pt x="3177" y="1269"/>
                  <a:pt x="3217" y="1235"/>
                  <a:pt x="3242" y="1191"/>
                </a:cubicBezTo>
                <a:cubicBezTo>
                  <a:pt x="3249" y="1179"/>
                  <a:pt x="3236" y="1165"/>
                  <a:pt x="3232" y="1152"/>
                </a:cubicBezTo>
                <a:cubicBezTo>
                  <a:pt x="3208" y="1074"/>
                  <a:pt x="3162" y="1012"/>
                  <a:pt x="3095" y="966"/>
                </a:cubicBezTo>
                <a:cubicBezTo>
                  <a:pt x="3063" y="917"/>
                  <a:pt x="3029" y="881"/>
                  <a:pt x="2988" y="839"/>
                </a:cubicBezTo>
                <a:cubicBezTo>
                  <a:pt x="2978" y="829"/>
                  <a:pt x="2961" y="828"/>
                  <a:pt x="2949" y="820"/>
                </a:cubicBezTo>
                <a:cubicBezTo>
                  <a:pt x="2916" y="797"/>
                  <a:pt x="2904" y="765"/>
                  <a:pt x="2871" y="742"/>
                </a:cubicBezTo>
                <a:cubicBezTo>
                  <a:pt x="2838" y="719"/>
                  <a:pt x="2831" y="708"/>
                  <a:pt x="2793" y="693"/>
                </a:cubicBezTo>
                <a:cubicBezTo>
                  <a:pt x="2764" y="682"/>
                  <a:pt x="2705" y="664"/>
                  <a:pt x="2705" y="664"/>
                </a:cubicBezTo>
                <a:cubicBezTo>
                  <a:pt x="2660" y="619"/>
                  <a:pt x="2609" y="585"/>
                  <a:pt x="2558" y="547"/>
                </a:cubicBezTo>
                <a:cubicBezTo>
                  <a:pt x="2550" y="541"/>
                  <a:pt x="2538" y="542"/>
                  <a:pt x="2529" y="537"/>
                </a:cubicBezTo>
                <a:cubicBezTo>
                  <a:pt x="2478" y="506"/>
                  <a:pt x="2448" y="463"/>
                  <a:pt x="2392" y="449"/>
                </a:cubicBezTo>
                <a:cubicBezTo>
                  <a:pt x="2348" y="405"/>
                  <a:pt x="2376" y="425"/>
                  <a:pt x="2304" y="400"/>
                </a:cubicBezTo>
                <a:cubicBezTo>
                  <a:pt x="2294" y="397"/>
                  <a:pt x="2275" y="390"/>
                  <a:pt x="2275" y="390"/>
                </a:cubicBezTo>
                <a:cubicBezTo>
                  <a:pt x="2195" y="397"/>
                  <a:pt x="2128" y="411"/>
                  <a:pt x="2051" y="429"/>
                </a:cubicBezTo>
                <a:cubicBezTo>
                  <a:pt x="2019" y="450"/>
                  <a:pt x="1999" y="475"/>
                  <a:pt x="1963" y="488"/>
                </a:cubicBezTo>
                <a:cubicBezTo>
                  <a:pt x="1885" y="485"/>
                  <a:pt x="1806" y="485"/>
                  <a:pt x="1728" y="478"/>
                </a:cubicBezTo>
                <a:cubicBezTo>
                  <a:pt x="1449" y="451"/>
                  <a:pt x="1891" y="463"/>
                  <a:pt x="1582" y="449"/>
                </a:cubicBezTo>
                <a:cubicBezTo>
                  <a:pt x="1458" y="443"/>
                  <a:pt x="1335" y="442"/>
                  <a:pt x="1211" y="439"/>
                </a:cubicBezTo>
                <a:cubicBezTo>
                  <a:pt x="1186" y="402"/>
                  <a:pt x="1166" y="346"/>
                  <a:pt x="1191" y="302"/>
                </a:cubicBezTo>
                <a:cubicBezTo>
                  <a:pt x="1201" y="284"/>
                  <a:pt x="1230" y="290"/>
                  <a:pt x="1250" y="283"/>
                </a:cubicBezTo>
                <a:cubicBezTo>
                  <a:pt x="1298" y="235"/>
                  <a:pt x="1266" y="257"/>
                  <a:pt x="1357" y="234"/>
                </a:cubicBezTo>
                <a:cubicBezTo>
                  <a:pt x="1411" y="220"/>
                  <a:pt x="1461" y="192"/>
                  <a:pt x="1514" y="176"/>
                </a:cubicBezTo>
                <a:cubicBezTo>
                  <a:pt x="1634" y="185"/>
                  <a:pt x="1647" y="173"/>
                  <a:pt x="1709" y="263"/>
                </a:cubicBezTo>
                <a:cubicBezTo>
                  <a:pt x="1712" y="276"/>
                  <a:pt x="1714" y="290"/>
                  <a:pt x="1719" y="302"/>
                </a:cubicBezTo>
                <a:cubicBezTo>
                  <a:pt x="1724" y="313"/>
                  <a:pt x="1737" y="320"/>
                  <a:pt x="1738" y="332"/>
                </a:cubicBezTo>
                <a:cubicBezTo>
                  <a:pt x="1740" y="362"/>
                  <a:pt x="1742" y="481"/>
                  <a:pt x="1699" y="517"/>
                </a:cubicBezTo>
                <a:cubicBezTo>
                  <a:pt x="1688" y="526"/>
                  <a:pt x="1671" y="528"/>
                  <a:pt x="1660" y="537"/>
                </a:cubicBezTo>
                <a:cubicBezTo>
                  <a:pt x="1566" y="612"/>
                  <a:pt x="1637" y="582"/>
                  <a:pt x="1572" y="605"/>
                </a:cubicBezTo>
                <a:cubicBezTo>
                  <a:pt x="1510" y="602"/>
                  <a:pt x="1449" y="600"/>
                  <a:pt x="1387" y="595"/>
                </a:cubicBezTo>
                <a:cubicBezTo>
                  <a:pt x="1350" y="592"/>
                  <a:pt x="1315" y="565"/>
                  <a:pt x="1279" y="556"/>
                </a:cubicBezTo>
                <a:cubicBezTo>
                  <a:pt x="1222" y="517"/>
                  <a:pt x="1194" y="482"/>
                  <a:pt x="1152" y="429"/>
                </a:cubicBezTo>
                <a:cubicBezTo>
                  <a:pt x="1143" y="418"/>
                  <a:pt x="1107" y="362"/>
                  <a:pt x="1094" y="342"/>
                </a:cubicBezTo>
                <a:cubicBezTo>
                  <a:pt x="1087" y="332"/>
                  <a:pt x="1074" y="312"/>
                  <a:pt x="1074" y="312"/>
                </a:cubicBezTo>
                <a:cubicBezTo>
                  <a:pt x="1077" y="286"/>
                  <a:pt x="1077" y="259"/>
                  <a:pt x="1084" y="234"/>
                </a:cubicBezTo>
                <a:cubicBezTo>
                  <a:pt x="1093" y="201"/>
                  <a:pt x="1117" y="201"/>
                  <a:pt x="1143" y="185"/>
                </a:cubicBezTo>
                <a:cubicBezTo>
                  <a:pt x="1189" y="157"/>
                  <a:pt x="1219" y="120"/>
                  <a:pt x="1270" y="107"/>
                </a:cubicBezTo>
                <a:cubicBezTo>
                  <a:pt x="1319" y="75"/>
                  <a:pt x="1368" y="58"/>
                  <a:pt x="1426" y="49"/>
                </a:cubicBezTo>
                <a:cubicBezTo>
                  <a:pt x="1519" y="17"/>
                  <a:pt x="1469" y="31"/>
                  <a:pt x="1601" y="10"/>
                </a:cubicBezTo>
                <a:cubicBezTo>
                  <a:pt x="1624" y="6"/>
                  <a:pt x="1670" y="0"/>
                  <a:pt x="1670" y="0"/>
                </a:cubicBezTo>
                <a:cubicBezTo>
                  <a:pt x="2011" y="13"/>
                  <a:pt x="1841" y="0"/>
                  <a:pt x="2031" y="49"/>
                </a:cubicBezTo>
                <a:cubicBezTo>
                  <a:pt x="2145" y="124"/>
                  <a:pt x="2293" y="111"/>
                  <a:pt x="2422" y="117"/>
                </a:cubicBezTo>
                <a:cubicBezTo>
                  <a:pt x="2444" y="128"/>
                  <a:pt x="2470" y="132"/>
                  <a:pt x="2490" y="146"/>
                </a:cubicBezTo>
                <a:cubicBezTo>
                  <a:pt x="2502" y="154"/>
                  <a:pt x="2508" y="167"/>
                  <a:pt x="2519" y="176"/>
                </a:cubicBezTo>
                <a:cubicBezTo>
                  <a:pt x="2570" y="220"/>
                  <a:pt x="2632" y="245"/>
                  <a:pt x="2685" y="283"/>
                </a:cubicBezTo>
                <a:cubicBezTo>
                  <a:pt x="2696" y="291"/>
                  <a:pt x="2703" y="304"/>
                  <a:pt x="2714" y="312"/>
                </a:cubicBezTo>
                <a:cubicBezTo>
                  <a:pt x="2722" y="317"/>
                  <a:pt x="2778" y="331"/>
                  <a:pt x="2783" y="332"/>
                </a:cubicBezTo>
                <a:cubicBezTo>
                  <a:pt x="2857" y="349"/>
                  <a:pt x="2932" y="356"/>
                  <a:pt x="3007" y="371"/>
                </a:cubicBezTo>
                <a:cubicBezTo>
                  <a:pt x="3107" y="468"/>
                  <a:pt x="3023" y="400"/>
                  <a:pt x="3329" y="400"/>
                </a:cubicBezTo>
              </a:path>
            </a:pathLst>
          </a:custGeom>
          <a:noFill/>
          <a:ln w="82550" cap="flat" cmpd="sng">
            <a:solidFill>
              <a:srgbClr val="3366FF"/>
            </a:solidFill>
            <a:prstDash val="solid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2A875-AAF7-4398-BAC3-C972561A1815}"/>
              </a:ext>
            </a:extLst>
          </p:cNvPr>
          <p:cNvSpPr txBox="1"/>
          <p:nvPr/>
        </p:nvSpPr>
        <p:spPr>
          <a:xfrm>
            <a:off x="837529" y="34290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ED3B0-1509-4F0E-9D27-2FCF5135E966}"/>
              </a:ext>
            </a:extLst>
          </p:cNvPr>
          <p:cNvSpPr txBox="1"/>
          <p:nvPr/>
        </p:nvSpPr>
        <p:spPr>
          <a:xfrm>
            <a:off x="3439145" y="1433967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3BE35-F989-48F9-97FD-84D6AF09383E}"/>
              </a:ext>
            </a:extLst>
          </p:cNvPr>
          <p:cNvSpPr txBox="1"/>
          <p:nvPr/>
        </p:nvSpPr>
        <p:spPr>
          <a:xfrm>
            <a:off x="4134118" y="4906851"/>
            <a:ext cx="392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dirty="0"/>
              <a:t>2019 AWOP National Meeting </a:t>
            </a:r>
            <a:endParaRPr lang="en-US" dirty="0"/>
          </a:p>
          <a:p>
            <a:pPr algn="ctr"/>
            <a:r>
              <a:rPr lang="en-US" b="1" dirty="0"/>
              <a:t>August 6-7,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4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D946B5-7802-42B7-876E-0C6838E3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30" y="236373"/>
            <a:ext cx="4819110" cy="6621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6AA969-FC1E-4824-A383-DF8133A0B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236373"/>
            <a:ext cx="699818" cy="734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FC589-3AEC-4F11-BD81-80EE5EE17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99" y="326524"/>
            <a:ext cx="5208369" cy="4024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00A9C8-AD91-4072-A806-2D2231D77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590" y="5068630"/>
            <a:ext cx="1560384" cy="1552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AF070-6751-4E99-89DB-BF7251B9F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9196" y="5068631"/>
            <a:ext cx="1453797" cy="14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789C4-DCCE-457E-ABDA-3A66BE034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46" y="825730"/>
            <a:ext cx="4308991" cy="402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0B934F-BEFF-4F51-9FF1-5141900EEFCB}"/>
              </a:ext>
            </a:extLst>
          </p:cNvPr>
          <p:cNvSpPr txBox="1"/>
          <p:nvPr/>
        </p:nvSpPr>
        <p:spPr>
          <a:xfrm>
            <a:off x="3714546" y="5153696"/>
            <a:ext cx="446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DARRELL OSTERHOUDT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Retired June 30,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8CBBB-FEAC-4BC7-A993-9E3B0D2C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3C5F-C358-4A02-8411-10E049C8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Future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CD13C-83F7-4C23-B321-29D6904DB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true to our principles</a:t>
            </a:r>
          </a:p>
          <a:p>
            <a:r>
              <a:rPr lang="en-US" dirty="0"/>
              <a:t>Maintain program relevance</a:t>
            </a:r>
          </a:p>
          <a:p>
            <a:r>
              <a:rPr lang="en-US" dirty="0"/>
              <a:t>Seize opportunities to enhance the program</a:t>
            </a:r>
          </a:p>
          <a:p>
            <a:r>
              <a:rPr lang="en-US" dirty="0"/>
              <a:t>Measure AWOP Impacts:  Draw the Graph!</a:t>
            </a:r>
          </a:p>
          <a:p>
            <a:r>
              <a:rPr lang="en-US" dirty="0"/>
              <a:t>Outreach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80F5E4-EE8C-4866-A273-EF80AE3E2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5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66" y="606258"/>
            <a:ext cx="8332538" cy="557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21121-AF92-4302-9005-A1D6239B7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9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557D-8E90-4EF9-9709-15923737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Maintain Program Relevance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0F4AF-0F7A-419F-B565-023D8C7F8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48488-7C32-47D6-9994-A61322BCC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33457" y="2122848"/>
            <a:ext cx="3849912" cy="3391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BB6D37-9917-4C13-9910-5BE2E06409F4}"/>
              </a:ext>
            </a:extLst>
          </p:cNvPr>
          <p:cNvSpPr txBox="1"/>
          <p:nvPr/>
        </p:nvSpPr>
        <p:spPr>
          <a:xfrm>
            <a:off x="5731099" y="1867437"/>
            <a:ext cx="5937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strategic implementation process (aka planning meetings)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Report on AWOP implementation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Nominal Group Process to select relevant 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Seek and “approach” for every discussion topic to identify potential action items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557D-8E90-4EF9-9709-15923737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Enhancing the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D66A9-1BEC-468B-AC6D-25A75D5ED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4952" y="2034136"/>
            <a:ext cx="5181600" cy="3132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0F4AF-0F7A-419F-B565-023D8C7F8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A7CDA-1318-4CB9-ACC8-109FDED0D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22334" y="1918950"/>
            <a:ext cx="3375875" cy="33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E9F76-F3BC-4FFF-B81A-5A18E897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44" y="299433"/>
            <a:ext cx="8345510" cy="6259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19ECF1-10BE-4424-BC5F-92F05F9E0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CB33A-2DAD-47F4-B685-4267D6283B20}"/>
              </a:ext>
            </a:extLst>
          </p:cNvPr>
          <p:cNvSpPr txBox="1"/>
          <p:nvPr/>
        </p:nvSpPr>
        <p:spPr>
          <a:xfrm>
            <a:off x="180306" y="1828800"/>
            <a:ext cx="320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Enhancing the Program:</a:t>
            </a:r>
          </a:p>
          <a:p>
            <a:endParaRPr lang="en-US" sz="2400" b="1" dirty="0"/>
          </a:p>
          <a:p>
            <a:r>
              <a:rPr lang="en-US" sz="2400" b="1" dirty="0"/>
              <a:t>Embrace Creativity!</a:t>
            </a:r>
          </a:p>
        </p:txBody>
      </p:sp>
    </p:spTree>
    <p:extLst>
      <p:ext uri="{BB962C8B-B14F-4D97-AF65-F5344CB8AC3E}">
        <p14:creationId xmlns:p14="http://schemas.microsoft.com/office/powerpoint/2010/main" val="87977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Example: AWOP Impacts</a:t>
            </a:r>
            <a:br>
              <a:rPr lang="en-US" dirty="0"/>
            </a:br>
            <a:r>
              <a:rPr lang="en-US" sz="2800" dirty="0"/>
              <a:t>PBT Still Working 5 Years Later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85827"/>
            <a:ext cx="6705600" cy="4953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2BE48-8BDE-4659-9309-757C1A73D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266276"/>
              </p:ext>
            </p:extLst>
          </p:nvPr>
        </p:nvGraphicFramePr>
        <p:xfrm>
          <a:off x="3149958" y="1594197"/>
          <a:ext cx="8203842" cy="489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A3EEF77-ED2E-4B14-8048-2117891C8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236373"/>
            <a:ext cx="941028" cy="987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F6B9A-90AD-426E-B20A-C4B41DF9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Draw the Graph!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1AFA0-C9C9-49D1-A653-868E44171B12}"/>
              </a:ext>
            </a:extLst>
          </p:cNvPr>
          <p:cNvSpPr txBox="1"/>
          <p:nvPr/>
        </p:nvSpPr>
        <p:spPr>
          <a:xfrm>
            <a:off x="566670" y="2137893"/>
            <a:ext cx="2583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AWOP Network-Wide “National” Graph</a:t>
            </a:r>
          </a:p>
          <a:p>
            <a:endParaRPr lang="en-US" sz="2000" b="1" dirty="0"/>
          </a:p>
          <a:p>
            <a:r>
              <a:rPr lang="en-US" sz="2000" b="1" dirty="0"/>
              <a:t>Future AWOP: input from all participating PWSS programs</a:t>
            </a:r>
          </a:p>
        </p:txBody>
      </p:sp>
    </p:spTree>
    <p:extLst>
      <p:ext uri="{BB962C8B-B14F-4D97-AF65-F5344CB8AC3E}">
        <p14:creationId xmlns:p14="http://schemas.microsoft.com/office/powerpoint/2010/main" val="389193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ACF44DD843F4B942F5D8982D0CBC9" ma:contentTypeVersion="12" ma:contentTypeDescription="Create a new document." ma:contentTypeScope="" ma:versionID="5b2bd209ff4823ffb27fe6a09bace228">
  <xsd:schema xmlns:xsd="http://www.w3.org/2001/XMLSchema" xmlns:xs="http://www.w3.org/2001/XMLSchema" xmlns:p="http://schemas.microsoft.com/office/2006/metadata/properties" xmlns:ns2="43aa5029-632d-4f3d-8c32-7cc88cd5415b" xmlns:ns3="f50b8e66-415b-4c37-945f-b7186ade6346" targetNamespace="http://schemas.microsoft.com/office/2006/metadata/properties" ma:root="true" ma:fieldsID="9f1a88792b3c04ddecf95b90635574a2" ns2:_="" ns3:_="">
    <xsd:import namespace="43aa5029-632d-4f3d-8c32-7cc88cd5415b"/>
    <xsd:import namespace="f50b8e66-415b-4c37-945f-b7186ade6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5029-632d-4f3d-8c32-7cc88cd54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b8e66-415b-4c37-945f-b7186ade6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F4AAA4-AF5F-4C7B-B85B-825D0ACAD5F4}"/>
</file>

<file path=customXml/itemProps2.xml><?xml version="1.0" encoding="utf-8"?>
<ds:datastoreItem xmlns:ds="http://schemas.openxmlformats.org/officeDocument/2006/customXml" ds:itemID="{B510439A-F464-4041-809B-17AC0E818CFC}"/>
</file>

<file path=customXml/itemProps3.xml><?xml version="1.0" encoding="utf-8"?>
<ds:datastoreItem xmlns:ds="http://schemas.openxmlformats.org/officeDocument/2006/customXml" ds:itemID="{B9CCFEBA-9FD5-431B-8881-96C9A4BE153F}"/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151</Words>
  <Application>Microsoft Office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AWOP </vt:lpstr>
      <vt:lpstr>PowerPoint Presentation</vt:lpstr>
      <vt:lpstr>Future Direction</vt:lpstr>
      <vt:lpstr>PowerPoint Presentation</vt:lpstr>
      <vt:lpstr>Maintain Program Relevance</vt:lpstr>
      <vt:lpstr>Enhancing the Program</vt:lpstr>
      <vt:lpstr>PowerPoint Presentation</vt:lpstr>
      <vt:lpstr>Example: AWOP Impacts PBT Still Working 5 Years Later</vt:lpstr>
      <vt:lpstr>Draw the Graph!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Lieberman, Richard</dc:creator>
  <cp:lastModifiedBy>Lieberman, Richard</cp:lastModifiedBy>
  <cp:revision>51</cp:revision>
  <cp:lastPrinted>2019-08-01T16:45:08Z</cp:lastPrinted>
  <dcterms:created xsi:type="dcterms:W3CDTF">2019-07-30T20:56:13Z</dcterms:created>
  <dcterms:modified xsi:type="dcterms:W3CDTF">2019-08-02T14:31:06Z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0x010100840ACF44DD843F4B942F5D8982D0CBC9</vt:lpwstr>
  </property>
</Properties>
</file>