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9.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76" r:id="rId3"/>
    <p:sldMasterId id="2147483677" r:id="rId4"/>
    <p:sldMasterId id="2147483679" r:id="rId5"/>
    <p:sldMasterId id="2147483695" r:id="rId6"/>
    <p:sldMasterId id="2147483699" r:id="rId7"/>
    <p:sldMasterId id="2147483703" r:id="rId8"/>
  </p:sldMasterIdLst>
  <p:notesMasterIdLst>
    <p:notesMasterId r:id="rId45"/>
  </p:notesMasterIdLst>
  <p:sldIdLst>
    <p:sldId id="494" r:id="rId9"/>
    <p:sldId id="270" r:id="rId10"/>
    <p:sldId id="275" r:id="rId11"/>
    <p:sldId id="496" r:id="rId12"/>
    <p:sldId id="259" r:id="rId13"/>
    <p:sldId id="497" r:id="rId14"/>
    <p:sldId id="498" r:id="rId15"/>
    <p:sldId id="276" r:id="rId16"/>
    <p:sldId id="257" r:id="rId17"/>
    <p:sldId id="268" r:id="rId18"/>
    <p:sldId id="262" r:id="rId19"/>
    <p:sldId id="258" r:id="rId20"/>
    <p:sldId id="269" r:id="rId21"/>
    <p:sldId id="267" r:id="rId22"/>
    <p:sldId id="271" r:id="rId23"/>
    <p:sldId id="256" r:id="rId24"/>
    <p:sldId id="370" r:id="rId25"/>
    <p:sldId id="489" r:id="rId26"/>
    <p:sldId id="490" r:id="rId27"/>
    <p:sldId id="491" r:id="rId28"/>
    <p:sldId id="487" r:id="rId29"/>
    <p:sldId id="272" r:id="rId30"/>
    <p:sldId id="435" r:id="rId31"/>
    <p:sldId id="364" r:id="rId32"/>
    <p:sldId id="476" r:id="rId33"/>
    <p:sldId id="436" r:id="rId34"/>
    <p:sldId id="459" r:id="rId35"/>
    <p:sldId id="385" r:id="rId36"/>
    <p:sldId id="466" r:id="rId37"/>
    <p:sldId id="273" r:id="rId38"/>
    <p:sldId id="492" r:id="rId39"/>
    <p:sldId id="281" r:id="rId40"/>
    <p:sldId id="346" r:id="rId41"/>
    <p:sldId id="330" r:id="rId42"/>
    <p:sldId id="347" r:id="rId43"/>
    <p:sldId id="4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AB3"/>
    <a:srgbClr val="E6D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4" autoAdjust="0"/>
    <p:restoredTop sz="91387" autoAdjust="0"/>
  </p:normalViewPr>
  <p:slideViewPr>
    <p:cSldViewPr snapToGrid="0">
      <p:cViewPr varScale="1">
        <p:scale>
          <a:sx n="79" d="100"/>
          <a:sy n="79" d="100"/>
        </p:scale>
        <p:origin x="1733"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Virginia Optimization Awards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c:f>
              <c:strCache>
                <c:ptCount val="1"/>
                <c:pt idx="0">
                  <c:v>Gold</c:v>
                </c:pt>
              </c:strCache>
            </c:strRef>
          </c:tx>
          <c:spPr>
            <a:ln w="28575" cap="rnd">
              <a:solidFill>
                <a:schemeClr val="accent1"/>
              </a:solidFill>
              <a:round/>
            </a:ln>
            <a:effectLst/>
          </c:spPr>
          <c:marker>
            <c:symbol val="none"/>
          </c:marker>
          <c:cat>
            <c:numRef>
              <c:f>Sheet1!$A$4:$A$17</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Sheet1!$B$4:$B$17</c:f>
              <c:numCache>
                <c:formatCode>General</c:formatCode>
                <c:ptCount val="14"/>
                <c:pt idx="0">
                  <c:v>3</c:v>
                </c:pt>
                <c:pt idx="1">
                  <c:v>2</c:v>
                </c:pt>
                <c:pt idx="2">
                  <c:v>10</c:v>
                </c:pt>
                <c:pt idx="3">
                  <c:v>12</c:v>
                </c:pt>
                <c:pt idx="4">
                  <c:v>15</c:v>
                </c:pt>
                <c:pt idx="5">
                  <c:v>13</c:v>
                </c:pt>
                <c:pt idx="6">
                  <c:v>17</c:v>
                </c:pt>
                <c:pt idx="7">
                  <c:v>22</c:v>
                </c:pt>
                <c:pt idx="8">
                  <c:v>28</c:v>
                </c:pt>
                <c:pt idx="9">
                  <c:v>37</c:v>
                </c:pt>
                <c:pt idx="10">
                  <c:v>31</c:v>
                </c:pt>
                <c:pt idx="11">
                  <c:v>34</c:v>
                </c:pt>
                <c:pt idx="12">
                  <c:v>37</c:v>
                </c:pt>
                <c:pt idx="13">
                  <c:v>35</c:v>
                </c:pt>
              </c:numCache>
            </c:numRef>
          </c:val>
          <c:smooth val="0"/>
          <c:extLst>
            <c:ext xmlns:c16="http://schemas.microsoft.com/office/drawing/2014/chart" uri="{C3380CC4-5D6E-409C-BE32-E72D297353CC}">
              <c16:uniqueId val="{00000000-6B02-4C16-AEA7-113994AE2C45}"/>
            </c:ext>
          </c:extLst>
        </c:ser>
        <c:ser>
          <c:idx val="1"/>
          <c:order val="1"/>
          <c:tx>
            <c:strRef>
              <c:f>Sheet1!$C$3</c:f>
              <c:strCache>
                <c:ptCount val="1"/>
                <c:pt idx="0">
                  <c:v>Silver</c:v>
                </c:pt>
              </c:strCache>
            </c:strRef>
          </c:tx>
          <c:spPr>
            <a:ln w="28575" cap="rnd">
              <a:solidFill>
                <a:schemeClr val="accent2"/>
              </a:solidFill>
              <a:round/>
            </a:ln>
            <a:effectLst/>
          </c:spPr>
          <c:marker>
            <c:symbol val="none"/>
          </c:marker>
          <c:cat>
            <c:numRef>
              <c:f>Sheet1!$A$4:$A$17</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Sheet1!$C$4:$C$17</c:f>
              <c:numCache>
                <c:formatCode>General</c:formatCode>
                <c:ptCount val="14"/>
                <c:pt idx="0">
                  <c:v>16</c:v>
                </c:pt>
                <c:pt idx="1">
                  <c:v>31</c:v>
                </c:pt>
                <c:pt idx="2">
                  <c:v>24</c:v>
                </c:pt>
                <c:pt idx="3">
                  <c:v>27</c:v>
                </c:pt>
                <c:pt idx="4">
                  <c:v>26</c:v>
                </c:pt>
                <c:pt idx="5">
                  <c:v>25</c:v>
                </c:pt>
                <c:pt idx="6">
                  <c:v>28</c:v>
                </c:pt>
                <c:pt idx="7">
                  <c:v>27</c:v>
                </c:pt>
                <c:pt idx="8">
                  <c:v>25</c:v>
                </c:pt>
                <c:pt idx="9">
                  <c:v>20</c:v>
                </c:pt>
                <c:pt idx="10">
                  <c:v>32</c:v>
                </c:pt>
                <c:pt idx="11">
                  <c:v>30</c:v>
                </c:pt>
                <c:pt idx="12">
                  <c:v>32</c:v>
                </c:pt>
                <c:pt idx="13">
                  <c:v>27</c:v>
                </c:pt>
              </c:numCache>
            </c:numRef>
          </c:val>
          <c:smooth val="0"/>
          <c:extLst>
            <c:ext xmlns:c16="http://schemas.microsoft.com/office/drawing/2014/chart" uri="{C3380CC4-5D6E-409C-BE32-E72D297353CC}">
              <c16:uniqueId val="{00000001-6B02-4C16-AEA7-113994AE2C45}"/>
            </c:ext>
          </c:extLst>
        </c:ser>
        <c:ser>
          <c:idx val="2"/>
          <c:order val="2"/>
          <c:tx>
            <c:strRef>
              <c:f>Sheet1!$D$3</c:f>
              <c:strCache>
                <c:ptCount val="1"/>
                <c:pt idx="0">
                  <c:v>Bronze</c:v>
                </c:pt>
              </c:strCache>
            </c:strRef>
          </c:tx>
          <c:spPr>
            <a:ln w="28575" cap="rnd">
              <a:solidFill>
                <a:schemeClr val="accent3"/>
              </a:solidFill>
              <a:round/>
            </a:ln>
            <a:effectLst/>
          </c:spPr>
          <c:marker>
            <c:symbol val="none"/>
          </c:marker>
          <c:cat>
            <c:numRef>
              <c:f>Sheet1!$A$4:$A$17</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Sheet1!$D$4:$D$17</c:f>
              <c:numCache>
                <c:formatCode>General</c:formatCode>
                <c:ptCount val="14"/>
                <c:pt idx="0">
                  <c:v>32</c:v>
                </c:pt>
                <c:pt idx="1">
                  <c:v>37</c:v>
                </c:pt>
                <c:pt idx="2">
                  <c:v>40</c:v>
                </c:pt>
                <c:pt idx="3">
                  <c:v>38</c:v>
                </c:pt>
                <c:pt idx="4">
                  <c:v>36</c:v>
                </c:pt>
                <c:pt idx="5">
                  <c:v>35</c:v>
                </c:pt>
                <c:pt idx="6">
                  <c:v>34</c:v>
                </c:pt>
                <c:pt idx="7">
                  <c:v>35</c:v>
                </c:pt>
                <c:pt idx="8">
                  <c:v>32</c:v>
                </c:pt>
                <c:pt idx="9">
                  <c:v>25</c:v>
                </c:pt>
                <c:pt idx="10">
                  <c:v>19</c:v>
                </c:pt>
                <c:pt idx="11">
                  <c:v>24</c:v>
                </c:pt>
                <c:pt idx="12">
                  <c:v>21</c:v>
                </c:pt>
                <c:pt idx="13">
                  <c:v>22</c:v>
                </c:pt>
              </c:numCache>
            </c:numRef>
          </c:val>
          <c:smooth val="0"/>
          <c:extLst>
            <c:ext xmlns:c16="http://schemas.microsoft.com/office/drawing/2014/chart" uri="{C3380CC4-5D6E-409C-BE32-E72D297353CC}">
              <c16:uniqueId val="{00000002-6B02-4C16-AEA7-113994AE2C45}"/>
            </c:ext>
          </c:extLst>
        </c:ser>
        <c:ser>
          <c:idx val="3"/>
          <c:order val="3"/>
          <c:tx>
            <c:strRef>
              <c:f>Sheet1!$E$3</c:f>
              <c:strCache>
                <c:ptCount val="1"/>
                <c:pt idx="0">
                  <c:v>Total</c:v>
                </c:pt>
              </c:strCache>
            </c:strRef>
          </c:tx>
          <c:spPr>
            <a:ln w="28575" cap="rnd">
              <a:solidFill>
                <a:schemeClr val="accent4"/>
              </a:solidFill>
              <a:round/>
            </a:ln>
            <a:effectLst/>
          </c:spPr>
          <c:marker>
            <c:symbol val="none"/>
          </c:marker>
          <c:cat>
            <c:numRef>
              <c:f>Sheet1!$A$4:$A$17</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Sheet1!$E$4:$E$17</c:f>
              <c:numCache>
                <c:formatCode>General</c:formatCode>
                <c:ptCount val="14"/>
                <c:pt idx="0">
                  <c:v>51</c:v>
                </c:pt>
                <c:pt idx="1">
                  <c:v>70</c:v>
                </c:pt>
                <c:pt idx="2">
                  <c:v>74</c:v>
                </c:pt>
                <c:pt idx="3">
                  <c:v>77</c:v>
                </c:pt>
                <c:pt idx="4">
                  <c:v>77</c:v>
                </c:pt>
                <c:pt idx="5">
                  <c:v>73</c:v>
                </c:pt>
                <c:pt idx="6">
                  <c:v>79</c:v>
                </c:pt>
                <c:pt idx="7">
                  <c:v>84</c:v>
                </c:pt>
                <c:pt idx="8">
                  <c:v>85</c:v>
                </c:pt>
                <c:pt idx="9">
                  <c:v>82</c:v>
                </c:pt>
                <c:pt idx="10">
                  <c:v>82</c:v>
                </c:pt>
                <c:pt idx="11">
                  <c:v>88</c:v>
                </c:pt>
                <c:pt idx="12">
                  <c:v>90</c:v>
                </c:pt>
                <c:pt idx="13">
                  <c:v>84</c:v>
                </c:pt>
              </c:numCache>
            </c:numRef>
          </c:val>
          <c:smooth val="0"/>
          <c:extLst>
            <c:ext xmlns:c16="http://schemas.microsoft.com/office/drawing/2014/chart" uri="{C3380CC4-5D6E-409C-BE32-E72D297353CC}">
              <c16:uniqueId val="{00000003-6B02-4C16-AEA7-113994AE2C45}"/>
            </c:ext>
          </c:extLst>
        </c:ser>
        <c:dLbls>
          <c:showLegendKey val="0"/>
          <c:showVal val="0"/>
          <c:showCatName val="0"/>
          <c:showSerName val="0"/>
          <c:showPercent val="0"/>
          <c:showBubbleSize val="0"/>
        </c:dLbls>
        <c:marker val="1"/>
        <c:smooth val="0"/>
        <c:axId val="273052752"/>
        <c:axId val="273053080"/>
      </c:lineChart>
      <c:lineChart>
        <c:grouping val="standard"/>
        <c:varyColors val="0"/>
        <c:ser>
          <c:idx val="4"/>
          <c:order val="4"/>
          <c:tx>
            <c:strRef>
              <c:f>Sheet1!$F$3</c:f>
              <c:strCache>
                <c:ptCount val="1"/>
                <c:pt idx="0">
                  <c:v>No. Plants</c:v>
                </c:pt>
              </c:strCache>
            </c:strRef>
          </c:tx>
          <c:spPr>
            <a:ln w="28575" cap="rnd">
              <a:solidFill>
                <a:schemeClr val="accent5"/>
              </a:solidFill>
              <a:round/>
            </a:ln>
            <a:effectLst/>
          </c:spPr>
          <c:marker>
            <c:symbol val="none"/>
          </c:marker>
          <c:val>
            <c:numRef>
              <c:f>Sheet1!$F$4:$F$17</c:f>
              <c:numCache>
                <c:formatCode>General</c:formatCode>
                <c:ptCount val="14"/>
                <c:pt idx="0">
                  <c:v>138</c:v>
                </c:pt>
                <c:pt idx="1">
                  <c:v>136</c:v>
                </c:pt>
                <c:pt idx="2">
                  <c:v>134</c:v>
                </c:pt>
                <c:pt idx="3">
                  <c:v>132</c:v>
                </c:pt>
                <c:pt idx="4">
                  <c:v>131</c:v>
                </c:pt>
                <c:pt idx="5">
                  <c:v>131</c:v>
                </c:pt>
                <c:pt idx="6">
                  <c:v>130</c:v>
                </c:pt>
                <c:pt idx="7">
                  <c:v>130</c:v>
                </c:pt>
                <c:pt idx="8">
                  <c:v>131</c:v>
                </c:pt>
                <c:pt idx="9">
                  <c:v>132</c:v>
                </c:pt>
                <c:pt idx="10">
                  <c:v>129</c:v>
                </c:pt>
                <c:pt idx="11">
                  <c:v>131</c:v>
                </c:pt>
                <c:pt idx="12">
                  <c:v>131</c:v>
                </c:pt>
                <c:pt idx="13">
                  <c:v>130</c:v>
                </c:pt>
              </c:numCache>
            </c:numRef>
          </c:val>
          <c:smooth val="0"/>
          <c:extLst>
            <c:ext xmlns:c16="http://schemas.microsoft.com/office/drawing/2014/chart" uri="{C3380CC4-5D6E-409C-BE32-E72D297353CC}">
              <c16:uniqueId val="{00000004-6B02-4C16-AEA7-113994AE2C45}"/>
            </c:ext>
          </c:extLst>
        </c:ser>
        <c:dLbls>
          <c:showLegendKey val="0"/>
          <c:showVal val="0"/>
          <c:showCatName val="0"/>
          <c:showSerName val="0"/>
          <c:showPercent val="0"/>
          <c:showBubbleSize val="0"/>
        </c:dLbls>
        <c:marker val="1"/>
        <c:smooth val="0"/>
        <c:axId val="275687456"/>
        <c:axId val="275688440"/>
      </c:lineChart>
      <c:catAx>
        <c:axId val="27305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053080"/>
        <c:crosses val="autoZero"/>
        <c:auto val="1"/>
        <c:lblAlgn val="ctr"/>
        <c:lblOffset val="100"/>
        <c:noMultiLvlLbl val="0"/>
      </c:catAx>
      <c:valAx>
        <c:axId val="273053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052752"/>
        <c:crosses val="autoZero"/>
        <c:crossBetween val="between"/>
      </c:valAx>
      <c:valAx>
        <c:axId val="275688440"/>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687456"/>
        <c:crosses val="max"/>
        <c:crossBetween val="between"/>
      </c:valAx>
      <c:catAx>
        <c:axId val="275687456"/>
        <c:scaling>
          <c:orientation val="minMax"/>
        </c:scaling>
        <c:delete val="1"/>
        <c:axPos val="b"/>
        <c:majorTickMark val="out"/>
        <c:minorTickMark val="none"/>
        <c:tickLblPos val="nextTo"/>
        <c:crossAx val="2756884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83117-D908-4782-BED8-E3899D119D8A}" type="datetimeFigureOut">
              <a:rPr lang="en-US" smtClean="0"/>
              <a:t>8/5/2019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842FD-961C-47B6-8BED-4FDEEAE4FA89}" type="slidenum">
              <a:rPr lang="en-US" smtClean="0"/>
              <a:t>‹#›</a:t>
            </a:fld>
            <a:endParaRPr lang="en-US" dirty="0"/>
          </a:p>
        </p:txBody>
      </p:sp>
    </p:spTree>
    <p:extLst>
      <p:ext uri="{BB962C8B-B14F-4D97-AF65-F5344CB8AC3E}">
        <p14:creationId xmlns:p14="http://schemas.microsoft.com/office/powerpoint/2010/main" val="151996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6842FD-961C-47B6-8BED-4FDEEAE4FA89}" type="slidenum">
              <a:rPr lang="en-US" smtClean="0"/>
              <a:t>1</a:t>
            </a:fld>
            <a:endParaRPr lang="en-US" dirty="0"/>
          </a:p>
        </p:txBody>
      </p:sp>
    </p:spTree>
    <p:extLst>
      <p:ext uri="{BB962C8B-B14F-4D97-AF65-F5344CB8AC3E}">
        <p14:creationId xmlns:p14="http://schemas.microsoft.com/office/powerpoint/2010/main" val="146542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842FD-961C-47B6-8BED-4FDEEAE4FA89}" type="slidenum">
              <a:rPr lang="en-US" smtClean="0"/>
              <a:t>15</a:t>
            </a:fld>
            <a:endParaRPr lang="en-US" dirty="0"/>
          </a:p>
        </p:txBody>
      </p:sp>
    </p:spTree>
    <p:extLst>
      <p:ext uri="{BB962C8B-B14F-4D97-AF65-F5344CB8AC3E}">
        <p14:creationId xmlns:p14="http://schemas.microsoft.com/office/powerpoint/2010/main" val="158351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6D1D761-D9DF-4BDC-83FB-D2B522B6A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41AD739-0CA0-4059-97B0-CE87147545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00" name="Slide Number Placeholder 3">
            <a:extLst>
              <a:ext uri="{FF2B5EF4-FFF2-40B4-BE49-F238E27FC236}">
                <a16:creationId xmlns:a16="http://schemas.microsoft.com/office/drawing/2014/main" id="{A03C3378-FB0A-4679-ABD7-8D9211D9A0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37B8048-5BA0-4123-A3F4-632CF5D01550}" type="slidenum">
              <a:rPr lang="en-US" altLang="en-US" smtClean="0"/>
              <a:pPr/>
              <a:t>16</a:t>
            </a:fld>
            <a:endParaRPr lang="en-US" altLang="en-US"/>
          </a:p>
        </p:txBody>
      </p:sp>
    </p:spTree>
    <p:extLst>
      <p:ext uri="{BB962C8B-B14F-4D97-AF65-F5344CB8AC3E}">
        <p14:creationId xmlns:p14="http://schemas.microsoft.com/office/powerpoint/2010/main" val="277726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2CE47B06-126A-49F6-B735-3CAB49591894}"/>
              </a:ext>
            </a:extLst>
          </p:cNvPr>
          <p:cNvSpPr>
            <a:spLocks noGrp="1" noRot="1" noChangeAspect="1" noTextEdit="1"/>
          </p:cNvSpPr>
          <p:nvPr>
            <p:ph type="sldImg"/>
          </p:nvPr>
        </p:nvSpPr>
        <p:spPr bwMode="auto">
          <a:xfrm>
            <a:off x="1320800" y="533400"/>
            <a:ext cx="4470400"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4A42EE79-FD3A-4C06-A219-0F97AE7E0283}"/>
              </a:ext>
            </a:extLst>
          </p:cNvPr>
          <p:cNvSpPr>
            <a:spLocks noGrp="1"/>
          </p:cNvSpPr>
          <p:nvPr>
            <p:ph type="body" idx="1"/>
          </p:nvPr>
        </p:nvSpPr>
        <p:spPr bwMode="auto">
          <a:xfrm>
            <a:off x="609600" y="3962400"/>
            <a:ext cx="58674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n-US" altLang="en-US" sz="1000">
                <a:latin typeface="Tahoma" panose="020B0604030504040204" pitchFamily="34" charset="0"/>
                <a:cs typeface="Tahoma" panose="020B0604030504040204" pitchFamily="34" charset="0"/>
              </a:rPr>
              <a:t>Read Slide</a:t>
            </a:r>
          </a:p>
        </p:txBody>
      </p:sp>
      <p:sp>
        <p:nvSpPr>
          <p:cNvPr id="6148" name="Slide Number Placeholder 3">
            <a:extLst>
              <a:ext uri="{FF2B5EF4-FFF2-40B4-BE49-F238E27FC236}">
                <a16:creationId xmlns:a16="http://schemas.microsoft.com/office/drawing/2014/main" id="{C1817408-DC8B-40AB-B83A-F49D79D20B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4AFA60-0740-4FC1-A38C-F88BFC04D308}"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62290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DFAAA81-3A44-4B01-BE36-CFC1F8601BE1}"/>
              </a:ext>
            </a:extLst>
          </p:cNvPr>
          <p:cNvSpPr>
            <a:spLocks noGrp="1" noRot="1" noChangeAspect="1" noTextEdit="1"/>
          </p:cNvSpPr>
          <p:nvPr>
            <p:ph type="sldImg"/>
          </p:nvPr>
        </p:nvSpPr>
        <p:spPr bwMode="auto">
          <a:xfrm>
            <a:off x="1320800" y="533400"/>
            <a:ext cx="4470400"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FAA683C-4B0D-4953-805C-C160B9E2C5E9}"/>
              </a:ext>
            </a:extLst>
          </p:cNvPr>
          <p:cNvSpPr>
            <a:spLocks noGrp="1"/>
          </p:cNvSpPr>
          <p:nvPr>
            <p:ph type="body" idx="1"/>
          </p:nvPr>
        </p:nvSpPr>
        <p:spPr bwMode="auto">
          <a:xfrm>
            <a:off x="609600" y="3962400"/>
            <a:ext cx="58674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n-US" altLang="en-US" sz="1000">
                <a:latin typeface="Tahoma" panose="020B0604030504040204" pitchFamily="34" charset="0"/>
                <a:cs typeface="Tahoma" panose="020B0604030504040204" pitchFamily="34" charset="0"/>
              </a:rPr>
              <a:t>Read Slide</a:t>
            </a:r>
          </a:p>
        </p:txBody>
      </p:sp>
      <p:sp>
        <p:nvSpPr>
          <p:cNvPr id="8196" name="Slide Number Placeholder 3">
            <a:extLst>
              <a:ext uri="{FF2B5EF4-FFF2-40B4-BE49-F238E27FC236}">
                <a16:creationId xmlns:a16="http://schemas.microsoft.com/office/drawing/2014/main" id="{03377383-A3F3-473A-9861-027D313C0C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6708ED-EA6B-4285-AEF6-17CEA85A71C2}" type="slidenum">
              <a:rPr lang="en-US" altLang="en-US" smtClean="0"/>
              <a:pPr>
                <a:spcBef>
                  <a:spcPct val="0"/>
                </a:spcBef>
              </a:pPr>
              <a:t>18</a:t>
            </a:fld>
            <a:endParaRPr lang="en-US" altLang="en-US"/>
          </a:p>
        </p:txBody>
      </p:sp>
    </p:spTree>
    <p:extLst>
      <p:ext uri="{BB962C8B-B14F-4D97-AF65-F5344CB8AC3E}">
        <p14:creationId xmlns:p14="http://schemas.microsoft.com/office/powerpoint/2010/main" val="1171268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1D35585-792D-4CD9-B687-DAF14CBFF9A6}"/>
              </a:ext>
            </a:extLst>
          </p:cNvPr>
          <p:cNvSpPr>
            <a:spLocks noGrp="1" noRot="1" noChangeAspect="1" noTextEdit="1"/>
          </p:cNvSpPr>
          <p:nvPr>
            <p:ph type="sldImg"/>
          </p:nvPr>
        </p:nvSpPr>
        <p:spPr bwMode="auto">
          <a:xfrm>
            <a:off x="1320800" y="533400"/>
            <a:ext cx="4470400"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082C86F-39D4-425B-BE26-0DE77F7980E7}"/>
              </a:ext>
            </a:extLst>
          </p:cNvPr>
          <p:cNvSpPr>
            <a:spLocks noGrp="1"/>
          </p:cNvSpPr>
          <p:nvPr>
            <p:ph type="body" idx="1"/>
          </p:nvPr>
        </p:nvSpPr>
        <p:spPr bwMode="auto">
          <a:xfrm>
            <a:off x="609600" y="3962400"/>
            <a:ext cx="58674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n-US" altLang="en-US" sz="1000">
                <a:latin typeface="Tahoma" panose="020B0604030504040204" pitchFamily="34" charset="0"/>
                <a:cs typeface="Tahoma" panose="020B0604030504040204" pitchFamily="34" charset="0"/>
              </a:rPr>
              <a:t>Read Slide</a:t>
            </a:r>
          </a:p>
        </p:txBody>
      </p:sp>
      <p:sp>
        <p:nvSpPr>
          <p:cNvPr id="10244" name="Slide Number Placeholder 3">
            <a:extLst>
              <a:ext uri="{FF2B5EF4-FFF2-40B4-BE49-F238E27FC236}">
                <a16:creationId xmlns:a16="http://schemas.microsoft.com/office/drawing/2014/main" id="{378558F3-74B3-4323-8AEB-C6F4E07A84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97C09B-D2E4-4717-8670-CD03E10E8921}" type="slidenum">
              <a:rPr lang="en-US" altLang="en-US" smtClean="0"/>
              <a:pPr>
                <a:spcBef>
                  <a:spcPct val="0"/>
                </a:spcBef>
              </a:pPr>
              <a:t>19</a:t>
            </a:fld>
            <a:endParaRPr lang="en-US" altLang="en-US"/>
          </a:p>
        </p:txBody>
      </p:sp>
    </p:spTree>
    <p:extLst>
      <p:ext uri="{BB962C8B-B14F-4D97-AF65-F5344CB8AC3E}">
        <p14:creationId xmlns:p14="http://schemas.microsoft.com/office/powerpoint/2010/main" val="350262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6032FE6-A840-4AED-8F18-4A76F387ED99}"/>
              </a:ext>
            </a:extLst>
          </p:cNvPr>
          <p:cNvSpPr>
            <a:spLocks noGrp="1" noRot="1" noChangeAspect="1" noTextEdit="1"/>
          </p:cNvSpPr>
          <p:nvPr>
            <p:ph type="sldImg"/>
          </p:nvPr>
        </p:nvSpPr>
        <p:spPr bwMode="auto">
          <a:xfrm>
            <a:off x="1320800" y="533400"/>
            <a:ext cx="4470400" cy="3352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4F84184-FB86-4040-9789-B48BDAE4DA46}"/>
              </a:ext>
            </a:extLst>
          </p:cNvPr>
          <p:cNvSpPr>
            <a:spLocks noGrp="1"/>
          </p:cNvSpPr>
          <p:nvPr>
            <p:ph type="body" idx="1"/>
          </p:nvPr>
        </p:nvSpPr>
        <p:spPr bwMode="auto">
          <a:xfrm>
            <a:off x="609600" y="3962400"/>
            <a:ext cx="58674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pPr>
            <a:r>
              <a:rPr lang="en-US" altLang="en-US" sz="1000">
                <a:latin typeface="Tahoma" panose="020B0604030504040204" pitchFamily="34" charset="0"/>
                <a:cs typeface="Tahoma" panose="020B0604030504040204" pitchFamily="34" charset="0"/>
              </a:rPr>
              <a:t>Read Slide</a:t>
            </a:r>
          </a:p>
        </p:txBody>
      </p:sp>
      <p:sp>
        <p:nvSpPr>
          <p:cNvPr id="12292" name="Slide Number Placeholder 3">
            <a:extLst>
              <a:ext uri="{FF2B5EF4-FFF2-40B4-BE49-F238E27FC236}">
                <a16:creationId xmlns:a16="http://schemas.microsoft.com/office/drawing/2014/main" id="{6C5F6800-3DBF-4924-A5A6-17623EA4A3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FD02D0-2A9D-46B3-84CF-F3F77594BEA5}"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47377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371F2A7-DEBE-44AD-BA39-2F23B68A61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FF421C2-2E37-4C4F-960D-1BAB1EE03F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39634E20-9870-49FA-B687-6DEDE1C65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147689-EFF9-48A9-9678-A583B6328D85}" type="slidenum">
              <a:rPr lang="en-US" altLang="en-US" smtClean="0"/>
              <a:pPr/>
              <a:t>21</a:t>
            </a:fld>
            <a:endParaRPr lang="en-US" altLang="en-US"/>
          </a:p>
        </p:txBody>
      </p:sp>
    </p:spTree>
    <p:extLst>
      <p:ext uri="{BB962C8B-B14F-4D97-AF65-F5344CB8AC3E}">
        <p14:creationId xmlns:p14="http://schemas.microsoft.com/office/powerpoint/2010/main" val="26731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842FD-961C-47B6-8BED-4FDEEAE4FA89}" type="slidenum">
              <a:rPr lang="en-US" smtClean="0"/>
              <a:t>22</a:t>
            </a:fld>
            <a:endParaRPr lang="en-US" dirty="0"/>
          </a:p>
        </p:txBody>
      </p:sp>
    </p:spTree>
    <p:extLst>
      <p:ext uri="{BB962C8B-B14F-4D97-AF65-F5344CB8AC3E}">
        <p14:creationId xmlns:p14="http://schemas.microsoft.com/office/powerpoint/2010/main" val="113453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Organized in 2003.  Had</a:t>
            </a:r>
            <a:r>
              <a:rPr lang="en-US" baseline="0" dirty="0"/>
              <a:t> our first awards in 2005.  Good growth trend so far, but still need to reach a few more waterworks.</a:t>
            </a:r>
            <a:endParaRPr lang="en-US" dirty="0"/>
          </a:p>
        </p:txBody>
      </p:sp>
      <p:sp>
        <p:nvSpPr>
          <p:cNvPr id="4" name="Slide Number Placeholder 3"/>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078DEF33-678E-40E5-9AFC-2D608C85919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00168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have about 120 staff and 6 field offices.</a:t>
            </a:r>
            <a:r>
              <a:rPr lang="en-US" altLang="en-US" baseline="0" dirty="0"/>
              <a:t>  We are in the process of standing up the 6</a:t>
            </a:r>
            <a:r>
              <a:rPr lang="en-US" altLang="en-US" baseline="30000" dirty="0"/>
              <a:t>th</a:t>
            </a:r>
            <a:r>
              <a:rPr lang="en-US" altLang="en-US" baseline="0" dirty="0"/>
              <a:t> field office in the Richmond area.</a:t>
            </a:r>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850">
              <a:defRPr sz="1400" i="1">
                <a:solidFill>
                  <a:schemeClr val="tx1"/>
                </a:solidFill>
                <a:latin typeface="Arial" panose="020B0604020202020204" pitchFamily="34" charset="0"/>
                <a:cs typeface="Arial" panose="020B0604020202020204" pitchFamily="34" charset="0"/>
              </a:defRPr>
            </a:lvl1pPr>
            <a:lvl2pPr marL="743173" indent="-285836" defTabSz="917850">
              <a:defRPr sz="1400" i="1">
                <a:solidFill>
                  <a:schemeClr val="tx1"/>
                </a:solidFill>
                <a:latin typeface="Arial" panose="020B0604020202020204" pitchFamily="34" charset="0"/>
                <a:cs typeface="Arial" panose="020B0604020202020204" pitchFamily="34" charset="0"/>
              </a:defRPr>
            </a:lvl2pPr>
            <a:lvl3pPr marL="1143343" indent="-228669" defTabSz="917850">
              <a:defRPr sz="1400" i="1">
                <a:solidFill>
                  <a:schemeClr val="tx1"/>
                </a:solidFill>
                <a:latin typeface="Arial" panose="020B0604020202020204" pitchFamily="34" charset="0"/>
                <a:cs typeface="Arial" panose="020B0604020202020204" pitchFamily="34" charset="0"/>
              </a:defRPr>
            </a:lvl3pPr>
            <a:lvl4pPr marL="1600680" indent="-228669" defTabSz="917850">
              <a:defRPr sz="1400" i="1">
                <a:solidFill>
                  <a:schemeClr val="tx1"/>
                </a:solidFill>
                <a:latin typeface="Arial" panose="020B0604020202020204" pitchFamily="34" charset="0"/>
                <a:cs typeface="Arial" panose="020B0604020202020204" pitchFamily="34" charset="0"/>
              </a:defRPr>
            </a:lvl4pPr>
            <a:lvl5pPr marL="2058017" indent="-228669" defTabSz="917850">
              <a:defRPr sz="1400" i="1">
                <a:solidFill>
                  <a:schemeClr val="tx1"/>
                </a:solidFill>
                <a:latin typeface="Arial" panose="020B0604020202020204" pitchFamily="34" charset="0"/>
                <a:cs typeface="Arial" panose="020B0604020202020204" pitchFamily="34" charset="0"/>
              </a:defRPr>
            </a:lvl5pPr>
            <a:lvl6pPr marL="2515354" indent="-228669" defTabSz="917850" eaLnBrk="0" fontAlgn="base" hangingPunct="0">
              <a:spcBef>
                <a:spcPct val="0"/>
              </a:spcBef>
              <a:spcAft>
                <a:spcPct val="0"/>
              </a:spcAft>
              <a:defRPr sz="1400" i="1">
                <a:solidFill>
                  <a:schemeClr val="tx1"/>
                </a:solidFill>
                <a:latin typeface="Arial" panose="020B0604020202020204" pitchFamily="34" charset="0"/>
                <a:cs typeface="Arial" panose="020B0604020202020204" pitchFamily="34" charset="0"/>
              </a:defRPr>
            </a:lvl6pPr>
            <a:lvl7pPr marL="2972692" indent="-228669" defTabSz="917850" eaLnBrk="0" fontAlgn="base" hangingPunct="0">
              <a:spcBef>
                <a:spcPct val="0"/>
              </a:spcBef>
              <a:spcAft>
                <a:spcPct val="0"/>
              </a:spcAft>
              <a:defRPr sz="1400" i="1">
                <a:solidFill>
                  <a:schemeClr val="tx1"/>
                </a:solidFill>
                <a:latin typeface="Arial" panose="020B0604020202020204" pitchFamily="34" charset="0"/>
                <a:cs typeface="Arial" panose="020B0604020202020204" pitchFamily="34" charset="0"/>
              </a:defRPr>
            </a:lvl7pPr>
            <a:lvl8pPr marL="3430029" indent="-228669" defTabSz="917850" eaLnBrk="0" fontAlgn="base" hangingPunct="0">
              <a:spcBef>
                <a:spcPct val="0"/>
              </a:spcBef>
              <a:spcAft>
                <a:spcPct val="0"/>
              </a:spcAft>
              <a:defRPr sz="1400" i="1">
                <a:solidFill>
                  <a:schemeClr val="tx1"/>
                </a:solidFill>
                <a:latin typeface="Arial" panose="020B0604020202020204" pitchFamily="34" charset="0"/>
                <a:cs typeface="Arial" panose="020B0604020202020204" pitchFamily="34" charset="0"/>
              </a:defRPr>
            </a:lvl8pPr>
            <a:lvl9pPr marL="3887366" indent="-228669" defTabSz="917850" eaLnBrk="0" fontAlgn="base" hangingPunct="0">
              <a:spcBef>
                <a:spcPct val="0"/>
              </a:spcBef>
              <a:spcAft>
                <a:spcPct val="0"/>
              </a:spcAft>
              <a:defRPr sz="1400" i="1">
                <a:solidFill>
                  <a:schemeClr val="tx1"/>
                </a:solidFill>
                <a:latin typeface="Arial" panose="020B0604020202020204" pitchFamily="34" charset="0"/>
                <a:cs typeface="Arial" panose="020B0604020202020204" pitchFamily="34" charset="0"/>
              </a:defRPr>
            </a:lvl9pPr>
          </a:lstStyle>
          <a:p>
            <a:pPr marL="0" marR="0" lvl="0" indent="0" algn="r" defTabSz="917850" rtl="0" eaLnBrk="1" fontAlgn="base" latinLnBrk="0" hangingPunct="1">
              <a:lnSpc>
                <a:spcPct val="100000"/>
              </a:lnSpc>
              <a:spcBef>
                <a:spcPct val="0"/>
              </a:spcBef>
              <a:spcAft>
                <a:spcPct val="0"/>
              </a:spcAft>
              <a:buClrTx/>
              <a:buSzTx/>
              <a:buFontTx/>
              <a:buNone/>
              <a:tabLst/>
              <a:defRPr/>
            </a:pPr>
            <a:fld id="{B20FD953-AC1B-436B-BA5A-B1DDA50C3E03}" type="slidenum">
              <a:rPr kumimoji="0" lang="en-US"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7850" rtl="0" eaLnBrk="1" fontAlgn="base" latinLnBrk="0" hangingPunct="1">
                <a:lnSpc>
                  <a:spcPct val="100000"/>
                </a:lnSpc>
                <a:spcBef>
                  <a:spcPct val="0"/>
                </a:spcBef>
                <a:spcAft>
                  <a:spcPct val="0"/>
                </a:spcAft>
                <a:buClrTx/>
                <a:buSzTx/>
                <a:buFontTx/>
                <a:buNone/>
                <a:tabLst/>
                <a:defRPr/>
              </a:pPr>
              <a:t>25</a:t>
            </a:fld>
            <a:endParaRPr kumimoji="0" lang="en-US" altLang="en-US" sz="12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107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842FD-961C-47B6-8BED-4FDEEAE4FA89}" type="slidenum">
              <a:rPr lang="en-US" smtClean="0"/>
              <a:t>2</a:t>
            </a:fld>
            <a:endParaRPr lang="en-US" dirty="0"/>
          </a:p>
        </p:txBody>
      </p:sp>
    </p:spTree>
    <p:extLst>
      <p:ext uri="{BB962C8B-B14F-4D97-AF65-F5344CB8AC3E}">
        <p14:creationId xmlns:p14="http://schemas.microsoft.com/office/powerpoint/2010/main" val="3503918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*Half the membership has been on the committee less than 2 years</a:t>
            </a:r>
          </a:p>
        </p:txBody>
      </p:sp>
      <p:sp>
        <p:nvSpPr>
          <p:cNvPr id="4" name="Slide Number Placeholder 3"/>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078DEF33-678E-40E5-9AFC-2D608C85919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98815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team has grown to include two more representatives</a:t>
            </a:r>
            <a:r>
              <a:rPr lang="en-US" baseline="0" dirty="0"/>
              <a:t> from the Central Office.  There is one member still on the team from 2003 (Dixon Tucker). </a:t>
            </a:r>
          </a:p>
          <a:p>
            <a:r>
              <a:rPr lang="en-US" baseline="0" dirty="0"/>
              <a:t>First Chair – Charles Rest, Second Chair – Robert Edelman, Third Chair – Aaron Moses, Four Chair – Dixon Tucker</a:t>
            </a:r>
          </a:p>
          <a:p>
            <a:endParaRPr lang="en-US" dirty="0"/>
          </a:p>
        </p:txBody>
      </p:sp>
      <p:sp>
        <p:nvSpPr>
          <p:cNvPr id="4" name="Slide Number Placeholder 3"/>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078DEF33-678E-40E5-9AFC-2D608C85919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77788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078DEF33-678E-40E5-9AFC-2D608C85919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925"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9892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842FD-961C-47B6-8BED-4FDEEAE4FA89}" type="slidenum">
              <a:rPr lang="en-US" smtClean="0"/>
              <a:t>30</a:t>
            </a:fld>
            <a:endParaRPr lang="en-US" dirty="0"/>
          </a:p>
        </p:txBody>
      </p:sp>
    </p:spTree>
    <p:extLst>
      <p:ext uri="{BB962C8B-B14F-4D97-AF65-F5344CB8AC3E}">
        <p14:creationId xmlns:p14="http://schemas.microsoft.com/office/powerpoint/2010/main" val="2462428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842FD-961C-47B6-8BED-4FDEEAE4FA89}" type="slidenum">
              <a:rPr lang="en-US" smtClean="0"/>
              <a:t>31</a:t>
            </a:fld>
            <a:endParaRPr lang="en-US" dirty="0"/>
          </a:p>
        </p:txBody>
      </p:sp>
    </p:spTree>
    <p:extLst>
      <p:ext uri="{BB962C8B-B14F-4D97-AF65-F5344CB8AC3E}">
        <p14:creationId xmlns:p14="http://schemas.microsoft.com/office/powerpoint/2010/main" val="3982944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Cooperative Federalism: </a:t>
            </a:r>
            <a:r>
              <a:rPr lang="en-US" sz="1200" kern="1200">
                <a:solidFill>
                  <a:schemeClr val="tx1"/>
                </a:solidFill>
                <a:effectLst/>
                <a:latin typeface="Arial" charset="0"/>
                <a:ea typeface="ＭＳ Ｐゴシック" pitchFamily="84" charset="-128"/>
                <a:cs typeface="+mn-cs"/>
              </a:rPr>
              <a:t>EPA working collaboratively with states and local governments to benefit the public</a:t>
            </a:r>
            <a:endParaRPr lang="en-US"/>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D0F8E1-03C7-4B7B-8D92-48E9B628378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3495377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D0F8E1-03C7-4B7B-8D92-48E9B628378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908550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D0F8E1-03C7-4B7B-8D92-48E9B628378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3266156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D0F8E1-03C7-4B7B-8D92-48E9B628378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2807469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D0F8E1-03C7-4B7B-8D92-48E9B628378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157557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842FD-961C-47B6-8BED-4FDEEAE4FA89}" type="slidenum">
              <a:rPr lang="en-US" smtClean="0"/>
              <a:t>3</a:t>
            </a:fld>
            <a:endParaRPr lang="en-US" dirty="0"/>
          </a:p>
        </p:txBody>
      </p:sp>
    </p:spTree>
    <p:extLst>
      <p:ext uri="{BB962C8B-B14F-4D97-AF65-F5344CB8AC3E}">
        <p14:creationId xmlns:p14="http://schemas.microsoft.com/office/powerpoint/2010/main" val="414942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next 5 years I believe we can accomplish the following with our AWOP program, if we are to receive adequate support from our administrators and we are able to increase staffing levels: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110C8F-6F54-44E9-BE2F-BBE7315B63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45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6842FD-961C-47B6-8BED-4FDEEAE4FA89}" type="slidenum">
              <a:rPr lang="en-US" smtClean="0"/>
              <a:t>8</a:t>
            </a:fld>
            <a:endParaRPr lang="en-US" dirty="0"/>
          </a:p>
        </p:txBody>
      </p:sp>
    </p:spTree>
    <p:extLst>
      <p:ext uri="{BB962C8B-B14F-4D97-AF65-F5344CB8AC3E}">
        <p14:creationId xmlns:p14="http://schemas.microsoft.com/office/powerpoint/2010/main" val="316253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baseline="0" dirty="0"/>
          </a:p>
        </p:txBody>
      </p:sp>
    </p:spTree>
    <p:extLst>
      <p:ext uri="{BB962C8B-B14F-4D97-AF65-F5344CB8AC3E}">
        <p14:creationId xmlns:p14="http://schemas.microsoft.com/office/powerpoint/2010/main" val="79711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423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15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096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230062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371738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159774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U.S. Environmental Protection Agency</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3B8D042-437B-4D8B-8840-900C52EAEA0B}" type="slidenum">
              <a:rPr kumimoji="0" lang="en-US" sz="1400" b="0" i="0" u="none" strike="noStrike" kern="1200" cap="none" spc="0" normalizeH="0" baseline="0" noProof="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264022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 name="Rectangle 6"/>
          <p:cNvSpPr>
            <a:spLocks noGrp="1" noChangeArrowheads="1"/>
          </p:cNvSpPr>
          <p:nvPr>
            <p:ph type="ftr" sz="quarter" idx="11"/>
          </p:nvPr>
        </p:nvSpPr>
        <p:spPr>
          <a:xfrm>
            <a:off x="2667000" y="6248400"/>
            <a:ext cx="3810000" cy="457200"/>
          </a:xfrm>
        </p:spPr>
        <p:txBody>
          <a:bodyPr/>
          <a:lstStyle>
            <a:lvl1pPr>
              <a:defRPr sz="1400"/>
            </a:lvl1pPr>
          </a:lstStyle>
          <a:p>
            <a:pPr>
              <a:defRPr/>
            </a:pPr>
            <a:r>
              <a:rPr lang="en-US" dirty="0"/>
              <a:t>U.S. Environmental Protection Agency</a:t>
            </a:r>
          </a:p>
        </p:txBody>
      </p:sp>
      <p:sp>
        <p:nvSpPr>
          <p:cNvPr id="8" name="Rectangle 7"/>
          <p:cNvSpPr>
            <a:spLocks noGrp="1" noChangeArrowheads="1"/>
          </p:cNvSpPr>
          <p:nvPr>
            <p:ph type="sldNum" sz="quarter" idx="12"/>
          </p:nvPr>
        </p:nvSpPr>
        <p:spPr/>
        <p:txBody>
          <a:bodyPr/>
          <a:lstStyle>
            <a:lvl1pPr>
              <a:defRPr/>
            </a:lvl1pPr>
          </a:lstStyle>
          <a:p>
            <a:pPr>
              <a:defRPr/>
            </a:pPr>
            <a:fld id="{92CBEBA0-792A-41C0-9A18-69D7FC35493E}" type="slidenum">
              <a:rPr lang="en-US"/>
              <a:pPr>
                <a:defRPr/>
              </a:pPr>
              <a:t>‹#›</a:t>
            </a:fld>
            <a:endParaRPr lang="en-US" dirty="0"/>
          </a:p>
        </p:txBody>
      </p:sp>
    </p:spTree>
    <p:extLst>
      <p:ext uri="{BB962C8B-B14F-4D97-AF65-F5344CB8AC3E}">
        <p14:creationId xmlns:p14="http://schemas.microsoft.com/office/powerpoint/2010/main" val="332285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D3B8D042-437B-4D8B-8840-900C52EAEA0B}" type="slidenum">
              <a:rPr lang="en-US"/>
              <a:pPr>
                <a:defRPr/>
              </a:pPr>
              <a:t>‹#›</a:t>
            </a:fld>
            <a:endParaRPr lang="en-US" dirty="0"/>
          </a:p>
        </p:txBody>
      </p:sp>
    </p:spTree>
    <p:extLst>
      <p:ext uri="{BB962C8B-B14F-4D97-AF65-F5344CB8AC3E}">
        <p14:creationId xmlns:p14="http://schemas.microsoft.com/office/powerpoint/2010/main" val="1380630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2B50A67C-37D4-42F2-8E33-DC8740A462A5}" type="slidenum">
              <a:rPr lang="en-US"/>
              <a:pPr>
                <a:defRPr/>
              </a:pPr>
              <a:t>‹#›</a:t>
            </a:fld>
            <a:endParaRPr lang="en-US" dirty="0"/>
          </a:p>
        </p:txBody>
      </p:sp>
    </p:spTree>
    <p:extLst>
      <p:ext uri="{BB962C8B-B14F-4D97-AF65-F5344CB8AC3E}">
        <p14:creationId xmlns:p14="http://schemas.microsoft.com/office/powerpoint/2010/main" val="3212234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9CEB73FE-2650-457E-B84D-6BB80EB4967D}" type="slidenum">
              <a:rPr lang="en-US"/>
              <a:pPr>
                <a:defRPr/>
              </a:pPr>
              <a:t>‹#›</a:t>
            </a:fld>
            <a:endParaRPr lang="en-US" dirty="0"/>
          </a:p>
        </p:txBody>
      </p:sp>
    </p:spTree>
    <p:extLst>
      <p:ext uri="{BB962C8B-B14F-4D97-AF65-F5344CB8AC3E}">
        <p14:creationId xmlns:p14="http://schemas.microsoft.com/office/powerpoint/2010/main" val="2299680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7"/>
          <p:cNvSpPr>
            <a:spLocks noGrp="1"/>
          </p:cNvSpPr>
          <p:nvPr>
            <p:ph type="ftr" sz="quarter" idx="11"/>
          </p:nvPr>
        </p:nvSpPr>
        <p:spPr/>
        <p:txBody>
          <a:bodyPr/>
          <a:lstStyle>
            <a:lvl1pPr>
              <a:defRPr/>
            </a:lvl1pPr>
          </a:lstStyle>
          <a:p>
            <a:pPr>
              <a:defRPr/>
            </a:pPr>
            <a:r>
              <a:rPr lang="en-US" dirty="0"/>
              <a:t>U.S. Environmental Protection Agency</a:t>
            </a:r>
          </a:p>
        </p:txBody>
      </p:sp>
      <p:sp>
        <p:nvSpPr>
          <p:cNvPr id="10" name="Slide Number Placeholder 8"/>
          <p:cNvSpPr>
            <a:spLocks noGrp="1"/>
          </p:cNvSpPr>
          <p:nvPr>
            <p:ph type="sldNum" sz="quarter" idx="12"/>
          </p:nvPr>
        </p:nvSpPr>
        <p:spPr/>
        <p:txBody>
          <a:bodyPr/>
          <a:lstStyle>
            <a:lvl1pPr>
              <a:defRPr/>
            </a:lvl1pPr>
          </a:lstStyle>
          <a:p>
            <a:pPr>
              <a:defRPr/>
            </a:pPr>
            <a:fld id="{BD373DCE-8F8A-4717-A647-508BC899B8E1}" type="slidenum">
              <a:rPr lang="en-US"/>
              <a:pPr>
                <a:defRPr/>
              </a:pPr>
              <a:t>‹#›</a:t>
            </a:fld>
            <a:endParaRPr lang="en-US" dirty="0"/>
          </a:p>
        </p:txBody>
      </p:sp>
    </p:spTree>
    <p:extLst>
      <p:ext uri="{BB962C8B-B14F-4D97-AF65-F5344CB8AC3E}">
        <p14:creationId xmlns:p14="http://schemas.microsoft.com/office/powerpoint/2010/main" val="1199036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5" name="Footer Placeholder 3"/>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3E81B74C-8AE9-4871-9578-B6C5DC9B595A}" type="slidenum">
              <a:rPr lang="en-US"/>
              <a:pPr>
                <a:defRPr/>
              </a:pPr>
              <a:t>‹#›</a:t>
            </a:fld>
            <a:endParaRPr lang="en-US" dirty="0"/>
          </a:p>
        </p:txBody>
      </p:sp>
    </p:spTree>
    <p:extLst>
      <p:ext uri="{BB962C8B-B14F-4D97-AF65-F5344CB8AC3E}">
        <p14:creationId xmlns:p14="http://schemas.microsoft.com/office/powerpoint/2010/main" val="3908869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4" name="Footer Placeholder 2"/>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5" name="Slide Number Placeholder 3"/>
          <p:cNvSpPr>
            <a:spLocks noGrp="1"/>
          </p:cNvSpPr>
          <p:nvPr>
            <p:ph type="sldNum" sz="quarter" idx="12"/>
          </p:nvPr>
        </p:nvSpPr>
        <p:spPr/>
        <p:txBody>
          <a:bodyPr/>
          <a:lstStyle>
            <a:lvl1pPr>
              <a:defRPr/>
            </a:lvl1pPr>
          </a:lstStyle>
          <a:p>
            <a:pPr>
              <a:defRPr/>
            </a:pPr>
            <a:fld id="{895F71E9-67BB-4FE2-B703-AF16261159AE}" type="slidenum">
              <a:rPr lang="en-US"/>
              <a:pPr>
                <a:defRPr/>
              </a:pPr>
              <a:t>‹#›</a:t>
            </a:fld>
            <a:endParaRPr lang="en-US" dirty="0"/>
          </a:p>
        </p:txBody>
      </p:sp>
    </p:spTree>
    <p:extLst>
      <p:ext uri="{BB962C8B-B14F-4D97-AF65-F5344CB8AC3E}">
        <p14:creationId xmlns:p14="http://schemas.microsoft.com/office/powerpoint/2010/main" val="5250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2526664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2F6128A4-E14C-4EB3-8F96-83D58387CADF}" type="slidenum">
              <a:rPr lang="en-US"/>
              <a:pPr>
                <a:defRPr/>
              </a:pPr>
              <a:t>‹#›</a:t>
            </a:fld>
            <a:endParaRPr lang="en-US" dirty="0"/>
          </a:p>
        </p:txBody>
      </p:sp>
    </p:spTree>
    <p:extLst>
      <p:ext uri="{BB962C8B-B14F-4D97-AF65-F5344CB8AC3E}">
        <p14:creationId xmlns:p14="http://schemas.microsoft.com/office/powerpoint/2010/main" val="3576965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5"/>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13B5EF77-51F5-496A-9CF0-BD95E934C8B3}" type="slidenum">
              <a:rPr lang="en-US"/>
              <a:pPr>
                <a:defRPr/>
              </a:pPr>
              <a:t>‹#›</a:t>
            </a:fld>
            <a:endParaRPr lang="en-US" dirty="0"/>
          </a:p>
        </p:txBody>
      </p:sp>
    </p:spTree>
    <p:extLst>
      <p:ext uri="{BB962C8B-B14F-4D97-AF65-F5344CB8AC3E}">
        <p14:creationId xmlns:p14="http://schemas.microsoft.com/office/powerpoint/2010/main" val="2520573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a:t>
            </a:r>
            <a:r>
              <a:rPr lang="en-US" dirty="0" err="1"/>
              <a:t>lev</a:t>
            </a:r>
            <a:endParaRPr lang="en-US" dirty="0"/>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58BFEEAD-24BC-4E88-9F34-091004E4B907}" type="slidenum">
              <a:rPr lang="en-US"/>
              <a:pPr>
                <a:defRPr/>
              </a:pPr>
              <a:t>‹#›</a:t>
            </a:fld>
            <a:endParaRPr lang="en-US" dirty="0"/>
          </a:p>
        </p:txBody>
      </p:sp>
    </p:spTree>
    <p:extLst>
      <p:ext uri="{BB962C8B-B14F-4D97-AF65-F5344CB8AC3E}">
        <p14:creationId xmlns:p14="http://schemas.microsoft.com/office/powerpoint/2010/main" val="752649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sz="1400"/>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19892C55-5BA6-4586-A88A-ED271543BBDD}" type="slidenum">
              <a:rPr lang="en-US"/>
              <a:pPr>
                <a:defRPr/>
              </a:pPr>
              <a:t>‹#›</a:t>
            </a:fld>
            <a:endParaRPr lang="en-US" dirty="0"/>
          </a:p>
        </p:txBody>
      </p:sp>
    </p:spTree>
    <p:extLst>
      <p:ext uri="{BB962C8B-B14F-4D97-AF65-F5344CB8AC3E}">
        <p14:creationId xmlns:p14="http://schemas.microsoft.com/office/powerpoint/2010/main" val="3338232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dirty="0"/>
          </a:p>
        </p:txBody>
      </p:sp>
      <p:sp>
        <p:nvSpPr>
          <p:cNvPr id="4" name="Text Placeholder 3"/>
          <p:cNvSpPr>
            <a:spLocks noGrp="1"/>
          </p:cNvSpPr>
          <p:nvPr>
            <p:ph type="body"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1"/>
          </p:nvPr>
        </p:nvSpPr>
        <p:spPr/>
        <p:txBody>
          <a:bodyPr/>
          <a:lstStyle>
            <a:lvl1pPr>
              <a:defRPr/>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EFE26A88-7A27-400C-A043-E2ACCC2F4AD5}" type="slidenum">
              <a:rPr lang="en-US"/>
              <a:pPr>
                <a:defRPr/>
              </a:pPr>
              <a:t>‹#›</a:t>
            </a:fld>
            <a:endParaRPr lang="en-US" dirty="0"/>
          </a:p>
        </p:txBody>
      </p:sp>
    </p:spTree>
    <p:extLst>
      <p:ext uri="{BB962C8B-B14F-4D97-AF65-F5344CB8AC3E}">
        <p14:creationId xmlns:p14="http://schemas.microsoft.com/office/powerpoint/2010/main" val="277605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SmartArt Placeholder 2"/>
          <p:cNvSpPr>
            <a:spLocks noGrp="1"/>
          </p:cNvSpPr>
          <p:nvPr>
            <p:ph type="dgm" idx="1"/>
          </p:nvPr>
        </p:nvSpPr>
        <p:spPr>
          <a:xfrm>
            <a:off x="685800" y="2667000"/>
            <a:ext cx="7772400" cy="3429000"/>
          </a:xfrm>
        </p:spPr>
        <p:txBody>
          <a:bodyPr/>
          <a:lstStyle/>
          <a:p>
            <a:pPr lvl="0"/>
            <a:endParaRPr lang="en-US" noProof="0" dirty="0"/>
          </a:p>
        </p:txBody>
      </p:sp>
      <p:sp>
        <p:nvSpPr>
          <p:cNvPr id="6" name="Footer Placeholder 4"/>
          <p:cNvSpPr>
            <a:spLocks noGrp="1"/>
          </p:cNvSpPr>
          <p:nvPr>
            <p:ph type="ftr" sz="quarter" idx="11"/>
          </p:nvPr>
        </p:nvSpPr>
        <p:spPr/>
        <p:txBody>
          <a:bodyPr/>
          <a:lstStyle>
            <a:lvl1pPr>
              <a:defRPr/>
            </a:lvl1pPr>
          </a:lstStyle>
          <a:p>
            <a:pPr>
              <a:defRPr/>
            </a:pPr>
            <a:r>
              <a:rPr lang="en-US" dirty="0"/>
              <a:t>U.S. Environmental Protection Agency</a:t>
            </a:r>
          </a:p>
        </p:txBody>
      </p:sp>
      <p:sp>
        <p:nvSpPr>
          <p:cNvPr id="7" name="Slide Number Placeholder 5"/>
          <p:cNvSpPr>
            <a:spLocks noGrp="1"/>
          </p:cNvSpPr>
          <p:nvPr>
            <p:ph type="sldNum" sz="quarter" idx="12"/>
          </p:nvPr>
        </p:nvSpPr>
        <p:spPr/>
        <p:txBody>
          <a:bodyPr/>
          <a:lstStyle>
            <a:lvl1pPr>
              <a:defRPr/>
            </a:lvl1pPr>
          </a:lstStyle>
          <a:p>
            <a:pPr>
              <a:defRPr/>
            </a:pPr>
            <a:fld id="{346A6365-141E-403B-902F-5B7870B9DDC3}" type="slidenum">
              <a:rPr lang="en-US"/>
              <a:pPr>
                <a:defRPr/>
              </a:pPr>
              <a:t>‹#›</a:t>
            </a:fld>
            <a:endParaRPr lang="en-US" dirty="0"/>
          </a:p>
        </p:txBody>
      </p:sp>
    </p:spTree>
    <p:extLst>
      <p:ext uri="{BB962C8B-B14F-4D97-AF65-F5344CB8AC3E}">
        <p14:creationId xmlns:p14="http://schemas.microsoft.com/office/powerpoint/2010/main" val="3067679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Text Placeholder 2"/>
          <p:cNvSpPr>
            <a:spLocks noGrp="1"/>
          </p:cNvSpPr>
          <p:nvPr>
            <p:ph type="body" sz="half" idx="1"/>
          </p:nvPr>
        </p:nvSpPr>
        <p:spPr>
          <a:xfrm>
            <a:off x="6858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1"/>
          </p:nvPr>
        </p:nvSpPr>
        <p:spPr/>
        <p:txBody>
          <a:bodyPr/>
          <a:lstStyle>
            <a:lvl1pPr>
              <a:defRPr/>
            </a:lvl1pPr>
          </a:lstStyle>
          <a:p>
            <a:pPr>
              <a:defRPr/>
            </a:pPr>
            <a:r>
              <a:rPr lang="en-US" dirty="0"/>
              <a:t>U.S. Environmental Protection Agency</a:t>
            </a:r>
          </a:p>
        </p:txBody>
      </p:sp>
      <p:sp>
        <p:nvSpPr>
          <p:cNvPr id="8" name="Slide Number Placeholder 6"/>
          <p:cNvSpPr>
            <a:spLocks noGrp="1"/>
          </p:cNvSpPr>
          <p:nvPr>
            <p:ph type="sldNum" sz="quarter" idx="12"/>
          </p:nvPr>
        </p:nvSpPr>
        <p:spPr/>
        <p:txBody>
          <a:bodyPr/>
          <a:lstStyle>
            <a:lvl1pPr>
              <a:defRPr/>
            </a:lvl1pPr>
          </a:lstStyle>
          <a:p>
            <a:pPr>
              <a:defRPr/>
            </a:pPr>
            <a:fld id="{1209FDCE-6DD3-477C-97F5-21E20FE665E9}" type="slidenum">
              <a:rPr lang="en-US"/>
              <a:pPr>
                <a:defRPr/>
              </a:pPr>
              <a:t>‹#›</a:t>
            </a:fld>
            <a:endParaRPr lang="en-US" dirty="0"/>
          </a:p>
        </p:txBody>
      </p:sp>
    </p:spTree>
    <p:extLst>
      <p:ext uri="{BB962C8B-B14F-4D97-AF65-F5344CB8AC3E}">
        <p14:creationId xmlns:p14="http://schemas.microsoft.com/office/powerpoint/2010/main" val="2484309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lvl1pPr>
              <a:defRPr/>
            </a:lvl1pPr>
          </a:lstStyle>
          <a:p>
            <a:pPr>
              <a:defRPr/>
            </a:pPr>
            <a:r>
              <a:rPr lang="en-US" dirty="0"/>
              <a:t>U.S. Environmental Protection Agency</a:t>
            </a:r>
          </a:p>
        </p:txBody>
      </p:sp>
      <p:sp>
        <p:nvSpPr>
          <p:cNvPr id="6" name="Slide Number Placeholder 4"/>
          <p:cNvSpPr>
            <a:spLocks noGrp="1"/>
          </p:cNvSpPr>
          <p:nvPr>
            <p:ph type="sldNum" sz="quarter" idx="12"/>
          </p:nvPr>
        </p:nvSpPr>
        <p:spPr/>
        <p:txBody>
          <a:bodyPr/>
          <a:lstStyle>
            <a:lvl1pPr>
              <a:defRPr/>
            </a:lvl1pPr>
          </a:lstStyle>
          <a:p>
            <a:pPr>
              <a:defRPr/>
            </a:pPr>
            <a:fld id="{075568FF-AD80-42B2-8F18-0648251136D2}" type="slidenum">
              <a:rPr lang="en-US"/>
              <a:pPr>
                <a:defRPr/>
              </a:pPr>
              <a:t>‹#›</a:t>
            </a:fld>
            <a:endParaRPr lang="en-US" dirty="0"/>
          </a:p>
        </p:txBody>
      </p:sp>
    </p:spTree>
    <p:extLst>
      <p:ext uri="{BB962C8B-B14F-4D97-AF65-F5344CB8AC3E}">
        <p14:creationId xmlns:p14="http://schemas.microsoft.com/office/powerpoint/2010/main" val="1496129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5395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able Placeholder 2"/>
          <p:cNvSpPr>
            <a:spLocks noGrp="1"/>
          </p:cNvSpPr>
          <p:nvPr>
            <p:ph type="tbl" idx="1"/>
          </p:nvPr>
        </p:nvSpPr>
        <p:spPr>
          <a:xfrm>
            <a:off x="457200" y="19050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charset="0"/>
              <a:ea typeface="+mn-ea"/>
              <a:cs typeface="+mn-cs"/>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charset="0"/>
              <a:ea typeface="+mn-ea"/>
              <a:cs typeface="+mn-cs"/>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AD3BAFF-AF2F-4B02-867B-BEC72ED39706}" type="slidenum">
              <a:rPr kumimoji="0" lang="en-US" sz="1800" b="0" i="0" u="none" strike="noStrike" kern="1200" cap="none" spc="0" normalizeH="0" baseline="0" noProof="0">
                <a:ln>
                  <a:noFill/>
                </a:ln>
                <a:solidFill>
                  <a:srgbClr val="000000"/>
                </a:solidFill>
                <a:effectLst/>
                <a:uLnTx/>
                <a:uFillTx/>
                <a:latin typeface="Tahoma"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88001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2746466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charset="0"/>
              <a:ea typeface="+mn-ea"/>
              <a:cs typeface="+mn-cs"/>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charset="0"/>
              <a:ea typeface="+mn-ea"/>
              <a:cs typeface="+mn-cs"/>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BCE80D4-5D78-4CD7-8B0D-A33CBA184E63}" type="slidenum">
              <a:rPr kumimoji="0" lang="en-US" sz="1800" b="0" i="0" u="none" strike="noStrike" kern="1200" cap="none" spc="0" normalizeH="0" baseline="0" noProof="0">
                <a:ln>
                  <a:noFill/>
                </a:ln>
                <a:solidFill>
                  <a:srgbClr val="000000"/>
                </a:solidFill>
                <a:effectLst/>
                <a:uLnTx/>
                <a:uFillTx/>
                <a:latin typeface="Tahoma"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108592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5557" y="1592539"/>
            <a:ext cx="7772400" cy="1470025"/>
          </a:xfrm>
        </p:spPr>
        <p:txBody>
          <a:bodyPr/>
          <a:lstStyle>
            <a:lvl1pPr>
              <a:defRPr b="0">
                <a:latin typeface="+mj-lt"/>
              </a:defRPr>
            </a:lvl1pPr>
          </a:lstStyle>
          <a:p>
            <a:r>
              <a:rPr lang="en-US" dirty="0"/>
              <a:t>Click to edit Master title style</a:t>
            </a:r>
          </a:p>
        </p:txBody>
      </p:sp>
      <p:sp>
        <p:nvSpPr>
          <p:cNvPr id="3" name="Subtitle 2"/>
          <p:cNvSpPr>
            <a:spLocks noGrp="1"/>
          </p:cNvSpPr>
          <p:nvPr>
            <p:ph type="subTitle" idx="1"/>
          </p:nvPr>
        </p:nvSpPr>
        <p:spPr>
          <a:xfrm>
            <a:off x="1371600" y="3857487"/>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725557" y="3108601"/>
            <a:ext cx="79248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21474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868362"/>
          </a:xfrm>
        </p:spPr>
        <p:txBody>
          <a:bodyPr/>
          <a:lstStyle>
            <a:lvl1pPr>
              <a:defRPr b="0">
                <a:solidFill>
                  <a:srgbClr val="162E4B"/>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3EA0B5"/>
              </a:buClr>
              <a:defRPr>
                <a:solidFill>
                  <a:srgbClr val="4D4D4D"/>
                </a:solidFill>
              </a:defRPr>
            </a:lvl1pPr>
            <a:lvl2pPr>
              <a:buClr>
                <a:srgbClr val="3EA0B5"/>
              </a:buClr>
              <a:defRPr>
                <a:solidFill>
                  <a:srgbClr val="4D4D4D"/>
                </a:solidFill>
              </a:defRPr>
            </a:lvl2pPr>
            <a:lvl3pPr>
              <a:buClr>
                <a:srgbClr val="3EA0B5"/>
              </a:buClr>
              <a:defRPr>
                <a:solidFill>
                  <a:srgbClr val="4D4D4D"/>
                </a:solidFill>
              </a:defRPr>
            </a:lvl3pPr>
            <a:lvl4pPr>
              <a:buClr>
                <a:srgbClr val="3EA0B5"/>
              </a:buClr>
              <a:defRPr>
                <a:solidFill>
                  <a:srgbClr val="4D4D4D"/>
                </a:solidFill>
              </a:defRPr>
            </a:lvl4pPr>
            <a:lvl5pPr>
              <a:buClr>
                <a:srgbClr val="3EA0B5"/>
              </a:buClr>
              <a:defRPr>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4057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Clr>
                <a:srgbClr val="3EA0B5"/>
              </a:buClr>
              <a:defRPr sz="2800"/>
            </a:lvl1pPr>
            <a:lvl2pPr>
              <a:buClr>
                <a:srgbClr val="3EA0B5"/>
              </a:buClr>
              <a:defRPr sz="2400"/>
            </a:lvl2pPr>
            <a:lvl3pPr>
              <a:buClr>
                <a:srgbClr val="3EA0B5"/>
              </a:buClr>
              <a:defRPr sz="2000"/>
            </a:lvl3pPr>
            <a:lvl4pPr>
              <a:buClr>
                <a:srgbClr val="3EA0B5"/>
              </a:buClr>
              <a:defRPr sz="1800"/>
            </a:lvl4pPr>
            <a:lvl5pPr>
              <a:buClr>
                <a:srgbClr val="3EA0B5"/>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Clr>
                <a:srgbClr val="3EA0B5"/>
              </a:buClr>
              <a:defRPr sz="2800"/>
            </a:lvl1pPr>
            <a:lvl2pPr>
              <a:buClr>
                <a:srgbClr val="3EA0B5"/>
              </a:buClr>
              <a:defRPr sz="2400"/>
            </a:lvl2pPr>
            <a:lvl3pPr>
              <a:buClr>
                <a:srgbClr val="3EA0B5"/>
              </a:buClr>
              <a:defRPr sz="2000"/>
            </a:lvl3pPr>
            <a:lvl4pPr>
              <a:buClr>
                <a:srgbClr val="3EA0B5"/>
              </a:buClr>
              <a:defRPr sz="1800"/>
            </a:lvl4pPr>
            <a:lvl5pPr>
              <a:buClr>
                <a:srgbClr val="3EA0B5"/>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4239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ctr">
              <a:defRPr sz="3200" b="1">
                <a:solidFill>
                  <a:srgbClr val="156C48"/>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2000">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MDELogo_Horizontal_GreenText.png"/>
          <p:cNvPicPr>
            <a:picLocks noChangeAspect="1"/>
          </p:cNvPicPr>
          <p:nvPr userDrawn="1"/>
        </p:nvPicPr>
        <p:blipFill>
          <a:blip r:embed="rId2" cstate="print"/>
          <a:stretch>
            <a:fillRect/>
          </a:stretch>
        </p:blipFill>
        <p:spPr>
          <a:xfrm>
            <a:off x="3199595" y="457201"/>
            <a:ext cx="2744811" cy="1093308"/>
          </a:xfrm>
          <a:prstGeom prst="rect">
            <a:avLst/>
          </a:prstGeom>
        </p:spPr>
      </p:pic>
      <p:cxnSp>
        <p:nvCxnSpPr>
          <p:cNvPr id="10" name="Straight Connector 9"/>
          <p:cNvCxnSpPr/>
          <p:nvPr userDrawn="1"/>
        </p:nvCxnSpPr>
        <p:spPr>
          <a:xfrm>
            <a:off x="-685800" y="1066800"/>
            <a:ext cx="3733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019800" y="1053545"/>
            <a:ext cx="3695700" cy="13255"/>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477000"/>
            <a:ext cx="9448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661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lvl1pPr algn="l">
              <a:defRPr sz="3600" b="0">
                <a:solidFill>
                  <a:srgbClr val="156C48"/>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821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308722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14585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253504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168957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133118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3A119B-E05F-44AF-B5DF-24AB78CFA3E2}" type="datetimeFigureOut">
              <a:rPr lang="en-US" smtClean="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C14C95-60FF-4282-B1C0-A7EEEDBDF888}" type="slidenum">
              <a:rPr lang="en-US" smtClean="0"/>
              <a:t>‹#›</a:t>
            </a:fld>
            <a:endParaRPr lang="en-US" dirty="0"/>
          </a:p>
        </p:txBody>
      </p:sp>
    </p:spTree>
    <p:extLst>
      <p:ext uri="{BB962C8B-B14F-4D97-AF65-F5344CB8AC3E}">
        <p14:creationId xmlns:p14="http://schemas.microsoft.com/office/powerpoint/2010/main" val="363386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5.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6.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A119B-E05F-44AF-B5DF-24AB78CFA3E2}" type="datetimeFigureOut">
              <a:rPr lang="en-US" smtClean="0"/>
              <a:t>8/5/2019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14C95-60FF-4282-B1C0-A7EEEDBDF888}" type="slidenum">
              <a:rPr lang="en-US" smtClean="0"/>
              <a:t>‹#›</a:t>
            </a:fld>
            <a:endParaRPr lang="en-US" dirty="0"/>
          </a:p>
        </p:txBody>
      </p:sp>
    </p:spTree>
    <p:extLst>
      <p:ext uri="{BB962C8B-B14F-4D97-AF65-F5344CB8AC3E}">
        <p14:creationId xmlns:p14="http://schemas.microsoft.com/office/powerpoint/2010/main" val="812822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userDrawn="1"/>
        </p:nvPicPr>
        <p:blipFill>
          <a:blip r:embed="rId2" cstate="print"/>
          <a:srcRect/>
          <a:stretch>
            <a:fillRect/>
          </a:stretch>
        </p:blipFill>
        <p:spPr bwMode="auto">
          <a:xfrm>
            <a:off x="0" y="0"/>
            <a:ext cx="9144000" cy="6870700"/>
          </a:xfrm>
          <a:prstGeom prst="rect">
            <a:avLst/>
          </a:prstGeom>
          <a:noFill/>
          <a:ln w="9525">
            <a:noFill/>
            <a:miter lim="800000"/>
            <a:headEnd/>
            <a:tailEnd/>
          </a:ln>
        </p:spPr>
      </p:pic>
      <p:sp>
        <p:nvSpPr>
          <p:cNvPr id="218114" name="Rectangle 2"/>
          <p:cNvSpPr>
            <a:spLocks noChangeArrowheads="1"/>
          </p:cNvSpPr>
          <p:nvPr/>
        </p:nvSpPr>
        <p:spPr bwMode="auto">
          <a:xfrm>
            <a:off x="17464" y="17463"/>
            <a:ext cx="9140825" cy="6850062"/>
          </a:xfrm>
          <a:prstGeom prst="rect">
            <a:avLst/>
          </a:prstGeom>
          <a:noFill/>
          <a:ln w="19050">
            <a:solidFill>
              <a:srgbClr val="4D4D4D"/>
            </a:solidFill>
            <a:miter lim="800000"/>
            <a:headEnd/>
            <a:tailEnd/>
          </a:ln>
          <a:effectLst/>
        </p:spPr>
        <p:txBody>
          <a:bodyPr wrap="none" anchor="ctr"/>
          <a:lstStyle/>
          <a:p>
            <a:pPr algn="ctr" fontAlgn="base">
              <a:spcBef>
                <a:spcPct val="0"/>
              </a:spcBef>
              <a:spcAft>
                <a:spcPct val="0"/>
              </a:spcAft>
              <a:defRPr/>
            </a:pPr>
            <a:endParaRPr lang="en-US" sz="1950" dirty="0">
              <a:solidFill>
                <a:srgbClr val="000000"/>
              </a:solidFill>
              <a:latin typeface="Tahoma" pitchFamily="34" charset="0"/>
            </a:endParaRPr>
          </a:p>
        </p:txBody>
      </p:sp>
      <p:sp>
        <p:nvSpPr>
          <p:cNvPr id="218120" name="Line 8"/>
          <p:cNvSpPr>
            <a:spLocks noChangeShapeType="1"/>
          </p:cNvSpPr>
          <p:nvPr/>
        </p:nvSpPr>
        <p:spPr bwMode="auto">
          <a:xfrm>
            <a:off x="457200" y="914400"/>
            <a:ext cx="8229600" cy="0"/>
          </a:xfrm>
          <a:prstGeom prst="line">
            <a:avLst/>
          </a:prstGeom>
          <a:noFill/>
          <a:ln w="28575">
            <a:solidFill>
              <a:schemeClr val="bg1"/>
            </a:solidFill>
            <a:round/>
            <a:headEnd/>
            <a:tailEnd/>
          </a:ln>
          <a:effectLst/>
        </p:spPr>
        <p:txBody>
          <a:bodyPr/>
          <a:lstStyle/>
          <a:p>
            <a:pPr algn="ctr" fontAlgn="base">
              <a:spcBef>
                <a:spcPct val="0"/>
              </a:spcBef>
              <a:spcAft>
                <a:spcPct val="0"/>
              </a:spcAft>
              <a:defRPr/>
            </a:pPr>
            <a:endParaRPr lang="en-US" sz="1950" dirty="0">
              <a:solidFill>
                <a:srgbClr val="000000"/>
              </a:solidFill>
              <a:latin typeface="Tahoma" pitchFamily="34" charset="0"/>
            </a:endParaRPr>
          </a:p>
        </p:txBody>
      </p:sp>
      <p:sp>
        <p:nvSpPr>
          <p:cNvPr id="218122" name="Rectangle 10"/>
          <p:cNvSpPr>
            <a:spLocks noChangeArrowheads="1"/>
          </p:cNvSpPr>
          <p:nvPr/>
        </p:nvSpPr>
        <p:spPr bwMode="auto">
          <a:xfrm>
            <a:off x="1" y="2"/>
            <a:ext cx="9140825" cy="6850063"/>
          </a:xfrm>
          <a:prstGeom prst="rect">
            <a:avLst/>
          </a:prstGeom>
          <a:noFill/>
          <a:ln w="19050">
            <a:solidFill>
              <a:srgbClr val="98A4AF"/>
            </a:solidFill>
            <a:miter lim="800000"/>
            <a:headEnd/>
            <a:tailEnd/>
          </a:ln>
          <a:effectLst/>
        </p:spPr>
        <p:txBody>
          <a:bodyPr wrap="none" anchor="ctr"/>
          <a:lstStyle/>
          <a:p>
            <a:pPr algn="ctr" fontAlgn="base">
              <a:spcBef>
                <a:spcPct val="0"/>
              </a:spcBef>
              <a:spcAft>
                <a:spcPct val="0"/>
              </a:spcAft>
              <a:defRPr/>
            </a:pPr>
            <a:endParaRPr lang="en-US" sz="1950" dirty="0">
              <a:solidFill>
                <a:srgbClr val="000000"/>
              </a:solidFill>
              <a:latin typeface="Tahoma" pitchFamily="34" charset="0"/>
            </a:endParaRPr>
          </a:p>
        </p:txBody>
      </p:sp>
      <p:cxnSp>
        <p:nvCxnSpPr>
          <p:cNvPr id="2054" name="Straight Connector 10"/>
          <p:cNvCxnSpPr>
            <a:cxnSpLocks noChangeShapeType="1"/>
          </p:cNvCxnSpPr>
          <p:nvPr/>
        </p:nvCxnSpPr>
        <p:spPr bwMode="auto">
          <a:xfrm>
            <a:off x="469900" y="914400"/>
            <a:ext cx="8445500" cy="1588"/>
          </a:xfrm>
          <a:prstGeom prst="line">
            <a:avLst/>
          </a:prstGeom>
          <a:noFill/>
          <a:ln w="9525" algn="ctr">
            <a:solidFill>
              <a:srgbClr val="92D050"/>
            </a:solidFill>
            <a:round/>
            <a:headEnd/>
            <a:tailEnd/>
          </a:ln>
        </p:spPr>
      </p:cxnSp>
      <p:sp>
        <p:nvSpPr>
          <p:cNvPr id="2055" name="Rectangle 4"/>
          <p:cNvSpPr>
            <a:spLocks noGrp="1" noChangeAspect="1" noChangeArrowheads="1"/>
          </p:cNvSpPr>
          <p:nvPr>
            <p:ph type="title"/>
          </p:nvPr>
        </p:nvSpPr>
        <p:spPr bwMode="auto">
          <a:xfrm>
            <a:off x="295276" y="274638"/>
            <a:ext cx="8601075" cy="525462"/>
          </a:xfrm>
          <a:prstGeom prst="rect">
            <a:avLst/>
          </a:prstGeom>
          <a:noFill/>
          <a:ln w="9525">
            <a:noFill/>
            <a:miter lim="800000"/>
            <a:headEnd/>
            <a:tailEnd/>
          </a:ln>
        </p:spPr>
        <p:txBody>
          <a:bodyPr vert="horz" wrap="square" lIns="146304" tIns="45720" rIns="146304" bIns="45720" numCol="1" anchor="t" anchorCtr="0" compatLnSpc="1">
            <a:prstTxWarp prst="textNoShape">
              <a:avLst/>
            </a:prstTxWarp>
          </a:bodyPr>
          <a:lstStyle/>
          <a:p>
            <a:pPr lvl="0"/>
            <a:r>
              <a:rPr lang="en-US"/>
              <a:t>Click to edit Master title style</a:t>
            </a:r>
          </a:p>
        </p:txBody>
      </p:sp>
      <p:sp>
        <p:nvSpPr>
          <p:cNvPr id="2056" name="Rectangle 5"/>
          <p:cNvSpPr>
            <a:spLocks noGrp="1" noChangeArrowheads="1"/>
          </p:cNvSpPr>
          <p:nvPr>
            <p:ph type="body" idx="1"/>
          </p:nvPr>
        </p:nvSpPr>
        <p:spPr bwMode="auto">
          <a:xfrm>
            <a:off x="457200" y="10668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7" name="Picture 10" descr="epa_seal.png"/>
          <p:cNvPicPr>
            <a:picLocks noChangeAspect="1"/>
          </p:cNvPicPr>
          <p:nvPr userDrawn="1"/>
        </p:nvPicPr>
        <p:blipFill>
          <a:blip r:embed="rId3" cstate="print"/>
          <a:srcRect/>
          <a:stretch>
            <a:fillRect/>
          </a:stretch>
        </p:blipFill>
        <p:spPr bwMode="auto">
          <a:xfrm>
            <a:off x="8210550" y="5943600"/>
            <a:ext cx="781050" cy="781050"/>
          </a:xfrm>
          <a:prstGeom prst="rect">
            <a:avLst/>
          </a:prstGeom>
          <a:noFill/>
          <a:ln w="9525">
            <a:noFill/>
            <a:miter lim="800000"/>
            <a:headEnd/>
            <a:tailEnd/>
          </a:ln>
        </p:spPr>
      </p:pic>
    </p:spTree>
    <p:extLst>
      <p:ext uri="{BB962C8B-B14F-4D97-AF65-F5344CB8AC3E}">
        <p14:creationId xmlns:p14="http://schemas.microsoft.com/office/powerpoint/2010/main" val="4108273243"/>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850" b="1">
          <a:solidFill>
            <a:srgbClr val="25387D"/>
          </a:solidFill>
          <a:latin typeface="+mj-lt"/>
          <a:ea typeface="+mj-ea"/>
          <a:cs typeface="+mj-cs"/>
        </a:defRPr>
      </a:lvl1pPr>
      <a:lvl2pPr algn="l" rtl="0" eaLnBrk="0" fontAlgn="base" hangingPunct="0">
        <a:spcBef>
          <a:spcPct val="0"/>
        </a:spcBef>
        <a:spcAft>
          <a:spcPct val="0"/>
        </a:spcAft>
        <a:defRPr sz="2850" b="1">
          <a:solidFill>
            <a:srgbClr val="25387D"/>
          </a:solidFill>
          <a:latin typeface="Times New Roman" pitchFamily="18" charset="0"/>
        </a:defRPr>
      </a:lvl2pPr>
      <a:lvl3pPr algn="l" rtl="0" eaLnBrk="0" fontAlgn="base" hangingPunct="0">
        <a:spcBef>
          <a:spcPct val="0"/>
        </a:spcBef>
        <a:spcAft>
          <a:spcPct val="0"/>
        </a:spcAft>
        <a:defRPr sz="2850" b="1">
          <a:solidFill>
            <a:srgbClr val="25387D"/>
          </a:solidFill>
          <a:latin typeface="Times New Roman" pitchFamily="18" charset="0"/>
        </a:defRPr>
      </a:lvl3pPr>
      <a:lvl4pPr algn="l" rtl="0" eaLnBrk="0" fontAlgn="base" hangingPunct="0">
        <a:spcBef>
          <a:spcPct val="0"/>
        </a:spcBef>
        <a:spcAft>
          <a:spcPct val="0"/>
        </a:spcAft>
        <a:defRPr sz="2850" b="1">
          <a:solidFill>
            <a:srgbClr val="25387D"/>
          </a:solidFill>
          <a:latin typeface="Times New Roman" pitchFamily="18" charset="0"/>
        </a:defRPr>
      </a:lvl4pPr>
      <a:lvl5pPr algn="l" rtl="0" eaLnBrk="0" fontAlgn="base" hangingPunct="0">
        <a:spcBef>
          <a:spcPct val="0"/>
        </a:spcBef>
        <a:spcAft>
          <a:spcPct val="0"/>
        </a:spcAft>
        <a:defRPr sz="2850" b="1">
          <a:solidFill>
            <a:srgbClr val="25387D"/>
          </a:solidFill>
          <a:latin typeface="Times New Roman" pitchFamily="18" charset="0"/>
        </a:defRPr>
      </a:lvl5pPr>
      <a:lvl6pPr marL="342900" algn="l" rtl="0" fontAlgn="base">
        <a:spcBef>
          <a:spcPct val="0"/>
        </a:spcBef>
        <a:spcAft>
          <a:spcPct val="0"/>
        </a:spcAft>
        <a:defRPr sz="2850" b="1">
          <a:solidFill>
            <a:srgbClr val="25387D"/>
          </a:solidFill>
          <a:latin typeface="Times New Roman" pitchFamily="18" charset="0"/>
        </a:defRPr>
      </a:lvl6pPr>
      <a:lvl7pPr marL="685800" algn="l" rtl="0" fontAlgn="base">
        <a:spcBef>
          <a:spcPct val="0"/>
        </a:spcBef>
        <a:spcAft>
          <a:spcPct val="0"/>
        </a:spcAft>
        <a:defRPr sz="2850" b="1">
          <a:solidFill>
            <a:srgbClr val="25387D"/>
          </a:solidFill>
          <a:latin typeface="Times New Roman" pitchFamily="18" charset="0"/>
        </a:defRPr>
      </a:lvl7pPr>
      <a:lvl8pPr marL="1028700" algn="l" rtl="0" fontAlgn="base">
        <a:spcBef>
          <a:spcPct val="0"/>
        </a:spcBef>
        <a:spcAft>
          <a:spcPct val="0"/>
        </a:spcAft>
        <a:defRPr sz="2850" b="1">
          <a:solidFill>
            <a:srgbClr val="25387D"/>
          </a:solidFill>
          <a:latin typeface="Times New Roman" pitchFamily="18" charset="0"/>
        </a:defRPr>
      </a:lvl8pPr>
      <a:lvl9pPr marL="1371600" algn="l" rtl="0" fontAlgn="base">
        <a:spcBef>
          <a:spcPct val="0"/>
        </a:spcBef>
        <a:spcAft>
          <a:spcPct val="0"/>
        </a:spcAft>
        <a:defRPr sz="2850" b="1">
          <a:solidFill>
            <a:srgbClr val="25387D"/>
          </a:solidFill>
          <a:latin typeface="Times New Roman" pitchFamily="18" charset="0"/>
        </a:defRPr>
      </a:lvl9pPr>
    </p:titleStyle>
    <p:bodyStyle>
      <a:lvl1pPr marL="257175" indent="-257175" algn="l" rtl="0" eaLnBrk="0" fontAlgn="base" hangingPunct="0">
        <a:spcBef>
          <a:spcPct val="30000"/>
        </a:spcBef>
        <a:spcAft>
          <a:spcPct val="0"/>
        </a:spcAft>
        <a:buFont typeface="Wingdings" pitchFamily="2" charset="2"/>
        <a:buChar char="•"/>
        <a:defRPr sz="1950" b="1">
          <a:solidFill>
            <a:srgbClr val="25387D"/>
          </a:solidFill>
          <a:latin typeface="+mn-lt"/>
          <a:ea typeface="+mn-ea"/>
          <a:cs typeface="+mn-cs"/>
        </a:defRPr>
      </a:lvl1pPr>
      <a:lvl2pPr marL="347663" indent="-261938" algn="l" rtl="0" eaLnBrk="0" fontAlgn="base" hangingPunct="0">
        <a:spcBef>
          <a:spcPct val="30000"/>
        </a:spcBef>
        <a:spcAft>
          <a:spcPct val="0"/>
        </a:spcAft>
        <a:buFont typeface="Wingdings" pitchFamily="2" charset="2"/>
        <a:buChar char="§"/>
        <a:defRPr sz="1950" b="1">
          <a:solidFill>
            <a:srgbClr val="25387D"/>
          </a:solidFill>
          <a:latin typeface="+mn-lt"/>
        </a:defRPr>
      </a:lvl2pPr>
      <a:lvl3pPr marL="682229" indent="-169069" algn="l" rtl="0" eaLnBrk="0" fontAlgn="base" hangingPunct="0">
        <a:spcBef>
          <a:spcPct val="30000"/>
        </a:spcBef>
        <a:spcAft>
          <a:spcPct val="0"/>
        </a:spcAft>
        <a:buFont typeface="Wingdings" pitchFamily="2" charset="2"/>
        <a:buChar char="§"/>
        <a:defRPr sz="1950" b="1">
          <a:solidFill>
            <a:srgbClr val="25387D"/>
          </a:solidFill>
          <a:latin typeface="+mn-lt"/>
        </a:defRPr>
      </a:lvl3pPr>
      <a:lvl4pPr marL="982266" indent="-214313" algn="l" rtl="0" eaLnBrk="0" fontAlgn="base" hangingPunct="0">
        <a:spcBef>
          <a:spcPct val="30000"/>
        </a:spcBef>
        <a:spcAft>
          <a:spcPct val="0"/>
        </a:spcAft>
        <a:buFont typeface="Wingdings" pitchFamily="2" charset="2"/>
        <a:buChar char="§"/>
        <a:defRPr sz="1950" b="1">
          <a:solidFill>
            <a:srgbClr val="25387D"/>
          </a:solidFill>
          <a:latin typeface="+mn-lt"/>
        </a:defRPr>
      </a:lvl4pPr>
      <a:lvl5pPr marL="1369219" indent="-251222" algn="l" rtl="0" eaLnBrk="0" fontAlgn="base" hangingPunct="0">
        <a:spcBef>
          <a:spcPct val="30000"/>
        </a:spcBef>
        <a:spcAft>
          <a:spcPct val="0"/>
        </a:spcAft>
        <a:buFont typeface="Wingdings" pitchFamily="2" charset="2"/>
        <a:buChar char="§"/>
        <a:defRPr sz="1950" b="1">
          <a:solidFill>
            <a:srgbClr val="25387D"/>
          </a:solidFill>
          <a:latin typeface="+mn-lt"/>
        </a:defRPr>
      </a:lvl5pPr>
      <a:lvl6pPr marL="1712119" indent="-251222" algn="l" rtl="0" fontAlgn="base">
        <a:spcBef>
          <a:spcPct val="30000"/>
        </a:spcBef>
        <a:spcAft>
          <a:spcPct val="0"/>
        </a:spcAft>
        <a:buFont typeface="Wingdings" pitchFamily="2" charset="2"/>
        <a:buChar char="§"/>
        <a:defRPr sz="1950" b="1">
          <a:solidFill>
            <a:srgbClr val="25387D"/>
          </a:solidFill>
          <a:latin typeface="+mn-lt"/>
        </a:defRPr>
      </a:lvl6pPr>
      <a:lvl7pPr marL="2055019" indent="-251222" algn="l" rtl="0" fontAlgn="base">
        <a:spcBef>
          <a:spcPct val="30000"/>
        </a:spcBef>
        <a:spcAft>
          <a:spcPct val="0"/>
        </a:spcAft>
        <a:buFont typeface="Wingdings" pitchFamily="2" charset="2"/>
        <a:buChar char="§"/>
        <a:defRPr sz="1950" b="1">
          <a:solidFill>
            <a:srgbClr val="25387D"/>
          </a:solidFill>
          <a:latin typeface="+mn-lt"/>
        </a:defRPr>
      </a:lvl7pPr>
      <a:lvl8pPr marL="2397919" indent="-251222" algn="l" rtl="0" fontAlgn="base">
        <a:spcBef>
          <a:spcPct val="30000"/>
        </a:spcBef>
        <a:spcAft>
          <a:spcPct val="0"/>
        </a:spcAft>
        <a:buFont typeface="Wingdings" pitchFamily="2" charset="2"/>
        <a:buChar char="§"/>
        <a:defRPr sz="1950" b="1">
          <a:solidFill>
            <a:srgbClr val="25387D"/>
          </a:solidFill>
          <a:latin typeface="+mn-lt"/>
        </a:defRPr>
      </a:lvl8pPr>
      <a:lvl9pPr marL="2740819" indent="-251222" algn="l" rtl="0" fontAlgn="base">
        <a:spcBef>
          <a:spcPct val="30000"/>
        </a:spcBef>
        <a:spcAft>
          <a:spcPct val="0"/>
        </a:spcAft>
        <a:buFont typeface="Wingdings" pitchFamily="2" charset="2"/>
        <a:buChar char="§"/>
        <a:defRPr sz="1950" b="1">
          <a:solidFill>
            <a:srgbClr val="25387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userDrawn="1"/>
        </p:nvPicPr>
        <p:blipFill>
          <a:blip r:embed="rId2" cstate="print"/>
          <a:srcRect/>
          <a:stretch>
            <a:fillRect/>
          </a:stretch>
        </p:blipFill>
        <p:spPr bwMode="auto">
          <a:xfrm>
            <a:off x="0" y="0"/>
            <a:ext cx="9144000" cy="6870700"/>
          </a:xfrm>
          <a:prstGeom prst="rect">
            <a:avLst/>
          </a:prstGeom>
          <a:noFill/>
          <a:ln w="9525">
            <a:noFill/>
            <a:miter lim="800000"/>
            <a:headEnd/>
            <a:tailEnd/>
          </a:ln>
        </p:spPr>
      </p:pic>
      <p:sp>
        <p:nvSpPr>
          <p:cNvPr id="218114" name="Rectangle 2"/>
          <p:cNvSpPr>
            <a:spLocks noChangeArrowheads="1"/>
          </p:cNvSpPr>
          <p:nvPr/>
        </p:nvSpPr>
        <p:spPr bwMode="auto">
          <a:xfrm>
            <a:off x="17464" y="17463"/>
            <a:ext cx="9140825" cy="6850062"/>
          </a:xfrm>
          <a:prstGeom prst="rect">
            <a:avLst/>
          </a:prstGeom>
          <a:noFill/>
          <a:ln w="19050">
            <a:solidFill>
              <a:srgbClr val="4D4D4D"/>
            </a:solidFill>
            <a:miter lim="800000"/>
            <a:headEnd/>
            <a:tailEnd/>
          </a:ln>
          <a:effectLst/>
        </p:spPr>
        <p:txBody>
          <a:bodyPr wrap="none" anchor="ctr"/>
          <a:lstStyle/>
          <a:p>
            <a:pPr algn="ctr" fontAlgn="base">
              <a:spcBef>
                <a:spcPct val="0"/>
              </a:spcBef>
              <a:spcAft>
                <a:spcPct val="0"/>
              </a:spcAft>
              <a:defRPr/>
            </a:pPr>
            <a:endParaRPr lang="en-US" sz="1950" dirty="0">
              <a:solidFill>
                <a:srgbClr val="000000"/>
              </a:solidFill>
              <a:latin typeface="Tahoma" pitchFamily="34" charset="0"/>
            </a:endParaRPr>
          </a:p>
        </p:txBody>
      </p:sp>
      <p:sp>
        <p:nvSpPr>
          <p:cNvPr id="218120" name="Line 8"/>
          <p:cNvSpPr>
            <a:spLocks noChangeShapeType="1"/>
          </p:cNvSpPr>
          <p:nvPr/>
        </p:nvSpPr>
        <p:spPr bwMode="auto">
          <a:xfrm>
            <a:off x="457200" y="914400"/>
            <a:ext cx="8229600" cy="0"/>
          </a:xfrm>
          <a:prstGeom prst="line">
            <a:avLst/>
          </a:prstGeom>
          <a:noFill/>
          <a:ln w="28575">
            <a:solidFill>
              <a:schemeClr val="bg1"/>
            </a:solidFill>
            <a:round/>
            <a:headEnd/>
            <a:tailEnd/>
          </a:ln>
          <a:effectLst/>
        </p:spPr>
        <p:txBody>
          <a:bodyPr/>
          <a:lstStyle/>
          <a:p>
            <a:pPr algn="ctr" fontAlgn="base">
              <a:spcBef>
                <a:spcPct val="0"/>
              </a:spcBef>
              <a:spcAft>
                <a:spcPct val="0"/>
              </a:spcAft>
              <a:defRPr/>
            </a:pPr>
            <a:endParaRPr lang="en-US" sz="1950" dirty="0">
              <a:solidFill>
                <a:srgbClr val="000000"/>
              </a:solidFill>
              <a:latin typeface="Tahoma" pitchFamily="34" charset="0"/>
            </a:endParaRPr>
          </a:p>
        </p:txBody>
      </p:sp>
      <p:sp>
        <p:nvSpPr>
          <p:cNvPr id="218122" name="Rectangle 10"/>
          <p:cNvSpPr>
            <a:spLocks noChangeArrowheads="1"/>
          </p:cNvSpPr>
          <p:nvPr/>
        </p:nvSpPr>
        <p:spPr bwMode="auto">
          <a:xfrm>
            <a:off x="1" y="2"/>
            <a:ext cx="9140825" cy="6850063"/>
          </a:xfrm>
          <a:prstGeom prst="rect">
            <a:avLst/>
          </a:prstGeom>
          <a:noFill/>
          <a:ln w="19050">
            <a:solidFill>
              <a:srgbClr val="98A4AF"/>
            </a:solidFill>
            <a:miter lim="800000"/>
            <a:headEnd/>
            <a:tailEnd/>
          </a:ln>
          <a:effectLst/>
        </p:spPr>
        <p:txBody>
          <a:bodyPr wrap="none" anchor="ctr"/>
          <a:lstStyle/>
          <a:p>
            <a:pPr algn="ctr" fontAlgn="base">
              <a:spcBef>
                <a:spcPct val="0"/>
              </a:spcBef>
              <a:spcAft>
                <a:spcPct val="0"/>
              </a:spcAft>
              <a:defRPr/>
            </a:pPr>
            <a:endParaRPr lang="en-US" sz="1950" dirty="0">
              <a:solidFill>
                <a:srgbClr val="000000"/>
              </a:solidFill>
              <a:latin typeface="Tahoma" pitchFamily="34" charset="0"/>
            </a:endParaRPr>
          </a:p>
        </p:txBody>
      </p:sp>
      <p:cxnSp>
        <p:nvCxnSpPr>
          <p:cNvPr id="2054" name="Straight Connector 10"/>
          <p:cNvCxnSpPr>
            <a:cxnSpLocks noChangeShapeType="1"/>
          </p:cNvCxnSpPr>
          <p:nvPr/>
        </p:nvCxnSpPr>
        <p:spPr bwMode="auto">
          <a:xfrm>
            <a:off x="469900" y="914400"/>
            <a:ext cx="8445500" cy="1588"/>
          </a:xfrm>
          <a:prstGeom prst="line">
            <a:avLst/>
          </a:prstGeom>
          <a:noFill/>
          <a:ln w="9525" algn="ctr">
            <a:solidFill>
              <a:srgbClr val="92D050"/>
            </a:solidFill>
            <a:round/>
            <a:headEnd/>
            <a:tailEnd/>
          </a:ln>
        </p:spPr>
      </p:cxnSp>
      <p:sp>
        <p:nvSpPr>
          <p:cNvPr id="2055" name="Rectangle 4"/>
          <p:cNvSpPr>
            <a:spLocks noGrp="1" noChangeAspect="1" noChangeArrowheads="1"/>
          </p:cNvSpPr>
          <p:nvPr>
            <p:ph type="title"/>
          </p:nvPr>
        </p:nvSpPr>
        <p:spPr bwMode="auto">
          <a:xfrm>
            <a:off x="295276" y="274638"/>
            <a:ext cx="8601075" cy="525462"/>
          </a:xfrm>
          <a:prstGeom prst="rect">
            <a:avLst/>
          </a:prstGeom>
          <a:noFill/>
          <a:ln w="9525">
            <a:noFill/>
            <a:miter lim="800000"/>
            <a:headEnd/>
            <a:tailEnd/>
          </a:ln>
        </p:spPr>
        <p:txBody>
          <a:bodyPr vert="horz" wrap="square" lIns="146304" tIns="45720" rIns="146304" bIns="45720" numCol="1" anchor="t" anchorCtr="0" compatLnSpc="1">
            <a:prstTxWarp prst="textNoShape">
              <a:avLst/>
            </a:prstTxWarp>
          </a:bodyPr>
          <a:lstStyle/>
          <a:p>
            <a:pPr lvl="0"/>
            <a:r>
              <a:rPr lang="en-US"/>
              <a:t>Click to edit Master title style</a:t>
            </a:r>
          </a:p>
        </p:txBody>
      </p:sp>
      <p:sp>
        <p:nvSpPr>
          <p:cNvPr id="2056" name="Rectangle 5"/>
          <p:cNvSpPr>
            <a:spLocks noGrp="1" noChangeArrowheads="1"/>
          </p:cNvSpPr>
          <p:nvPr>
            <p:ph type="body" idx="1"/>
          </p:nvPr>
        </p:nvSpPr>
        <p:spPr bwMode="auto">
          <a:xfrm>
            <a:off x="457200" y="10668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7" name="Picture 10" descr="epa_seal.png"/>
          <p:cNvPicPr>
            <a:picLocks noChangeAspect="1"/>
          </p:cNvPicPr>
          <p:nvPr userDrawn="1"/>
        </p:nvPicPr>
        <p:blipFill>
          <a:blip r:embed="rId3" cstate="print"/>
          <a:srcRect/>
          <a:stretch>
            <a:fillRect/>
          </a:stretch>
        </p:blipFill>
        <p:spPr bwMode="auto">
          <a:xfrm>
            <a:off x="8210550" y="5943600"/>
            <a:ext cx="781050" cy="781050"/>
          </a:xfrm>
          <a:prstGeom prst="rect">
            <a:avLst/>
          </a:prstGeom>
          <a:noFill/>
          <a:ln w="9525">
            <a:noFill/>
            <a:miter lim="800000"/>
            <a:headEnd/>
            <a:tailEnd/>
          </a:ln>
        </p:spPr>
      </p:pic>
    </p:spTree>
    <p:extLst>
      <p:ext uri="{BB962C8B-B14F-4D97-AF65-F5344CB8AC3E}">
        <p14:creationId xmlns:p14="http://schemas.microsoft.com/office/powerpoint/2010/main" val="1662918012"/>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850" b="1">
          <a:solidFill>
            <a:srgbClr val="25387D"/>
          </a:solidFill>
          <a:latin typeface="+mj-lt"/>
          <a:ea typeface="+mj-ea"/>
          <a:cs typeface="+mj-cs"/>
        </a:defRPr>
      </a:lvl1pPr>
      <a:lvl2pPr algn="l" rtl="0" eaLnBrk="0" fontAlgn="base" hangingPunct="0">
        <a:spcBef>
          <a:spcPct val="0"/>
        </a:spcBef>
        <a:spcAft>
          <a:spcPct val="0"/>
        </a:spcAft>
        <a:defRPr sz="2850" b="1">
          <a:solidFill>
            <a:srgbClr val="25387D"/>
          </a:solidFill>
          <a:latin typeface="Times New Roman" pitchFamily="18" charset="0"/>
        </a:defRPr>
      </a:lvl2pPr>
      <a:lvl3pPr algn="l" rtl="0" eaLnBrk="0" fontAlgn="base" hangingPunct="0">
        <a:spcBef>
          <a:spcPct val="0"/>
        </a:spcBef>
        <a:spcAft>
          <a:spcPct val="0"/>
        </a:spcAft>
        <a:defRPr sz="2850" b="1">
          <a:solidFill>
            <a:srgbClr val="25387D"/>
          </a:solidFill>
          <a:latin typeface="Times New Roman" pitchFamily="18" charset="0"/>
        </a:defRPr>
      </a:lvl3pPr>
      <a:lvl4pPr algn="l" rtl="0" eaLnBrk="0" fontAlgn="base" hangingPunct="0">
        <a:spcBef>
          <a:spcPct val="0"/>
        </a:spcBef>
        <a:spcAft>
          <a:spcPct val="0"/>
        </a:spcAft>
        <a:defRPr sz="2850" b="1">
          <a:solidFill>
            <a:srgbClr val="25387D"/>
          </a:solidFill>
          <a:latin typeface="Times New Roman" pitchFamily="18" charset="0"/>
        </a:defRPr>
      </a:lvl4pPr>
      <a:lvl5pPr algn="l" rtl="0" eaLnBrk="0" fontAlgn="base" hangingPunct="0">
        <a:spcBef>
          <a:spcPct val="0"/>
        </a:spcBef>
        <a:spcAft>
          <a:spcPct val="0"/>
        </a:spcAft>
        <a:defRPr sz="2850" b="1">
          <a:solidFill>
            <a:srgbClr val="25387D"/>
          </a:solidFill>
          <a:latin typeface="Times New Roman" pitchFamily="18" charset="0"/>
        </a:defRPr>
      </a:lvl5pPr>
      <a:lvl6pPr marL="342900" algn="l" rtl="0" fontAlgn="base">
        <a:spcBef>
          <a:spcPct val="0"/>
        </a:spcBef>
        <a:spcAft>
          <a:spcPct val="0"/>
        </a:spcAft>
        <a:defRPr sz="2850" b="1">
          <a:solidFill>
            <a:srgbClr val="25387D"/>
          </a:solidFill>
          <a:latin typeface="Times New Roman" pitchFamily="18" charset="0"/>
        </a:defRPr>
      </a:lvl6pPr>
      <a:lvl7pPr marL="685800" algn="l" rtl="0" fontAlgn="base">
        <a:spcBef>
          <a:spcPct val="0"/>
        </a:spcBef>
        <a:spcAft>
          <a:spcPct val="0"/>
        </a:spcAft>
        <a:defRPr sz="2850" b="1">
          <a:solidFill>
            <a:srgbClr val="25387D"/>
          </a:solidFill>
          <a:latin typeface="Times New Roman" pitchFamily="18" charset="0"/>
        </a:defRPr>
      </a:lvl7pPr>
      <a:lvl8pPr marL="1028700" algn="l" rtl="0" fontAlgn="base">
        <a:spcBef>
          <a:spcPct val="0"/>
        </a:spcBef>
        <a:spcAft>
          <a:spcPct val="0"/>
        </a:spcAft>
        <a:defRPr sz="2850" b="1">
          <a:solidFill>
            <a:srgbClr val="25387D"/>
          </a:solidFill>
          <a:latin typeface="Times New Roman" pitchFamily="18" charset="0"/>
        </a:defRPr>
      </a:lvl8pPr>
      <a:lvl9pPr marL="1371600" algn="l" rtl="0" fontAlgn="base">
        <a:spcBef>
          <a:spcPct val="0"/>
        </a:spcBef>
        <a:spcAft>
          <a:spcPct val="0"/>
        </a:spcAft>
        <a:defRPr sz="2850" b="1">
          <a:solidFill>
            <a:srgbClr val="25387D"/>
          </a:solidFill>
          <a:latin typeface="Times New Roman" pitchFamily="18" charset="0"/>
        </a:defRPr>
      </a:lvl9pPr>
    </p:titleStyle>
    <p:bodyStyle>
      <a:lvl1pPr marL="257175" indent="-257175" algn="l" rtl="0" eaLnBrk="0" fontAlgn="base" hangingPunct="0">
        <a:spcBef>
          <a:spcPct val="30000"/>
        </a:spcBef>
        <a:spcAft>
          <a:spcPct val="0"/>
        </a:spcAft>
        <a:buFont typeface="Wingdings" pitchFamily="2" charset="2"/>
        <a:buChar char="•"/>
        <a:defRPr sz="1950" b="1">
          <a:solidFill>
            <a:srgbClr val="25387D"/>
          </a:solidFill>
          <a:latin typeface="+mn-lt"/>
          <a:ea typeface="+mn-ea"/>
          <a:cs typeface="+mn-cs"/>
        </a:defRPr>
      </a:lvl1pPr>
      <a:lvl2pPr marL="347663" indent="-261938" algn="l" rtl="0" eaLnBrk="0" fontAlgn="base" hangingPunct="0">
        <a:spcBef>
          <a:spcPct val="30000"/>
        </a:spcBef>
        <a:spcAft>
          <a:spcPct val="0"/>
        </a:spcAft>
        <a:buFont typeface="Wingdings" pitchFamily="2" charset="2"/>
        <a:buChar char="§"/>
        <a:defRPr sz="1950" b="1">
          <a:solidFill>
            <a:srgbClr val="25387D"/>
          </a:solidFill>
          <a:latin typeface="+mn-lt"/>
        </a:defRPr>
      </a:lvl2pPr>
      <a:lvl3pPr marL="682229" indent="-169069" algn="l" rtl="0" eaLnBrk="0" fontAlgn="base" hangingPunct="0">
        <a:spcBef>
          <a:spcPct val="30000"/>
        </a:spcBef>
        <a:spcAft>
          <a:spcPct val="0"/>
        </a:spcAft>
        <a:buFont typeface="Wingdings" pitchFamily="2" charset="2"/>
        <a:buChar char="§"/>
        <a:defRPr sz="1950" b="1">
          <a:solidFill>
            <a:srgbClr val="25387D"/>
          </a:solidFill>
          <a:latin typeface="+mn-lt"/>
        </a:defRPr>
      </a:lvl3pPr>
      <a:lvl4pPr marL="982266" indent="-214313" algn="l" rtl="0" eaLnBrk="0" fontAlgn="base" hangingPunct="0">
        <a:spcBef>
          <a:spcPct val="30000"/>
        </a:spcBef>
        <a:spcAft>
          <a:spcPct val="0"/>
        </a:spcAft>
        <a:buFont typeface="Wingdings" pitchFamily="2" charset="2"/>
        <a:buChar char="§"/>
        <a:defRPr sz="1950" b="1">
          <a:solidFill>
            <a:srgbClr val="25387D"/>
          </a:solidFill>
          <a:latin typeface="+mn-lt"/>
        </a:defRPr>
      </a:lvl4pPr>
      <a:lvl5pPr marL="1369219" indent="-251222" algn="l" rtl="0" eaLnBrk="0" fontAlgn="base" hangingPunct="0">
        <a:spcBef>
          <a:spcPct val="30000"/>
        </a:spcBef>
        <a:spcAft>
          <a:spcPct val="0"/>
        </a:spcAft>
        <a:buFont typeface="Wingdings" pitchFamily="2" charset="2"/>
        <a:buChar char="§"/>
        <a:defRPr sz="1950" b="1">
          <a:solidFill>
            <a:srgbClr val="25387D"/>
          </a:solidFill>
          <a:latin typeface="+mn-lt"/>
        </a:defRPr>
      </a:lvl5pPr>
      <a:lvl6pPr marL="1712119" indent="-251222" algn="l" rtl="0" fontAlgn="base">
        <a:spcBef>
          <a:spcPct val="30000"/>
        </a:spcBef>
        <a:spcAft>
          <a:spcPct val="0"/>
        </a:spcAft>
        <a:buFont typeface="Wingdings" pitchFamily="2" charset="2"/>
        <a:buChar char="§"/>
        <a:defRPr sz="1950" b="1">
          <a:solidFill>
            <a:srgbClr val="25387D"/>
          </a:solidFill>
          <a:latin typeface="+mn-lt"/>
        </a:defRPr>
      </a:lvl6pPr>
      <a:lvl7pPr marL="2055019" indent="-251222" algn="l" rtl="0" fontAlgn="base">
        <a:spcBef>
          <a:spcPct val="30000"/>
        </a:spcBef>
        <a:spcAft>
          <a:spcPct val="0"/>
        </a:spcAft>
        <a:buFont typeface="Wingdings" pitchFamily="2" charset="2"/>
        <a:buChar char="§"/>
        <a:defRPr sz="1950" b="1">
          <a:solidFill>
            <a:srgbClr val="25387D"/>
          </a:solidFill>
          <a:latin typeface="+mn-lt"/>
        </a:defRPr>
      </a:lvl7pPr>
      <a:lvl8pPr marL="2397919" indent="-251222" algn="l" rtl="0" fontAlgn="base">
        <a:spcBef>
          <a:spcPct val="30000"/>
        </a:spcBef>
        <a:spcAft>
          <a:spcPct val="0"/>
        </a:spcAft>
        <a:buFont typeface="Wingdings" pitchFamily="2" charset="2"/>
        <a:buChar char="§"/>
        <a:defRPr sz="1950" b="1">
          <a:solidFill>
            <a:srgbClr val="25387D"/>
          </a:solidFill>
          <a:latin typeface="+mn-lt"/>
        </a:defRPr>
      </a:lvl8pPr>
      <a:lvl9pPr marL="2740819" indent="-251222" algn="l" rtl="0" fontAlgn="base">
        <a:spcBef>
          <a:spcPct val="30000"/>
        </a:spcBef>
        <a:spcAft>
          <a:spcPct val="0"/>
        </a:spcAft>
        <a:buFont typeface="Wingdings" pitchFamily="2" charset="2"/>
        <a:buChar char="§"/>
        <a:defRPr sz="1950" b="1">
          <a:solidFill>
            <a:srgbClr val="25387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7"/>
          <p:cNvPicPr>
            <a:picLocks noChangeAspect="1" noChangeArrowheads="1"/>
          </p:cNvPicPr>
          <p:nvPr userDrawn="1"/>
        </p:nvPicPr>
        <p:blipFill>
          <a:blip r:embed="rId3" cstate="print"/>
          <a:srcRect t="4126" b="3030"/>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BBE5BFC-4891-432A-A127-9C4276DF41E9}" type="slidenum">
              <a:rPr lang="en-US"/>
              <a:pPr>
                <a:defRPr/>
              </a:pPr>
              <a:t>‹#›</a:t>
            </a:fld>
            <a:endParaRPr lang="en-US" dirty="0"/>
          </a:p>
        </p:txBody>
      </p:sp>
    </p:spTree>
    <p:extLst>
      <p:ext uri="{BB962C8B-B14F-4D97-AF65-F5344CB8AC3E}">
        <p14:creationId xmlns:p14="http://schemas.microsoft.com/office/powerpoint/2010/main" val="1615585689"/>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7"/>
          <p:cNvPicPr>
            <a:picLocks noChangeAspect="1" noChangeArrowheads="1"/>
          </p:cNvPicPr>
          <p:nvPr userDrawn="1"/>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BBE5BFC-4891-432A-A127-9C4276DF41E9}" type="slidenum">
              <a:rPr lang="en-US"/>
              <a:pPr>
                <a:defRPr/>
              </a:pPr>
              <a:t>‹#›</a:t>
            </a:fld>
            <a:endParaRPr lang="en-US" dirty="0"/>
          </a:p>
        </p:txBody>
      </p:sp>
    </p:spTree>
    <p:extLst>
      <p:ext uri="{BB962C8B-B14F-4D97-AF65-F5344CB8AC3E}">
        <p14:creationId xmlns:p14="http://schemas.microsoft.com/office/powerpoint/2010/main" val="888199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hdr="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VDH_background"/>
          <p:cNvPicPr>
            <a:picLocks noChangeAspect="1" noChangeArrowheads="1"/>
          </p:cNvPicPr>
          <p:nvPr/>
        </p:nvPicPr>
        <p:blipFill>
          <a:blip r:embed="rId5" cstate="print"/>
          <a:srcRect/>
          <a:stretch>
            <a:fillRect/>
          </a:stretch>
        </p:blipFill>
        <p:spPr bwMode="auto">
          <a:xfrm>
            <a:off x="0" y="6083300"/>
            <a:ext cx="9144000" cy="7747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Rectangle 4"/>
          <p:cNvSpPr>
            <a:spLocks noGrp="1" noChangeArrowheads="1"/>
          </p:cNvSpPr>
          <p:nvPr>
            <p:ph type="body" idx="1"/>
          </p:nvPr>
        </p:nvSpPr>
        <p:spPr bwMode="auto">
          <a:xfrm>
            <a:off x="457200" y="16002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txBox="1">
            <a:spLocks noChangeArrowheads="1"/>
          </p:cNvSpPr>
          <p:nvPr/>
        </p:nvSpPr>
        <p:spPr>
          <a:xfrm>
            <a:off x="0" y="6553200"/>
            <a:ext cx="2133600" cy="228600"/>
          </a:xfrm>
          <a:prstGeom prst="rect">
            <a:avLst/>
          </a:prstGeom>
          <a:ln/>
        </p:spPr>
        <p:txBody>
          <a:bodyPr/>
          <a:lstStyle>
            <a:lvl1pPr>
              <a:defRPr/>
            </a:lvl1pPr>
          </a:lstStyle>
          <a:p>
            <a:pPr eaLnBrk="1" hangingPunct="1">
              <a:defRPr/>
            </a:pPr>
            <a:fld id="{79815DCB-6524-455A-B70A-BCAEF8678CB5}" type="slidenum">
              <a:rPr lang="en-US" sz="1400" smtClean="0">
                <a:solidFill>
                  <a:srgbClr val="000000"/>
                </a:solidFill>
                <a:latin typeface="Arial" charset="0"/>
              </a:rPr>
              <a:pPr eaLnBrk="1" hangingPunct="1">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138917521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l" rtl="0" eaLnBrk="0" fontAlgn="base" hangingPunct="0">
        <a:spcBef>
          <a:spcPct val="0"/>
        </a:spcBef>
        <a:spcAft>
          <a:spcPct val="0"/>
        </a:spcAft>
        <a:defRPr sz="3600">
          <a:solidFill>
            <a:srgbClr val="003366"/>
          </a:solidFill>
          <a:latin typeface="+mj-lt"/>
          <a:ea typeface="+mj-ea"/>
          <a:cs typeface="+mj-cs"/>
        </a:defRPr>
      </a:lvl1pPr>
      <a:lvl2pPr algn="l" rtl="0" eaLnBrk="0" fontAlgn="base" hangingPunct="0">
        <a:spcBef>
          <a:spcPct val="0"/>
        </a:spcBef>
        <a:spcAft>
          <a:spcPct val="0"/>
        </a:spcAft>
        <a:defRPr sz="3600">
          <a:solidFill>
            <a:srgbClr val="003366"/>
          </a:solidFill>
          <a:latin typeface="Trebuchet MS" pitchFamily="34" charset="0"/>
        </a:defRPr>
      </a:lvl2pPr>
      <a:lvl3pPr algn="l" rtl="0" eaLnBrk="0" fontAlgn="base" hangingPunct="0">
        <a:spcBef>
          <a:spcPct val="0"/>
        </a:spcBef>
        <a:spcAft>
          <a:spcPct val="0"/>
        </a:spcAft>
        <a:defRPr sz="3600">
          <a:solidFill>
            <a:srgbClr val="003366"/>
          </a:solidFill>
          <a:latin typeface="Trebuchet MS" pitchFamily="34" charset="0"/>
        </a:defRPr>
      </a:lvl3pPr>
      <a:lvl4pPr algn="l" rtl="0" eaLnBrk="0" fontAlgn="base" hangingPunct="0">
        <a:spcBef>
          <a:spcPct val="0"/>
        </a:spcBef>
        <a:spcAft>
          <a:spcPct val="0"/>
        </a:spcAft>
        <a:defRPr sz="3600">
          <a:solidFill>
            <a:srgbClr val="003366"/>
          </a:solidFill>
          <a:latin typeface="Trebuchet MS" pitchFamily="34" charset="0"/>
        </a:defRPr>
      </a:lvl4pPr>
      <a:lvl5pPr algn="l" rtl="0" eaLnBrk="0" fontAlgn="base" hangingPunct="0">
        <a:spcBef>
          <a:spcPct val="0"/>
        </a:spcBef>
        <a:spcAft>
          <a:spcPct val="0"/>
        </a:spcAft>
        <a:defRPr sz="36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ct val="20000"/>
        </a:spcBef>
        <a:spcAft>
          <a:spcPct val="0"/>
        </a:spcAft>
        <a:defRPr sz="24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400">
          <a:solidFill>
            <a:srgbClr val="777777"/>
          </a:solidFill>
          <a:latin typeface="+mn-lt"/>
        </a:defRPr>
      </a:lvl2pPr>
      <a:lvl3pPr marL="1143000" indent="-228600" algn="l" rtl="0" eaLnBrk="0" fontAlgn="base" hangingPunct="0">
        <a:spcBef>
          <a:spcPct val="20000"/>
        </a:spcBef>
        <a:spcAft>
          <a:spcPct val="0"/>
        </a:spcAft>
        <a:buChar char="•"/>
        <a:defRPr sz="2400">
          <a:solidFill>
            <a:srgbClr val="777777"/>
          </a:solidFill>
          <a:latin typeface="+mn-lt"/>
        </a:defRPr>
      </a:lvl3pPr>
      <a:lvl4pPr marL="1600200" indent="-228600" algn="l" rtl="0" eaLnBrk="0" fontAlgn="base" hangingPunct="0">
        <a:spcBef>
          <a:spcPct val="20000"/>
        </a:spcBef>
        <a:spcAft>
          <a:spcPct val="0"/>
        </a:spcAft>
        <a:buChar char="•"/>
        <a:defRPr sz="2400">
          <a:solidFill>
            <a:srgbClr val="777777"/>
          </a:solidFill>
          <a:latin typeface="+mn-lt"/>
        </a:defRPr>
      </a:lvl4pPr>
      <a:lvl5pPr marL="2057400" indent="-228600" algn="l" rtl="0" eaLnBrk="0" fontAlgn="base" hangingPunct="0">
        <a:spcBef>
          <a:spcPct val="20000"/>
        </a:spcBef>
        <a:spcAft>
          <a:spcPct val="0"/>
        </a:spcAft>
        <a:buChar char="•"/>
        <a:defRPr sz="24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F6B014C8-59E4-465C-AD2E-21A05B16C9B2}"/>
              </a:ext>
            </a:extLst>
          </p:cNvPr>
          <p:cNvGrpSpPr/>
          <p:nvPr userDrawn="1"/>
        </p:nvGrpSpPr>
        <p:grpSpPr>
          <a:xfrm>
            <a:off x="0" y="5562603"/>
            <a:ext cx="9144000" cy="1295398"/>
            <a:chOff x="0" y="2433638"/>
            <a:chExt cx="2092326" cy="506412"/>
          </a:xfrm>
        </p:grpSpPr>
        <p:sp>
          <p:nvSpPr>
            <p:cNvPr id="9" name="Freeform 10">
              <a:extLst>
                <a:ext uri="{FF2B5EF4-FFF2-40B4-BE49-F238E27FC236}">
                  <a16:creationId xmlns:a16="http://schemas.microsoft.com/office/drawing/2014/main" id="{2D4A2765-DB4A-4066-8CA8-83306205A80A}"/>
                </a:ext>
              </a:extLst>
            </p:cNvPr>
            <p:cNvSpPr>
              <a:spLocks/>
            </p:cNvSpPr>
            <p:nvPr userDrawn="1"/>
          </p:nvSpPr>
          <p:spPr bwMode="auto">
            <a:xfrm>
              <a:off x="0" y="2511425"/>
              <a:ext cx="2092325" cy="428625"/>
            </a:xfrm>
            <a:custGeom>
              <a:avLst/>
              <a:gdLst>
                <a:gd name="T0" fmla="*/ 6589 w 6589"/>
                <a:gd name="T1" fmla="*/ 208 h 1349"/>
                <a:gd name="T2" fmla="*/ 6434 w 6589"/>
                <a:gd name="T3" fmla="*/ 266 h 1349"/>
                <a:gd name="T4" fmla="*/ 6128 w 6589"/>
                <a:gd name="T5" fmla="*/ 369 h 1349"/>
                <a:gd name="T6" fmla="*/ 5825 w 6589"/>
                <a:gd name="T7" fmla="*/ 461 h 1349"/>
                <a:gd name="T8" fmla="*/ 5527 w 6589"/>
                <a:gd name="T9" fmla="*/ 538 h 1349"/>
                <a:gd name="T10" fmla="*/ 5232 w 6589"/>
                <a:gd name="T11" fmla="*/ 605 h 1349"/>
                <a:gd name="T12" fmla="*/ 4943 w 6589"/>
                <a:gd name="T13" fmla="*/ 659 h 1349"/>
                <a:gd name="T14" fmla="*/ 4659 w 6589"/>
                <a:gd name="T15" fmla="*/ 702 h 1349"/>
                <a:gd name="T16" fmla="*/ 4379 w 6589"/>
                <a:gd name="T17" fmla="*/ 735 h 1349"/>
                <a:gd name="T18" fmla="*/ 4106 w 6589"/>
                <a:gd name="T19" fmla="*/ 757 h 1349"/>
                <a:gd name="T20" fmla="*/ 3839 w 6589"/>
                <a:gd name="T21" fmla="*/ 772 h 1349"/>
                <a:gd name="T22" fmla="*/ 3577 w 6589"/>
                <a:gd name="T23" fmla="*/ 776 h 1349"/>
                <a:gd name="T24" fmla="*/ 3322 w 6589"/>
                <a:gd name="T25" fmla="*/ 774 h 1349"/>
                <a:gd name="T26" fmla="*/ 3073 w 6589"/>
                <a:gd name="T27" fmla="*/ 764 h 1349"/>
                <a:gd name="T28" fmla="*/ 2833 w 6589"/>
                <a:gd name="T29" fmla="*/ 747 h 1349"/>
                <a:gd name="T30" fmla="*/ 2598 w 6589"/>
                <a:gd name="T31" fmla="*/ 724 h 1349"/>
                <a:gd name="T32" fmla="*/ 2372 w 6589"/>
                <a:gd name="T33" fmla="*/ 696 h 1349"/>
                <a:gd name="T34" fmla="*/ 2046 w 6589"/>
                <a:gd name="T35" fmla="*/ 646 h 1349"/>
                <a:gd name="T36" fmla="*/ 1643 w 6589"/>
                <a:gd name="T37" fmla="*/ 565 h 1349"/>
                <a:gd name="T38" fmla="*/ 1276 w 6589"/>
                <a:gd name="T39" fmla="*/ 473 h 1349"/>
                <a:gd name="T40" fmla="*/ 947 w 6589"/>
                <a:gd name="T41" fmla="*/ 375 h 1349"/>
                <a:gd name="T42" fmla="*/ 658 w 6589"/>
                <a:gd name="T43" fmla="*/ 277 h 1349"/>
                <a:gd name="T44" fmla="*/ 411 w 6589"/>
                <a:gd name="T45" fmla="*/ 184 h 1349"/>
                <a:gd name="T46" fmla="*/ 122 w 6589"/>
                <a:gd name="T47" fmla="*/ 58 h 1349"/>
                <a:gd name="T48" fmla="*/ 0 w 6589"/>
                <a:gd name="T49" fmla="*/ 0 h 1349"/>
                <a:gd name="T50" fmla="*/ 0 w 6589"/>
                <a:gd name="T51" fmla="*/ 1 h 1349"/>
                <a:gd name="T52" fmla="*/ 61 w 6589"/>
                <a:gd name="T53" fmla="*/ 78 h 1349"/>
                <a:gd name="T54" fmla="*/ 201 w 6589"/>
                <a:gd name="T55" fmla="*/ 242 h 1349"/>
                <a:gd name="T56" fmla="*/ 365 w 6589"/>
                <a:gd name="T57" fmla="*/ 417 h 1349"/>
                <a:gd name="T58" fmla="*/ 553 w 6589"/>
                <a:gd name="T59" fmla="*/ 595 h 1349"/>
                <a:gd name="T60" fmla="*/ 768 w 6589"/>
                <a:gd name="T61" fmla="*/ 775 h 1349"/>
                <a:gd name="T62" fmla="*/ 1010 w 6589"/>
                <a:gd name="T63" fmla="*/ 953 h 1349"/>
                <a:gd name="T64" fmla="*/ 1209 w 6589"/>
                <a:gd name="T65" fmla="*/ 1079 h 1349"/>
                <a:gd name="T66" fmla="*/ 1350 w 6589"/>
                <a:gd name="T67" fmla="*/ 1160 h 1349"/>
                <a:gd name="T68" fmla="*/ 1498 w 6589"/>
                <a:gd name="T69" fmla="*/ 1239 h 1349"/>
                <a:gd name="T70" fmla="*/ 1654 w 6589"/>
                <a:gd name="T71" fmla="*/ 1314 h 1349"/>
                <a:gd name="T72" fmla="*/ 1734 w 6589"/>
                <a:gd name="T73" fmla="*/ 1349 h 1349"/>
                <a:gd name="T74" fmla="*/ 6589 w 6589"/>
                <a:gd name="T75" fmla="*/ 1349 h 1349"/>
                <a:gd name="T76" fmla="*/ 6589 w 6589"/>
                <a:gd name="T77" fmla="*/ 208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89" h="1349">
                  <a:moveTo>
                    <a:pt x="6589" y="208"/>
                  </a:moveTo>
                  <a:lnTo>
                    <a:pt x="6434" y="266"/>
                  </a:lnTo>
                  <a:lnTo>
                    <a:pt x="6128" y="369"/>
                  </a:lnTo>
                  <a:lnTo>
                    <a:pt x="5825" y="461"/>
                  </a:lnTo>
                  <a:lnTo>
                    <a:pt x="5527" y="538"/>
                  </a:lnTo>
                  <a:lnTo>
                    <a:pt x="5232" y="605"/>
                  </a:lnTo>
                  <a:lnTo>
                    <a:pt x="4943" y="659"/>
                  </a:lnTo>
                  <a:lnTo>
                    <a:pt x="4659" y="702"/>
                  </a:lnTo>
                  <a:lnTo>
                    <a:pt x="4379" y="735"/>
                  </a:lnTo>
                  <a:lnTo>
                    <a:pt x="4106" y="757"/>
                  </a:lnTo>
                  <a:lnTo>
                    <a:pt x="3839" y="772"/>
                  </a:lnTo>
                  <a:lnTo>
                    <a:pt x="3577" y="776"/>
                  </a:lnTo>
                  <a:lnTo>
                    <a:pt x="3322" y="774"/>
                  </a:lnTo>
                  <a:lnTo>
                    <a:pt x="3073" y="764"/>
                  </a:lnTo>
                  <a:lnTo>
                    <a:pt x="2833" y="747"/>
                  </a:lnTo>
                  <a:lnTo>
                    <a:pt x="2598" y="724"/>
                  </a:lnTo>
                  <a:lnTo>
                    <a:pt x="2372" y="696"/>
                  </a:lnTo>
                  <a:lnTo>
                    <a:pt x="2046" y="646"/>
                  </a:lnTo>
                  <a:lnTo>
                    <a:pt x="1643" y="565"/>
                  </a:lnTo>
                  <a:lnTo>
                    <a:pt x="1276" y="473"/>
                  </a:lnTo>
                  <a:lnTo>
                    <a:pt x="947" y="375"/>
                  </a:lnTo>
                  <a:lnTo>
                    <a:pt x="658" y="277"/>
                  </a:lnTo>
                  <a:lnTo>
                    <a:pt x="411" y="184"/>
                  </a:lnTo>
                  <a:lnTo>
                    <a:pt x="122" y="58"/>
                  </a:lnTo>
                  <a:lnTo>
                    <a:pt x="0" y="0"/>
                  </a:lnTo>
                  <a:lnTo>
                    <a:pt x="0" y="1"/>
                  </a:lnTo>
                  <a:lnTo>
                    <a:pt x="61" y="78"/>
                  </a:lnTo>
                  <a:lnTo>
                    <a:pt x="201" y="242"/>
                  </a:lnTo>
                  <a:lnTo>
                    <a:pt x="365" y="417"/>
                  </a:lnTo>
                  <a:lnTo>
                    <a:pt x="553" y="595"/>
                  </a:lnTo>
                  <a:lnTo>
                    <a:pt x="768" y="775"/>
                  </a:lnTo>
                  <a:lnTo>
                    <a:pt x="1010" y="953"/>
                  </a:lnTo>
                  <a:lnTo>
                    <a:pt x="1209" y="1079"/>
                  </a:lnTo>
                  <a:lnTo>
                    <a:pt x="1350" y="1160"/>
                  </a:lnTo>
                  <a:lnTo>
                    <a:pt x="1498" y="1239"/>
                  </a:lnTo>
                  <a:lnTo>
                    <a:pt x="1654" y="1314"/>
                  </a:lnTo>
                  <a:lnTo>
                    <a:pt x="1734" y="1349"/>
                  </a:lnTo>
                  <a:lnTo>
                    <a:pt x="6589" y="1349"/>
                  </a:lnTo>
                  <a:lnTo>
                    <a:pt x="6589" y="2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0" name="Freeform 11">
              <a:extLst>
                <a:ext uri="{FF2B5EF4-FFF2-40B4-BE49-F238E27FC236}">
                  <a16:creationId xmlns:a16="http://schemas.microsoft.com/office/drawing/2014/main" id="{D433C055-B5E9-490C-81C1-CB3BAC4AF0D3}"/>
                </a:ext>
              </a:extLst>
            </p:cNvPr>
            <p:cNvSpPr>
              <a:spLocks/>
            </p:cNvSpPr>
            <p:nvPr userDrawn="1"/>
          </p:nvSpPr>
          <p:spPr bwMode="auto">
            <a:xfrm>
              <a:off x="1423988" y="2433638"/>
              <a:ext cx="668338" cy="282575"/>
            </a:xfrm>
            <a:custGeom>
              <a:avLst/>
              <a:gdLst>
                <a:gd name="T0" fmla="*/ 2106 w 2106"/>
                <a:gd name="T1" fmla="*/ 0 h 892"/>
                <a:gd name="T2" fmla="*/ 1969 w 2106"/>
                <a:gd name="T3" fmla="*/ 93 h 892"/>
                <a:gd name="T4" fmla="*/ 1695 w 2106"/>
                <a:gd name="T5" fmla="*/ 260 h 892"/>
                <a:gd name="T6" fmla="*/ 1420 w 2106"/>
                <a:gd name="T7" fmla="*/ 405 h 892"/>
                <a:gd name="T8" fmla="*/ 1149 w 2106"/>
                <a:gd name="T9" fmla="*/ 531 h 892"/>
                <a:gd name="T10" fmla="*/ 881 w 2106"/>
                <a:gd name="T11" fmla="*/ 640 h 892"/>
                <a:gd name="T12" fmla="*/ 619 w 2106"/>
                <a:gd name="T13" fmla="*/ 729 h 892"/>
                <a:gd name="T14" fmla="*/ 364 w 2106"/>
                <a:gd name="T15" fmla="*/ 805 h 892"/>
                <a:gd name="T16" fmla="*/ 119 w 2106"/>
                <a:gd name="T17" fmla="*/ 867 h 892"/>
                <a:gd name="T18" fmla="*/ 0 w 2106"/>
                <a:gd name="T19" fmla="*/ 892 h 892"/>
                <a:gd name="T20" fmla="*/ 125 w 2106"/>
                <a:gd name="T21" fmla="*/ 876 h 892"/>
                <a:gd name="T22" fmla="*/ 376 w 2106"/>
                <a:gd name="T23" fmla="*/ 841 h 892"/>
                <a:gd name="T24" fmla="*/ 633 w 2106"/>
                <a:gd name="T25" fmla="*/ 796 h 892"/>
                <a:gd name="T26" fmla="*/ 893 w 2106"/>
                <a:gd name="T27" fmla="*/ 743 h 892"/>
                <a:gd name="T28" fmla="*/ 1157 w 2106"/>
                <a:gd name="T29" fmla="*/ 680 h 892"/>
                <a:gd name="T30" fmla="*/ 1424 w 2106"/>
                <a:gd name="T31" fmla="*/ 605 h 892"/>
                <a:gd name="T32" fmla="*/ 1695 w 2106"/>
                <a:gd name="T33" fmla="*/ 523 h 892"/>
                <a:gd name="T34" fmla="*/ 1968 w 2106"/>
                <a:gd name="T35" fmla="*/ 428 h 892"/>
                <a:gd name="T36" fmla="*/ 2106 w 2106"/>
                <a:gd name="T37" fmla="*/ 376 h 892"/>
                <a:gd name="T38" fmla="*/ 2106 w 2106"/>
                <a:gd name="T39"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6" h="892">
                  <a:moveTo>
                    <a:pt x="2106" y="0"/>
                  </a:moveTo>
                  <a:lnTo>
                    <a:pt x="1969" y="93"/>
                  </a:lnTo>
                  <a:lnTo>
                    <a:pt x="1695" y="260"/>
                  </a:lnTo>
                  <a:lnTo>
                    <a:pt x="1420" y="405"/>
                  </a:lnTo>
                  <a:lnTo>
                    <a:pt x="1149" y="531"/>
                  </a:lnTo>
                  <a:lnTo>
                    <a:pt x="881" y="640"/>
                  </a:lnTo>
                  <a:lnTo>
                    <a:pt x="619" y="729"/>
                  </a:lnTo>
                  <a:lnTo>
                    <a:pt x="364" y="805"/>
                  </a:lnTo>
                  <a:lnTo>
                    <a:pt x="119" y="867"/>
                  </a:lnTo>
                  <a:lnTo>
                    <a:pt x="0" y="892"/>
                  </a:lnTo>
                  <a:lnTo>
                    <a:pt x="125" y="876"/>
                  </a:lnTo>
                  <a:lnTo>
                    <a:pt x="376" y="841"/>
                  </a:lnTo>
                  <a:lnTo>
                    <a:pt x="633" y="796"/>
                  </a:lnTo>
                  <a:lnTo>
                    <a:pt x="893" y="743"/>
                  </a:lnTo>
                  <a:lnTo>
                    <a:pt x="1157" y="680"/>
                  </a:lnTo>
                  <a:lnTo>
                    <a:pt x="1424" y="605"/>
                  </a:lnTo>
                  <a:lnTo>
                    <a:pt x="1695" y="523"/>
                  </a:lnTo>
                  <a:lnTo>
                    <a:pt x="1968" y="428"/>
                  </a:lnTo>
                  <a:lnTo>
                    <a:pt x="2106" y="376"/>
                  </a:lnTo>
                  <a:lnTo>
                    <a:pt x="2106" y="0"/>
                  </a:lnTo>
                  <a:close/>
                </a:path>
              </a:pathLst>
            </a:custGeom>
            <a:solidFill>
              <a:srgbClr val="899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1" name="Freeform 708">
              <a:extLst>
                <a:ext uri="{FF2B5EF4-FFF2-40B4-BE49-F238E27FC236}">
                  <a16:creationId xmlns:a16="http://schemas.microsoft.com/office/drawing/2014/main" id="{F5FD3C94-E264-433C-9A1E-9711795B9451}"/>
                </a:ext>
              </a:extLst>
            </p:cNvPr>
            <p:cNvSpPr>
              <a:spLocks/>
            </p:cNvSpPr>
            <p:nvPr userDrawn="1"/>
          </p:nvSpPr>
          <p:spPr bwMode="auto">
            <a:xfrm>
              <a:off x="1" y="2532062"/>
              <a:ext cx="508000" cy="407988"/>
            </a:xfrm>
            <a:custGeom>
              <a:avLst/>
              <a:gdLst>
                <a:gd name="T0" fmla="*/ 0 w 1597"/>
                <a:gd name="T1" fmla="*/ 0 h 1286"/>
                <a:gd name="T2" fmla="*/ 0 w 1597"/>
                <a:gd name="T3" fmla="*/ 1286 h 1286"/>
                <a:gd name="T4" fmla="*/ 1597 w 1597"/>
                <a:gd name="T5" fmla="*/ 1286 h 1286"/>
                <a:gd name="T6" fmla="*/ 1524 w 1597"/>
                <a:gd name="T7" fmla="*/ 1251 h 1286"/>
                <a:gd name="T8" fmla="*/ 1382 w 1597"/>
                <a:gd name="T9" fmla="*/ 1178 h 1286"/>
                <a:gd name="T10" fmla="*/ 1181 w 1597"/>
                <a:gd name="T11" fmla="*/ 1062 h 1286"/>
                <a:gd name="T12" fmla="*/ 936 w 1597"/>
                <a:gd name="T13" fmla="*/ 899 h 1286"/>
                <a:gd name="T14" fmla="*/ 713 w 1597"/>
                <a:gd name="T15" fmla="*/ 732 h 1286"/>
                <a:gd name="T16" fmla="*/ 515 w 1597"/>
                <a:gd name="T17" fmla="*/ 560 h 1286"/>
                <a:gd name="T18" fmla="*/ 340 w 1597"/>
                <a:gd name="T19" fmla="*/ 391 h 1286"/>
                <a:gd name="T20" fmla="*/ 188 w 1597"/>
                <a:gd name="T21" fmla="*/ 227 h 1286"/>
                <a:gd name="T22" fmla="*/ 57 w 1597"/>
                <a:gd name="T23" fmla="*/ 73 h 1286"/>
                <a:gd name="T24" fmla="*/ 0 w 1597"/>
                <a:gd name="T25"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7" h="1286">
                  <a:moveTo>
                    <a:pt x="0" y="0"/>
                  </a:moveTo>
                  <a:lnTo>
                    <a:pt x="0" y="1286"/>
                  </a:lnTo>
                  <a:lnTo>
                    <a:pt x="1597" y="1286"/>
                  </a:lnTo>
                  <a:lnTo>
                    <a:pt x="1524" y="1251"/>
                  </a:lnTo>
                  <a:lnTo>
                    <a:pt x="1382" y="1178"/>
                  </a:lnTo>
                  <a:lnTo>
                    <a:pt x="1181" y="1062"/>
                  </a:lnTo>
                  <a:lnTo>
                    <a:pt x="936" y="899"/>
                  </a:lnTo>
                  <a:lnTo>
                    <a:pt x="713" y="732"/>
                  </a:lnTo>
                  <a:lnTo>
                    <a:pt x="515" y="560"/>
                  </a:lnTo>
                  <a:lnTo>
                    <a:pt x="340" y="391"/>
                  </a:lnTo>
                  <a:lnTo>
                    <a:pt x="188" y="227"/>
                  </a:lnTo>
                  <a:lnTo>
                    <a:pt x="57" y="73"/>
                  </a:lnTo>
                  <a:lnTo>
                    <a:pt x="0" y="0"/>
                  </a:lnTo>
                  <a:close/>
                </a:path>
              </a:pathLst>
            </a:custGeom>
            <a:solidFill>
              <a:srgbClr val="899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grpSp>
      <p:pic>
        <p:nvPicPr>
          <p:cNvPr id="13" name="Picture 12">
            <a:extLst>
              <a:ext uri="{FF2B5EF4-FFF2-40B4-BE49-F238E27FC236}">
                <a16:creationId xmlns:a16="http://schemas.microsoft.com/office/drawing/2014/main" id="{2E82BC82-E29D-4806-A476-DBB51DDB11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37185" y="6233160"/>
            <a:ext cx="1208240" cy="548640"/>
          </a:xfrm>
          <a:prstGeom prst="rect">
            <a:avLst/>
          </a:prstGeom>
        </p:spPr>
      </p:pic>
      <p:sp>
        <p:nvSpPr>
          <p:cNvPr id="12" name="Slide Number Placeholder 3">
            <a:extLst>
              <a:ext uri="{FF2B5EF4-FFF2-40B4-BE49-F238E27FC236}">
                <a16:creationId xmlns:a16="http://schemas.microsoft.com/office/drawing/2014/main" id="{4CCB0CCD-1538-43DE-9FB9-C7B3E0D9D95A}"/>
              </a:ext>
            </a:extLst>
          </p:cNvPr>
          <p:cNvSpPr txBox="1">
            <a:spLocks/>
          </p:cNvSpPr>
          <p:nvPr userDrawn="1"/>
        </p:nvSpPr>
        <p:spPr>
          <a:xfrm>
            <a:off x="457199" y="6202362"/>
            <a:ext cx="548640" cy="548640"/>
          </a:xfrm>
          <a:prstGeom prst="ellipse">
            <a:avLst/>
          </a:prstGeom>
          <a:solidFill>
            <a:srgbClr val="4B686D"/>
          </a:solidFill>
        </p:spPr>
        <p:txBody>
          <a:bodyPr anchor="ctr">
            <a:noAutofit/>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fld id="{9F6F8184-1DEB-4DCD-889D-47617B20737C}" type="slidenum">
              <a:rPr kumimoji="0" lang="en-US" sz="11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a:t>
            </a:fld>
            <a:endParaRPr kumimoji="0" lang="en-US" sz="11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2337033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ftr="0" dt="0"/>
  <p:txStyles>
    <p:titleStyle>
      <a:lvl1pPr algn="ctr" defTabSz="914400" rtl="0" eaLnBrk="1" latinLnBrk="0" hangingPunct="1">
        <a:spcBef>
          <a:spcPct val="0"/>
        </a:spcBef>
        <a:buNone/>
        <a:defRPr sz="4400" kern="1200">
          <a:solidFill>
            <a:srgbClr val="162E4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62E4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62E4B"/>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62E4B"/>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62E4B"/>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62E4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MDELogo_Symbol.png"/>
          <p:cNvPicPr>
            <a:picLocks noChangeAspect="1"/>
          </p:cNvPicPr>
          <p:nvPr userDrawn="1"/>
        </p:nvPicPr>
        <p:blipFill>
          <a:blip r:embed="rId4" cstate="print"/>
          <a:stretch>
            <a:fillRect/>
          </a:stretch>
        </p:blipFill>
        <p:spPr>
          <a:xfrm>
            <a:off x="457200" y="381000"/>
            <a:ext cx="838206" cy="838206"/>
          </a:xfrm>
          <a:prstGeom prst="rect">
            <a:avLst/>
          </a:prstGeom>
        </p:spPr>
      </p:pic>
      <p:cxnSp>
        <p:nvCxnSpPr>
          <p:cNvPr id="8" name="Straight Connector 7"/>
          <p:cNvCxnSpPr/>
          <p:nvPr userDrawn="1"/>
        </p:nvCxnSpPr>
        <p:spPr>
          <a:xfrm>
            <a:off x="457200" y="1371600"/>
            <a:ext cx="8305800" cy="0"/>
          </a:xfrm>
          <a:prstGeom prst="line">
            <a:avLst/>
          </a:prstGeom>
          <a:ln w="28575">
            <a:solidFill>
              <a:srgbClr val="187E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55081"/>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spcBef>
          <a:spcPct val="0"/>
        </a:spcBef>
        <a:buNone/>
        <a:defRPr sz="3600" b="0" kern="1200">
          <a:solidFill>
            <a:srgbClr val="156C48"/>
          </a:solidFill>
          <a:latin typeface="+mj-lt"/>
          <a:ea typeface="+mj-ea"/>
          <a:cs typeface="+mj-cs"/>
        </a:defRPr>
      </a:lvl1pPr>
    </p:titleStyle>
    <p:bodyStyle>
      <a:lvl1pPr marL="342900" indent="-342900" algn="l" defTabSz="914400" rtl="0" eaLnBrk="1" latinLnBrk="0" hangingPunct="1">
        <a:spcBef>
          <a:spcPts val="24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lickr.com/photos/simax/3390895249/"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gcc01.safelinks.protection.outlook.com/?url=https%3A%2F%2Fwww.michigan.gov%2Fegle%2F0%2C9429%2C7-135-3306-388510--%2C00.html&amp;data=02%7C01%7CFeuersteinH%40michigan.gov%7C1871aa83887a4b0c644d08d6c74896a4%7Cd5fb7087377742ad966a892ef47225d1%7C0%7C0%7C636915511908961303&amp;sdata=fe3hjbWp%2Bxu3L36LeIf0XFYcZgRvp%2FcdvER529jJL8o%3D&amp;reserved=0" TargetMode="Externa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mailto:keanderson@pa.gov"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www.flickr.com/photos/chrismar/4755766551/" TargetMode="External"/><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gif"/><Relationship Id="rId5" Type="http://schemas.microsoft.com/office/2007/relationships/hdphoto" Target="../media/hdphoto1.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sign&#10;&#10;Description automatically generated">
            <a:extLst>
              <a:ext uri="{FF2B5EF4-FFF2-40B4-BE49-F238E27FC236}">
                <a16:creationId xmlns:a16="http://schemas.microsoft.com/office/drawing/2014/main" id="{994AE18A-036D-4972-B9F3-473AC4A6A1AC}"/>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000" r="-2" b="-2"/>
          <a:stretch/>
        </p:blipFill>
        <p:spPr>
          <a:xfrm>
            <a:off x="-1428240" y="-114299"/>
            <a:ext cx="10496040" cy="7183967"/>
          </a:xfrm>
          <a:prstGeom prst="rect">
            <a:avLst/>
          </a:prstGeom>
        </p:spPr>
      </p:pic>
      <p:sp>
        <p:nvSpPr>
          <p:cNvPr id="2" name="Title 1">
            <a:extLst>
              <a:ext uri="{FF2B5EF4-FFF2-40B4-BE49-F238E27FC236}">
                <a16:creationId xmlns:a16="http://schemas.microsoft.com/office/drawing/2014/main" id="{0DAF7C13-2721-4C37-BA9E-44FAC58B859D}"/>
              </a:ext>
            </a:extLst>
          </p:cNvPr>
          <p:cNvSpPr>
            <a:spLocks noGrp="1"/>
          </p:cNvSpPr>
          <p:nvPr>
            <p:ph type="title"/>
          </p:nvPr>
        </p:nvSpPr>
        <p:spPr>
          <a:xfrm>
            <a:off x="1004838" y="833281"/>
            <a:ext cx="6858000" cy="2900518"/>
          </a:xfrm>
        </p:spPr>
        <p:txBody>
          <a:bodyPr vert="horz" lIns="91440" tIns="45720" rIns="91440" bIns="45720" rtlCol="0" anchor="b">
            <a:normAutofit/>
          </a:bodyPr>
          <a:lstStyle/>
          <a:p>
            <a:pPr algn="ctr"/>
            <a:r>
              <a:rPr lang="en-US" sz="6400" b="1">
                <a:solidFill>
                  <a:srgbClr val="FFFFFF"/>
                </a:solidFill>
                <a:latin typeface="Times New Roman" panose="02020603050405020304" pitchFamily="18" charset="0"/>
                <a:cs typeface="Times New Roman" panose="02020603050405020304" pitchFamily="18" charset="0"/>
              </a:rPr>
              <a:t>Region 3</a:t>
            </a:r>
          </a:p>
        </p:txBody>
      </p:sp>
      <p:sp>
        <p:nvSpPr>
          <p:cNvPr id="3" name="Content Placeholder 2">
            <a:extLst>
              <a:ext uri="{FF2B5EF4-FFF2-40B4-BE49-F238E27FC236}">
                <a16:creationId xmlns:a16="http://schemas.microsoft.com/office/drawing/2014/main" id="{CB5BA69F-AC8E-46E0-B850-59889116B300}"/>
              </a:ext>
            </a:extLst>
          </p:cNvPr>
          <p:cNvSpPr>
            <a:spLocks noGrp="1"/>
          </p:cNvSpPr>
          <p:nvPr>
            <p:ph idx="1"/>
          </p:nvPr>
        </p:nvSpPr>
        <p:spPr>
          <a:xfrm>
            <a:off x="1749164" y="3733799"/>
            <a:ext cx="6858000" cy="1098395"/>
          </a:xfrm>
        </p:spPr>
        <p:txBody>
          <a:bodyPr vert="horz" lIns="91440" tIns="45720" rIns="91440" bIns="45720" rtlCol="0">
            <a:normAutofit/>
          </a:bodyPr>
          <a:lstStyle/>
          <a:p>
            <a:pPr marL="0" indent="0" algn="ctr">
              <a:buNone/>
            </a:pPr>
            <a:r>
              <a:rPr lang="en-US" sz="3000" b="1">
                <a:solidFill>
                  <a:srgbClr val="FFFFFF"/>
                </a:solidFill>
                <a:latin typeface="Times New Roman" panose="02020603050405020304" pitchFamily="18" charset="0"/>
                <a:cs typeface="Times New Roman" panose="02020603050405020304" pitchFamily="18" charset="0"/>
              </a:rPr>
              <a:t>Where is AWOP in 5 years?</a:t>
            </a:r>
          </a:p>
        </p:txBody>
      </p:sp>
    </p:spTree>
    <p:extLst>
      <p:ext uri="{BB962C8B-B14F-4D97-AF65-F5344CB8AC3E}">
        <p14:creationId xmlns:p14="http://schemas.microsoft.com/office/powerpoint/2010/main" val="5772903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C1E9D-A2B8-45A2-85C5-EBD45F12CE73}"/>
              </a:ext>
            </a:extLst>
          </p:cNvPr>
          <p:cNvSpPr>
            <a:spLocks noGrp="1"/>
          </p:cNvSpPr>
          <p:nvPr>
            <p:ph type="title"/>
          </p:nvPr>
        </p:nvSpPr>
        <p:spPr/>
        <p:txBody>
          <a:bodyPr/>
          <a:lstStyle/>
          <a:p>
            <a:r>
              <a:rPr lang="en-US" dirty="0"/>
              <a:t>MI AWOP Timeline</a:t>
            </a:r>
          </a:p>
        </p:txBody>
      </p:sp>
      <p:sp>
        <p:nvSpPr>
          <p:cNvPr id="3" name="Content Placeholder 2">
            <a:extLst>
              <a:ext uri="{FF2B5EF4-FFF2-40B4-BE49-F238E27FC236}">
                <a16:creationId xmlns:a16="http://schemas.microsoft.com/office/drawing/2014/main" id="{2A306B2A-78C9-4B00-911A-0BA60394AF0E}"/>
              </a:ext>
            </a:extLst>
          </p:cNvPr>
          <p:cNvSpPr>
            <a:spLocks noGrp="1"/>
          </p:cNvSpPr>
          <p:nvPr>
            <p:ph idx="1"/>
          </p:nvPr>
        </p:nvSpPr>
        <p:spPr/>
        <p:txBody>
          <a:bodyPr/>
          <a:lstStyle/>
          <a:p>
            <a:r>
              <a:rPr lang="en-US" dirty="0"/>
              <a:t>Oct-17: Secured management support</a:t>
            </a:r>
          </a:p>
          <a:p>
            <a:r>
              <a:rPr lang="en-US" dirty="0"/>
              <a:t>Dec-17: Memo to all SW plants announcing MI’s participation</a:t>
            </a:r>
          </a:p>
          <a:p>
            <a:r>
              <a:rPr lang="en-US" dirty="0"/>
              <a:t>Aug-18: Data integrity workshop</a:t>
            </a:r>
          </a:p>
          <a:p>
            <a:r>
              <a:rPr lang="en-US" dirty="0"/>
              <a:t>Feb-19: New state training – Status Component</a:t>
            </a:r>
          </a:p>
          <a:p>
            <a:r>
              <a:rPr lang="en-US" dirty="0"/>
              <a:t>Aug-19: Demonstration CPE</a:t>
            </a:r>
          </a:p>
        </p:txBody>
      </p:sp>
    </p:spTree>
    <p:extLst>
      <p:ext uri="{BB962C8B-B14F-4D97-AF65-F5344CB8AC3E}">
        <p14:creationId xmlns:p14="http://schemas.microsoft.com/office/powerpoint/2010/main" val="314704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6025-8609-4AB1-AD46-C184DFE2E246}"/>
              </a:ext>
            </a:extLst>
          </p:cNvPr>
          <p:cNvSpPr>
            <a:spLocks noGrp="1"/>
          </p:cNvSpPr>
          <p:nvPr>
            <p:ph type="title"/>
          </p:nvPr>
        </p:nvSpPr>
        <p:spPr/>
        <p:txBody>
          <a:bodyPr>
            <a:normAutofit fontScale="90000"/>
          </a:bodyPr>
          <a:lstStyle/>
          <a:p>
            <a:r>
              <a:rPr lang="en-US" dirty="0"/>
              <a:t>Goals for MI AWOP in next 5 years:</a:t>
            </a:r>
          </a:p>
        </p:txBody>
      </p:sp>
      <p:sp>
        <p:nvSpPr>
          <p:cNvPr id="3" name="Content Placeholder 2">
            <a:extLst>
              <a:ext uri="{FF2B5EF4-FFF2-40B4-BE49-F238E27FC236}">
                <a16:creationId xmlns:a16="http://schemas.microsoft.com/office/drawing/2014/main" id="{EC4E9322-882F-4CE9-91C1-28FFC5A9A491}"/>
              </a:ext>
            </a:extLst>
          </p:cNvPr>
          <p:cNvSpPr>
            <a:spLocks noGrp="1"/>
          </p:cNvSpPr>
          <p:nvPr>
            <p:ph idx="1"/>
          </p:nvPr>
        </p:nvSpPr>
        <p:spPr/>
        <p:txBody>
          <a:bodyPr/>
          <a:lstStyle/>
          <a:p>
            <a:pPr marL="514350" indent="-514350">
              <a:buFont typeface="+mj-lt"/>
              <a:buAutoNum type="arabicPeriod"/>
            </a:pPr>
            <a:r>
              <a:rPr lang="en-US" dirty="0"/>
              <a:t>Maintain necessary resources!</a:t>
            </a:r>
          </a:p>
          <a:p>
            <a:pPr marL="514350" indent="-514350">
              <a:buFont typeface="+mj-lt"/>
              <a:buAutoNum type="arabicPeriod"/>
            </a:pPr>
            <a:r>
              <a:rPr lang="en-US" dirty="0"/>
              <a:t>Disseminate AWOP concepts and seek PWS buy-in</a:t>
            </a:r>
          </a:p>
          <a:p>
            <a:pPr marL="514350" indent="-514350">
              <a:buFont typeface="+mj-lt"/>
              <a:buAutoNum type="arabicPeriod"/>
            </a:pPr>
            <a:r>
              <a:rPr lang="en-US" dirty="0"/>
              <a:t>Populate OAS software for SW plants</a:t>
            </a:r>
          </a:p>
          <a:p>
            <a:pPr marL="514350" indent="-514350">
              <a:buFont typeface="+mj-lt"/>
              <a:buAutoNum type="arabicPeriod"/>
            </a:pPr>
            <a:r>
              <a:rPr lang="en-US" dirty="0"/>
              <a:t>Establish priority ranking</a:t>
            </a:r>
          </a:p>
          <a:p>
            <a:pPr marL="514350" indent="-514350">
              <a:buFont typeface="+mj-lt"/>
              <a:buAutoNum type="arabicPeriod"/>
            </a:pPr>
            <a:r>
              <a:rPr lang="en-US" dirty="0"/>
              <a:t>Develop and introduce awards program</a:t>
            </a:r>
          </a:p>
        </p:txBody>
      </p:sp>
    </p:spTree>
    <p:extLst>
      <p:ext uri="{BB962C8B-B14F-4D97-AF65-F5344CB8AC3E}">
        <p14:creationId xmlns:p14="http://schemas.microsoft.com/office/powerpoint/2010/main" val="90367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0B38-072D-49E3-9140-C9D844D5BCC7}"/>
              </a:ext>
            </a:extLst>
          </p:cNvPr>
          <p:cNvSpPr>
            <a:spLocks noGrp="1"/>
          </p:cNvSpPr>
          <p:nvPr>
            <p:ph type="title"/>
          </p:nvPr>
        </p:nvSpPr>
        <p:spPr/>
        <p:txBody>
          <a:bodyPr/>
          <a:lstStyle/>
          <a:p>
            <a:r>
              <a:rPr lang="en-US" dirty="0"/>
              <a:t>Desired Outcomes</a:t>
            </a:r>
          </a:p>
        </p:txBody>
      </p:sp>
      <p:sp>
        <p:nvSpPr>
          <p:cNvPr id="3" name="Content Placeholder 2">
            <a:extLst>
              <a:ext uri="{FF2B5EF4-FFF2-40B4-BE49-F238E27FC236}">
                <a16:creationId xmlns:a16="http://schemas.microsoft.com/office/drawing/2014/main" id="{1F7C4913-CF24-4A76-96BC-6EE86A5B0C98}"/>
              </a:ext>
            </a:extLst>
          </p:cNvPr>
          <p:cNvSpPr>
            <a:spLocks noGrp="1"/>
          </p:cNvSpPr>
          <p:nvPr>
            <p:ph idx="1"/>
          </p:nvPr>
        </p:nvSpPr>
        <p:spPr>
          <a:xfrm>
            <a:off x="457200" y="1371600"/>
            <a:ext cx="8229600" cy="4525963"/>
          </a:xfrm>
        </p:spPr>
        <p:txBody>
          <a:bodyPr>
            <a:normAutofit fontScale="92500" lnSpcReduction="20000"/>
          </a:bodyPr>
          <a:lstStyle/>
          <a:p>
            <a:r>
              <a:rPr lang="en-US" dirty="0"/>
              <a:t>Improve public health protection</a:t>
            </a:r>
          </a:p>
          <a:p>
            <a:r>
              <a:rPr lang="en-US" dirty="0"/>
              <a:t>Increase optimization awareness</a:t>
            </a:r>
          </a:p>
          <a:p>
            <a:r>
              <a:rPr lang="en-US" dirty="0"/>
              <a:t>Enhance customer confidence in EGLE</a:t>
            </a:r>
          </a:p>
          <a:p>
            <a:pPr lvl="1"/>
            <a:r>
              <a:rPr lang="en-US" dirty="0"/>
              <a:t>Water customers</a:t>
            </a:r>
          </a:p>
          <a:p>
            <a:pPr lvl="1"/>
            <a:r>
              <a:rPr lang="en-US" dirty="0"/>
              <a:t>PWSs</a:t>
            </a:r>
          </a:p>
          <a:p>
            <a:pPr lvl="1"/>
            <a:r>
              <a:rPr lang="en-US" dirty="0"/>
              <a:t>Third Parties</a:t>
            </a:r>
          </a:p>
          <a:p>
            <a:r>
              <a:rPr lang="en-US" dirty="0"/>
              <a:t>Empower WTPs to troubleshoot and problem solve</a:t>
            </a:r>
          </a:p>
          <a:p>
            <a:r>
              <a:rPr lang="en-US" dirty="0"/>
              <a:t>Build/maintain regional and national networks</a:t>
            </a:r>
          </a:p>
          <a:p>
            <a:r>
              <a:rPr lang="en-US" dirty="0"/>
              <a:t>Promote participation in Region 5 (states &amp; EPA)</a:t>
            </a:r>
          </a:p>
        </p:txBody>
      </p:sp>
    </p:spTree>
    <p:extLst>
      <p:ext uri="{BB962C8B-B14F-4D97-AF65-F5344CB8AC3E}">
        <p14:creationId xmlns:p14="http://schemas.microsoft.com/office/powerpoint/2010/main" val="331934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764486-09E1-4DA1-824B-8A7218A5D602}"/>
              </a:ext>
            </a:extLst>
          </p:cNvPr>
          <p:cNvSpPr>
            <a:spLocks noGrp="1"/>
          </p:cNvSpPr>
          <p:nvPr>
            <p:ph type="title"/>
          </p:nvPr>
        </p:nvSpPr>
        <p:spPr>
          <a:xfrm>
            <a:off x="457200" y="111967"/>
            <a:ext cx="8229600" cy="944562"/>
          </a:xfrm>
        </p:spPr>
        <p:txBody>
          <a:bodyPr/>
          <a:lstStyle/>
          <a:p>
            <a:r>
              <a:rPr lang="en-US" dirty="0"/>
              <a:t>Consumer Confidence?</a:t>
            </a:r>
          </a:p>
        </p:txBody>
      </p:sp>
      <p:pic>
        <p:nvPicPr>
          <p:cNvPr id="7" name="Content Placeholder 6">
            <a:extLst>
              <a:ext uri="{FF2B5EF4-FFF2-40B4-BE49-F238E27FC236}">
                <a16:creationId xmlns:a16="http://schemas.microsoft.com/office/drawing/2014/main" id="{F8151EFC-E9FE-41AD-BA26-452A5F3E9139}"/>
              </a:ext>
            </a:extLst>
          </p:cNvPr>
          <p:cNvPicPr>
            <a:picLocks noGrp="1" noChangeAspect="1"/>
          </p:cNvPicPr>
          <p:nvPr>
            <p:ph sz="half" idx="1"/>
          </p:nvPr>
        </p:nvPicPr>
        <p:blipFill>
          <a:blip r:embed="rId2"/>
          <a:stretch>
            <a:fillRect/>
          </a:stretch>
        </p:blipFill>
        <p:spPr>
          <a:xfrm>
            <a:off x="152400" y="2362200"/>
            <a:ext cx="4191000" cy="2772882"/>
          </a:xfrm>
          <a:prstGeom prst="rect">
            <a:avLst/>
          </a:prstGeom>
        </p:spPr>
      </p:pic>
      <p:sp>
        <p:nvSpPr>
          <p:cNvPr id="4" name="Content Placeholder 3">
            <a:extLst>
              <a:ext uri="{FF2B5EF4-FFF2-40B4-BE49-F238E27FC236}">
                <a16:creationId xmlns:a16="http://schemas.microsoft.com/office/drawing/2014/main" id="{F94E62CE-78F9-47DD-A4F7-ACA14D70BE9D}"/>
              </a:ext>
            </a:extLst>
          </p:cNvPr>
          <p:cNvSpPr>
            <a:spLocks noGrp="1"/>
          </p:cNvSpPr>
          <p:nvPr>
            <p:ph sz="half" idx="2"/>
          </p:nvPr>
        </p:nvSpPr>
        <p:spPr>
          <a:xfrm>
            <a:off x="1390650" y="1056529"/>
            <a:ext cx="6362700" cy="1143000"/>
          </a:xfrm>
        </p:spPr>
        <p:txBody>
          <a:bodyPr numCol="2">
            <a:noAutofit/>
          </a:bodyPr>
          <a:lstStyle/>
          <a:p>
            <a:r>
              <a:rPr lang="en-US" sz="2000" dirty="0"/>
              <a:t>Lead </a:t>
            </a:r>
          </a:p>
          <a:p>
            <a:r>
              <a:rPr lang="en-US" sz="2000" dirty="0"/>
              <a:t>PFAS</a:t>
            </a:r>
          </a:p>
          <a:p>
            <a:r>
              <a:rPr lang="en-US" sz="2000" dirty="0"/>
              <a:t>HABs</a:t>
            </a:r>
          </a:p>
          <a:p>
            <a:r>
              <a:rPr lang="en-US" sz="2000" dirty="0"/>
              <a:t>Legionella</a:t>
            </a:r>
          </a:p>
          <a:p>
            <a:r>
              <a:rPr lang="en-US" sz="2000" dirty="0"/>
              <a:t>Aging Infrastructure</a:t>
            </a:r>
          </a:p>
          <a:p>
            <a:r>
              <a:rPr lang="en-US" sz="2000" dirty="0"/>
              <a:t>State and local resources</a:t>
            </a:r>
          </a:p>
        </p:txBody>
      </p:sp>
      <p:pic>
        <p:nvPicPr>
          <p:cNvPr id="6" name="Picture 5">
            <a:extLst>
              <a:ext uri="{FF2B5EF4-FFF2-40B4-BE49-F238E27FC236}">
                <a16:creationId xmlns:a16="http://schemas.microsoft.com/office/drawing/2014/main" id="{DE5D26DF-6341-490D-BE6C-344CBC6B551F}"/>
              </a:ext>
            </a:extLst>
          </p:cNvPr>
          <p:cNvPicPr>
            <a:picLocks noChangeAspect="1"/>
          </p:cNvPicPr>
          <p:nvPr/>
        </p:nvPicPr>
        <p:blipFill>
          <a:blip r:embed="rId3"/>
          <a:stretch>
            <a:fillRect/>
          </a:stretch>
        </p:blipFill>
        <p:spPr>
          <a:xfrm>
            <a:off x="4520505" y="2514600"/>
            <a:ext cx="4466430" cy="2514600"/>
          </a:xfrm>
          <a:prstGeom prst="rect">
            <a:avLst/>
          </a:prstGeom>
        </p:spPr>
      </p:pic>
    </p:spTree>
    <p:extLst>
      <p:ext uri="{BB962C8B-B14F-4D97-AF65-F5344CB8AC3E}">
        <p14:creationId xmlns:p14="http://schemas.microsoft.com/office/powerpoint/2010/main" val="124853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D88E6-4B6A-417B-A99A-59AB8A19060B}"/>
              </a:ext>
            </a:extLst>
          </p:cNvPr>
          <p:cNvSpPr>
            <a:spLocks noGrp="1"/>
          </p:cNvSpPr>
          <p:nvPr>
            <p:ph idx="1"/>
          </p:nvPr>
        </p:nvSpPr>
        <p:spPr>
          <a:xfrm>
            <a:off x="448952" y="395962"/>
            <a:ext cx="5266047" cy="2042438"/>
          </a:xfrm>
        </p:spPr>
        <p:txBody>
          <a:bodyPr>
            <a:normAutofit/>
          </a:bodyPr>
          <a:lstStyle/>
          <a:p>
            <a:pPr marL="0" indent="0">
              <a:spcBef>
                <a:spcPts val="0"/>
              </a:spcBef>
              <a:buNone/>
            </a:pPr>
            <a:r>
              <a:rPr lang="en-US" sz="1800" dirty="0"/>
              <a:t>Michigan Department of </a:t>
            </a:r>
          </a:p>
          <a:p>
            <a:pPr marL="0" indent="0">
              <a:spcBef>
                <a:spcPts val="0"/>
              </a:spcBef>
              <a:buNone/>
            </a:pPr>
            <a:r>
              <a:rPr lang="en-US" sz="2400" b="1" dirty="0"/>
              <a:t>Environment, Great Lakes, and Energy</a:t>
            </a:r>
          </a:p>
          <a:p>
            <a:pPr marL="0" indent="0">
              <a:spcBef>
                <a:spcPts val="0"/>
              </a:spcBef>
              <a:buNone/>
            </a:pPr>
            <a:endParaRPr lang="en-US" sz="2400" dirty="0"/>
          </a:p>
          <a:p>
            <a:pPr marL="0" indent="0">
              <a:spcBef>
                <a:spcPts val="0"/>
              </a:spcBef>
              <a:buNone/>
            </a:pPr>
            <a:r>
              <a:rPr lang="en-US" sz="2400" dirty="0"/>
              <a:t>800-662-9278</a:t>
            </a:r>
          </a:p>
          <a:p>
            <a:pPr marL="0" indent="0">
              <a:spcBef>
                <a:spcPts val="0"/>
              </a:spcBef>
              <a:buNone/>
            </a:pPr>
            <a:r>
              <a:rPr lang="en-US" sz="2400" dirty="0"/>
              <a:t>Michigan.gov/EGLE</a:t>
            </a:r>
          </a:p>
        </p:txBody>
      </p:sp>
      <p:sp>
        <p:nvSpPr>
          <p:cNvPr id="30" name="Content Placeholder 2">
            <a:extLst>
              <a:ext uri="{FF2B5EF4-FFF2-40B4-BE49-F238E27FC236}">
                <a16:creationId xmlns:a16="http://schemas.microsoft.com/office/drawing/2014/main" id="{4097AC82-9A10-4A2F-AEB5-6770E68B6034}"/>
              </a:ext>
            </a:extLst>
          </p:cNvPr>
          <p:cNvSpPr txBox="1">
            <a:spLocks/>
          </p:cNvSpPr>
          <p:nvPr/>
        </p:nvSpPr>
        <p:spPr>
          <a:xfrm>
            <a:off x="442326" y="3188325"/>
            <a:ext cx="7724782" cy="8502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3EA0B5"/>
              </a:buClr>
              <a:buFont typeface="Arial" panose="020B0604020202020204"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rgbClr val="3EA0B5"/>
              </a:buClr>
              <a:buFont typeface="Arial" panose="020B0604020202020204"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rgbClr val="3EA0B5"/>
              </a:buClr>
              <a:buFont typeface="Arial" panose="020B0604020202020204"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rgbClr val="3EA0B5"/>
              </a:buClr>
              <a:buFont typeface="Arial" panose="020B0604020202020204"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600"/>
              </a:spcAft>
              <a:buClr>
                <a:srgbClr val="3EA0B5"/>
              </a:buClr>
              <a:buSzTx/>
              <a:buFont typeface="Arial" panose="020B0604020202020204" pitchFamily="34" charset="0"/>
              <a:buNone/>
              <a:tabLst/>
              <a:defRPr/>
            </a:pPr>
            <a:r>
              <a:rPr kumimoji="0" lang="en-US" sz="3200" b="0" i="0" u="none" strike="noStrike" kern="1200" cap="none" spc="0" normalizeH="0" baseline="0" noProof="0" dirty="0">
                <a:ln>
                  <a:noFill/>
                </a:ln>
                <a:solidFill>
                  <a:srgbClr val="4D4D4D"/>
                </a:solidFill>
                <a:effectLst/>
                <a:uLnTx/>
                <a:uFillTx/>
                <a:latin typeface="Calibri"/>
                <a:ea typeface="+mn-ea"/>
                <a:cs typeface="+mn-cs"/>
              </a:rPr>
              <a:t>Follow us at:  </a:t>
            </a:r>
            <a:r>
              <a:rPr kumimoji="0" lang="en-US" sz="3200" b="0" i="0" u="sng" strike="noStrike" kern="1200" cap="none" spc="0" normalizeH="0" baseline="0" noProof="0" dirty="0">
                <a:ln>
                  <a:noFill/>
                </a:ln>
                <a:solidFill>
                  <a:srgbClr val="3EA0B5"/>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Michigan.gov/</a:t>
            </a:r>
            <a:r>
              <a:rPr kumimoji="0" lang="en-US" sz="3200" b="0" i="0" u="sng" strike="noStrike" kern="1200" cap="none" spc="0" normalizeH="0" baseline="0" noProof="0" dirty="0" err="1">
                <a:ln>
                  <a:noFill/>
                </a:ln>
                <a:solidFill>
                  <a:srgbClr val="3EA0B5"/>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EGLEConnect</a:t>
            </a:r>
            <a:endParaRPr kumimoji="0" lang="en-US" sz="3200" b="0" i="0" u="none" strike="noStrike" kern="1200" cap="none" spc="0" normalizeH="0" baseline="0" noProof="0" dirty="0">
              <a:ln>
                <a:noFill/>
              </a:ln>
              <a:solidFill>
                <a:srgbClr val="3EA0B5"/>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8F9B5B97-4F61-489F-86F5-C4CBB7B0A3C5}"/>
              </a:ext>
            </a:extLst>
          </p:cNvPr>
          <p:cNvGrpSpPr/>
          <p:nvPr/>
        </p:nvGrpSpPr>
        <p:grpSpPr>
          <a:xfrm>
            <a:off x="5894703" y="228600"/>
            <a:ext cx="2800345" cy="2691778"/>
            <a:chOff x="5600700" y="203822"/>
            <a:chExt cx="3430858" cy="3225178"/>
          </a:xfrm>
        </p:grpSpPr>
        <p:pic>
          <p:nvPicPr>
            <p:cNvPr id="18" name="Picture 17">
              <a:extLst>
                <a:ext uri="{FF2B5EF4-FFF2-40B4-BE49-F238E27FC236}">
                  <a16:creationId xmlns:a16="http://schemas.microsoft.com/office/drawing/2014/main" id="{14887CD6-B3D1-42D1-9D0E-C92E1E6B7E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8" t="-2154" r="-249" b="-1944"/>
            <a:stretch/>
          </p:blipFill>
          <p:spPr>
            <a:xfrm>
              <a:off x="5662363" y="1016083"/>
              <a:ext cx="3369195" cy="1574717"/>
            </a:xfrm>
            <a:prstGeom prst="rect">
              <a:avLst/>
            </a:prstGeom>
          </p:spPr>
        </p:pic>
        <p:sp>
          <p:nvSpPr>
            <p:cNvPr id="22" name="Oval 21">
              <a:extLst>
                <a:ext uri="{FF2B5EF4-FFF2-40B4-BE49-F238E27FC236}">
                  <a16:creationId xmlns:a16="http://schemas.microsoft.com/office/drawing/2014/main" id="{AFC2B376-A92D-433C-B23C-753DC6D6BF7D}"/>
                </a:ext>
              </a:extLst>
            </p:cNvPr>
            <p:cNvSpPr/>
            <p:nvPr/>
          </p:nvSpPr>
          <p:spPr>
            <a:xfrm>
              <a:off x="5600700" y="203822"/>
              <a:ext cx="3429000" cy="3225178"/>
            </a:xfrm>
            <a:prstGeom prst="ellipse">
              <a:avLst/>
            </a:prstGeom>
            <a:noFill/>
            <a:ln w="31750">
              <a:solidFill>
                <a:srgbClr val="C7C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0572387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26"/>
            <a:ext cx="10015869" cy="685372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5" name="Picture 74">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7763"/>
          <a:stretch/>
        </p:blipFill>
        <p:spPr>
          <a:xfrm>
            <a:off x="-1" y="0"/>
            <a:ext cx="10015869" cy="6850894"/>
          </a:xfrm>
          <a:prstGeom prst="rect">
            <a:avLst/>
          </a:prstGeom>
        </p:spPr>
      </p:pic>
      <p:sp>
        <p:nvSpPr>
          <p:cNvPr id="77"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36223"/>
            <a:ext cx="4571999" cy="5514671"/>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050" name="Picture 2" descr="http://stevedeace.com/wp-content/uploads/2014/05/pennsylvania_simple.gif"/>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023" y="2664176"/>
            <a:ext cx="4055932" cy="304482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0872" y="0"/>
            <a:ext cx="4124495" cy="3124182"/>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052" name="Picture 4" descr="http://i.imgur.com/xrG1NPq.gif"/>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69204" y="532619"/>
            <a:ext cx="3847830" cy="14429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45BFBC8-5C06-4B9B-AA06-519D76CED2D4}"/>
              </a:ext>
            </a:extLst>
          </p:cNvPr>
          <p:cNvSpPr txBox="1"/>
          <p:nvPr/>
        </p:nvSpPr>
        <p:spPr>
          <a:xfrm>
            <a:off x="5373393" y="4271312"/>
            <a:ext cx="3273896" cy="716225"/>
          </a:xfrm>
          <a:prstGeom prst="rect">
            <a:avLst/>
          </a:prstGeom>
        </p:spPr>
        <p:txBody>
          <a:bodyPr vert="horz" lIns="91440" tIns="45720" rIns="91440" bIns="45720" rtlCol="0" anchor="t">
            <a:noAutofit/>
          </a:bodyPr>
          <a:lstStyle/>
          <a:p>
            <a:pPr algn="r">
              <a:lnSpc>
                <a:spcPct val="90000"/>
              </a:lnSpc>
              <a:spcBef>
                <a:spcPct val="0"/>
              </a:spcBef>
              <a:spcAft>
                <a:spcPts val="600"/>
              </a:spcAft>
            </a:pPr>
            <a:r>
              <a:rPr lang="en-US" sz="4800" b="1" kern="1200">
                <a:solidFill>
                  <a:srgbClr val="000000"/>
                </a:solidFill>
                <a:latin typeface="+mj-lt"/>
                <a:ea typeface="+mj-ea"/>
                <a:cs typeface="+mj-cs"/>
              </a:rPr>
              <a:t>Pennsylvania</a:t>
            </a:r>
          </a:p>
        </p:txBody>
      </p:sp>
    </p:spTree>
    <p:extLst>
      <p:ext uri="{BB962C8B-B14F-4D97-AF65-F5344CB8AC3E}">
        <p14:creationId xmlns:p14="http://schemas.microsoft.com/office/powerpoint/2010/main" val="212652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A6AA9AA-22AD-42E6-845D-CFECE3FCFB05}"/>
              </a:ext>
            </a:extLst>
          </p:cNvPr>
          <p:cNvSpPr>
            <a:spLocks noGrp="1"/>
          </p:cNvSpPr>
          <p:nvPr>
            <p:ph type="ctrTitle"/>
          </p:nvPr>
        </p:nvSpPr>
        <p:spPr>
          <a:xfrm>
            <a:off x="152400" y="2130425"/>
            <a:ext cx="8915400" cy="1470025"/>
          </a:xfrm>
        </p:spPr>
        <p:txBody>
          <a:bodyPr>
            <a:normAutofit fontScale="90000"/>
          </a:bodyPr>
          <a:lstStyle/>
          <a:p>
            <a:pPr eaLnBrk="1" hangingPunct="1"/>
            <a:r>
              <a:rPr lang="en-US" altLang="en-US" b="1"/>
              <a:t>Pennsylvania’s AWOP in 5 Years</a:t>
            </a:r>
          </a:p>
        </p:txBody>
      </p:sp>
      <p:sp>
        <p:nvSpPr>
          <p:cNvPr id="3075" name="Subtitle 2">
            <a:extLst>
              <a:ext uri="{FF2B5EF4-FFF2-40B4-BE49-F238E27FC236}">
                <a16:creationId xmlns:a16="http://schemas.microsoft.com/office/drawing/2014/main" id="{9CE752B7-3767-461C-AD4C-FB317654E9A4}"/>
              </a:ext>
            </a:extLst>
          </p:cNvPr>
          <p:cNvSpPr>
            <a:spLocks noGrp="1"/>
          </p:cNvSpPr>
          <p:nvPr>
            <p:ph type="subTitle" idx="1"/>
          </p:nvPr>
        </p:nvSpPr>
        <p:spPr>
          <a:xfrm>
            <a:off x="1143000" y="3810000"/>
            <a:ext cx="7162800" cy="1828800"/>
          </a:xfrm>
        </p:spPr>
        <p:txBody>
          <a:bodyPr/>
          <a:lstStyle/>
          <a:p>
            <a:pPr eaLnBrk="1" hangingPunct="1"/>
            <a:r>
              <a:rPr lang="en-US" altLang="en-US">
                <a:solidFill>
                  <a:schemeClr val="tx1"/>
                </a:solidFill>
              </a:rPr>
              <a:t>National AWOP Meeting</a:t>
            </a:r>
          </a:p>
          <a:p>
            <a:pPr eaLnBrk="1" hangingPunct="1"/>
            <a:r>
              <a:rPr lang="en-US" altLang="en-US">
                <a:solidFill>
                  <a:schemeClr val="tx1"/>
                </a:solidFill>
              </a:rPr>
              <a:t>August 6-7, 2019</a:t>
            </a:r>
          </a:p>
          <a:p>
            <a:pPr eaLnBrk="1" hangingPunct="1"/>
            <a:endParaRPr lang="en-US" altLang="en-US">
              <a:solidFill>
                <a:schemeClr val="tx1"/>
              </a:solidFill>
            </a:endParaRPr>
          </a:p>
          <a:p>
            <a:pPr eaLnBrk="1" hangingPunct="1"/>
            <a:endParaRPr lang="en-US" altLang="en-US">
              <a:solidFill>
                <a:schemeClr val="tx1"/>
              </a:solidFill>
            </a:endParaRPr>
          </a:p>
        </p:txBody>
      </p:sp>
      <p:pic>
        <p:nvPicPr>
          <p:cNvPr id="3076" name="Picture 1">
            <a:extLst>
              <a:ext uri="{FF2B5EF4-FFF2-40B4-BE49-F238E27FC236}">
                <a16:creationId xmlns:a16="http://schemas.microsoft.com/office/drawing/2014/main" id="{13DA0C93-BF91-430D-A2AC-CBEFE8A650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
            <a:extLst>
              <a:ext uri="{FF2B5EF4-FFF2-40B4-BE49-F238E27FC236}">
                <a16:creationId xmlns:a16="http://schemas.microsoft.com/office/drawing/2014/main" id="{FA483F19-16A1-4989-AD05-51DDEF1C1192}"/>
              </a:ext>
            </a:extLst>
          </p:cNvPr>
          <p:cNvSpPr txBox="1">
            <a:spLocks noChangeArrowheads="1"/>
          </p:cNvSpPr>
          <p:nvPr/>
        </p:nvSpPr>
        <p:spPr bwMode="auto">
          <a:xfrm>
            <a:off x="620713" y="5878513"/>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Tom Wolf, Governor</a:t>
            </a:r>
          </a:p>
        </p:txBody>
      </p:sp>
      <p:sp>
        <p:nvSpPr>
          <p:cNvPr id="3078" name="TextBox 1">
            <a:extLst>
              <a:ext uri="{FF2B5EF4-FFF2-40B4-BE49-F238E27FC236}">
                <a16:creationId xmlns:a16="http://schemas.microsoft.com/office/drawing/2014/main" id="{D41D3756-C239-4B0E-B6ED-F546ADE32595}"/>
              </a:ext>
            </a:extLst>
          </p:cNvPr>
          <p:cNvSpPr txBox="1">
            <a:spLocks noChangeArrowheads="1"/>
          </p:cNvSpPr>
          <p:nvPr/>
        </p:nvSpPr>
        <p:spPr bwMode="auto">
          <a:xfrm>
            <a:off x="6019800" y="5878513"/>
            <a:ext cx="297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Patrick McDonnell, Secretary</a:t>
            </a:r>
          </a:p>
        </p:txBody>
      </p:sp>
    </p:spTree>
    <p:extLst>
      <p:ext uri="{BB962C8B-B14F-4D97-AF65-F5344CB8AC3E}">
        <p14:creationId xmlns:p14="http://schemas.microsoft.com/office/powerpoint/2010/main" val="428311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418EEB2E-D6EB-4398-8D97-DF404F9AA875}"/>
              </a:ext>
            </a:extLst>
          </p:cNvPr>
          <p:cNvSpPr>
            <a:spLocks noGrp="1"/>
          </p:cNvSpPr>
          <p:nvPr>
            <p:ph idx="1"/>
          </p:nvPr>
        </p:nvSpPr>
        <p:spPr>
          <a:xfrm>
            <a:off x="304800" y="1066800"/>
            <a:ext cx="8229600" cy="5181600"/>
          </a:xfrm>
        </p:spPr>
        <p:txBody>
          <a:bodyPr/>
          <a:lstStyle/>
          <a:p>
            <a:pPr eaLnBrk="1" hangingPunct="1">
              <a:spcBef>
                <a:spcPts val="1800"/>
              </a:spcBef>
            </a:pPr>
            <a:r>
              <a:rPr lang="en-US" altLang="en-US" b="1" u="sng"/>
              <a:t>Kevin Anderson</a:t>
            </a:r>
            <a:r>
              <a:rPr lang="en-US" altLang="en-US" b="1"/>
              <a:t>- Technical Assistance Section</a:t>
            </a:r>
          </a:p>
          <a:p>
            <a:pPr eaLnBrk="1" hangingPunct="1">
              <a:spcBef>
                <a:spcPts val="1800"/>
              </a:spcBef>
            </a:pPr>
            <a:r>
              <a:rPr lang="en-US" altLang="en-US" b="1" u="sng"/>
              <a:t>Justin Blashaw</a:t>
            </a:r>
            <a:r>
              <a:rPr lang="en-US" altLang="en-US" b="1"/>
              <a:t>- Distribution</a:t>
            </a:r>
          </a:p>
          <a:p>
            <a:pPr eaLnBrk="1" hangingPunct="1">
              <a:spcBef>
                <a:spcPts val="1800"/>
              </a:spcBef>
            </a:pPr>
            <a:r>
              <a:rPr lang="en-US" altLang="en-US" b="1" u="sng"/>
              <a:t>Kurt Smith</a:t>
            </a:r>
            <a:r>
              <a:rPr lang="en-US" altLang="en-US" b="1"/>
              <a:t>- Filter Plants</a:t>
            </a:r>
            <a:endParaRPr lang="en-US" altLang="en-US" b="1" u="sng"/>
          </a:p>
          <a:p>
            <a:pPr eaLnBrk="1" hangingPunct="1">
              <a:spcBef>
                <a:spcPts val="1800"/>
              </a:spcBef>
            </a:pPr>
            <a:r>
              <a:rPr lang="en-US" altLang="en-US" b="1" u="sng"/>
              <a:t>Stephanie Stoner</a:t>
            </a:r>
            <a:r>
              <a:rPr lang="en-US" altLang="en-US" b="1"/>
              <a:t>- Distribution and Filter Plants</a:t>
            </a:r>
          </a:p>
          <a:p>
            <a:pPr eaLnBrk="1" hangingPunct="1">
              <a:spcBef>
                <a:spcPts val="1800"/>
              </a:spcBef>
            </a:pPr>
            <a:endParaRPr lang="en-US" altLang="en-US"/>
          </a:p>
        </p:txBody>
      </p:sp>
      <p:grpSp>
        <p:nvGrpSpPr>
          <p:cNvPr id="5123" name="Group 1">
            <a:extLst>
              <a:ext uri="{FF2B5EF4-FFF2-40B4-BE49-F238E27FC236}">
                <a16:creationId xmlns:a16="http://schemas.microsoft.com/office/drawing/2014/main" id="{5177C39A-A4E5-4724-B510-67DE9D222349}"/>
              </a:ext>
            </a:extLst>
          </p:cNvPr>
          <p:cNvGrpSpPr>
            <a:grpSpLocks/>
          </p:cNvGrpSpPr>
          <p:nvPr/>
        </p:nvGrpSpPr>
        <p:grpSpPr bwMode="auto">
          <a:xfrm>
            <a:off x="288925" y="355600"/>
            <a:ext cx="8382000" cy="660400"/>
            <a:chOff x="288977" y="355144"/>
            <a:chExt cx="8382000" cy="661312"/>
          </a:xfrm>
        </p:grpSpPr>
        <p:pic>
          <p:nvPicPr>
            <p:cNvPr id="5126" name="Picture 5" descr="Aging banner">
              <a:extLst>
                <a:ext uri="{FF2B5EF4-FFF2-40B4-BE49-F238E27FC236}">
                  <a16:creationId xmlns:a16="http://schemas.microsoft.com/office/drawing/2014/main" id="{225FBFE7-5ADD-4F66-9B9C-BC1A9538D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
              <a:extLst>
                <a:ext uri="{FF2B5EF4-FFF2-40B4-BE49-F238E27FC236}">
                  <a16:creationId xmlns:a16="http://schemas.microsoft.com/office/drawing/2014/main" id="{F0A1E09D-DC1F-4E9D-9D77-323EB9FDDB05}"/>
                </a:ext>
              </a:extLst>
            </p:cNvPr>
            <p:cNvSpPr txBox="1">
              <a:spLocks noChangeArrowheads="1"/>
            </p:cNvSpPr>
            <p:nvPr/>
          </p:nvSpPr>
          <p:spPr bwMode="auto">
            <a:xfrm>
              <a:off x="609652" y="385349"/>
              <a:ext cx="7848600" cy="45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950" dirty="0">
                  <a:solidFill>
                    <a:schemeClr val="bg1"/>
                  </a:solidFill>
                </a:rPr>
                <a:t>Pennsylvania Optimization Staff</a:t>
              </a:r>
            </a:p>
          </p:txBody>
        </p:sp>
      </p:grpSp>
      <p:pic>
        <p:nvPicPr>
          <p:cNvPr id="5124" name="Picture 7" descr="DEP-rgb">
            <a:extLst>
              <a:ext uri="{FF2B5EF4-FFF2-40B4-BE49-F238E27FC236}">
                <a16:creationId xmlns:a16="http://schemas.microsoft.com/office/drawing/2014/main" id="{61888F68-E948-4109-BB65-555BB2EA5E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6227763"/>
            <a:ext cx="2624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Slide Number Placeholder 1">
            <a:extLst>
              <a:ext uri="{FF2B5EF4-FFF2-40B4-BE49-F238E27FC236}">
                <a16:creationId xmlns:a16="http://schemas.microsoft.com/office/drawing/2014/main" id="{39D72792-8B31-4C5F-BA49-AF81B3A5C71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08338F-8465-4AC8-84E6-3F68135EFEFD}"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Tree>
    <p:extLst>
      <p:ext uri="{BB962C8B-B14F-4D97-AF65-F5344CB8AC3E}">
        <p14:creationId xmlns:p14="http://schemas.microsoft.com/office/powerpoint/2010/main" val="32670451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16:creationId xmlns:a16="http://schemas.microsoft.com/office/drawing/2014/main" id="{9654B067-266A-40E6-B3A6-BF94B637E4C4}"/>
              </a:ext>
            </a:extLst>
          </p:cNvPr>
          <p:cNvSpPr>
            <a:spLocks noGrp="1"/>
          </p:cNvSpPr>
          <p:nvPr>
            <p:ph idx="1"/>
          </p:nvPr>
        </p:nvSpPr>
        <p:spPr>
          <a:xfrm>
            <a:off x="304800" y="1066800"/>
            <a:ext cx="8229600" cy="5181600"/>
          </a:xfrm>
        </p:spPr>
        <p:txBody>
          <a:bodyPr/>
          <a:lstStyle/>
          <a:p>
            <a:pPr eaLnBrk="1" hangingPunct="1">
              <a:spcBef>
                <a:spcPts val="1800"/>
              </a:spcBef>
            </a:pPr>
            <a:r>
              <a:rPr lang="en-US" altLang="en-US" b="1"/>
              <a:t>Minimum Distribution Residual</a:t>
            </a:r>
          </a:p>
          <a:p>
            <a:pPr lvl="1" eaLnBrk="1" hangingPunct="1">
              <a:spcBef>
                <a:spcPts val="1800"/>
              </a:spcBef>
            </a:pPr>
            <a:r>
              <a:rPr lang="en-US" altLang="en-US"/>
              <a:t>0.2 mg/L</a:t>
            </a:r>
          </a:p>
          <a:p>
            <a:pPr lvl="1" eaLnBrk="1" hangingPunct="1">
              <a:spcBef>
                <a:spcPts val="1800"/>
              </a:spcBef>
            </a:pPr>
            <a:r>
              <a:rPr lang="en-US" altLang="en-US"/>
              <a:t>Report individual sample sites and residual data</a:t>
            </a:r>
          </a:p>
          <a:p>
            <a:pPr eaLnBrk="1" hangingPunct="1">
              <a:spcBef>
                <a:spcPts val="1800"/>
              </a:spcBef>
            </a:pPr>
            <a:r>
              <a:rPr lang="en-US" altLang="en-US" b="1"/>
              <a:t>Calculate and Report CTs Daily </a:t>
            </a:r>
          </a:p>
          <a:p>
            <a:pPr eaLnBrk="1" hangingPunct="1">
              <a:spcBef>
                <a:spcPts val="1800"/>
              </a:spcBef>
            </a:pPr>
            <a:r>
              <a:rPr lang="en-US" altLang="en-US" b="1"/>
              <a:t>Nitrification Control Plans</a:t>
            </a:r>
          </a:p>
          <a:p>
            <a:pPr eaLnBrk="1" hangingPunct="1">
              <a:spcBef>
                <a:spcPts val="1800"/>
              </a:spcBef>
            </a:pPr>
            <a:r>
              <a:rPr lang="en-US" altLang="en-US" b="1"/>
              <a:t>Speciated DBP Reporting</a:t>
            </a:r>
          </a:p>
          <a:p>
            <a:pPr eaLnBrk="1" hangingPunct="1">
              <a:spcBef>
                <a:spcPts val="1800"/>
              </a:spcBef>
            </a:pPr>
            <a:endParaRPr lang="en-US" altLang="en-US" b="1"/>
          </a:p>
        </p:txBody>
      </p:sp>
      <p:grpSp>
        <p:nvGrpSpPr>
          <p:cNvPr id="7171" name="Group 1">
            <a:extLst>
              <a:ext uri="{FF2B5EF4-FFF2-40B4-BE49-F238E27FC236}">
                <a16:creationId xmlns:a16="http://schemas.microsoft.com/office/drawing/2014/main" id="{57B1DC10-722A-4AB5-8446-DB8F464718E0}"/>
              </a:ext>
            </a:extLst>
          </p:cNvPr>
          <p:cNvGrpSpPr>
            <a:grpSpLocks/>
          </p:cNvGrpSpPr>
          <p:nvPr/>
        </p:nvGrpSpPr>
        <p:grpSpPr bwMode="auto">
          <a:xfrm>
            <a:off x="288925" y="355600"/>
            <a:ext cx="8382000" cy="660400"/>
            <a:chOff x="288977" y="355144"/>
            <a:chExt cx="8382000" cy="661312"/>
          </a:xfrm>
        </p:grpSpPr>
        <p:pic>
          <p:nvPicPr>
            <p:cNvPr id="7174" name="Picture 5" descr="Aging banner">
              <a:extLst>
                <a:ext uri="{FF2B5EF4-FFF2-40B4-BE49-F238E27FC236}">
                  <a16:creationId xmlns:a16="http://schemas.microsoft.com/office/drawing/2014/main" id="{3CE22123-C1C5-454B-93FB-035132459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
              <a:extLst>
                <a:ext uri="{FF2B5EF4-FFF2-40B4-BE49-F238E27FC236}">
                  <a16:creationId xmlns:a16="http://schemas.microsoft.com/office/drawing/2014/main" id="{F0A1E09D-DC1F-4E9D-9D77-323EB9FDDB05}"/>
                </a:ext>
              </a:extLst>
            </p:cNvPr>
            <p:cNvSpPr txBox="1">
              <a:spLocks noChangeArrowheads="1"/>
            </p:cNvSpPr>
            <p:nvPr/>
          </p:nvSpPr>
          <p:spPr bwMode="auto">
            <a:xfrm>
              <a:off x="609652" y="385349"/>
              <a:ext cx="7848600" cy="45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950" dirty="0">
                  <a:solidFill>
                    <a:schemeClr val="bg1"/>
                  </a:solidFill>
                </a:rPr>
                <a:t>Disinfection Requirements Rule</a:t>
              </a:r>
            </a:p>
          </p:txBody>
        </p:sp>
      </p:grpSp>
      <p:pic>
        <p:nvPicPr>
          <p:cNvPr id="7172" name="Picture 7" descr="DEP-rgb">
            <a:extLst>
              <a:ext uri="{FF2B5EF4-FFF2-40B4-BE49-F238E27FC236}">
                <a16:creationId xmlns:a16="http://schemas.microsoft.com/office/drawing/2014/main" id="{4EB5A79F-74A7-48A7-8A09-5B06458ED5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6227763"/>
            <a:ext cx="2624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1">
            <a:extLst>
              <a:ext uri="{FF2B5EF4-FFF2-40B4-BE49-F238E27FC236}">
                <a16:creationId xmlns:a16="http://schemas.microsoft.com/office/drawing/2014/main" id="{7D837B0F-B83F-4F91-B130-1502980C579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B619F26-0432-4D9A-AC0B-5E87C511C1DD}"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Tree>
    <p:extLst>
      <p:ext uri="{BB962C8B-B14F-4D97-AF65-F5344CB8AC3E}">
        <p14:creationId xmlns:p14="http://schemas.microsoft.com/office/powerpoint/2010/main" val="35629935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a:extLst>
              <a:ext uri="{FF2B5EF4-FFF2-40B4-BE49-F238E27FC236}">
                <a16:creationId xmlns:a16="http://schemas.microsoft.com/office/drawing/2014/main" id="{B2B2DC33-AB5C-4FE4-B1D7-C044B83A3B05}"/>
              </a:ext>
            </a:extLst>
          </p:cNvPr>
          <p:cNvSpPr>
            <a:spLocks noGrp="1"/>
          </p:cNvSpPr>
          <p:nvPr>
            <p:ph idx="1"/>
          </p:nvPr>
        </p:nvSpPr>
        <p:spPr>
          <a:xfrm>
            <a:off x="304800" y="1066800"/>
            <a:ext cx="8229600" cy="5181600"/>
          </a:xfrm>
        </p:spPr>
        <p:txBody>
          <a:bodyPr/>
          <a:lstStyle/>
          <a:p>
            <a:pPr eaLnBrk="1" hangingPunct="1">
              <a:spcBef>
                <a:spcPts val="1800"/>
              </a:spcBef>
            </a:pPr>
            <a:r>
              <a:rPr lang="en-US" altLang="en-US" b="1"/>
              <a:t>Automated Alarm and Shutdown</a:t>
            </a:r>
          </a:p>
          <a:p>
            <a:pPr eaLnBrk="1" hangingPunct="1">
              <a:spcBef>
                <a:spcPts val="1800"/>
              </a:spcBef>
            </a:pPr>
            <a:r>
              <a:rPr lang="en-US" altLang="en-US" b="1"/>
              <a:t>Continuous IFE and CFE Turbidity Monitoring</a:t>
            </a:r>
          </a:p>
          <a:p>
            <a:pPr eaLnBrk="1" hangingPunct="1">
              <a:spcBef>
                <a:spcPts val="1800"/>
              </a:spcBef>
            </a:pPr>
            <a:r>
              <a:rPr lang="en-US" altLang="en-US" b="1"/>
              <a:t>Filter Bed Evaluation Program</a:t>
            </a:r>
          </a:p>
          <a:p>
            <a:pPr eaLnBrk="1" hangingPunct="1">
              <a:spcBef>
                <a:spcPts val="1800"/>
              </a:spcBef>
            </a:pPr>
            <a:r>
              <a:rPr lang="en-US" altLang="en-US" b="1"/>
              <a:t>F-t-W Requirements</a:t>
            </a:r>
          </a:p>
          <a:p>
            <a:pPr eaLnBrk="1" hangingPunct="1">
              <a:spcBef>
                <a:spcPts val="1800"/>
              </a:spcBef>
            </a:pPr>
            <a:r>
              <a:rPr lang="en-US" altLang="en-US" b="1"/>
              <a:t>Membrane Treatment Technique</a:t>
            </a:r>
          </a:p>
        </p:txBody>
      </p:sp>
      <p:grpSp>
        <p:nvGrpSpPr>
          <p:cNvPr id="9219" name="Group 1">
            <a:extLst>
              <a:ext uri="{FF2B5EF4-FFF2-40B4-BE49-F238E27FC236}">
                <a16:creationId xmlns:a16="http://schemas.microsoft.com/office/drawing/2014/main" id="{99CBD6B5-8184-4A82-AEC7-5854351EDE7A}"/>
              </a:ext>
            </a:extLst>
          </p:cNvPr>
          <p:cNvGrpSpPr>
            <a:grpSpLocks/>
          </p:cNvGrpSpPr>
          <p:nvPr/>
        </p:nvGrpSpPr>
        <p:grpSpPr bwMode="auto">
          <a:xfrm>
            <a:off x="288925" y="355600"/>
            <a:ext cx="8382000" cy="660400"/>
            <a:chOff x="288977" y="355144"/>
            <a:chExt cx="8382000" cy="661312"/>
          </a:xfrm>
        </p:grpSpPr>
        <p:pic>
          <p:nvPicPr>
            <p:cNvPr id="9222" name="Picture 5" descr="Aging banner">
              <a:extLst>
                <a:ext uri="{FF2B5EF4-FFF2-40B4-BE49-F238E27FC236}">
                  <a16:creationId xmlns:a16="http://schemas.microsoft.com/office/drawing/2014/main" id="{B2D997E9-7C6C-4A59-8B41-8B3AA748A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
              <a:extLst>
                <a:ext uri="{FF2B5EF4-FFF2-40B4-BE49-F238E27FC236}">
                  <a16:creationId xmlns:a16="http://schemas.microsoft.com/office/drawing/2014/main" id="{F0A1E09D-DC1F-4E9D-9D77-323EB9FDDB05}"/>
                </a:ext>
              </a:extLst>
            </p:cNvPr>
            <p:cNvSpPr txBox="1">
              <a:spLocks noChangeArrowheads="1"/>
            </p:cNvSpPr>
            <p:nvPr/>
          </p:nvSpPr>
          <p:spPr bwMode="auto">
            <a:xfrm>
              <a:off x="609652" y="385349"/>
              <a:ext cx="7848600" cy="45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950" dirty="0">
                  <a:solidFill>
                    <a:schemeClr val="bg1"/>
                  </a:solidFill>
                </a:rPr>
                <a:t>General Update-Filtration</a:t>
              </a:r>
            </a:p>
          </p:txBody>
        </p:sp>
      </p:grpSp>
      <p:pic>
        <p:nvPicPr>
          <p:cNvPr id="9220" name="Picture 7" descr="DEP-rgb">
            <a:extLst>
              <a:ext uri="{FF2B5EF4-FFF2-40B4-BE49-F238E27FC236}">
                <a16:creationId xmlns:a16="http://schemas.microsoft.com/office/drawing/2014/main" id="{774B8D05-D856-4C39-B299-A029EFE280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6227763"/>
            <a:ext cx="2624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Slide Number Placeholder 1">
            <a:extLst>
              <a:ext uri="{FF2B5EF4-FFF2-40B4-BE49-F238E27FC236}">
                <a16:creationId xmlns:a16="http://schemas.microsoft.com/office/drawing/2014/main" id="{EB592F30-2A73-4383-A7FE-520A739FAD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F2DBC2-37F8-4EDC-9A1B-B3F361973C54}"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Tree>
    <p:extLst>
      <p:ext uri="{BB962C8B-B14F-4D97-AF65-F5344CB8AC3E}">
        <p14:creationId xmlns:p14="http://schemas.microsoft.com/office/powerpoint/2010/main" val="25874088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26"/>
            <a:ext cx="10015869" cy="685372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7" name="Picture 136">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7763"/>
          <a:stretch/>
        </p:blipFill>
        <p:spPr>
          <a:xfrm>
            <a:off x="-1" y="0"/>
            <a:ext cx="10015869" cy="6850894"/>
          </a:xfrm>
          <a:prstGeom prst="rect">
            <a:avLst/>
          </a:prstGeom>
        </p:spPr>
      </p:pic>
      <p:sp>
        <p:nvSpPr>
          <p:cNvPr id="7" name="TextBox 6"/>
          <p:cNvSpPr txBox="1"/>
          <p:nvPr/>
        </p:nvSpPr>
        <p:spPr>
          <a:xfrm>
            <a:off x="5373393" y="4271312"/>
            <a:ext cx="3026566" cy="716225"/>
          </a:xfrm>
          <a:prstGeom prst="rect">
            <a:avLst/>
          </a:prstGeom>
        </p:spPr>
        <p:txBody>
          <a:bodyPr vert="horz" lIns="91440" tIns="45720" rIns="91440" bIns="45720" rtlCol="0" anchor="t">
            <a:normAutofit fontScale="92500" lnSpcReduction="10000"/>
          </a:bodyPr>
          <a:lstStyle/>
          <a:p>
            <a:pPr algn="r">
              <a:lnSpc>
                <a:spcPct val="90000"/>
              </a:lnSpc>
              <a:spcBef>
                <a:spcPct val="0"/>
              </a:spcBef>
              <a:spcAft>
                <a:spcPts val="600"/>
              </a:spcAft>
            </a:pPr>
            <a:r>
              <a:rPr lang="en-US" sz="5000" b="1" kern="1200">
                <a:solidFill>
                  <a:srgbClr val="000000"/>
                </a:solidFill>
                <a:latin typeface="+mj-lt"/>
                <a:ea typeface="+mj-ea"/>
                <a:cs typeface="+mj-cs"/>
              </a:rPr>
              <a:t>Connecticut</a:t>
            </a:r>
          </a:p>
        </p:txBody>
      </p:sp>
      <p:sp>
        <p:nvSpPr>
          <p:cNvPr id="139"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36223"/>
            <a:ext cx="4571999" cy="5514671"/>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http://bluemountaincontractors.com/wp-content/uploads/2014/02/connecticut.gif"/>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 y="2603517"/>
            <a:ext cx="4089964" cy="3070369"/>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Lst>
        </p:spPr>
      </p:pic>
      <p:sp>
        <p:nvSpPr>
          <p:cNvPr id="141" name="Freeform: Shape 140">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0872" y="0"/>
            <a:ext cx="4124495" cy="3124182"/>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descr="A close up of a bird&#10;&#10;Description generated with very high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0514" y="530289"/>
            <a:ext cx="3825210" cy="1370700"/>
          </a:xfrm>
          <a:prstGeom prst="rect">
            <a:avLst/>
          </a:prstGeom>
        </p:spPr>
      </p:pic>
    </p:spTree>
    <p:extLst>
      <p:ext uri="{BB962C8B-B14F-4D97-AF65-F5344CB8AC3E}">
        <p14:creationId xmlns:p14="http://schemas.microsoft.com/office/powerpoint/2010/main" val="1145688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D4B9FD4A-B3C1-4E54-A796-6912E947A5E2}"/>
              </a:ext>
            </a:extLst>
          </p:cNvPr>
          <p:cNvSpPr>
            <a:spLocks noGrp="1"/>
          </p:cNvSpPr>
          <p:nvPr>
            <p:ph idx="1"/>
          </p:nvPr>
        </p:nvSpPr>
        <p:spPr>
          <a:xfrm>
            <a:off x="304800" y="1066800"/>
            <a:ext cx="8229600" cy="5181600"/>
          </a:xfrm>
        </p:spPr>
        <p:txBody>
          <a:bodyPr/>
          <a:lstStyle/>
          <a:p>
            <a:pPr eaLnBrk="1" hangingPunct="1">
              <a:spcBef>
                <a:spcPts val="1800"/>
              </a:spcBef>
            </a:pPr>
            <a:r>
              <a:rPr lang="en-US" altLang="en-US" b="1"/>
              <a:t>Availability of Performance Data</a:t>
            </a:r>
          </a:p>
          <a:p>
            <a:pPr lvl="1" eaLnBrk="1" hangingPunct="1">
              <a:spcBef>
                <a:spcPts val="1800"/>
              </a:spcBef>
            </a:pPr>
            <a:r>
              <a:rPr lang="en-US" altLang="en-US"/>
              <a:t>Better awareness</a:t>
            </a:r>
          </a:p>
          <a:p>
            <a:pPr lvl="1" eaLnBrk="1" hangingPunct="1">
              <a:spcBef>
                <a:spcPts val="1800"/>
              </a:spcBef>
            </a:pPr>
            <a:r>
              <a:rPr lang="en-US" altLang="en-US"/>
              <a:t>Process control</a:t>
            </a:r>
          </a:p>
          <a:p>
            <a:pPr lvl="1" eaLnBrk="1" hangingPunct="1">
              <a:spcBef>
                <a:spcPts val="1800"/>
              </a:spcBef>
            </a:pPr>
            <a:r>
              <a:rPr lang="en-US" altLang="en-US"/>
              <a:t>Early detection</a:t>
            </a:r>
          </a:p>
          <a:p>
            <a:pPr lvl="1" eaLnBrk="1" hangingPunct="1">
              <a:spcBef>
                <a:spcPts val="1800"/>
              </a:spcBef>
            </a:pPr>
            <a:r>
              <a:rPr lang="en-US" altLang="en-US"/>
              <a:t>Prioritize technical assistance and training</a:t>
            </a:r>
          </a:p>
          <a:p>
            <a:pPr eaLnBrk="1" hangingPunct="1">
              <a:spcBef>
                <a:spcPts val="1800"/>
              </a:spcBef>
            </a:pPr>
            <a:r>
              <a:rPr lang="en-US" altLang="en-US" b="1"/>
              <a:t>More Stringent Requirements</a:t>
            </a:r>
          </a:p>
          <a:p>
            <a:pPr lvl="1" eaLnBrk="1" hangingPunct="1">
              <a:spcBef>
                <a:spcPts val="1800"/>
              </a:spcBef>
            </a:pPr>
            <a:r>
              <a:rPr lang="en-US" altLang="en-US"/>
              <a:t>New incentive to improve water quality</a:t>
            </a:r>
          </a:p>
          <a:p>
            <a:pPr lvl="1" eaLnBrk="1" hangingPunct="1">
              <a:spcBef>
                <a:spcPts val="1800"/>
              </a:spcBef>
            </a:pPr>
            <a:r>
              <a:rPr lang="en-US" altLang="en-US"/>
              <a:t>Increased demand for AWOP assistance</a:t>
            </a:r>
          </a:p>
          <a:p>
            <a:pPr lvl="1" eaLnBrk="1" hangingPunct="1">
              <a:spcBef>
                <a:spcPts val="1800"/>
              </a:spcBef>
            </a:pPr>
            <a:endParaRPr lang="en-US" altLang="en-US" b="1"/>
          </a:p>
          <a:p>
            <a:pPr eaLnBrk="1" hangingPunct="1">
              <a:spcBef>
                <a:spcPts val="1800"/>
              </a:spcBef>
            </a:pPr>
            <a:endParaRPr lang="en-US" altLang="en-US" b="1"/>
          </a:p>
        </p:txBody>
      </p:sp>
      <p:grpSp>
        <p:nvGrpSpPr>
          <p:cNvPr id="11267" name="Group 1">
            <a:extLst>
              <a:ext uri="{FF2B5EF4-FFF2-40B4-BE49-F238E27FC236}">
                <a16:creationId xmlns:a16="http://schemas.microsoft.com/office/drawing/2014/main" id="{1D02FABB-C1AE-4D17-8DE7-0F561173CA98}"/>
              </a:ext>
            </a:extLst>
          </p:cNvPr>
          <p:cNvGrpSpPr>
            <a:grpSpLocks/>
          </p:cNvGrpSpPr>
          <p:nvPr/>
        </p:nvGrpSpPr>
        <p:grpSpPr bwMode="auto">
          <a:xfrm>
            <a:off x="288925" y="355600"/>
            <a:ext cx="8382000" cy="660400"/>
            <a:chOff x="288977" y="355144"/>
            <a:chExt cx="8382000" cy="661312"/>
          </a:xfrm>
        </p:grpSpPr>
        <p:pic>
          <p:nvPicPr>
            <p:cNvPr id="11270" name="Picture 5" descr="Aging banner">
              <a:extLst>
                <a:ext uri="{FF2B5EF4-FFF2-40B4-BE49-F238E27FC236}">
                  <a16:creationId xmlns:a16="http://schemas.microsoft.com/office/drawing/2014/main" id="{8F39CBF8-2B8D-48C9-ADBF-B262CF2D4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2">
              <a:extLst>
                <a:ext uri="{FF2B5EF4-FFF2-40B4-BE49-F238E27FC236}">
                  <a16:creationId xmlns:a16="http://schemas.microsoft.com/office/drawing/2014/main" id="{F0A1E09D-DC1F-4E9D-9D77-323EB9FDDB05}"/>
                </a:ext>
              </a:extLst>
            </p:cNvPr>
            <p:cNvSpPr txBox="1">
              <a:spLocks noChangeArrowheads="1"/>
            </p:cNvSpPr>
            <p:nvPr/>
          </p:nvSpPr>
          <p:spPr bwMode="auto">
            <a:xfrm>
              <a:off x="609652" y="385349"/>
              <a:ext cx="7848600" cy="45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950" dirty="0">
                  <a:solidFill>
                    <a:schemeClr val="bg1"/>
                  </a:solidFill>
                </a:rPr>
                <a:t>AWOP in 5 Years</a:t>
              </a:r>
            </a:p>
          </p:txBody>
        </p:sp>
      </p:grpSp>
      <p:pic>
        <p:nvPicPr>
          <p:cNvPr id="11268" name="Picture 7" descr="DEP-rgb">
            <a:extLst>
              <a:ext uri="{FF2B5EF4-FFF2-40B4-BE49-F238E27FC236}">
                <a16:creationId xmlns:a16="http://schemas.microsoft.com/office/drawing/2014/main" id="{406008BE-923D-402C-87F9-0FCAB715C6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6227763"/>
            <a:ext cx="2624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1">
            <a:extLst>
              <a:ext uri="{FF2B5EF4-FFF2-40B4-BE49-F238E27FC236}">
                <a16:creationId xmlns:a16="http://schemas.microsoft.com/office/drawing/2014/main" id="{BBE7D9F9-DE4B-465F-ACAE-7176164F1B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1629FBA-3C0B-406A-8546-0A63A4AD8281}"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spTree>
    <p:extLst>
      <p:ext uri="{BB962C8B-B14F-4D97-AF65-F5344CB8AC3E}">
        <p14:creationId xmlns:p14="http://schemas.microsoft.com/office/powerpoint/2010/main" val="37321802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59B5EEB-F9CE-4903-8926-F1E7D4BA731C}"/>
              </a:ext>
            </a:extLst>
          </p:cNvPr>
          <p:cNvSpPr>
            <a:spLocks noGrp="1"/>
          </p:cNvSpPr>
          <p:nvPr>
            <p:ph type="ctrTitle"/>
          </p:nvPr>
        </p:nvSpPr>
        <p:spPr>
          <a:xfrm>
            <a:off x="152400" y="2130425"/>
            <a:ext cx="8915400" cy="1470025"/>
          </a:xfrm>
        </p:spPr>
        <p:txBody>
          <a:bodyPr/>
          <a:lstStyle/>
          <a:p>
            <a:pPr eaLnBrk="1" hangingPunct="1"/>
            <a:r>
              <a:rPr lang="en-US" altLang="en-US" b="1"/>
              <a:t>National AWOP Meeting</a:t>
            </a:r>
          </a:p>
        </p:txBody>
      </p:sp>
      <p:sp>
        <p:nvSpPr>
          <p:cNvPr id="13315" name="Subtitle 2">
            <a:extLst>
              <a:ext uri="{FF2B5EF4-FFF2-40B4-BE49-F238E27FC236}">
                <a16:creationId xmlns:a16="http://schemas.microsoft.com/office/drawing/2014/main" id="{17756E65-63A8-4E7E-898B-ED6E33A4AB3B}"/>
              </a:ext>
            </a:extLst>
          </p:cNvPr>
          <p:cNvSpPr>
            <a:spLocks noGrp="1"/>
          </p:cNvSpPr>
          <p:nvPr>
            <p:ph type="subTitle" idx="1"/>
          </p:nvPr>
        </p:nvSpPr>
        <p:spPr>
          <a:xfrm>
            <a:off x="1028700" y="3486150"/>
            <a:ext cx="7162800" cy="1828800"/>
          </a:xfrm>
        </p:spPr>
        <p:txBody>
          <a:bodyPr/>
          <a:lstStyle/>
          <a:p>
            <a:pPr eaLnBrk="1" hangingPunct="1"/>
            <a:r>
              <a:rPr lang="en-US" altLang="en-US">
                <a:solidFill>
                  <a:schemeClr val="tx1"/>
                </a:solidFill>
              </a:rPr>
              <a:t>Kevin Anderson</a:t>
            </a:r>
          </a:p>
          <a:p>
            <a:pPr eaLnBrk="1" hangingPunct="1"/>
            <a:r>
              <a:rPr lang="en-US" altLang="en-US">
                <a:solidFill>
                  <a:schemeClr val="tx1"/>
                </a:solidFill>
                <a:hlinkClick r:id="rId3"/>
              </a:rPr>
              <a:t>keanderson@pa.gov</a:t>
            </a:r>
            <a:endParaRPr lang="en-US" altLang="en-US">
              <a:solidFill>
                <a:schemeClr val="tx1"/>
              </a:solidFill>
            </a:endParaRPr>
          </a:p>
          <a:p>
            <a:pPr eaLnBrk="1" hangingPunct="1"/>
            <a:r>
              <a:rPr lang="en-US" altLang="en-US">
                <a:solidFill>
                  <a:schemeClr val="tx1"/>
                </a:solidFill>
              </a:rPr>
              <a:t>717-783-9764</a:t>
            </a:r>
          </a:p>
          <a:p>
            <a:pPr eaLnBrk="1" hangingPunct="1"/>
            <a:endParaRPr lang="en-US" altLang="en-US">
              <a:solidFill>
                <a:schemeClr val="tx1"/>
              </a:solidFill>
            </a:endParaRPr>
          </a:p>
        </p:txBody>
      </p:sp>
      <p:pic>
        <p:nvPicPr>
          <p:cNvPr id="13316" name="Picture 1">
            <a:extLst>
              <a:ext uri="{FF2B5EF4-FFF2-40B4-BE49-F238E27FC236}">
                <a16:creationId xmlns:a16="http://schemas.microsoft.com/office/drawing/2014/main" id="{9BB2ADA5-9A23-4148-AAA5-85D0D66613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91440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357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26"/>
            <a:ext cx="10015869" cy="685372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7763"/>
          <a:stretch/>
        </p:blipFill>
        <p:spPr>
          <a:xfrm>
            <a:off x="-1" y="0"/>
            <a:ext cx="10015869" cy="6850894"/>
          </a:xfrm>
          <a:prstGeom prst="rect">
            <a:avLst/>
          </a:prstGeom>
        </p:spPr>
      </p:pic>
      <p:sp>
        <p:nvSpPr>
          <p:cNvPr id="75"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36223"/>
            <a:ext cx="4571999" cy="5514671"/>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p:cNvPicPr>
            <a:picLocks noChangeAspect="1"/>
          </p:cNvPicPr>
          <p:nvPr/>
        </p:nvPicPr>
        <p:blipFill>
          <a:blip r:embed="rId4"/>
          <a:stretch>
            <a:fillRect/>
          </a:stretch>
        </p:blipFill>
        <p:spPr>
          <a:xfrm>
            <a:off x="121961" y="2619022"/>
            <a:ext cx="3968600" cy="3115350"/>
          </a:xfrm>
          <a:prstGeom prst="rect">
            <a:avLst/>
          </a:prstGeom>
          <a:effectLst>
            <a:softEdge rad="63500"/>
          </a:effectLst>
        </p:spPr>
      </p:pic>
      <p:sp>
        <p:nvSpPr>
          <p:cNvPr id="77" name="Freeform: Shape 76">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0872" y="0"/>
            <a:ext cx="4124495" cy="3124182"/>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074" name="Picture 2" descr="http://i.imgur.com/4AzU3JB.gif"/>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15748" y="447372"/>
            <a:ext cx="3954742" cy="148302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790A8FC-6157-450A-BE6B-B0747B40FCE1}"/>
              </a:ext>
            </a:extLst>
          </p:cNvPr>
          <p:cNvSpPr txBox="1"/>
          <p:nvPr/>
        </p:nvSpPr>
        <p:spPr>
          <a:xfrm>
            <a:off x="5373393" y="4271312"/>
            <a:ext cx="3026566" cy="716225"/>
          </a:xfrm>
          <a:prstGeom prst="rect">
            <a:avLst/>
          </a:prstGeom>
        </p:spPr>
        <p:txBody>
          <a:bodyPr vert="horz" lIns="91440" tIns="45720" rIns="91440" bIns="45720" rtlCol="0" anchor="t">
            <a:normAutofit fontScale="92500" lnSpcReduction="10000"/>
          </a:bodyPr>
          <a:lstStyle/>
          <a:p>
            <a:pPr algn="r">
              <a:lnSpc>
                <a:spcPct val="90000"/>
              </a:lnSpc>
              <a:spcBef>
                <a:spcPct val="0"/>
              </a:spcBef>
              <a:spcAft>
                <a:spcPts val="600"/>
              </a:spcAft>
            </a:pPr>
            <a:r>
              <a:rPr lang="en-US" sz="5000" b="1" kern="1200">
                <a:solidFill>
                  <a:srgbClr val="000000"/>
                </a:solidFill>
                <a:latin typeface="+mj-lt"/>
                <a:ea typeface="+mj-ea"/>
                <a:cs typeface="+mj-cs"/>
              </a:rPr>
              <a:t>Virginia</a:t>
            </a:r>
          </a:p>
        </p:txBody>
      </p:sp>
    </p:spTree>
    <p:extLst>
      <p:ext uri="{BB962C8B-B14F-4D97-AF65-F5344CB8AC3E}">
        <p14:creationId xmlns:p14="http://schemas.microsoft.com/office/powerpoint/2010/main" val="1738887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1676401"/>
            <a:ext cx="8305800" cy="1924050"/>
          </a:xfrm>
        </p:spPr>
        <p:txBody>
          <a:bodyPr/>
          <a:lstStyle/>
          <a:p>
            <a:pPr algn="ctr"/>
            <a:r>
              <a:rPr lang="en-US" sz="4000" dirty="0"/>
              <a:t>Virginia Optimization Program </a:t>
            </a:r>
            <a:br>
              <a:rPr lang="en-US" sz="4000" dirty="0"/>
            </a:br>
            <a:r>
              <a:rPr lang="en-US" sz="4000" dirty="0"/>
              <a:t>Beginnings, Current, Path Forward</a:t>
            </a:r>
            <a:br>
              <a:rPr lang="en-US" sz="4000" dirty="0"/>
            </a:br>
            <a:br>
              <a:rPr lang="en-US" sz="4000" dirty="0"/>
            </a:br>
            <a:endParaRPr lang="en-US" sz="4000" dirty="0"/>
          </a:p>
        </p:txBody>
      </p:sp>
      <p:sp>
        <p:nvSpPr>
          <p:cNvPr id="2051" name="Rectangle 3"/>
          <p:cNvSpPr>
            <a:spLocks noGrp="1" noChangeArrowheads="1"/>
          </p:cNvSpPr>
          <p:nvPr>
            <p:ph type="subTitle" idx="1"/>
          </p:nvPr>
        </p:nvSpPr>
        <p:spPr/>
        <p:txBody>
          <a:bodyPr/>
          <a:lstStyle/>
          <a:p>
            <a:r>
              <a:rPr lang="en-US" sz="2800" dirty="0"/>
              <a:t>August 6, 2019</a:t>
            </a:r>
          </a:p>
          <a:p>
            <a:r>
              <a:rPr lang="en-US" sz="2800" dirty="0"/>
              <a:t>Dixon Tucker, PE, </a:t>
            </a:r>
            <a:r>
              <a:rPr lang="en-US" sz="2800" dirty="0" err="1"/>
              <a:t>VOPC</a:t>
            </a:r>
            <a:r>
              <a:rPr lang="en-US" sz="2800" dirty="0"/>
              <a:t> Chair</a:t>
            </a:r>
          </a:p>
          <a:p>
            <a:endParaRPr lang="en-US" sz="2800" dirty="0"/>
          </a:p>
          <a:p>
            <a:endParaRPr lang="en-US" sz="2800" dirty="0"/>
          </a:p>
          <a:p>
            <a:endParaRPr lang="en-US" sz="2800" dirty="0"/>
          </a:p>
        </p:txBody>
      </p:sp>
      <p:pic>
        <p:nvPicPr>
          <p:cNvPr id="2053" name="Picture 5" descr="Office of Drinking Water"/>
          <p:cNvPicPr>
            <a:picLocks noChangeAspect="1" noChangeArrowheads="1"/>
          </p:cNvPicPr>
          <p:nvPr/>
        </p:nvPicPr>
        <p:blipFill>
          <a:blip r:embed="rId2" cstate="print"/>
          <a:srcRect/>
          <a:stretch>
            <a:fillRect/>
          </a:stretch>
        </p:blipFill>
        <p:spPr bwMode="auto">
          <a:xfrm>
            <a:off x="3581400" y="5029200"/>
            <a:ext cx="1905000" cy="1219200"/>
          </a:xfrm>
          <a:prstGeom prst="rect">
            <a:avLst/>
          </a:prstGeom>
          <a:noFill/>
        </p:spPr>
      </p:pic>
    </p:spTree>
    <p:extLst>
      <p:ext uri="{BB962C8B-B14F-4D97-AF65-F5344CB8AC3E}">
        <p14:creationId xmlns:p14="http://schemas.microsoft.com/office/powerpoint/2010/main" val="3712043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idx="1"/>
            <p:extLst/>
          </p:nvPr>
        </p:nvGraphicFramePr>
        <p:xfrm>
          <a:off x="457200" y="609600"/>
          <a:ext cx="82296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119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76200"/>
            <a:ext cx="8194675" cy="609600"/>
          </a:xfrm>
        </p:spPr>
        <p:txBody>
          <a:bodyPr/>
          <a:lstStyle/>
          <a:p>
            <a:pPr algn="ctr"/>
            <a:r>
              <a:rPr lang="en-US" altLang="en-US" dirty="0"/>
              <a:t>Office of Drinking Water</a:t>
            </a:r>
          </a:p>
        </p:txBody>
      </p:sp>
      <p:grpSp>
        <p:nvGrpSpPr>
          <p:cNvPr id="6" name="Group 4"/>
          <p:cNvGrpSpPr>
            <a:grpSpLocks noChangeAspect="1"/>
          </p:cNvGrpSpPr>
          <p:nvPr/>
        </p:nvGrpSpPr>
        <p:grpSpPr bwMode="auto">
          <a:xfrm>
            <a:off x="533400" y="685800"/>
            <a:ext cx="8153400" cy="5355913"/>
            <a:chOff x="-1710" y="-1236"/>
            <a:chExt cx="9180" cy="6792"/>
          </a:xfrm>
        </p:grpSpPr>
        <p:sp>
          <p:nvSpPr>
            <p:cNvPr id="7" name="AutoShape 3"/>
            <p:cNvSpPr>
              <a:spLocks noChangeAspect="1" noChangeArrowheads="1" noTextEdit="1"/>
            </p:cNvSpPr>
            <p:nvPr/>
          </p:nvSpPr>
          <p:spPr bwMode="auto">
            <a:xfrm>
              <a:off x="-1710" y="-1236"/>
              <a:ext cx="9180" cy="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charset="0"/>
                <a:ea typeface="+mn-ea"/>
                <a:cs typeface="+mn-cs"/>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 y="-1236"/>
              <a:ext cx="9188" cy="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6324600" y="3200400"/>
            <a:ext cx="1371600"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Tahoma" charset="0"/>
                <a:ea typeface="+mn-ea"/>
                <a:cs typeface="+mn-cs"/>
              </a:rPr>
              <a:t>?</a:t>
            </a:r>
          </a:p>
        </p:txBody>
      </p:sp>
    </p:spTree>
    <p:extLst>
      <p:ext uri="{BB962C8B-B14F-4D97-AF65-F5344CB8AC3E}">
        <p14:creationId xmlns:p14="http://schemas.microsoft.com/office/powerpoint/2010/main" val="3042302992"/>
      </p:ext>
    </p:extLst>
  </p:cSld>
  <p:clrMapOvr>
    <a:masterClrMapping/>
  </p:clrMapOvr>
  <p:transition spd="slow" advTm="4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algn="ctr"/>
            <a:r>
              <a:rPr lang="en-US" dirty="0"/>
              <a:t>Currently</a:t>
            </a:r>
          </a:p>
        </p:txBody>
      </p:sp>
      <p:sp>
        <p:nvSpPr>
          <p:cNvPr id="267267" name="Rectangle 3"/>
          <p:cNvSpPr>
            <a:spLocks noGrp="1" noChangeArrowheads="1"/>
          </p:cNvSpPr>
          <p:nvPr>
            <p:ph idx="1"/>
          </p:nvPr>
        </p:nvSpPr>
        <p:spPr/>
        <p:txBody>
          <a:bodyPr/>
          <a:lstStyle/>
          <a:p>
            <a:pPr>
              <a:buFont typeface="Arial" pitchFamily="34" charset="0"/>
              <a:buChar char="•"/>
            </a:pPr>
            <a:r>
              <a:rPr lang="en-US" dirty="0"/>
              <a:t>VOP Committee composed of representatives from six field offices and the Central Office</a:t>
            </a:r>
          </a:p>
          <a:p>
            <a:pPr lvl="1">
              <a:buFont typeface="Arial" pitchFamily="34" charset="0"/>
              <a:buChar char="•"/>
            </a:pPr>
            <a:r>
              <a:rPr lang="en-US" dirty="0"/>
              <a:t>David Dawson, PE– Abingdon Field Office*</a:t>
            </a:r>
          </a:p>
          <a:p>
            <a:pPr lvl="1">
              <a:buFont typeface="Arial" pitchFamily="34" charset="0"/>
              <a:buChar char="•"/>
            </a:pPr>
            <a:r>
              <a:rPr lang="en-US" dirty="0"/>
              <a:t>Thomas Thompson, PE – Lexington Field Office</a:t>
            </a:r>
          </a:p>
          <a:p>
            <a:pPr lvl="1">
              <a:buFont typeface="Arial" pitchFamily="34" charset="0"/>
              <a:buChar char="•"/>
            </a:pPr>
            <a:r>
              <a:rPr lang="en-US" dirty="0"/>
              <a:t>Dixon Tucker, PE – Southeast Virginia Field Office</a:t>
            </a:r>
          </a:p>
          <a:p>
            <a:pPr lvl="1">
              <a:buFont typeface="Arial" pitchFamily="34" charset="0"/>
              <a:buChar char="•"/>
            </a:pPr>
            <a:r>
              <a:rPr lang="en-US" dirty="0" err="1"/>
              <a:t>Nyibe</a:t>
            </a:r>
            <a:r>
              <a:rPr lang="en-US" dirty="0"/>
              <a:t> Smith – East Central Support Office*</a:t>
            </a:r>
          </a:p>
          <a:p>
            <a:pPr lvl="1">
              <a:buFont typeface="Arial" pitchFamily="34" charset="0"/>
              <a:buChar char="•"/>
            </a:pPr>
            <a:r>
              <a:rPr lang="en-US" dirty="0"/>
              <a:t>Bernard Proctor – Danville Field Office*</a:t>
            </a:r>
          </a:p>
          <a:p>
            <a:pPr lvl="1">
              <a:buFont typeface="Arial" pitchFamily="34" charset="0"/>
              <a:buChar char="•"/>
            </a:pPr>
            <a:r>
              <a:rPr lang="en-US" dirty="0"/>
              <a:t>James Keating– Culpeper Field Office*</a:t>
            </a:r>
          </a:p>
          <a:p>
            <a:pPr lvl="1">
              <a:buFont typeface="Arial" pitchFamily="34" charset="0"/>
              <a:buChar char="•"/>
            </a:pPr>
            <a:r>
              <a:rPr lang="en-US" dirty="0"/>
              <a:t>Susan Miner, </a:t>
            </a:r>
            <a:r>
              <a:rPr lang="en-US" dirty="0" err="1"/>
              <a:t>CapDev</a:t>
            </a:r>
            <a:r>
              <a:rPr lang="en-US" dirty="0"/>
              <a:t> – Central Office*</a:t>
            </a:r>
          </a:p>
          <a:p>
            <a:pPr lvl="1">
              <a:buFont typeface="Arial" pitchFamily="34" charset="0"/>
              <a:buChar char="•"/>
            </a:pPr>
            <a:r>
              <a:rPr lang="en-US" dirty="0"/>
              <a:t>Aaron Moses, PE, Central Office </a:t>
            </a:r>
          </a:p>
          <a:p>
            <a:pPr lvl="1">
              <a:buFont typeface="Arial" pitchFamily="34" charset="0"/>
              <a:buChar char="•"/>
            </a:pPr>
            <a:r>
              <a:rPr lang="en-US" dirty="0"/>
              <a:t>Robert Edelman, PE, Central Office</a:t>
            </a:r>
          </a:p>
          <a:p>
            <a:endParaRPr lang="en-US" sz="3600" dirty="0"/>
          </a:p>
          <a:p>
            <a:endParaRPr lang="en-US" sz="3600" dirty="0"/>
          </a:p>
        </p:txBody>
      </p:sp>
    </p:spTree>
    <p:extLst>
      <p:ext uri="{BB962C8B-B14F-4D97-AF65-F5344CB8AC3E}">
        <p14:creationId xmlns:p14="http://schemas.microsoft.com/office/powerpoint/2010/main" val="291866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gn="ctr"/>
            <a:r>
              <a:rPr lang="en-US" dirty="0"/>
              <a:t>THE PROGRAM</a:t>
            </a:r>
          </a:p>
        </p:txBody>
      </p:sp>
      <p:sp>
        <p:nvSpPr>
          <p:cNvPr id="175107" name="Rectangle 3"/>
          <p:cNvSpPr>
            <a:spLocks noGrp="1" noChangeArrowheads="1"/>
          </p:cNvSpPr>
          <p:nvPr>
            <p:ph idx="1"/>
          </p:nvPr>
        </p:nvSpPr>
        <p:spPr/>
        <p:txBody>
          <a:bodyPr/>
          <a:lstStyle/>
          <a:p>
            <a:pPr>
              <a:lnSpc>
                <a:spcPct val="90000"/>
              </a:lnSpc>
              <a:buFont typeface="Arial" pitchFamily="34" charset="0"/>
              <a:buChar char="•"/>
            </a:pPr>
            <a:r>
              <a:rPr lang="en-US" sz="2800" dirty="0"/>
              <a:t>Core Team Structure and Capacity –</a:t>
            </a:r>
          </a:p>
          <a:p>
            <a:pPr>
              <a:lnSpc>
                <a:spcPct val="90000"/>
              </a:lnSpc>
              <a:buFont typeface="Arial" pitchFamily="34" charset="0"/>
              <a:buChar char="•"/>
            </a:pPr>
            <a:r>
              <a:rPr lang="en-US" sz="2800" dirty="0"/>
              <a:t>One VOPC chair (turned over four times in 16 years)</a:t>
            </a:r>
          </a:p>
          <a:p>
            <a:pPr>
              <a:lnSpc>
                <a:spcPct val="90000"/>
              </a:lnSpc>
              <a:buFont typeface="Arial" pitchFamily="34" charset="0"/>
              <a:buChar char="•"/>
            </a:pPr>
            <a:r>
              <a:rPr lang="en-US" sz="2800" dirty="0"/>
              <a:t>One VOPC team member from each of six offices</a:t>
            </a:r>
          </a:p>
          <a:p>
            <a:pPr>
              <a:lnSpc>
                <a:spcPct val="90000"/>
              </a:lnSpc>
              <a:buFont typeface="Arial" pitchFamily="34" charset="0"/>
              <a:buChar char="•"/>
            </a:pPr>
            <a:r>
              <a:rPr lang="en-US" sz="2800" dirty="0"/>
              <a:t>Three CO representatives</a:t>
            </a:r>
          </a:p>
          <a:p>
            <a:pPr>
              <a:lnSpc>
                <a:spcPct val="90000"/>
              </a:lnSpc>
              <a:buFont typeface="Arial" pitchFamily="34" charset="0"/>
              <a:buChar char="•"/>
            </a:pPr>
            <a:r>
              <a:rPr lang="en-US" sz="2800" dirty="0"/>
              <a:t>Team turnover by attrition – five offices have changed team members</a:t>
            </a:r>
          </a:p>
          <a:p>
            <a:pPr>
              <a:lnSpc>
                <a:spcPct val="90000"/>
              </a:lnSpc>
              <a:buFont typeface="Arial" pitchFamily="34" charset="0"/>
              <a:buChar char="•"/>
            </a:pPr>
            <a:r>
              <a:rPr lang="en-US" sz="2800" dirty="0"/>
              <a:t>Team is responsible for implementation at each of six offices.</a:t>
            </a:r>
          </a:p>
        </p:txBody>
      </p:sp>
    </p:spTree>
    <p:extLst>
      <p:ext uri="{BB962C8B-B14F-4D97-AF65-F5344CB8AC3E}">
        <p14:creationId xmlns:p14="http://schemas.microsoft.com/office/powerpoint/2010/main" val="3032545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algn="ctr"/>
            <a:r>
              <a:rPr lang="en-US" dirty="0"/>
              <a:t>Looking Forward</a:t>
            </a:r>
          </a:p>
        </p:txBody>
      </p:sp>
      <p:sp>
        <p:nvSpPr>
          <p:cNvPr id="231427" name="Rectangle 3"/>
          <p:cNvSpPr>
            <a:spLocks noGrp="1" noChangeArrowheads="1"/>
          </p:cNvSpPr>
          <p:nvPr>
            <p:ph idx="1"/>
          </p:nvPr>
        </p:nvSpPr>
        <p:spPr/>
        <p:txBody>
          <a:bodyPr/>
          <a:lstStyle/>
          <a:p>
            <a:pPr>
              <a:buFont typeface="Arial" pitchFamily="34" charset="0"/>
              <a:buChar char="•"/>
            </a:pPr>
            <a:r>
              <a:rPr lang="en-US" dirty="0"/>
              <a:t>Targeted technical assistance via Sanitary Surveys and other meetings with WTPs.</a:t>
            </a:r>
          </a:p>
          <a:p>
            <a:pPr>
              <a:buFont typeface="Arial" pitchFamily="34" charset="0"/>
              <a:buChar char="•"/>
            </a:pPr>
            <a:r>
              <a:rPr lang="en-US" dirty="0"/>
              <a:t>Annual VOP data review letter to WTPs, OR</a:t>
            </a:r>
          </a:p>
          <a:p>
            <a:pPr>
              <a:buFont typeface="Arial" pitchFamily="34" charset="0"/>
              <a:buChar char="•"/>
            </a:pPr>
            <a:r>
              <a:rPr lang="en-US" dirty="0"/>
              <a:t>Notify WTPs of rank in sanitary surveys.</a:t>
            </a:r>
          </a:p>
          <a:p>
            <a:pPr>
              <a:buFont typeface="Arial" pitchFamily="34" charset="0"/>
              <a:buChar char="•"/>
            </a:pPr>
            <a:r>
              <a:rPr lang="en-US" dirty="0"/>
              <a:t>Targeted technical assistance or intervention at low-performing WTPs.</a:t>
            </a:r>
          </a:p>
        </p:txBody>
      </p:sp>
    </p:spTree>
    <p:extLst>
      <p:ext uri="{BB962C8B-B14F-4D97-AF65-F5344CB8AC3E}">
        <p14:creationId xmlns:p14="http://schemas.microsoft.com/office/powerpoint/2010/main" val="1702174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algn="ctr"/>
            <a:r>
              <a:rPr lang="en-US" dirty="0"/>
              <a:t>Looking Forward</a:t>
            </a:r>
          </a:p>
        </p:txBody>
      </p:sp>
      <p:sp>
        <p:nvSpPr>
          <p:cNvPr id="231427" name="Rectangle 3"/>
          <p:cNvSpPr>
            <a:spLocks noGrp="1" noChangeArrowheads="1"/>
          </p:cNvSpPr>
          <p:nvPr>
            <p:ph idx="1"/>
          </p:nvPr>
        </p:nvSpPr>
        <p:spPr/>
        <p:txBody>
          <a:bodyPr/>
          <a:lstStyle/>
          <a:p>
            <a:pPr>
              <a:buFont typeface="Arial" pitchFamily="34" charset="0"/>
              <a:buChar char="•"/>
            </a:pPr>
            <a:r>
              <a:rPr lang="en-US" dirty="0" err="1"/>
              <a:t>DBP</a:t>
            </a:r>
            <a:r>
              <a:rPr lang="en-US" dirty="0"/>
              <a:t> </a:t>
            </a:r>
            <a:r>
              <a:rPr lang="en-US" dirty="0" err="1"/>
              <a:t>PBT</a:t>
            </a:r>
            <a:r>
              <a:rPr lang="en-US" dirty="0"/>
              <a:t> – Disinfection By-Products, Performance Based Training – looking to have more of these.</a:t>
            </a:r>
          </a:p>
          <a:p>
            <a:pPr>
              <a:buFont typeface="Arial" pitchFamily="34" charset="0"/>
              <a:buChar char="•"/>
            </a:pPr>
            <a:r>
              <a:rPr lang="en-US" dirty="0"/>
              <a:t>Distribution System Optimization will be doing these to address </a:t>
            </a:r>
            <a:r>
              <a:rPr lang="en-US" dirty="0" err="1"/>
              <a:t>DBP</a:t>
            </a:r>
            <a:r>
              <a:rPr lang="en-US" dirty="0"/>
              <a:t> issues.</a:t>
            </a:r>
          </a:p>
          <a:p>
            <a:pPr>
              <a:buFont typeface="Arial" pitchFamily="34" charset="0"/>
              <a:buChar char="•"/>
            </a:pPr>
            <a:r>
              <a:rPr lang="en-US" dirty="0"/>
              <a:t>Continue quarterly AWOP meetings with EPA Region 3</a:t>
            </a:r>
          </a:p>
          <a:p>
            <a:pPr>
              <a:buFont typeface="Arial" pitchFamily="34" charset="0"/>
              <a:buChar char="•"/>
            </a:pPr>
            <a:r>
              <a:rPr lang="en-US" dirty="0"/>
              <a:t>Continue sharing lessons learned</a:t>
            </a:r>
          </a:p>
        </p:txBody>
      </p:sp>
    </p:spTree>
    <p:extLst>
      <p:ext uri="{BB962C8B-B14F-4D97-AF65-F5344CB8AC3E}">
        <p14:creationId xmlns:p14="http://schemas.microsoft.com/office/powerpoint/2010/main" val="265315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26"/>
            <a:ext cx="10015869" cy="685372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7763"/>
          <a:stretch/>
        </p:blipFill>
        <p:spPr>
          <a:xfrm>
            <a:off x="-1" y="0"/>
            <a:ext cx="10015869" cy="6850894"/>
          </a:xfrm>
          <a:prstGeom prst="rect">
            <a:avLst/>
          </a:prstGeom>
        </p:spPr>
      </p:pic>
      <p:sp>
        <p:nvSpPr>
          <p:cNvPr id="75"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36223"/>
            <a:ext cx="4571999" cy="5514671"/>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 y="2551209"/>
            <a:ext cx="4054988" cy="318316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0872" y="0"/>
            <a:ext cx="4124495" cy="3124182"/>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895" y="450394"/>
            <a:ext cx="3920447" cy="1378690"/>
          </a:xfrm>
          <a:prstGeom prst="rect">
            <a:avLst/>
          </a:prstGeom>
          <a:effectLst>
            <a:softEdge rad="31750"/>
          </a:effectLst>
        </p:spPr>
      </p:pic>
      <p:sp>
        <p:nvSpPr>
          <p:cNvPr id="11" name="TextBox 10">
            <a:extLst>
              <a:ext uri="{FF2B5EF4-FFF2-40B4-BE49-F238E27FC236}">
                <a16:creationId xmlns:a16="http://schemas.microsoft.com/office/drawing/2014/main" id="{A695BFB5-9242-4F93-BA26-C4CCA9D594E8}"/>
              </a:ext>
            </a:extLst>
          </p:cNvPr>
          <p:cNvSpPr txBox="1"/>
          <p:nvPr/>
        </p:nvSpPr>
        <p:spPr>
          <a:xfrm>
            <a:off x="5373393" y="4271312"/>
            <a:ext cx="3026566" cy="716225"/>
          </a:xfrm>
          <a:prstGeom prst="rect">
            <a:avLst/>
          </a:prstGeom>
        </p:spPr>
        <p:txBody>
          <a:bodyPr vert="horz" lIns="91440" tIns="45720" rIns="91440" bIns="45720" rtlCol="0" anchor="t">
            <a:normAutofit fontScale="92500" lnSpcReduction="10000"/>
          </a:bodyPr>
          <a:lstStyle/>
          <a:p>
            <a:pPr algn="r">
              <a:lnSpc>
                <a:spcPct val="90000"/>
              </a:lnSpc>
              <a:spcBef>
                <a:spcPct val="0"/>
              </a:spcBef>
              <a:spcAft>
                <a:spcPts val="600"/>
              </a:spcAft>
            </a:pPr>
            <a:r>
              <a:rPr lang="en-US" sz="5000" b="1" kern="1200">
                <a:solidFill>
                  <a:srgbClr val="000000"/>
                </a:solidFill>
                <a:latin typeface="+mj-lt"/>
                <a:ea typeface="+mj-ea"/>
                <a:cs typeface="+mj-cs"/>
              </a:rPr>
              <a:t>Maryland</a:t>
            </a:r>
          </a:p>
        </p:txBody>
      </p:sp>
    </p:spTree>
    <p:extLst>
      <p:ext uri="{BB962C8B-B14F-4D97-AF65-F5344CB8AC3E}">
        <p14:creationId xmlns:p14="http://schemas.microsoft.com/office/powerpoint/2010/main" val="3106853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26"/>
            <a:ext cx="10015869" cy="685372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7763"/>
          <a:stretch/>
        </p:blipFill>
        <p:spPr>
          <a:xfrm>
            <a:off x="-1" y="0"/>
            <a:ext cx="10015869" cy="6850894"/>
          </a:xfrm>
          <a:prstGeom prst="rect">
            <a:avLst/>
          </a:prstGeom>
        </p:spPr>
      </p:pic>
      <p:sp>
        <p:nvSpPr>
          <p:cNvPr id="75"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36223"/>
            <a:ext cx="4571999" cy="5514671"/>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descr="A picture containing text, map&#10;&#10;Description generated with very high confidence"/>
          <p:cNvPicPr>
            <a:picLocks noChangeAspect="1"/>
          </p:cNvPicPr>
          <p:nvPr/>
        </p:nvPicPr>
        <p:blipFill>
          <a:blip r:embed="rId4"/>
          <a:stretch>
            <a:fillRect/>
          </a:stretch>
        </p:blipFill>
        <p:spPr>
          <a:xfrm>
            <a:off x="65478" y="2685064"/>
            <a:ext cx="4066256" cy="3049692"/>
          </a:xfrm>
          <a:prstGeom prst="rect">
            <a:avLst/>
          </a:prstGeom>
          <a:effectLst>
            <a:softEdge rad="63500"/>
          </a:effectLst>
        </p:spPr>
      </p:pic>
      <p:sp>
        <p:nvSpPr>
          <p:cNvPr id="77" name="Freeform: Shape 76">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0872" y="0"/>
            <a:ext cx="4124495" cy="3124182"/>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098" name="Picture 2" descr="https://s-media-cache-ak0.pinimg.com/originals/12/57/40/125740a5dc82f6aa47f20c844b66ab10.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5852" y="436083"/>
            <a:ext cx="3894534" cy="14604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94A9F1D-E8C9-4729-99E5-635F75EAEEB0}"/>
              </a:ext>
            </a:extLst>
          </p:cNvPr>
          <p:cNvSpPr txBox="1"/>
          <p:nvPr/>
        </p:nvSpPr>
        <p:spPr>
          <a:xfrm>
            <a:off x="5373393" y="4271312"/>
            <a:ext cx="3481974" cy="716225"/>
          </a:xfrm>
          <a:prstGeom prst="rect">
            <a:avLst/>
          </a:prstGeom>
        </p:spPr>
        <p:txBody>
          <a:bodyPr vert="horz" lIns="91440" tIns="45720" rIns="91440" bIns="45720" rtlCol="0" anchor="t">
            <a:noAutofit/>
          </a:bodyPr>
          <a:lstStyle/>
          <a:p>
            <a:pPr algn="r">
              <a:lnSpc>
                <a:spcPct val="90000"/>
              </a:lnSpc>
              <a:spcBef>
                <a:spcPct val="0"/>
              </a:spcBef>
              <a:spcAft>
                <a:spcPts val="600"/>
              </a:spcAft>
            </a:pPr>
            <a:r>
              <a:rPr lang="en-US" sz="4600" b="1" kern="1200">
                <a:solidFill>
                  <a:srgbClr val="000000"/>
                </a:solidFill>
                <a:latin typeface="+mj-lt"/>
                <a:ea typeface="+mj-ea"/>
                <a:cs typeface="+mj-cs"/>
              </a:rPr>
              <a:t>West Virginia</a:t>
            </a:r>
          </a:p>
        </p:txBody>
      </p:sp>
    </p:spTree>
    <p:extLst>
      <p:ext uri="{BB962C8B-B14F-4D97-AF65-F5344CB8AC3E}">
        <p14:creationId xmlns:p14="http://schemas.microsoft.com/office/powerpoint/2010/main" val="246434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26"/>
            <a:ext cx="10015869" cy="685372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7763"/>
          <a:stretch/>
        </p:blipFill>
        <p:spPr>
          <a:xfrm>
            <a:off x="-1" y="0"/>
            <a:ext cx="10015869" cy="6850894"/>
          </a:xfrm>
          <a:prstGeom prst="rect">
            <a:avLst/>
          </a:prstGeom>
        </p:spPr>
      </p:pic>
      <p:sp>
        <p:nvSpPr>
          <p:cNvPr id="75"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36223"/>
            <a:ext cx="4571999" cy="5514671"/>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7" name="Freeform: Shape 76">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0872" y="0"/>
            <a:ext cx="4124495" cy="3124182"/>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bwMode="auto">
          <a:xfrm>
            <a:off x="5581553" y="90241"/>
            <a:ext cx="2423132" cy="27302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94A9F1D-E8C9-4729-99E5-635F75EAEEB0}"/>
              </a:ext>
            </a:extLst>
          </p:cNvPr>
          <p:cNvSpPr txBox="1"/>
          <p:nvPr/>
        </p:nvSpPr>
        <p:spPr>
          <a:xfrm>
            <a:off x="5373393" y="4271312"/>
            <a:ext cx="3481974" cy="1406999"/>
          </a:xfrm>
          <a:prstGeom prst="rect">
            <a:avLst/>
          </a:prstGeom>
        </p:spPr>
        <p:txBody>
          <a:bodyPr vert="horz" lIns="91440" tIns="45720" rIns="91440" bIns="45720" rtlCol="0" anchor="t">
            <a:noAutofit/>
          </a:bodyPr>
          <a:lstStyle/>
          <a:p>
            <a:pPr algn="r">
              <a:lnSpc>
                <a:spcPct val="90000"/>
              </a:lnSpc>
              <a:spcBef>
                <a:spcPct val="0"/>
              </a:spcBef>
              <a:spcAft>
                <a:spcPts val="600"/>
              </a:spcAft>
            </a:pPr>
            <a:r>
              <a:rPr lang="en-US" sz="4600" b="1" kern="1200">
                <a:solidFill>
                  <a:srgbClr val="000000"/>
                </a:solidFill>
                <a:latin typeface="+mj-lt"/>
                <a:ea typeface="+mj-ea"/>
                <a:cs typeface="+mj-cs"/>
              </a:rPr>
              <a:t>EPA Region 3</a:t>
            </a:r>
          </a:p>
          <a:p>
            <a:pPr algn="r">
              <a:lnSpc>
                <a:spcPct val="90000"/>
              </a:lnSpc>
              <a:spcBef>
                <a:spcPct val="0"/>
              </a:spcBef>
              <a:spcAft>
                <a:spcPts val="600"/>
              </a:spcAft>
            </a:pPr>
            <a:r>
              <a:rPr lang="en-US" sz="2000" b="1">
                <a:solidFill>
                  <a:srgbClr val="000000"/>
                </a:solidFill>
                <a:latin typeface="+mj-lt"/>
                <a:ea typeface="+mj-ea"/>
                <a:cs typeface="+mj-cs"/>
              </a:rPr>
              <a:t>Philadelphia</a:t>
            </a:r>
            <a:endParaRPr lang="en-US" sz="2000" b="1" kern="1200">
              <a:solidFill>
                <a:srgbClr val="000000"/>
              </a:solidFill>
              <a:latin typeface="+mj-lt"/>
              <a:ea typeface="+mj-ea"/>
              <a:cs typeface="+mj-cs"/>
            </a:endParaRPr>
          </a:p>
        </p:txBody>
      </p:sp>
      <p:pic>
        <p:nvPicPr>
          <p:cNvPr id="4" name="Picture 3">
            <a:extLst>
              <a:ext uri="{FF2B5EF4-FFF2-40B4-BE49-F238E27FC236}">
                <a16:creationId xmlns:a16="http://schemas.microsoft.com/office/drawing/2014/main" id="{D45C4C5C-ADF7-4CF5-B58B-009A6AECFE3B}"/>
              </a:ext>
            </a:extLst>
          </p:cNvPr>
          <p:cNvPicPr>
            <a:picLocks noChangeAspect="1"/>
          </p:cNvPicPr>
          <p:nvPr/>
        </p:nvPicPr>
        <p:blipFill rotWithShape="1">
          <a:blip r:embed="rId6"/>
          <a:srcRect t="6133"/>
          <a:stretch/>
        </p:blipFill>
        <p:spPr>
          <a:xfrm>
            <a:off x="-158871" y="2399697"/>
            <a:ext cx="4200293" cy="3464792"/>
          </a:xfrm>
          <a:prstGeom prst="rect">
            <a:avLst/>
          </a:prstGeom>
          <a:effectLst>
            <a:softEdge rad="63500"/>
          </a:effectLst>
        </p:spPr>
      </p:pic>
    </p:spTree>
    <p:extLst>
      <p:ext uri="{BB962C8B-B14F-4D97-AF65-F5344CB8AC3E}">
        <p14:creationId xmlns:p14="http://schemas.microsoft.com/office/powerpoint/2010/main" val="4250011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1143000"/>
            <a:ext cx="7620000" cy="990600"/>
          </a:xfrm>
        </p:spPr>
        <p:txBody>
          <a:bodyPr/>
          <a:lstStyle/>
          <a:p>
            <a:r>
              <a:rPr lang="en-US" b="1" dirty="0"/>
              <a:t>EPA Region 3 AWOP Program</a:t>
            </a:r>
          </a:p>
        </p:txBody>
      </p:sp>
      <p:sp>
        <p:nvSpPr>
          <p:cNvPr id="20483" name="Rectangle 3"/>
          <p:cNvSpPr>
            <a:spLocks noGrp="1" noChangeArrowheads="1"/>
          </p:cNvSpPr>
          <p:nvPr>
            <p:ph type="body" idx="1"/>
          </p:nvPr>
        </p:nvSpPr>
        <p:spPr>
          <a:xfrm>
            <a:off x="420052" y="2245816"/>
            <a:ext cx="8303895" cy="3869234"/>
          </a:xfrm>
        </p:spPr>
        <p:txBody>
          <a:bodyPr/>
          <a:lstStyle/>
          <a:p>
            <a:pPr marL="57150" indent="0">
              <a:buNone/>
            </a:pPr>
            <a:r>
              <a:rPr lang="en-US">
                <a:cs typeface="Arial" charset="0"/>
              </a:rPr>
              <a:t>Administered by the Drinking Water Section</a:t>
            </a:r>
          </a:p>
          <a:p>
            <a:pPr marL="57150" indent="0">
              <a:buNone/>
            </a:pPr>
            <a:r>
              <a:rPr lang="en-US">
                <a:cs typeface="Arial" charset="0"/>
              </a:rPr>
              <a:t>	</a:t>
            </a:r>
            <a:r>
              <a:rPr lang="en-US" sz="2400">
                <a:cs typeface="Arial" charset="0"/>
              </a:rPr>
              <a:t>Two Objectives: facilitation and direct implementation</a:t>
            </a:r>
          </a:p>
          <a:p>
            <a:pPr marL="457200" lvl="1" indent="0">
              <a:buNone/>
            </a:pPr>
            <a:r>
              <a:rPr lang="en-US">
                <a:cs typeface="Arial" charset="0"/>
              </a:rPr>
              <a:t>			</a:t>
            </a:r>
          </a:p>
          <a:p>
            <a:pPr marL="57150" indent="0">
              <a:buNone/>
            </a:pPr>
            <a:r>
              <a:rPr lang="en-US">
                <a:cs typeface="Arial" charset="0"/>
              </a:rPr>
              <a:t>Member States: </a:t>
            </a:r>
            <a:r>
              <a:rPr lang="en-US">
                <a:solidFill>
                  <a:srgbClr val="000000"/>
                </a:solidFill>
                <a:cs typeface="Arial" charset="0"/>
              </a:rPr>
              <a:t>CT</a:t>
            </a:r>
            <a:r>
              <a:rPr lang="en-US" dirty="0">
                <a:solidFill>
                  <a:srgbClr val="000000"/>
                </a:solidFill>
                <a:cs typeface="Arial" charset="0"/>
              </a:rPr>
              <a:t>, </a:t>
            </a:r>
            <a:r>
              <a:rPr lang="en-US" dirty="0">
                <a:cs typeface="Arial" charset="0"/>
              </a:rPr>
              <a:t>MD, MI, PA, VA, WV</a:t>
            </a:r>
          </a:p>
          <a:p>
            <a:pPr marL="914400" lvl="2" indent="0">
              <a:buNone/>
            </a:pPr>
            <a:r>
              <a:rPr lang="en-US" sz="2400">
                <a:solidFill>
                  <a:srgbClr val="000000"/>
                </a:solidFill>
                <a:cs typeface="Arial" charset="0"/>
              </a:rPr>
              <a:t>Consideration states: NJ, MA</a:t>
            </a:r>
          </a:p>
          <a:p>
            <a:pPr marL="114300" indent="0">
              <a:buNone/>
            </a:pPr>
            <a:endParaRPr lang="en-US" sz="2400">
              <a:solidFill>
                <a:srgbClr val="000000"/>
              </a:solidFill>
              <a:cs typeface="Arial" charset="0"/>
            </a:endParaRPr>
          </a:p>
          <a:p>
            <a:pPr marL="114300" indent="0">
              <a:buNone/>
            </a:pPr>
            <a:r>
              <a:rPr lang="en-US">
                <a:solidFill>
                  <a:srgbClr val="000000"/>
                </a:solidFill>
                <a:cs typeface="Arial" charset="0"/>
              </a:rPr>
              <a:t>Successful example of cooperative federalism</a:t>
            </a:r>
          </a:p>
          <a:p>
            <a:pPr marL="114300" indent="0">
              <a:buNone/>
            </a:pPr>
            <a:r>
              <a:rPr lang="en-US" sz="1600" kern="1200">
                <a:latin typeface="Arial" charset="0"/>
                <a:ea typeface="ＭＳ Ｐゴシック" pitchFamily="84" charset="-128"/>
              </a:rPr>
              <a:t>EPA working collaboratively with states and local governments to benefit the public</a:t>
            </a:r>
            <a:endParaRPr lang="en-US" sz="1600" dirty="0">
              <a:solidFill>
                <a:srgbClr val="000000"/>
              </a:solidFill>
              <a:cs typeface="Arial"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1143000"/>
            <a:ext cx="7620000" cy="990600"/>
          </a:xfrm>
        </p:spPr>
        <p:txBody>
          <a:bodyPr/>
          <a:lstStyle/>
          <a:p>
            <a:r>
              <a:rPr lang="en-US" b="1"/>
              <a:t>5 Year Forecast:</a:t>
            </a:r>
            <a:br>
              <a:rPr lang="en-US" b="1"/>
            </a:br>
            <a:r>
              <a:rPr lang="en-US" b="1"/>
              <a:t>Maintaining </a:t>
            </a:r>
            <a:r>
              <a:rPr lang="en-US" b="1" dirty="0"/>
              <a:t>the Region 3 Program</a:t>
            </a:r>
            <a:endParaRPr lang="en-US" dirty="0"/>
          </a:p>
        </p:txBody>
      </p:sp>
      <p:sp>
        <p:nvSpPr>
          <p:cNvPr id="21507" name="Rectangle 3"/>
          <p:cNvSpPr>
            <a:spLocks noGrp="1" noChangeArrowheads="1"/>
          </p:cNvSpPr>
          <p:nvPr>
            <p:ph type="body" idx="1"/>
          </p:nvPr>
        </p:nvSpPr>
        <p:spPr>
          <a:xfrm>
            <a:off x="304800" y="2209800"/>
            <a:ext cx="8610600" cy="4191000"/>
          </a:xfrm>
        </p:spPr>
        <p:txBody>
          <a:bodyPr/>
          <a:lstStyle/>
          <a:p>
            <a:endParaRPr lang="en-US" sz="2400" dirty="0"/>
          </a:p>
          <a:p>
            <a:r>
              <a:rPr lang="en-US" sz="2400" dirty="0"/>
              <a:t>AWOP program responsibilities</a:t>
            </a:r>
          </a:p>
        </p:txBody>
      </p:sp>
      <p:grpSp>
        <p:nvGrpSpPr>
          <p:cNvPr id="2" name="Group 1">
            <a:extLst>
              <a:ext uri="{FF2B5EF4-FFF2-40B4-BE49-F238E27FC236}">
                <a16:creationId xmlns:a16="http://schemas.microsoft.com/office/drawing/2014/main" id="{E2067B08-1758-4587-B0DD-7F3200666A1E}"/>
              </a:ext>
            </a:extLst>
          </p:cNvPr>
          <p:cNvGrpSpPr/>
          <p:nvPr/>
        </p:nvGrpSpPr>
        <p:grpSpPr>
          <a:xfrm>
            <a:off x="5029200" y="2362200"/>
            <a:ext cx="3886200" cy="1025783"/>
            <a:chOff x="5029200" y="4985266"/>
            <a:chExt cx="3886200" cy="1025783"/>
          </a:xfrm>
        </p:grpSpPr>
        <p:cxnSp>
          <p:nvCxnSpPr>
            <p:cNvPr id="3" name="Straight Arrow Connector 2">
              <a:extLst>
                <a:ext uri="{FF2B5EF4-FFF2-40B4-BE49-F238E27FC236}">
                  <a16:creationId xmlns:a16="http://schemas.microsoft.com/office/drawing/2014/main" id="{506ADFC2-FF43-497B-89B4-47E9B80DF8D9}"/>
                </a:ext>
              </a:extLst>
            </p:cNvPr>
            <p:cNvCxnSpPr/>
            <p:nvPr/>
          </p:nvCxnSpPr>
          <p:spPr bwMode="auto">
            <a:xfrm flipV="1">
              <a:off x="5029200" y="5169932"/>
              <a:ext cx="685800" cy="304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931EB67B-C36E-4146-A365-F1C00FA53279}"/>
                </a:ext>
              </a:extLst>
            </p:cNvPr>
            <p:cNvCxnSpPr>
              <a:cxnSpLocks/>
            </p:cNvCxnSpPr>
            <p:nvPr/>
          </p:nvCxnSpPr>
          <p:spPr bwMode="auto">
            <a:xfrm>
              <a:off x="5029200" y="5550932"/>
              <a:ext cx="643758" cy="2754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2452A49E-8D25-49CA-9BCD-FA7ECB6053FC}"/>
                </a:ext>
              </a:extLst>
            </p:cNvPr>
            <p:cNvSpPr txBox="1"/>
            <p:nvPr/>
          </p:nvSpPr>
          <p:spPr>
            <a:xfrm>
              <a:off x="5715000" y="4985266"/>
              <a:ext cx="32004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Regional Facilitation</a:t>
              </a:r>
            </a:p>
          </p:txBody>
        </p:sp>
        <p:sp>
          <p:nvSpPr>
            <p:cNvPr id="12" name="TextBox 11">
              <a:extLst>
                <a:ext uri="{FF2B5EF4-FFF2-40B4-BE49-F238E27FC236}">
                  <a16:creationId xmlns:a16="http://schemas.microsoft.com/office/drawing/2014/main" id="{F614E576-3E9B-45BA-BAD9-E2C4B88D62C7}"/>
                </a:ext>
              </a:extLst>
            </p:cNvPr>
            <p:cNvSpPr txBox="1"/>
            <p:nvPr/>
          </p:nvSpPr>
          <p:spPr>
            <a:xfrm>
              <a:off x="5670630" y="5641717"/>
              <a:ext cx="32004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Direct Implementation (DC)</a:t>
              </a:r>
            </a:p>
          </p:txBody>
        </p:sp>
      </p:grpSp>
      <p:sp>
        <p:nvSpPr>
          <p:cNvPr id="11" name="Content Placeholder 2">
            <a:extLst>
              <a:ext uri="{FF2B5EF4-FFF2-40B4-BE49-F238E27FC236}">
                <a16:creationId xmlns:a16="http://schemas.microsoft.com/office/drawing/2014/main" id="{0A7A0914-99AF-4A2B-969F-64D1551A59EA}"/>
              </a:ext>
            </a:extLst>
          </p:cNvPr>
          <p:cNvSpPr txBox="1">
            <a:spLocks/>
          </p:cNvSpPr>
          <p:nvPr/>
        </p:nvSpPr>
        <p:spPr bwMode="auto">
          <a:xfrm>
            <a:off x="464768" y="3675102"/>
            <a:ext cx="7614003" cy="255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a:ea typeface="ＭＳ Ｐゴシック"/>
                <a:cs typeface="+mn-cs"/>
              </a:rPr>
              <a:t>Regional Facilitation Goals</a:t>
            </a:r>
          </a:p>
          <a:p>
            <a:pPr>
              <a:defRPr/>
            </a:pPr>
            <a:r>
              <a:rPr lang="en-US" sz="1600" kern="0">
                <a:solidFill>
                  <a:srgbClr val="000000"/>
                </a:solidFill>
              </a:rPr>
              <a:t>Champion continued participation by veteran states</a:t>
            </a:r>
          </a:p>
          <a:p>
            <a:pPr>
              <a:defRPr/>
            </a:pPr>
            <a:endParaRPr lang="en-US" sz="1600" kern="0">
              <a:solidFill>
                <a:srgbClr val="000000"/>
              </a:solidFill>
            </a:endParaRPr>
          </a:p>
          <a:p>
            <a:pPr>
              <a:defRPr/>
            </a:pPr>
            <a:r>
              <a:rPr lang="en-US" sz="1600" kern="0">
                <a:solidFill>
                  <a:srgbClr val="000000"/>
                </a:solidFill>
              </a:rPr>
              <a:t>Encourage and support new members, and c</a:t>
            </a:r>
            <a:r>
              <a:rPr kumimoji="0" lang="en-US" sz="1600" b="0" i="0" u="none" strike="noStrike" kern="0" cap="none" spc="0" normalizeH="0" baseline="0" noProof="0">
                <a:ln>
                  <a:noFill/>
                </a:ln>
                <a:solidFill>
                  <a:srgbClr val="000000"/>
                </a:solidFill>
                <a:effectLst/>
                <a:uLnTx/>
                <a:uFillTx/>
                <a:latin typeface="Arial"/>
                <a:ea typeface="ＭＳ Ｐゴシック"/>
                <a:cs typeface="+mn-cs"/>
              </a:rPr>
              <a:t>ontinue engagement </a:t>
            </a:r>
            <a:r>
              <a:rPr kumimoji="0" lang="en-US" sz="1600" b="0" i="0" u="none" strike="noStrike" kern="0" cap="none" spc="0" normalizeH="0" baseline="0" noProof="0" dirty="0">
                <a:ln>
                  <a:noFill/>
                </a:ln>
                <a:solidFill>
                  <a:srgbClr val="000000"/>
                </a:solidFill>
                <a:effectLst/>
                <a:uLnTx/>
                <a:uFillTx/>
                <a:latin typeface="Arial"/>
                <a:ea typeface="ＭＳ Ｐゴシック"/>
                <a:cs typeface="+mn-cs"/>
              </a:rPr>
              <a:t>with </a:t>
            </a:r>
            <a:r>
              <a:rPr kumimoji="0" lang="en-US" sz="1600" b="0" i="0" u="none" strike="noStrike" kern="0" cap="none" spc="0" normalizeH="0" baseline="0" noProof="0">
                <a:ln>
                  <a:noFill/>
                </a:ln>
                <a:solidFill>
                  <a:srgbClr val="000000"/>
                </a:solidFill>
                <a:effectLst/>
                <a:uLnTx/>
                <a:uFillTx/>
                <a:latin typeface="Arial"/>
                <a:ea typeface="ＭＳ Ｐゴシック"/>
                <a:cs typeface="+mn-cs"/>
              </a:rPr>
              <a:t>interested states</a:t>
            </a:r>
          </a:p>
          <a:p>
            <a:pPr marL="0" indent="0">
              <a:buNone/>
              <a:defRPr/>
            </a:pPr>
            <a:endParaRPr kumimoji="0" lang="en-US" sz="1600" b="0" i="0" u="none" strike="noStrike" kern="0" cap="none" spc="0" normalizeH="0" baseline="0" noProof="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mn-cs"/>
              </a:rPr>
              <a:t>Increase responsibility for meeting preparation and execution to reduce burden on EPA-TSC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600" b="0" i="1"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 name="Circle: Hollow 3">
            <a:extLst>
              <a:ext uri="{FF2B5EF4-FFF2-40B4-BE49-F238E27FC236}">
                <a16:creationId xmlns:a16="http://schemas.microsoft.com/office/drawing/2014/main" id="{FDE9232A-AFF9-477A-BFA8-43CCC252F9DA}"/>
              </a:ext>
            </a:extLst>
          </p:cNvPr>
          <p:cNvSpPr/>
          <p:nvPr/>
        </p:nvSpPr>
        <p:spPr bwMode="auto">
          <a:xfrm>
            <a:off x="5463540" y="2142440"/>
            <a:ext cx="2686050" cy="808851"/>
          </a:xfrm>
          <a:prstGeom prst="donut">
            <a:avLst>
              <a:gd name="adj" fmla="val 10869"/>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42259592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4F707B3-5FE7-426D-B6E2-85674CC68DF7}"/>
              </a:ext>
            </a:extLst>
          </p:cNvPr>
          <p:cNvSpPr>
            <a:spLocks noGrp="1"/>
          </p:cNvSpPr>
          <p:nvPr>
            <p:ph type="title"/>
          </p:nvPr>
        </p:nvSpPr>
        <p:spPr>
          <a:xfrm>
            <a:off x="762000" y="1371600"/>
            <a:ext cx="7620000" cy="990600"/>
          </a:xfrm>
        </p:spPr>
        <p:txBody>
          <a:bodyPr/>
          <a:lstStyle/>
          <a:p>
            <a:r>
              <a:rPr lang="en-US" b="1" dirty="0"/>
              <a:t>EPA Region 3 AWOP Program</a:t>
            </a:r>
            <a:br>
              <a:rPr lang="en-US" b="1" dirty="0"/>
            </a:br>
            <a:r>
              <a:rPr lang="en-US" sz="1200" b="1" dirty="0"/>
              <a:t> </a:t>
            </a:r>
            <a:br>
              <a:rPr lang="en-US" sz="1200" b="1" dirty="0"/>
            </a:br>
            <a:r>
              <a:rPr lang="en-US" b="1" dirty="0"/>
              <a:t>DC Direct Implementation</a:t>
            </a:r>
          </a:p>
        </p:txBody>
      </p:sp>
      <p:sp>
        <p:nvSpPr>
          <p:cNvPr id="7" name="Content Placeholder 6">
            <a:extLst>
              <a:ext uri="{FF2B5EF4-FFF2-40B4-BE49-F238E27FC236}">
                <a16:creationId xmlns:a16="http://schemas.microsoft.com/office/drawing/2014/main" id="{C284BBBB-5421-44CE-B602-12E547974160}"/>
              </a:ext>
            </a:extLst>
          </p:cNvPr>
          <p:cNvSpPr>
            <a:spLocks noGrp="1"/>
          </p:cNvSpPr>
          <p:nvPr>
            <p:ph idx="1"/>
          </p:nvPr>
        </p:nvSpPr>
        <p:spPr>
          <a:xfrm>
            <a:off x="381000" y="2667000"/>
            <a:ext cx="8382000" cy="3429000"/>
          </a:xfrm>
        </p:spPr>
        <p:txBody>
          <a:bodyPr/>
          <a:lstStyle/>
          <a:p>
            <a:r>
              <a:rPr lang="en-US" sz="2600" dirty="0"/>
              <a:t>6 public water systems</a:t>
            </a:r>
          </a:p>
          <a:p>
            <a:pPr lvl="1"/>
            <a:r>
              <a:rPr lang="en-US" sz="2200" dirty="0"/>
              <a:t>1 wholesaler (</a:t>
            </a:r>
            <a:r>
              <a:rPr lang="en-US" sz="2200"/>
              <a:t>2 SW treatment plants)</a:t>
            </a:r>
            <a:endParaRPr lang="en-US" sz="2200" dirty="0"/>
          </a:p>
          <a:p>
            <a:pPr lvl="1"/>
            <a:endParaRPr lang="en-US" sz="2200"/>
          </a:p>
          <a:p>
            <a:pPr lvl="1"/>
            <a:r>
              <a:rPr lang="en-US" sz="2200"/>
              <a:t>5 </a:t>
            </a:r>
            <a:r>
              <a:rPr lang="en-US" sz="2200" dirty="0"/>
              <a:t>consecutives</a:t>
            </a:r>
          </a:p>
          <a:p>
            <a:pPr lvl="2"/>
            <a:r>
              <a:rPr lang="en-US" sz="1800"/>
              <a:t>4 military bases</a:t>
            </a:r>
          </a:p>
          <a:p>
            <a:pPr lvl="3"/>
            <a:r>
              <a:rPr lang="en-US" sz="1600"/>
              <a:t>No treatment, no storage</a:t>
            </a:r>
          </a:p>
          <a:p>
            <a:pPr lvl="2"/>
            <a:r>
              <a:rPr lang="en-US" sz="1800"/>
              <a:t>1 hotel</a:t>
            </a:r>
          </a:p>
          <a:p>
            <a:pPr lvl="3"/>
            <a:r>
              <a:rPr lang="en-US" sz="1600"/>
              <a:t>Chloramine treatment (hot and cold)</a:t>
            </a:r>
            <a:endParaRPr lang="en-US" sz="1600" dirty="0"/>
          </a:p>
          <a:p>
            <a:pPr lvl="2"/>
            <a:endParaRPr lang="en-US" sz="1200" dirty="0"/>
          </a:p>
        </p:txBody>
      </p:sp>
      <p:pic>
        <p:nvPicPr>
          <p:cNvPr id="1028" name="Picture 4" descr="Image result for cherry blossoms washington dc">
            <a:extLst>
              <a:ext uri="{FF2B5EF4-FFF2-40B4-BE49-F238E27FC236}">
                <a16:creationId xmlns:a16="http://schemas.microsoft.com/office/drawing/2014/main" id="{41AD4FFA-718B-4723-83D2-4DE313874D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9842" y="2868930"/>
            <a:ext cx="3027938" cy="1892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50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04800" y="2209800"/>
            <a:ext cx="8610600" cy="4191000"/>
          </a:xfrm>
        </p:spPr>
        <p:txBody>
          <a:bodyPr/>
          <a:lstStyle/>
          <a:p>
            <a:endParaRPr lang="en-US" sz="2400" dirty="0"/>
          </a:p>
          <a:p>
            <a:r>
              <a:rPr lang="en-US" sz="2400" dirty="0"/>
              <a:t>AWOP program responsibilities</a:t>
            </a:r>
          </a:p>
        </p:txBody>
      </p:sp>
      <p:grpSp>
        <p:nvGrpSpPr>
          <p:cNvPr id="2" name="Group 1">
            <a:extLst>
              <a:ext uri="{FF2B5EF4-FFF2-40B4-BE49-F238E27FC236}">
                <a16:creationId xmlns:a16="http://schemas.microsoft.com/office/drawing/2014/main" id="{E2067B08-1758-4587-B0DD-7F3200666A1E}"/>
              </a:ext>
            </a:extLst>
          </p:cNvPr>
          <p:cNvGrpSpPr/>
          <p:nvPr/>
        </p:nvGrpSpPr>
        <p:grpSpPr>
          <a:xfrm>
            <a:off x="5029200" y="2362200"/>
            <a:ext cx="3886200" cy="1025783"/>
            <a:chOff x="5029200" y="4985266"/>
            <a:chExt cx="3886200" cy="1025783"/>
          </a:xfrm>
        </p:grpSpPr>
        <p:cxnSp>
          <p:nvCxnSpPr>
            <p:cNvPr id="3" name="Straight Arrow Connector 2">
              <a:extLst>
                <a:ext uri="{FF2B5EF4-FFF2-40B4-BE49-F238E27FC236}">
                  <a16:creationId xmlns:a16="http://schemas.microsoft.com/office/drawing/2014/main" id="{506ADFC2-FF43-497B-89B4-47E9B80DF8D9}"/>
                </a:ext>
              </a:extLst>
            </p:cNvPr>
            <p:cNvCxnSpPr/>
            <p:nvPr/>
          </p:nvCxnSpPr>
          <p:spPr bwMode="auto">
            <a:xfrm flipV="1">
              <a:off x="5029200" y="5169932"/>
              <a:ext cx="685800" cy="3048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931EB67B-C36E-4146-A365-F1C00FA53279}"/>
                </a:ext>
              </a:extLst>
            </p:cNvPr>
            <p:cNvCxnSpPr>
              <a:cxnSpLocks/>
            </p:cNvCxnSpPr>
            <p:nvPr/>
          </p:nvCxnSpPr>
          <p:spPr bwMode="auto">
            <a:xfrm>
              <a:off x="5029200" y="5550932"/>
              <a:ext cx="643758" cy="2754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2452A49E-8D25-49CA-9BCD-FA7ECB6053FC}"/>
                </a:ext>
              </a:extLst>
            </p:cNvPr>
            <p:cNvSpPr txBox="1"/>
            <p:nvPr/>
          </p:nvSpPr>
          <p:spPr>
            <a:xfrm>
              <a:off x="5715000" y="4985266"/>
              <a:ext cx="32004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Regional Facilitation</a:t>
              </a:r>
            </a:p>
          </p:txBody>
        </p:sp>
        <p:sp>
          <p:nvSpPr>
            <p:cNvPr id="12" name="TextBox 11">
              <a:extLst>
                <a:ext uri="{FF2B5EF4-FFF2-40B4-BE49-F238E27FC236}">
                  <a16:creationId xmlns:a16="http://schemas.microsoft.com/office/drawing/2014/main" id="{F614E576-3E9B-45BA-BAD9-E2C4B88D62C7}"/>
                </a:ext>
              </a:extLst>
            </p:cNvPr>
            <p:cNvSpPr txBox="1"/>
            <p:nvPr/>
          </p:nvSpPr>
          <p:spPr>
            <a:xfrm>
              <a:off x="5670630" y="5641717"/>
              <a:ext cx="32004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pitchFamily="84" charset="-128"/>
                  <a:cs typeface="+mn-cs"/>
                </a:rPr>
                <a:t>Direct Implementation (DC)</a:t>
              </a:r>
            </a:p>
          </p:txBody>
        </p:sp>
      </p:grpSp>
      <p:sp>
        <p:nvSpPr>
          <p:cNvPr id="11" name="Content Placeholder 2">
            <a:extLst>
              <a:ext uri="{FF2B5EF4-FFF2-40B4-BE49-F238E27FC236}">
                <a16:creationId xmlns:a16="http://schemas.microsoft.com/office/drawing/2014/main" id="{0A7A0914-99AF-4A2B-969F-64D1551A59EA}"/>
              </a:ext>
            </a:extLst>
          </p:cNvPr>
          <p:cNvSpPr txBox="1">
            <a:spLocks/>
          </p:cNvSpPr>
          <p:nvPr/>
        </p:nvSpPr>
        <p:spPr bwMode="auto">
          <a:xfrm>
            <a:off x="455341" y="3500631"/>
            <a:ext cx="8001000" cy="29001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ＭＳ Ｐゴシック"/>
                <a:cs typeface="+mn-cs"/>
              </a:rPr>
              <a:t>DC Direct Implementation Goals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mn-cs"/>
              </a:rPr>
              <a:t>Implement optimization tools in DC program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a:ln>
                  <a:noFill/>
                </a:ln>
                <a:solidFill>
                  <a:srgbClr val="000000"/>
                </a:solidFill>
                <a:effectLst/>
                <a:uLnTx/>
                <a:uFillTx/>
                <a:latin typeface="Arial"/>
                <a:ea typeface="ＭＳ Ｐゴシック"/>
                <a:cs typeface="+mn-cs"/>
              </a:rPr>
              <a:t>Investigate and develop </a:t>
            </a:r>
            <a:r>
              <a:rPr kumimoji="0" lang="en-US" sz="1600" b="0" i="0" u="none" strike="noStrike" kern="0" cap="none" spc="0" normalizeH="0" baseline="0" noProof="0" dirty="0">
                <a:ln>
                  <a:noFill/>
                </a:ln>
                <a:solidFill>
                  <a:srgbClr val="000000"/>
                </a:solidFill>
                <a:effectLst/>
                <a:uLnTx/>
                <a:uFillTx/>
                <a:latin typeface="Arial"/>
                <a:ea typeface="ＭＳ Ｐゴシック"/>
                <a:cs typeface="+mn-cs"/>
              </a:rPr>
              <a:t>DC </a:t>
            </a:r>
            <a:r>
              <a:rPr kumimoji="0" lang="en-US" sz="1600" b="0" i="0" u="none" strike="noStrike" kern="0" cap="none" spc="0" normalizeH="0" baseline="0" noProof="0">
                <a:ln>
                  <a:noFill/>
                </a:ln>
                <a:solidFill>
                  <a:srgbClr val="000000"/>
                </a:solidFill>
                <a:effectLst/>
                <a:uLnTx/>
                <a:uFillTx/>
                <a:latin typeface="Arial"/>
                <a:ea typeface="ＭＳ Ｐゴシック"/>
                <a:cs typeface="+mn-cs"/>
              </a:rPr>
              <a:t>status component with management approval</a:t>
            </a:r>
            <a:endParaRPr kumimoji="0" lang="en-US" sz="16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mn-cs"/>
              </a:rPr>
              <a:t>Emphasize </a:t>
            </a:r>
            <a:r>
              <a:rPr kumimoji="0" lang="en-US" sz="1600" b="0" i="0" u="none" strike="noStrike" kern="0" cap="none" spc="0" normalizeH="0" baseline="0" noProof="0">
                <a:ln>
                  <a:noFill/>
                </a:ln>
                <a:solidFill>
                  <a:srgbClr val="000000"/>
                </a:solidFill>
                <a:effectLst/>
                <a:uLnTx/>
                <a:uFillTx/>
                <a:latin typeface="Arial"/>
                <a:ea typeface="ＭＳ Ｐゴシック"/>
                <a:cs typeface="+mn-cs"/>
              </a:rPr>
              <a:t>data integrity and distribution system optimization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mn-cs"/>
              </a:rPr>
              <a:t>Continue training </a:t>
            </a:r>
            <a:r>
              <a:rPr kumimoji="0" lang="en-US" sz="1600" b="0" i="0" u="none" strike="noStrike" kern="0" cap="none" spc="0" normalizeH="0" baseline="0" noProof="0">
                <a:ln>
                  <a:noFill/>
                </a:ln>
                <a:solidFill>
                  <a:srgbClr val="000000"/>
                </a:solidFill>
                <a:effectLst/>
                <a:uLnTx/>
                <a:uFillTx/>
                <a:latin typeface="Arial"/>
                <a:ea typeface="ＭＳ Ｐゴシック"/>
                <a:cs typeface="+mn-cs"/>
              </a:rPr>
              <a:t>initiative for </a:t>
            </a:r>
            <a:r>
              <a:rPr kumimoji="0" lang="en-US" sz="1600" b="0" i="0" u="none" strike="noStrike" kern="0" cap="none" spc="0" normalizeH="0" baseline="0" noProof="0" dirty="0">
                <a:ln>
                  <a:noFill/>
                </a:ln>
                <a:solidFill>
                  <a:srgbClr val="000000"/>
                </a:solidFill>
                <a:effectLst/>
                <a:uLnTx/>
                <a:uFillTx/>
                <a:latin typeface="Arial"/>
                <a:ea typeface="ＭＳ Ｐゴシック"/>
                <a:cs typeface="+mn-cs"/>
              </a:rPr>
              <a:t>consecutive systems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Arial"/>
                <a:ea typeface="ＭＳ Ｐゴシック"/>
                <a:cs typeface="+mn-cs"/>
              </a:rPr>
              <a:t>Sampling training May </a:t>
            </a:r>
            <a:r>
              <a:rPr kumimoji="0" lang="en-US" sz="1600" b="0" i="0" u="none" strike="noStrike" kern="0" cap="none" spc="0" normalizeH="0" baseline="0" noProof="0">
                <a:ln>
                  <a:noFill/>
                </a:ln>
                <a:solidFill>
                  <a:srgbClr val="000000"/>
                </a:solidFill>
                <a:effectLst/>
                <a:uLnTx/>
                <a:uFillTx/>
                <a:latin typeface="Arial"/>
                <a:ea typeface="ＭＳ Ｐゴシック"/>
                <a:cs typeface="+mn-cs"/>
              </a:rPr>
              <a:t>2019 (included </a:t>
            </a:r>
            <a:r>
              <a:rPr kumimoji="0" lang="en-US" sz="1600" b="0" i="0" u="none" strike="noStrike" kern="0" cap="none" spc="0" normalizeH="0" baseline="0" noProof="0" dirty="0">
                <a:ln>
                  <a:noFill/>
                </a:ln>
                <a:solidFill>
                  <a:srgbClr val="000000"/>
                </a:solidFill>
                <a:effectLst/>
                <a:uLnTx/>
                <a:uFillTx/>
                <a:latin typeface="Arial"/>
                <a:ea typeface="ＭＳ Ｐゴシック"/>
                <a:cs typeface="+mn-cs"/>
              </a:rPr>
              <a:t>hydrant flushing live demo)</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6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3" name="Rectangle 2">
            <a:extLst>
              <a:ext uri="{FF2B5EF4-FFF2-40B4-BE49-F238E27FC236}">
                <a16:creationId xmlns:a16="http://schemas.microsoft.com/office/drawing/2014/main" id="{459D9B50-F24E-44C6-9B4F-606E30E25E1B}"/>
              </a:ext>
            </a:extLst>
          </p:cNvPr>
          <p:cNvSpPr txBox="1">
            <a:spLocks noChangeArrowheads="1"/>
          </p:cNvSpPr>
          <p:nvPr/>
        </p:nvSpPr>
        <p:spPr bwMode="auto">
          <a:xfrm>
            <a:off x="762000" y="11430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r>
              <a:rPr lang="en-US" b="1" kern="0"/>
              <a:t>5 Year Forecast:</a:t>
            </a:r>
            <a:br>
              <a:rPr lang="en-US" b="1" kern="0"/>
            </a:br>
            <a:r>
              <a:rPr lang="en-US" b="1" kern="0"/>
              <a:t>Maintaining the Region 3 Program</a:t>
            </a:r>
            <a:endParaRPr lang="en-US" kern="0" dirty="0"/>
          </a:p>
        </p:txBody>
      </p:sp>
      <p:sp>
        <p:nvSpPr>
          <p:cNvPr id="14" name="Circle: Hollow 13">
            <a:extLst>
              <a:ext uri="{FF2B5EF4-FFF2-40B4-BE49-F238E27FC236}">
                <a16:creationId xmlns:a16="http://schemas.microsoft.com/office/drawing/2014/main" id="{E704520C-88A5-4EA4-854F-E647727BF82C}"/>
              </a:ext>
            </a:extLst>
          </p:cNvPr>
          <p:cNvSpPr/>
          <p:nvPr/>
        </p:nvSpPr>
        <p:spPr bwMode="auto">
          <a:xfrm>
            <a:off x="5372100" y="2737128"/>
            <a:ext cx="3467100" cy="917556"/>
          </a:xfrm>
          <a:prstGeom prst="donut">
            <a:avLst>
              <a:gd name="adj" fmla="val 10869"/>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11755706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1143000"/>
            <a:ext cx="7620000" cy="990600"/>
          </a:xfrm>
        </p:spPr>
        <p:txBody>
          <a:bodyPr/>
          <a:lstStyle/>
          <a:p>
            <a:r>
              <a:rPr lang="en-US" b="1" dirty="0"/>
              <a:t>EPA Region 3 AWOP Program</a:t>
            </a:r>
          </a:p>
        </p:txBody>
      </p:sp>
      <p:sp>
        <p:nvSpPr>
          <p:cNvPr id="20483" name="Rectangle 3"/>
          <p:cNvSpPr>
            <a:spLocks noGrp="1" noChangeArrowheads="1"/>
          </p:cNvSpPr>
          <p:nvPr>
            <p:ph type="body" idx="1"/>
          </p:nvPr>
        </p:nvSpPr>
        <p:spPr>
          <a:xfrm>
            <a:off x="420052" y="2245816"/>
            <a:ext cx="8303895" cy="3869234"/>
          </a:xfrm>
        </p:spPr>
        <p:txBody>
          <a:bodyPr/>
          <a:lstStyle/>
          <a:p>
            <a:pPr marL="57150" indent="0" algn="ctr">
              <a:lnSpc>
                <a:spcPct val="150000"/>
              </a:lnSpc>
              <a:buNone/>
            </a:pPr>
            <a:r>
              <a:rPr lang="en-US">
                <a:solidFill>
                  <a:srgbClr val="000000"/>
                </a:solidFill>
                <a:cs typeface="Arial" charset="0"/>
              </a:rPr>
              <a:t>Alysa Zirilli</a:t>
            </a:r>
          </a:p>
          <a:p>
            <a:pPr marL="57150" indent="0" algn="ctr">
              <a:lnSpc>
                <a:spcPct val="150000"/>
              </a:lnSpc>
              <a:buNone/>
            </a:pPr>
            <a:r>
              <a:rPr lang="en-US">
                <a:solidFill>
                  <a:srgbClr val="000000"/>
                </a:solidFill>
                <a:cs typeface="Arial" charset="0"/>
              </a:rPr>
              <a:t>EPA Region 3</a:t>
            </a:r>
          </a:p>
          <a:p>
            <a:pPr marL="57150" indent="0" algn="ctr">
              <a:lnSpc>
                <a:spcPct val="150000"/>
              </a:lnSpc>
              <a:buNone/>
            </a:pPr>
            <a:r>
              <a:rPr lang="en-US">
                <a:solidFill>
                  <a:srgbClr val="000000"/>
                </a:solidFill>
                <a:cs typeface="Arial" charset="0"/>
              </a:rPr>
              <a:t>Alysa.Zirilli@epa.gov</a:t>
            </a:r>
          </a:p>
          <a:p>
            <a:pPr marL="57150" indent="0" algn="ctr">
              <a:lnSpc>
                <a:spcPct val="150000"/>
              </a:lnSpc>
              <a:buNone/>
            </a:pPr>
            <a:r>
              <a:rPr lang="en-US">
                <a:solidFill>
                  <a:srgbClr val="000000"/>
                </a:solidFill>
                <a:cs typeface="Arial" charset="0"/>
              </a:rPr>
              <a:t>(215) 814-5733</a:t>
            </a:r>
          </a:p>
          <a:p>
            <a:pPr marL="57150" indent="0">
              <a:buNone/>
            </a:pPr>
            <a:endParaRPr lang="en-US" sz="1600" dirty="0">
              <a:solidFill>
                <a:srgbClr val="000000"/>
              </a:solidFill>
              <a:cs typeface="Arial" charset="0"/>
            </a:endParaRPr>
          </a:p>
        </p:txBody>
      </p:sp>
    </p:spTree>
    <p:extLst>
      <p:ext uri="{BB962C8B-B14F-4D97-AF65-F5344CB8AC3E}">
        <p14:creationId xmlns:p14="http://schemas.microsoft.com/office/powerpoint/2010/main" val="21470317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j-lt"/>
              </a:rPr>
              <a:t>Marylan</a:t>
            </a:r>
            <a:r>
              <a:rPr lang="en-US" dirty="0"/>
              <a:t>d AWOP</a:t>
            </a:r>
            <a:endParaRPr lang="en-US" dirty="0">
              <a:latin typeface="+mj-lt"/>
            </a:endParaRPr>
          </a:p>
        </p:txBody>
      </p:sp>
      <p:sp>
        <p:nvSpPr>
          <p:cNvPr id="3" name="Subtitle 2"/>
          <p:cNvSpPr>
            <a:spLocks noGrp="1"/>
          </p:cNvSpPr>
          <p:nvPr>
            <p:ph type="subTitle" idx="1"/>
          </p:nvPr>
        </p:nvSpPr>
        <p:spPr/>
        <p:txBody>
          <a:bodyPr/>
          <a:lstStyle/>
          <a:p>
            <a:r>
              <a:rPr lang="en-US" dirty="0">
                <a:latin typeface="+mn-lt"/>
              </a:rPr>
              <a:t>AWOP National Meeting</a:t>
            </a:r>
            <a:endParaRPr lang="en-US" dirty="0"/>
          </a:p>
          <a:p>
            <a:r>
              <a:rPr lang="en-US" dirty="0">
                <a:latin typeface="+mn-lt"/>
              </a:rPr>
              <a:t>August 6-7, 2019</a:t>
            </a:r>
          </a:p>
        </p:txBody>
      </p:sp>
    </p:spTree>
    <p:extLst>
      <p:ext uri="{BB962C8B-B14F-4D97-AF65-F5344CB8AC3E}">
        <p14:creationId xmlns:p14="http://schemas.microsoft.com/office/powerpoint/2010/main" val="44765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49C57-64C8-42B7-858B-31A1642C19A2}"/>
              </a:ext>
            </a:extLst>
          </p:cNvPr>
          <p:cNvSpPr>
            <a:spLocks noGrp="1"/>
          </p:cNvSpPr>
          <p:nvPr>
            <p:ph type="title"/>
          </p:nvPr>
        </p:nvSpPr>
        <p:spPr/>
        <p:txBody>
          <a:bodyPr/>
          <a:lstStyle/>
          <a:p>
            <a:r>
              <a:rPr lang="en-US" dirty="0"/>
              <a:t>General Update</a:t>
            </a:r>
          </a:p>
        </p:txBody>
      </p:sp>
      <p:sp>
        <p:nvSpPr>
          <p:cNvPr id="3" name="Content Placeholder 2">
            <a:extLst>
              <a:ext uri="{FF2B5EF4-FFF2-40B4-BE49-F238E27FC236}">
                <a16:creationId xmlns:a16="http://schemas.microsoft.com/office/drawing/2014/main" id="{975B74D4-DD1A-4CDA-BD17-F32410410529}"/>
              </a:ext>
            </a:extLst>
          </p:cNvPr>
          <p:cNvSpPr>
            <a:spLocks noGrp="1"/>
          </p:cNvSpPr>
          <p:nvPr>
            <p:ph idx="1"/>
          </p:nvPr>
        </p:nvSpPr>
        <p:spPr/>
        <p:txBody>
          <a:bodyPr/>
          <a:lstStyle/>
          <a:p>
            <a:r>
              <a:rPr lang="en-US" dirty="0"/>
              <a:t>Continued to incorporate optimization section in sanitary surveys at surface water treatment systems</a:t>
            </a:r>
          </a:p>
          <a:p>
            <a:r>
              <a:rPr lang="en-US" dirty="0"/>
              <a:t>Summer intern is working on data entry for annual turbidity graphs and status component </a:t>
            </a:r>
          </a:p>
          <a:p>
            <a:r>
              <a:rPr lang="en-US" dirty="0"/>
              <a:t>Chlorine residual mapping activity with water system having difficulty meeting DBP rule compliance</a:t>
            </a:r>
          </a:p>
          <a:p>
            <a:pPr lvl="1"/>
            <a:r>
              <a:rPr lang="en-US" dirty="0"/>
              <a:t>Coordinating follow-up mapping activity for the summer</a:t>
            </a:r>
          </a:p>
        </p:txBody>
      </p:sp>
    </p:spTree>
    <p:extLst>
      <p:ext uri="{BB962C8B-B14F-4D97-AF65-F5344CB8AC3E}">
        <p14:creationId xmlns:p14="http://schemas.microsoft.com/office/powerpoint/2010/main" val="347765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83EF13-4CD9-4880-915A-4B65AA456CFC}"/>
              </a:ext>
            </a:extLst>
          </p:cNvPr>
          <p:cNvSpPr>
            <a:spLocks noGrp="1"/>
          </p:cNvSpPr>
          <p:nvPr>
            <p:ph type="title"/>
          </p:nvPr>
        </p:nvSpPr>
        <p:spPr/>
        <p:txBody>
          <a:bodyPr>
            <a:normAutofit fontScale="90000"/>
          </a:bodyPr>
          <a:lstStyle/>
          <a:p>
            <a:r>
              <a:rPr lang="en-US" dirty="0"/>
              <a:t>MDE Engineering &amp; Technical Assistance Division</a:t>
            </a:r>
          </a:p>
        </p:txBody>
      </p:sp>
      <p:sp>
        <p:nvSpPr>
          <p:cNvPr id="5" name="Content Placeholder 4">
            <a:extLst>
              <a:ext uri="{FF2B5EF4-FFF2-40B4-BE49-F238E27FC236}">
                <a16:creationId xmlns:a16="http://schemas.microsoft.com/office/drawing/2014/main" id="{2DCDD800-163F-46FE-BD79-C77EFEE7ECF3}"/>
              </a:ext>
            </a:extLst>
          </p:cNvPr>
          <p:cNvSpPr>
            <a:spLocks noGrp="1"/>
          </p:cNvSpPr>
          <p:nvPr>
            <p:ph idx="1"/>
          </p:nvPr>
        </p:nvSpPr>
        <p:spPr/>
        <p:txBody>
          <a:bodyPr>
            <a:normAutofit fontScale="92500" lnSpcReduction="10000"/>
          </a:bodyPr>
          <a:lstStyle/>
          <a:p>
            <a:r>
              <a:rPr lang="en-US" dirty="0"/>
              <a:t>Alex McNamee, Division Chief</a:t>
            </a:r>
          </a:p>
          <a:p>
            <a:r>
              <a:rPr lang="en-US" dirty="0"/>
              <a:t>Zoe Goodson, AWOP Team Lead</a:t>
            </a:r>
          </a:p>
          <a:p>
            <a:r>
              <a:rPr lang="en-US" dirty="0"/>
              <a:t>Chris </a:t>
            </a:r>
            <a:r>
              <a:rPr lang="en-US" dirty="0" err="1"/>
              <a:t>Carski</a:t>
            </a:r>
            <a:r>
              <a:rPr lang="en-US" dirty="0"/>
              <a:t>, CPE Lead</a:t>
            </a:r>
          </a:p>
          <a:p>
            <a:r>
              <a:rPr lang="en-US" dirty="0"/>
              <a:t>Stephanie Eatinger, AWOP Team Member</a:t>
            </a:r>
          </a:p>
          <a:p>
            <a:r>
              <a:rPr lang="en-US" dirty="0"/>
              <a:t>Dee </a:t>
            </a:r>
            <a:r>
              <a:rPr lang="en-US" dirty="0" err="1"/>
              <a:t>Settar</a:t>
            </a:r>
            <a:endParaRPr lang="en-US" dirty="0"/>
          </a:p>
          <a:p>
            <a:r>
              <a:rPr lang="en-US" dirty="0"/>
              <a:t>Tony Sierra</a:t>
            </a:r>
          </a:p>
          <a:p>
            <a:r>
              <a:rPr lang="en-US" dirty="0" err="1"/>
              <a:t>Virgiline</a:t>
            </a:r>
            <a:r>
              <a:rPr lang="en-US" dirty="0"/>
              <a:t> </a:t>
            </a:r>
            <a:r>
              <a:rPr lang="en-US" dirty="0" err="1"/>
              <a:t>Ongkingco</a:t>
            </a:r>
            <a:r>
              <a:rPr lang="en-US" dirty="0"/>
              <a:t> </a:t>
            </a:r>
          </a:p>
          <a:p>
            <a:endParaRPr lang="en-US" dirty="0"/>
          </a:p>
        </p:txBody>
      </p:sp>
    </p:spTree>
    <p:extLst>
      <p:ext uri="{BB962C8B-B14F-4D97-AF65-F5344CB8AC3E}">
        <p14:creationId xmlns:p14="http://schemas.microsoft.com/office/powerpoint/2010/main" val="337598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386F8-23D8-4ECC-BA5D-145100CCCF5D}"/>
              </a:ext>
            </a:extLst>
          </p:cNvPr>
          <p:cNvSpPr>
            <a:spLocks noGrp="1"/>
          </p:cNvSpPr>
          <p:nvPr>
            <p:ph type="title"/>
          </p:nvPr>
        </p:nvSpPr>
        <p:spPr/>
        <p:txBody>
          <a:bodyPr>
            <a:normAutofit/>
          </a:bodyPr>
          <a:lstStyle/>
          <a:p>
            <a:r>
              <a:rPr lang="en-US" dirty="0"/>
              <a:t>Goals for MD AWOP in Next 5 Years</a:t>
            </a:r>
          </a:p>
        </p:txBody>
      </p:sp>
      <p:sp>
        <p:nvSpPr>
          <p:cNvPr id="5" name="Content Placeholder 4">
            <a:extLst>
              <a:ext uri="{FF2B5EF4-FFF2-40B4-BE49-F238E27FC236}">
                <a16:creationId xmlns:a16="http://schemas.microsoft.com/office/drawing/2014/main" id="{3478BC75-78AC-414D-B6DE-84677FF84DF9}"/>
              </a:ext>
            </a:extLst>
          </p:cNvPr>
          <p:cNvSpPr>
            <a:spLocks noGrp="1"/>
          </p:cNvSpPr>
          <p:nvPr>
            <p:ph idx="1"/>
          </p:nvPr>
        </p:nvSpPr>
        <p:spPr/>
        <p:txBody>
          <a:bodyPr>
            <a:normAutofit fontScale="70000" lnSpcReduction="20000"/>
          </a:bodyPr>
          <a:lstStyle/>
          <a:p>
            <a:r>
              <a:rPr lang="en-US" dirty="0"/>
              <a:t>Maintain AWOP program, continue to track SWTP filter performance. </a:t>
            </a:r>
          </a:p>
          <a:p>
            <a:r>
              <a:rPr lang="en-US" dirty="0"/>
              <a:t>Utilize status component ranking to identify water systems that are in need of technical assistance</a:t>
            </a:r>
          </a:p>
          <a:p>
            <a:r>
              <a:rPr lang="en-US" dirty="0"/>
              <a:t>Utilize DBP compliance sample data to identify water systems that would benefit from DBP optimization activities</a:t>
            </a:r>
          </a:p>
          <a:p>
            <a:r>
              <a:rPr lang="en-US" dirty="0"/>
              <a:t>Continue providing technical assistance to water systems not meeting compliance with DBP rule through optimization activities (primarily day long activities) and begin reaching out to water systems that are nearing non-compliance</a:t>
            </a:r>
          </a:p>
          <a:p>
            <a:r>
              <a:rPr lang="en-US" dirty="0"/>
              <a:t>Reintroduce CPE's &amp; get buy in from large CWS's</a:t>
            </a:r>
          </a:p>
          <a:p>
            <a:r>
              <a:rPr lang="en-US" dirty="0"/>
              <a:t>Implement optimization awards </a:t>
            </a:r>
          </a:p>
        </p:txBody>
      </p:sp>
    </p:spTree>
    <p:extLst>
      <p:ext uri="{BB962C8B-B14F-4D97-AF65-F5344CB8AC3E}">
        <p14:creationId xmlns:p14="http://schemas.microsoft.com/office/powerpoint/2010/main" val="3194477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26"/>
            <a:ext cx="10015869" cy="685372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7763"/>
          <a:stretch/>
        </p:blipFill>
        <p:spPr>
          <a:xfrm>
            <a:off x="-1" y="0"/>
            <a:ext cx="10015869" cy="6850894"/>
          </a:xfrm>
          <a:prstGeom prst="rect">
            <a:avLst/>
          </a:prstGeom>
        </p:spPr>
      </p:pic>
      <p:sp>
        <p:nvSpPr>
          <p:cNvPr id="16"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36223"/>
            <a:ext cx="4571999" cy="5514671"/>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 name="Picture 2" descr="Image result for map of michigan">
            <a:extLst>
              <a:ext uri="{FF2B5EF4-FFF2-40B4-BE49-F238E27FC236}">
                <a16:creationId xmlns:a16="http://schemas.microsoft.com/office/drawing/2014/main" id="{35C250C8-9A04-47D7-BC36-0BAA99FEBF5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t="14406"/>
          <a:stretch/>
        </p:blipFill>
        <p:spPr bwMode="auto">
          <a:xfrm>
            <a:off x="121961" y="2526632"/>
            <a:ext cx="3760690" cy="34335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8" name="Freeform: Shape 17">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0872" y="0"/>
            <a:ext cx="4124495" cy="3124182"/>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4661" y="472192"/>
            <a:ext cx="3970546" cy="1488955"/>
          </a:xfrm>
          <a:prstGeom prst="rect">
            <a:avLst/>
          </a:prstGeom>
          <a:effectLst>
            <a:softEdge rad="63500"/>
          </a:effectLst>
        </p:spPr>
      </p:pic>
      <p:sp>
        <p:nvSpPr>
          <p:cNvPr id="13" name="TextBox 12">
            <a:extLst>
              <a:ext uri="{FF2B5EF4-FFF2-40B4-BE49-F238E27FC236}">
                <a16:creationId xmlns:a16="http://schemas.microsoft.com/office/drawing/2014/main" id="{7633E091-C31F-4944-80DC-ADE02F428F98}"/>
              </a:ext>
            </a:extLst>
          </p:cNvPr>
          <p:cNvSpPr txBox="1"/>
          <p:nvPr/>
        </p:nvSpPr>
        <p:spPr>
          <a:xfrm>
            <a:off x="5373393" y="4271312"/>
            <a:ext cx="3026566" cy="716225"/>
          </a:xfrm>
          <a:prstGeom prst="rect">
            <a:avLst/>
          </a:prstGeom>
        </p:spPr>
        <p:txBody>
          <a:bodyPr vert="horz" lIns="91440" tIns="45720" rIns="91440" bIns="45720" rtlCol="0" anchor="t">
            <a:normAutofit fontScale="92500" lnSpcReduction="10000"/>
          </a:bodyPr>
          <a:lstStyle/>
          <a:p>
            <a:pPr algn="r">
              <a:lnSpc>
                <a:spcPct val="90000"/>
              </a:lnSpc>
              <a:spcBef>
                <a:spcPct val="0"/>
              </a:spcBef>
              <a:spcAft>
                <a:spcPts val="600"/>
              </a:spcAft>
            </a:pPr>
            <a:r>
              <a:rPr lang="en-US" sz="5000" b="1" kern="1200">
                <a:solidFill>
                  <a:srgbClr val="000000"/>
                </a:solidFill>
                <a:latin typeface="+mj-lt"/>
                <a:ea typeface="+mj-ea"/>
                <a:cs typeface="+mj-cs"/>
              </a:rPr>
              <a:t>Michigan</a:t>
            </a:r>
          </a:p>
        </p:txBody>
      </p:sp>
    </p:spTree>
    <p:extLst>
      <p:ext uri="{BB962C8B-B14F-4D97-AF65-F5344CB8AC3E}">
        <p14:creationId xmlns:p14="http://schemas.microsoft.com/office/powerpoint/2010/main" val="1625923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77C60C-DE14-4CFE-B9A0-22B48A9C24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33493"/>
            <a:ext cx="4568872" cy="2286000"/>
          </a:xfrm>
          <a:prstGeom prst="rect">
            <a:avLst/>
          </a:prstGeom>
        </p:spPr>
      </p:pic>
      <p:sp>
        <p:nvSpPr>
          <p:cNvPr id="10" name="Title 9">
            <a:extLst>
              <a:ext uri="{FF2B5EF4-FFF2-40B4-BE49-F238E27FC236}">
                <a16:creationId xmlns:a16="http://schemas.microsoft.com/office/drawing/2014/main" id="{559A54C6-4737-400D-BC7C-4CD8631B053A}"/>
              </a:ext>
            </a:extLst>
          </p:cNvPr>
          <p:cNvSpPr>
            <a:spLocks noGrp="1"/>
          </p:cNvSpPr>
          <p:nvPr>
            <p:ph type="ctrTitle"/>
          </p:nvPr>
        </p:nvSpPr>
        <p:spPr>
          <a:xfrm>
            <a:off x="685800" y="2000512"/>
            <a:ext cx="8001000" cy="1470025"/>
          </a:xfrm>
        </p:spPr>
        <p:txBody>
          <a:bodyPr/>
          <a:lstStyle/>
          <a:p>
            <a:r>
              <a:rPr lang="en-US" dirty="0"/>
              <a:t>MICHIGAN AWOP</a:t>
            </a:r>
            <a:endParaRPr lang="en-US" b="0" dirty="0"/>
          </a:p>
        </p:txBody>
      </p:sp>
      <p:sp>
        <p:nvSpPr>
          <p:cNvPr id="13" name="Subtitle 2">
            <a:extLst>
              <a:ext uri="{FF2B5EF4-FFF2-40B4-BE49-F238E27FC236}">
                <a16:creationId xmlns:a16="http://schemas.microsoft.com/office/drawing/2014/main" id="{A06F957E-7A69-42F3-8D44-CE5DFB3BA20A}"/>
              </a:ext>
            </a:extLst>
          </p:cNvPr>
          <p:cNvSpPr txBox="1">
            <a:spLocks/>
          </p:cNvSpPr>
          <p:nvPr/>
        </p:nvSpPr>
        <p:spPr>
          <a:xfrm>
            <a:off x="685800" y="3788336"/>
            <a:ext cx="7772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tint val="75000"/>
                  </a:prstClr>
                </a:solidFill>
                <a:effectLst/>
                <a:uLnTx/>
                <a:uFillTx/>
                <a:latin typeface="Calibri"/>
                <a:ea typeface="+mn-ea"/>
                <a:cs typeface="+mn-cs"/>
              </a:rPr>
              <a:t>Mike Bolf</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tint val="75000"/>
                  </a:prstClr>
                </a:solidFill>
                <a:effectLst/>
                <a:uLnTx/>
                <a:uFillTx/>
                <a:latin typeface="Calibri"/>
                <a:ea typeface="+mn-ea"/>
                <a:cs typeface="+mn-cs"/>
              </a:rPr>
              <a:t>Drinking Water – Engineering Unit</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tint val="75000"/>
                  </a:prstClr>
                </a:solidFill>
                <a:effectLst/>
                <a:uLnTx/>
                <a:uFillTx/>
                <a:latin typeface="Calibri"/>
                <a:ea typeface="Tahoma" panose="020B0604030504040204" pitchFamily="34" charset="0"/>
                <a:cs typeface="Tahoma" panose="020B0604030504040204" pitchFamily="34" charset="0"/>
              </a:rPr>
              <a:t>906-630-4107| bolfm@michigan.gov</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5875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02ICS100">
  <a:themeElements>
    <a:clrScheme name="5_02ICS10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02ICS1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lnDef>
  </a:objectDefaults>
  <a:extraClrSchemeLst>
    <a:extraClrScheme>
      <a:clrScheme name="5_02ICS10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02ICS10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02ICS10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02ICS10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02ICS10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02ICS10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02ICS10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02ICS10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02ICS10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02ICS10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02ICS10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02ICS10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02ICS100">
  <a:themeElements>
    <a:clrScheme name="5_02ICS10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02ICS1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charset="0"/>
          </a:defRPr>
        </a:defPPr>
      </a:lstStyle>
    </a:lnDef>
  </a:objectDefaults>
  <a:extraClrSchemeLst>
    <a:extraClrScheme>
      <a:clrScheme name="5_02ICS10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02ICS10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02ICS10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02ICS10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02ICS10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02ICS10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02ICS10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02ICS10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02ICS10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02ICS10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02ICS10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02ICS10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Custom 4">
      <a:dk1>
        <a:sysClr val="windowText" lastClr="000000"/>
      </a:dk1>
      <a:lt1>
        <a:sysClr val="window" lastClr="FFFFFF"/>
      </a:lt1>
      <a:dk2>
        <a:srgbClr val="666666"/>
      </a:dk2>
      <a:lt2>
        <a:srgbClr val="D2D2D2"/>
      </a:lt2>
      <a:accent1>
        <a:srgbClr val="51818D"/>
      </a:accent1>
      <a:accent2>
        <a:srgbClr val="92D050"/>
      </a:accent2>
      <a:accent3>
        <a:srgbClr val="51818D"/>
      </a:accent3>
      <a:accent4>
        <a:srgbClr val="00B050"/>
      </a:accent4>
      <a:accent5>
        <a:srgbClr val="095ACA"/>
      </a:accent5>
      <a:accent6>
        <a:srgbClr val="063597"/>
      </a:accent6>
      <a:hlink>
        <a:srgbClr val="17BBFD"/>
      </a:hlink>
      <a:folHlink>
        <a:srgbClr val="73D6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0ACF44DD843F4B942F5D8982D0CBC9" ma:contentTypeVersion="12" ma:contentTypeDescription="Create a new document." ma:contentTypeScope="" ma:versionID="5b2bd209ff4823ffb27fe6a09bace228">
  <xsd:schema xmlns:xsd="http://www.w3.org/2001/XMLSchema" xmlns:xs="http://www.w3.org/2001/XMLSchema" xmlns:p="http://schemas.microsoft.com/office/2006/metadata/properties" xmlns:ns2="43aa5029-632d-4f3d-8c32-7cc88cd5415b" xmlns:ns3="f50b8e66-415b-4c37-945f-b7186ade6346" targetNamespace="http://schemas.microsoft.com/office/2006/metadata/properties" ma:root="true" ma:fieldsID="9f1a88792b3c04ddecf95b90635574a2" ns2:_="" ns3:_="">
    <xsd:import namespace="43aa5029-632d-4f3d-8c32-7cc88cd5415b"/>
    <xsd:import namespace="f50b8e66-415b-4c37-945f-b7186ade63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aa5029-632d-4f3d-8c32-7cc88cd54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0b8e66-415b-4c37-945f-b7186ade634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6B8DDE-17EB-4A6A-9EE0-1119549730B1}"/>
</file>

<file path=customXml/itemProps2.xml><?xml version="1.0" encoding="utf-8"?>
<ds:datastoreItem xmlns:ds="http://schemas.openxmlformats.org/officeDocument/2006/customXml" ds:itemID="{B875829A-2B6D-4F67-AE93-9E8ACE89A936}"/>
</file>

<file path=customXml/itemProps3.xml><?xml version="1.0" encoding="utf-8"?>
<ds:datastoreItem xmlns:ds="http://schemas.openxmlformats.org/officeDocument/2006/customXml" ds:itemID="{5119B3B6-D55C-453C-A775-39EB6C49793B}"/>
</file>

<file path=docProps/app.xml><?xml version="1.0" encoding="utf-8"?>
<Properties xmlns="http://schemas.openxmlformats.org/officeDocument/2006/extended-properties" xmlns:vt="http://schemas.openxmlformats.org/officeDocument/2006/docPropsVTypes">
  <TotalTime>298</TotalTime>
  <Words>1129</Words>
  <Application>Microsoft Office PowerPoint</Application>
  <PresentationFormat>On-screen Show (4:3)</PresentationFormat>
  <Paragraphs>231</Paragraphs>
  <Slides>36</Slides>
  <Notes>29</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36</vt:i4>
      </vt:variant>
    </vt:vector>
  </HeadingPairs>
  <TitlesOfParts>
    <vt:vector size="51" baseType="lpstr">
      <vt:lpstr>Arial</vt:lpstr>
      <vt:lpstr>Calibri</vt:lpstr>
      <vt:lpstr>Calibri Light</vt:lpstr>
      <vt:lpstr>Tahoma</vt:lpstr>
      <vt:lpstr>Times New Roman</vt:lpstr>
      <vt:lpstr>Trebuchet MS</vt:lpstr>
      <vt:lpstr>Wingdings</vt:lpstr>
      <vt:lpstr>Office Theme</vt:lpstr>
      <vt:lpstr>5_02ICS100</vt:lpstr>
      <vt:lpstr>6_02ICS100</vt:lpstr>
      <vt:lpstr>1_Blank Presentation</vt:lpstr>
      <vt:lpstr>2_Blank Presentation</vt:lpstr>
      <vt:lpstr>1_Default Design</vt:lpstr>
      <vt:lpstr>1_Office Theme</vt:lpstr>
      <vt:lpstr>2_Office Theme</vt:lpstr>
      <vt:lpstr>Region 3</vt:lpstr>
      <vt:lpstr>PowerPoint Presentation</vt:lpstr>
      <vt:lpstr>PowerPoint Presentation</vt:lpstr>
      <vt:lpstr>Maryland AWOP</vt:lpstr>
      <vt:lpstr>General Update</vt:lpstr>
      <vt:lpstr>MDE Engineering &amp; Technical Assistance Division</vt:lpstr>
      <vt:lpstr>Goals for MD AWOP in Next 5 Years</vt:lpstr>
      <vt:lpstr>PowerPoint Presentation</vt:lpstr>
      <vt:lpstr>MICHIGAN AWOP</vt:lpstr>
      <vt:lpstr>MI AWOP Timeline</vt:lpstr>
      <vt:lpstr>Goals for MI AWOP in next 5 years:</vt:lpstr>
      <vt:lpstr>Desired Outcomes</vt:lpstr>
      <vt:lpstr>Consumer Confidence?</vt:lpstr>
      <vt:lpstr>PowerPoint Presentation</vt:lpstr>
      <vt:lpstr>PowerPoint Presentation</vt:lpstr>
      <vt:lpstr>Pennsylvania’s AWOP in 5 Years</vt:lpstr>
      <vt:lpstr>PowerPoint Presentation</vt:lpstr>
      <vt:lpstr>PowerPoint Presentation</vt:lpstr>
      <vt:lpstr>PowerPoint Presentation</vt:lpstr>
      <vt:lpstr>PowerPoint Presentation</vt:lpstr>
      <vt:lpstr>National AWOP Meeting</vt:lpstr>
      <vt:lpstr>PowerPoint Presentation</vt:lpstr>
      <vt:lpstr>Virginia Optimization Program  Beginnings, Current, Path Forward  </vt:lpstr>
      <vt:lpstr>PowerPoint Presentation</vt:lpstr>
      <vt:lpstr>Office of Drinking Water</vt:lpstr>
      <vt:lpstr>Currently</vt:lpstr>
      <vt:lpstr>THE PROGRAM</vt:lpstr>
      <vt:lpstr>Looking Forward</vt:lpstr>
      <vt:lpstr>Looking Forward</vt:lpstr>
      <vt:lpstr>PowerPoint Presentation</vt:lpstr>
      <vt:lpstr>PowerPoint Presentation</vt:lpstr>
      <vt:lpstr>EPA Region 3 AWOP Program</vt:lpstr>
      <vt:lpstr>5 Year Forecast: Maintaining the Region 3 Program</vt:lpstr>
      <vt:lpstr>EPA Region 3 AWOP Program   DC Direct Implementation</vt:lpstr>
      <vt:lpstr>PowerPoint Presentation</vt:lpstr>
      <vt:lpstr>EPA Region 3 AWOP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3</dc:title>
  <dc:creator>Zirilli, Alysa</dc:creator>
  <cp:lastModifiedBy>Zirilli, Alysa</cp:lastModifiedBy>
  <cp:revision>35</cp:revision>
  <dcterms:created xsi:type="dcterms:W3CDTF">2019-07-24T19:33:10Z</dcterms:created>
  <dcterms:modified xsi:type="dcterms:W3CDTF">2019-08-05T20:18:34Z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0x010100840ACF44DD843F4B942F5D8982D0CBC9</vt:lpwstr>
  </property>
</Properties>
</file>