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2"/>
    <p:sldMasterId id="2147483660" r:id="rId3"/>
  </p:sldMasterIdLst>
  <p:notesMasterIdLst>
    <p:notesMasterId r:id="rId5"/>
  </p:notesMasterIdLst>
  <p:sldIdLst>
    <p:sldId id="503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Montserrat" panose="020B0604020202020204" charset="0"/>
      <p:regular r:id="rId12"/>
      <p:bold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CE"/>
    <a:srgbClr val="00629B"/>
    <a:srgbClr val="84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customXml" Target="../customXml/item3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customXml" Target="../customXml/item2.xml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lumb32\common\SECTION%20-%20Drinking%20and%20Recreational%20Waters\Drinking%20Water%20Compliance\AWOP\Awop%20Data\DBP%20Data\2018\DBP%20Optimization%202018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129029745866502"/>
          <c:y val="0.11243433093747993"/>
          <c:w val="0.81214421252372282"/>
          <c:h val="0.66556291390728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'Pop served chart'!$K$4</c:f>
              <c:strCache>
                <c:ptCount val="1"/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1234444898986484E-2"/>
                  <c:y val="-1.9128817507083163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dirty="0"/>
                      <a:t>1.8 M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81459579053806E-2"/>
                      <c:h val="6.15111283320744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1A9-480E-80E4-694BD265F190}"/>
                </c:ext>
              </c:extLst>
            </c:dLbl>
            <c:dLbl>
              <c:idx val="1"/>
              <c:layout>
                <c:manualLayout>
                  <c:x val="1.0404285665111233E-2"/>
                  <c:y val="-3.5115136049658907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dirty="0"/>
                      <a:t>1.7 M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181197459019564E-2"/>
                      <c:h val="6.15111283320744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A9-480E-80E4-694BD265F190}"/>
                </c:ext>
              </c:extLst>
            </c:dLbl>
            <c:dLbl>
              <c:idx val="2"/>
              <c:layout>
                <c:manualLayout>
                  <c:x val="2.0097743174991804E-2"/>
                  <c:y val="-1.7626445342980822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dirty="0"/>
                      <a:t>1.9 M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7.9821452840052556E-2"/>
                      <c:h val="6.15111283320744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1A9-480E-80E4-694BD265F190}"/>
                </c:ext>
              </c:extLst>
            </c:dLbl>
            <c:dLbl>
              <c:idx val="3"/>
              <c:layout>
                <c:manualLayout>
                  <c:x val="1.0538331664898705E-2"/>
                  <c:y val="-2.493855486607216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dirty="0"/>
                      <a:t>1.7 M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9-480E-80E4-694BD265F190}"/>
                </c:ext>
              </c:extLst>
            </c:dLbl>
            <c:dLbl>
              <c:idx val="4"/>
              <c:layout>
                <c:manualLayout>
                  <c:x val="2.0997378799656021E-3"/>
                  <c:y val="-3.2000008958882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1.4 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A9-480E-80E4-694BD265F190}"/>
                </c:ext>
              </c:extLst>
            </c:dLbl>
            <c:dLbl>
              <c:idx val="5"/>
              <c:layout>
                <c:manualLayout>
                  <c:x val="3.9562094342510028E-3"/>
                  <c:y val="-2.35370769709779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2.1 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A9-480E-80E4-694BD265F19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'Pop served chart'!$I$5:$I$10</c:f>
              <c:strCache>
                <c:ptCount val="6"/>
                <c:pt idx="0">
                  <c:v>2005-2009                23</c:v>
                </c:pt>
                <c:pt idx="1">
                  <c:v>2010-2014                17</c:v>
                </c:pt>
                <c:pt idx="2">
                  <c:v>2015                        24</c:v>
                </c:pt>
                <c:pt idx="3">
                  <c:v>2016                        25</c:v>
                </c:pt>
                <c:pt idx="4">
                  <c:v>2017                        25</c:v>
                </c:pt>
                <c:pt idx="5">
                  <c:v>2018                        31</c:v>
                </c:pt>
              </c:strCache>
            </c:strRef>
          </c:cat>
          <c:val>
            <c:numRef>
              <c:f>'Pop served chart'!$K$5:$K$10</c:f>
              <c:numCache>
                <c:formatCode>#,##0</c:formatCode>
                <c:ptCount val="6"/>
                <c:pt idx="0">
                  <c:v>1841876.6</c:v>
                </c:pt>
                <c:pt idx="1">
                  <c:v>1758707.3333333333</c:v>
                </c:pt>
                <c:pt idx="2" formatCode="_(* #,##0_);_(* \(#,##0\);_(* &quot;-&quot;??_);_(@_)">
                  <c:v>1876133</c:v>
                </c:pt>
                <c:pt idx="3" formatCode="_(* #,##0_);_(* \(#,##0\);_(* &quot;-&quot;??_);_(@_)">
                  <c:v>1733403</c:v>
                </c:pt>
                <c:pt idx="4" formatCode="_(* #,##0_);_(* \(#,##0\);_(* &quot;-&quot;??_);_(@_)">
                  <c:v>1423391</c:v>
                </c:pt>
                <c:pt idx="5" formatCode="_(* #,##0_);_(* \(#,##0\);_(* &quot;-&quot;??_);_(@_)">
                  <c:v>2088091.5772094084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A9-480E-80E4-694BD265F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634240"/>
        <c:axId val="84640512"/>
        <c:axId val="0"/>
      </c:bar3DChart>
      <c:catAx>
        <c:axId val="84634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 sz="12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Population</a:t>
                </a:r>
                <a:r>
                  <a:rPr lang="en-US" sz="1200" baseline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Receiving Water </a:t>
                </a:r>
              </a:p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 sz="1200" baseline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Optimized for DBP's (Surface Water)</a:t>
                </a:r>
                <a:endParaRPr lang="en-US" sz="12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29647007992010327"/>
              <c:y val="0.873277448391406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84640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640512"/>
        <c:scaling>
          <c:orientation val="minMax"/>
          <c:max val="2500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84634240"/>
        <c:crosses val="autoZero"/>
        <c:crossBetween val="between"/>
        <c:majorUnit val="50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DAE26-E660-4F21-84F1-1F55CF9E01A9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32B0F-5EC0-40CB-A767-047F5864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5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65DD-B8BC-42C7-B64C-1E71C9587FA9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American Water Works Association with funds from the U.S. Environmental Protection Agency, Published 2015</a:t>
            </a:r>
          </a:p>
        </p:txBody>
      </p:sp>
    </p:spTree>
    <p:extLst>
      <p:ext uri="{BB962C8B-B14F-4D97-AF65-F5344CB8AC3E}">
        <p14:creationId xmlns:p14="http://schemas.microsoft.com/office/powerpoint/2010/main" val="327694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946" y="3148554"/>
            <a:ext cx="8558784" cy="114383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946" y="4290195"/>
            <a:ext cx="8558784" cy="62117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>
                <a:solidFill>
                  <a:srgbClr val="00A9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96965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806434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2026" y="2878466"/>
            <a:ext cx="4257773" cy="32866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78466"/>
            <a:ext cx="4291553" cy="32866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605918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00" y="1166403"/>
            <a:ext cx="87050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000" y="2482441"/>
            <a:ext cx="4245575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000" y="3306353"/>
            <a:ext cx="4245575" cy="2877631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82441"/>
            <a:ext cx="42848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06353"/>
            <a:ext cx="4284888" cy="2877631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998278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386" y="1286758"/>
            <a:ext cx="30186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11632"/>
            <a:ext cx="5252284" cy="4762926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1600">
                <a:solidFill>
                  <a:srgbClr val="84BD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386" y="2886958"/>
            <a:ext cx="3018639" cy="32875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324544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959" y="1315040"/>
            <a:ext cx="30280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15040"/>
            <a:ext cx="525228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rgbClr val="84BD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3959" y="2915240"/>
            <a:ext cx="3028066" cy="324989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587754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017890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4F3ED1-D52C-438F-A6F7-CC4CB1BA0E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00225" y="3336925"/>
            <a:ext cx="85598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strips dir="rd"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629B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FABB840-C9B3-420A-BDC5-815B657C63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62125" y="1552575"/>
            <a:ext cx="87010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187AA37-1C79-4790-9943-60B6ECB37E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762125" y="3013075"/>
            <a:ext cx="870108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 spd="slow">
    <p:strips dir="r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80D71C36-71B7-4011-86EF-910AAE617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2262188"/>
            <a:ext cx="915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0629B"/>
                </a:solidFill>
              </a:rPr>
              <a:t>Enter presenter info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slow">
    <p:strips dir="r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005515"/>
              </p:ext>
            </p:extLst>
          </p:nvPr>
        </p:nvGraphicFramePr>
        <p:xfrm>
          <a:off x="47625" y="1200682"/>
          <a:ext cx="6856514" cy="489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4F83EC-9960-4F81-BA67-4BE4AE329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5633" y="3353359"/>
            <a:ext cx="5619313" cy="3383000"/>
          </a:xfrm>
        </p:spPr>
        <p:txBody>
          <a:bodyPr/>
          <a:lstStyle/>
          <a:p>
            <a:pPr algn="r"/>
            <a:r>
              <a:rPr lang="en-US" dirty="0"/>
              <a:t>Tracking systems that purchase surface water</a:t>
            </a:r>
          </a:p>
          <a:p>
            <a:pPr algn="r">
              <a:lnSpc>
                <a:spcPct val="50000"/>
              </a:lnSpc>
              <a:spcBef>
                <a:spcPts val="0"/>
              </a:spcBef>
            </a:pPr>
            <a:endParaRPr lang="en-US" dirty="0"/>
          </a:p>
          <a:p>
            <a:pPr algn="r"/>
            <a:r>
              <a:rPr lang="en-US" dirty="0"/>
              <a:t>157 systems</a:t>
            </a:r>
          </a:p>
          <a:p>
            <a:pPr algn="r">
              <a:lnSpc>
                <a:spcPct val="50000"/>
              </a:lnSpc>
              <a:spcBef>
                <a:spcPts val="0"/>
              </a:spcBef>
            </a:pPr>
            <a:endParaRPr lang="en-US" dirty="0"/>
          </a:p>
          <a:p>
            <a:pPr algn="r"/>
            <a:r>
              <a:rPr lang="en-US" dirty="0"/>
              <a:t>139/157 (89%) met both goals</a:t>
            </a:r>
          </a:p>
          <a:p>
            <a:pPr lvl="1" algn="r"/>
            <a:r>
              <a:rPr lang="en-US" sz="2000" dirty="0"/>
              <a:t>141/157 met THM</a:t>
            </a:r>
          </a:p>
          <a:p>
            <a:pPr lvl="1" algn="r"/>
            <a:r>
              <a:rPr lang="en-US" sz="2000" dirty="0"/>
              <a:t>153/157 met HAA</a:t>
            </a:r>
          </a:p>
          <a:p>
            <a:pPr algn="r">
              <a:lnSpc>
                <a:spcPct val="50000"/>
              </a:lnSpc>
              <a:spcBef>
                <a:spcPts val="0"/>
              </a:spcBef>
            </a:pPr>
            <a:endParaRPr lang="en-US" dirty="0"/>
          </a:p>
          <a:p>
            <a:pPr algn="r"/>
            <a:r>
              <a:rPr lang="en-US" dirty="0"/>
              <a:t>95/157 wholesaler met goals</a:t>
            </a:r>
          </a:p>
        </p:txBody>
      </p:sp>
      <p:pic>
        <p:nvPicPr>
          <p:cNvPr id="10" name="Picture 9" descr="SCAWOP">
            <a:extLst>
              <a:ext uri="{FF2B5EF4-FFF2-40B4-BE49-F238E27FC236}">
                <a16:creationId xmlns:a16="http://schemas.microsoft.com/office/drawing/2014/main" id="{4C8F3E10-6F74-4801-8067-2914A3687E8F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1330336"/>
            <a:ext cx="2596673" cy="144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628309"/>
      </p:ext>
    </p:extLst>
  </p:cSld>
  <p:clrMapOvr>
    <a:masterClrMapping/>
  </p:clrMapOvr>
  <p:transition spd="slow">
    <p:strips dir="r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tle Slide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White_Widescreen.pot [Compatibility Mode]" id="{7AA68DF4-205C-4157-8B67-93CA0BAD5C84}" vid="{8766FF0B-F876-4A76-BABD-293AE3A99A5C}"/>
    </a:ext>
  </a:extLst>
</a:theme>
</file>

<file path=ppt/theme/theme2.xml><?xml version="1.0" encoding="utf-8"?>
<a:theme xmlns:a="http://schemas.openxmlformats.org/drawingml/2006/main" name="Interior Slides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White_Widescreen.pot [Compatibility Mode]" id="{7AA68DF4-205C-4157-8B67-93CA0BAD5C84}" vid="{63CAF355-B76D-47CF-8F8A-1F103C2C91F9}"/>
    </a:ext>
  </a:extLst>
</a:theme>
</file>

<file path=ppt/theme/theme3.xml><?xml version="1.0" encoding="utf-8"?>
<a:theme xmlns:a="http://schemas.openxmlformats.org/drawingml/2006/main" name="Contact Us (Final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White_Widescreen.pot [Compatibility Mode]" id="{7AA68DF4-205C-4157-8B67-93CA0BAD5C84}" vid="{7FE27884-FFC5-4503-A5CD-40288557643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ACF44DD843F4B942F5D8982D0CBC9" ma:contentTypeVersion="12" ma:contentTypeDescription="Create a new document." ma:contentTypeScope="" ma:versionID="5b2bd209ff4823ffb27fe6a09bace228">
  <xsd:schema xmlns:xsd="http://www.w3.org/2001/XMLSchema" xmlns:xs="http://www.w3.org/2001/XMLSchema" xmlns:p="http://schemas.microsoft.com/office/2006/metadata/properties" xmlns:ns2="43aa5029-632d-4f3d-8c32-7cc88cd5415b" xmlns:ns3="f50b8e66-415b-4c37-945f-b7186ade6346" targetNamespace="http://schemas.microsoft.com/office/2006/metadata/properties" ma:root="true" ma:fieldsID="9f1a88792b3c04ddecf95b90635574a2" ns2:_="" ns3:_="">
    <xsd:import namespace="43aa5029-632d-4f3d-8c32-7cc88cd5415b"/>
    <xsd:import namespace="f50b8e66-415b-4c37-945f-b7186ade63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a5029-632d-4f3d-8c32-7cc88cd54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b8e66-415b-4c37-945f-b7186ade6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C4F879-EC37-4F79-9337-82DFD7593BE5}"/>
</file>

<file path=customXml/itemProps2.xml><?xml version="1.0" encoding="utf-8"?>
<ds:datastoreItem xmlns:ds="http://schemas.openxmlformats.org/officeDocument/2006/customXml" ds:itemID="{C2998C9C-4A8B-4D27-BD9E-EC7317BE04D1}"/>
</file>

<file path=customXml/itemProps3.xml><?xml version="1.0" encoding="utf-8"?>
<ds:datastoreItem xmlns:ds="http://schemas.openxmlformats.org/officeDocument/2006/customXml" ds:itemID="{C7BF259C-0341-4093-AC46-9A430C8F7EE6}"/>
</file>

<file path=docProps/app.xml><?xml version="1.0" encoding="utf-8"?>
<Properties xmlns="http://schemas.openxmlformats.org/officeDocument/2006/extended-properties" xmlns:vt="http://schemas.openxmlformats.org/officeDocument/2006/docPropsVTypes">
  <Template>DHEC_White_Widescreen</Template>
  <TotalTime>6631</TotalTime>
  <Words>68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Open Sans</vt:lpstr>
      <vt:lpstr>Calibri Light</vt:lpstr>
      <vt:lpstr>Montserrat</vt:lpstr>
      <vt:lpstr>Calibri</vt:lpstr>
      <vt:lpstr>Title Slide</vt:lpstr>
      <vt:lpstr>Interior Slides</vt:lpstr>
      <vt:lpstr>Contact Us (Final Slide)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Wide Optimization Program Tools</dc:title>
  <dc:creator>Welch Jr. P.E., Richard</dc:creator>
  <cp:lastModifiedBy>Welch Jr. P.E., Richard</cp:lastModifiedBy>
  <cp:revision>86</cp:revision>
  <dcterms:created xsi:type="dcterms:W3CDTF">2018-03-06T19:29:51Z</dcterms:created>
  <dcterms:modified xsi:type="dcterms:W3CDTF">2019-08-01T17:23:53Z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0x010100840ACF44DD843F4B942F5D8982D0CBC9</vt:lpwstr>
  </property>
</Properties>
</file>