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tags/tag1.xml" ContentType="application/vnd.openxmlformats-officedocument.presentationml.tag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1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130.xml" ContentType="application/vnd.openxmlformats-officedocument.customXmlProperties+xml"/>
  <Override PartName="/customXml/itemProps129.xml" ContentType="application/vnd.openxmlformats-officedocument.customXmlProperties+xml"/>
  <Override PartName="/customXml/itemProps13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29"/>
  </p:sldMasterIdLst>
  <p:notesMasterIdLst>
    <p:notesMasterId r:id="rId143"/>
  </p:notesMasterIdLst>
  <p:sldIdLst>
    <p:sldId id="258" r:id="rId130"/>
    <p:sldId id="292" r:id="rId131"/>
    <p:sldId id="280" r:id="rId132"/>
    <p:sldId id="281" r:id="rId133"/>
    <p:sldId id="302" r:id="rId134"/>
    <p:sldId id="283" r:id="rId135"/>
    <p:sldId id="285" r:id="rId136"/>
    <p:sldId id="303" r:id="rId137"/>
    <p:sldId id="304" r:id="rId138"/>
    <p:sldId id="305" r:id="rId139"/>
    <p:sldId id="306" r:id="rId140"/>
    <p:sldId id="307" r:id="rId141"/>
    <p:sldId id="308" r:id="rId142"/>
  </p:sldIdLst>
  <p:sldSz cx="12192000" cy="6858000"/>
  <p:notesSz cx="6858000" cy="9296400"/>
  <p:custDataLst>
    <p:tags r:id="rId1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egas, Leah" initials="VL" lastIdx="17" clrIdx="0">
    <p:extLst>
      <p:ext uri="{19B8F6BF-5375-455C-9EA6-DF929625EA0E}">
        <p15:presenceInfo xmlns:p15="http://schemas.microsoft.com/office/powerpoint/2012/main" userId="S-1-5-21-1339303556-449845944-1601390327-196338" providerId="AD"/>
      </p:ext>
    </p:extLst>
  </p:cmAuthor>
  <p:cmAuthor id="2" name="Crystal Rodgers-Jenkins" initials="CR-J" lastIdx="5" clrIdx="1">
    <p:extLst>
      <p:ext uri="{19B8F6BF-5375-455C-9EA6-DF929625EA0E}">
        <p15:presenceInfo xmlns:p15="http://schemas.microsoft.com/office/powerpoint/2012/main" userId="Crystal Rodgers-Jenk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F4"/>
    <a:srgbClr val="92D9F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6" autoAdjust="0"/>
    <p:restoredTop sz="79056" autoAdjust="0"/>
  </p:normalViewPr>
  <p:slideViewPr>
    <p:cSldViewPr snapToGrid="0">
      <p:cViewPr varScale="1">
        <p:scale>
          <a:sx n="82" d="100"/>
          <a:sy n="82" d="100"/>
        </p:scale>
        <p:origin x="25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0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9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tableStyles" Target="tableStyles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slide" Target="slides/slide5.xml"/><Relationship Id="rId139" Type="http://schemas.openxmlformats.org/officeDocument/2006/relationships/slide" Target="slides/slide10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29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slideMaster" Target="slideMasters/slideMaster1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11.xml"/><Relationship Id="rId14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1.xml"/><Relationship Id="rId135" Type="http://schemas.openxmlformats.org/officeDocument/2006/relationships/slide" Target="slides/slide6.xml"/><Relationship Id="rId151" Type="http://schemas.openxmlformats.org/officeDocument/2006/relationships/customXml" Target="../customXml/item130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slide" Target="slides/slide12.xml"/><Relationship Id="rId146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" Target="slides/slide2.xml"/><Relationship Id="rId136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3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" Target="slides/slide1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notesMaster" Target="notesMasters/notesMaster1.xml"/><Relationship Id="rId14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tags" Target="tags/tag1.xml"/><Relationship Id="rId90" Type="http://schemas.openxmlformats.org/officeDocument/2006/relationships/customXml" Target="../customXml/item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86018F-F6F2-4ED5-AD23-B3FE464915A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3E2E6-2143-44F9-B52E-A97EE778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3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87714-722A-4830-9778-8037CD27B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8000-3B0F-4404-A2C3-8E07573884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487363"/>
            <a:ext cx="5041900" cy="28368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3" y="3751061"/>
            <a:ext cx="6632370" cy="3402224"/>
          </a:xfrm>
          <a:noFill/>
          <a:ln/>
        </p:spPr>
        <p:txBody>
          <a:bodyPr/>
          <a:lstStyle/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298262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8000-3B0F-4404-A2C3-8E07573884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487363"/>
            <a:ext cx="5041900" cy="28368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3" y="3751061"/>
            <a:ext cx="6632370" cy="3402224"/>
          </a:xfrm>
          <a:noFill/>
          <a:ln/>
        </p:spPr>
        <p:txBody>
          <a:bodyPr/>
          <a:lstStyle/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77305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8000-3B0F-4404-A2C3-8E07573884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487363"/>
            <a:ext cx="5041900" cy="28368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3" y="3751061"/>
            <a:ext cx="6632370" cy="3402224"/>
          </a:xfrm>
          <a:noFill/>
          <a:ln/>
        </p:spPr>
        <p:txBody>
          <a:bodyPr/>
          <a:lstStyle/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231698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3E2E6-2143-44F9-B52E-A97EE77853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91900-A244-46FC-A1BC-3DAD341339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274638"/>
            <a:ext cx="5041900" cy="283686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4" y="3492879"/>
            <a:ext cx="6476800" cy="3648836"/>
          </a:xfrm>
          <a:noFill/>
          <a:ln/>
        </p:spPr>
        <p:txBody>
          <a:bodyPr/>
          <a:lstStyle/>
          <a:p>
            <a:pPr marL="184668" indent="-184668">
              <a:spcAft>
                <a:spcPts val="646"/>
              </a:spcAft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128224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92537" indent="-304822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9290" indent="-243859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07004" indent="-243859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94720" indent="-243859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82435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70153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57869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45582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0C3784-9081-4919-B7E8-0484E6AF91D7}" type="slidenum">
              <a:rPr lang="en-US" sz="1100"/>
              <a:pPr/>
              <a:t>4</a:t>
            </a:fld>
            <a:endParaRPr lang="en-US" sz="11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369888"/>
            <a:ext cx="3924300" cy="22082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18" y="2761061"/>
            <a:ext cx="6355324" cy="46008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84668" indent="-184668">
              <a:spcAft>
                <a:spcPts val="646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67978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3E2E6-2143-44F9-B52E-A97EE7785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5725" y="315913"/>
            <a:ext cx="4057650" cy="228282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1" y="2771382"/>
            <a:ext cx="6663538" cy="458622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668" indent="-184668">
              <a:spcAft>
                <a:spcPts val="646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92537" indent="-304822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19290" indent="-243859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07004" indent="-243859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94720" indent="-243859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82435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70153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57869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45582" indent="-24385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2408D5-F3E3-4DEA-8C71-4738636CFB9D}" type="slidenum">
              <a:rPr lang="en-US" sz="1100"/>
              <a:pPr/>
              <a:t>6</a:t>
            </a:fld>
            <a:endParaRPr lang="en-US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155533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8000-3B0F-4404-A2C3-8E07573884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487363"/>
            <a:ext cx="5041900" cy="28368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3" y="3751061"/>
            <a:ext cx="6632370" cy="3402224"/>
          </a:xfrm>
          <a:noFill/>
          <a:ln/>
        </p:spPr>
        <p:txBody>
          <a:bodyPr/>
          <a:lstStyle/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306416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8000-3B0F-4404-A2C3-8E07573884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487363"/>
            <a:ext cx="5041900" cy="28368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3" y="3751061"/>
            <a:ext cx="6632370" cy="3402224"/>
          </a:xfrm>
          <a:noFill/>
          <a:ln/>
        </p:spPr>
        <p:txBody>
          <a:bodyPr/>
          <a:lstStyle/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101105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38000-3B0F-4404-A2C3-8E07573884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487363"/>
            <a:ext cx="5041900" cy="28368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3" y="3751061"/>
            <a:ext cx="6632370" cy="3402224"/>
          </a:xfrm>
          <a:noFill/>
          <a:ln/>
        </p:spPr>
        <p:txBody>
          <a:bodyPr/>
          <a:lstStyle/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84668" indent="-184668">
              <a:spcAft>
                <a:spcPts val="618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Regional Update</a:t>
            </a:r>
          </a:p>
        </p:txBody>
      </p:sp>
    </p:spTree>
    <p:extLst>
      <p:ext uri="{BB962C8B-B14F-4D97-AF65-F5344CB8AC3E}">
        <p14:creationId xmlns:p14="http://schemas.microsoft.com/office/powerpoint/2010/main" val="52230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W_PPT_p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0" y="10398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00" y="39195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16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377C-DCBC-45D3-906D-B89A14EB107A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49C0-4622-48FA-9EEE-23996CE69D64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EFA7-10A5-4323-840C-4687F5CA4ECD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55A7-F475-4530-86E7-33CDF8D53E84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21415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D548AC36-E0A0-4732-8D41-FF67FBE4A7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255F-83DE-4CD4-95CF-53A73E00A633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DDAB-2FB8-42FB-881D-F2985AAD55D6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A72-3E5D-4298-8A00-25A5255A42D4}" type="datetime1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7E42-7CE5-40A1-9815-84D2211A3041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6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5A-7004-402F-BA92-A6BBBFA81E89}" type="datetime1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4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:  No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7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9EF-8DE6-41DF-A02C-9B952F282682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W_PPT_pages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05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6688C22-E965-4371-BAD3-CCE1DB983595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05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05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8AC36-E0A0-4732-8D41-FF67FBE4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dwanalyticalmethods/expedited-drinking-water-analytical-method-approval-requirem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dwanalyticalmethods/expedited-drinking-water-analytical-method-approval-require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dwanalyticalmethods/approved-drinking-water-analytical-metho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08165" y="1093833"/>
            <a:ext cx="8388003" cy="1712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>
                <a:solidFill>
                  <a:srgbClr val="0E2946"/>
                </a:solidFill>
                <a:latin typeface="+mn-lt"/>
                <a:cs typeface="Tahoma" pitchFamily="34" charset="0"/>
              </a:rPr>
              <a:t>2019 AWOP</a:t>
            </a:r>
          </a:p>
          <a:p>
            <a:r>
              <a:rPr lang="en-US" sz="5200" b="1" dirty="0">
                <a:solidFill>
                  <a:srgbClr val="0E2946"/>
                </a:solidFill>
                <a:latin typeface="+mn-lt"/>
                <a:cs typeface="Tahoma" pitchFamily="34" charset="0"/>
              </a:rPr>
              <a:t>National Meeting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9064" y="4051295"/>
            <a:ext cx="10496760" cy="1862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200" b="1" dirty="0">
                <a:solidFill>
                  <a:srgbClr val="0E29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Ground Water and Drinking Water</a:t>
            </a:r>
          </a:p>
          <a:p>
            <a:pPr>
              <a:buFontTx/>
              <a:buNone/>
            </a:pPr>
            <a:r>
              <a:rPr lang="en-US" sz="2200" b="1" dirty="0">
                <a:solidFill>
                  <a:srgbClr val="0E29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and Risk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Division</a:t>
            </a:r>
          </a:p>
          <a:p>
            <a:pPr>
              <a:buFontTx/>
              <a:buNone/>
            </a:pPr>
            <a:r>
              <a:rPr lang="en-US" sz="2200" b="1" dirty="0">
                <a:solidFill>
                  <a:srgbClr val="0E29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Support Center</a:t>
            </a:r>
          </a:p>
          <a:p>
            <a:pPr>
              <a:buFontTx/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7, 2019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0E29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9638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Method Focus: Online Free/Total Chlorine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63782" y="1207008"/>
            <a:ext cx="10190018" cy="49699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EPA Method 334.0: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Surface Water Treatment Rule (141.74(a)(2)) allowed the use of continuous monitoring without providing guidance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EPA Method 334.0 establishes performance QC criteria for on-line analyzers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On-line analyzers may be calibrated using aqueous standards or against grab sample measurements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Weekly on-line analyzer calibration verification against grab sample measurement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14-day initial demonstration of capability to confirm analyzer/grab sample agreement before using analyzer for compliance</a:t>
            </a:r>
          </a:p>
          <a:p>
            <a:pPr>
              <a:spcAft>
                <a:spcPts val="600"/>
              </a:spcAft>
              <a:defRPr/>
            </a:pPr>
            <a:r>
              <a:rPr lang="en-US" sz="2600" dirty="0"/>
              <a:t>Approved for compliance monitoring in November 2009</a:t>
            </a:r>
          </a:p>
          <a:p>
            <a:pPr lvl="1">
              <a:defRPr/>
            </a:pPr>
            <a:endParaRPr lang="en-US" sz="2200" dirty="0"/>
          </a:p>
          <a:p>
            <a:pPr marL="457189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9C5-79E4-445D-948F-7C140B0224F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9638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Method Focus: Turbidity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63782" y="1207008"/>
            <a:ext cx="10190018" cy="49699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Turbidity is a method-defined parameter: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Not a specific chemical that is measured, but a physical parameter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EPA Method 180.1 established design specifications, quality control and calibration requirements for turbidity measurement by nephelometry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Primary standard (</a:t>
            </a:r>
            <a:r>
              <a:rPr lang="en-US" sz="2200" dirty="0" err="1"/>
              <a:t>formazin</a:t>
            </a:r>
            <a:r>
              <a:rPr lang="en-US" sz="2200" dirty="0"/>
              <a:t>) used for calibration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Secondary standard used for routine daily calibration checks</a:t>
            </a:r>
          </a:p>
          <a:p>
            <a:pPr>
              <a:spcAft>
                <a:spcPts val="600"/>
              </a:spcAft>
              <a:defRPr/>
            </a:pPr>
            <a:r>
              <a:rPr lang="en-US" sz="2600" dirty="0"/>
              <a:t>Light sources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EPA Method 180.1 set specifications for tungsten lamps	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Newer methods use LED or laser-based light sources</a:t>
            </a:r>
          </a:p>
          <a:p>
            <a:pPr lvl="1">
              <a:defRPr/>
            </a:pPr>
            <a:endParaRPr lang="en-US" sz="2200" dirty="0"/>
          </a:p>
          <a:p>
            <a:pPr marL="457189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9C5-79E4-445D-948F-7C140B0224F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9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9638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Method Focus: Turbidity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63782" y="1207008"/>
            <a:ext cx="10190018" cy="496995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Turbidity methods approved since 2009: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Laser-based nephelometry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800" dirty="0"/>
              <a:t>Mitchell M5271, Hach Method 10258 (360</a:t>
            </a:r>
            <a:r>
              <a:rPr lang="en-US" sz="1800" baseline="30000" dirty="0"/>
              <a:t>o</a:t>
            </a:r>
            <a:r>
              <a:rPr lang="en-US" sz="1800" dirty="0"/>
              <a:t> Nephelometry), Tintometer Lovibond 6000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LED-based nephelometry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800" dirty="0"/>
              <a:t>Mitchell M5331, Swan AMI </a:t>
            </a:r>
            <a:r>
              <a:rPr lang="en-US" sz="1800" dirty="0" err="1"/>
              <a:t>Turbiwell</a:t>
            </a:r>
            <a:r>
              <a:rPr lang="en-US" sz="1800" dirty="0"/>
              <a:t>, Thermo AQ4500, Tintometer Lovibond 1000, Tintometer Lovibond 2000</a:t>
            </a:r>
          </a:p>
          <a:p>
            <a:pPr>
              <a:spcAft>
                <a:spcPts val="600"/>
              </a:spcAft>
              <a:defRPr/>
            </a:pPr>
            <a:r>
              <a:rPr lang="en-US" sz="2600" dirty="0"/>
              <a:t>Revised Hach 8195, Rev. 3.0 (tungsten/LED) &amp; 10258 (Laser 360</a:t>
            </a:r>
            <a:r>
              <a:rPr lang="en-US" sz="2600" baseline="30000" dirty="0"/>
              <a:t>o</a:t>
            </a:r>
            <a:r>
              <a:rPr lang="en-US" sz="2600" dirty="0"/>
              <a:t>)</a:t>
            </a:r>
            <a:endParaRPr lang="en-US" sz="2600" baseline="30000" dirty="0"/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Previously – sealed standards could only be used as secondary calibration verification checks. Quarterly preparation of liquid standards were required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Hach conducted long-term stability studies using sealed </a:t>
            </a:r>
            <a:r>
              <a:rPr lang="en-US" sz="2200" dirty="0" err="1"/>
              <a:t>StabilCal</a:t>
            </a:r>
            <a:r>
              <a:rPr lang="en-US" sz="2200" dirty="0"/>
              <a:t> for </a:t>
            </a:r>
            <a:r>
              <a:rPr lang="en-US" sz="2200" dirty="0" err="1"/>
              <a:t>calib</a:t>
            </a:r>
            <a:r>
              <a:rPr lang="en-US" sz="2200" dirty="0"/>
              <a:t>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The two revised methods were approved in October 2018, allowing the use of prefilled sealed </a:t>
            </a:r>
            <a:r>
              <a:rPr lang="en-US" sz="2200" dirty="0" err="1"/>
              <a:t>StabilCal</a:t>
            </a:r>
            <a:r>
              <a:rPr lang="en-US" sz="2200" dirty="0"/>
              <a:t> vials as primary calibration standards</a:t>
            </a:r>
          </a:p>
          <a:p>
            <a:pPr lvl="1">
              <a:defRPr/>
            </a:pPr>
            <a:endParaRPr lang="en-US" sz="2200" dirty="0"/>
          </a:p>
          <a:p>
            <a:pPr marL="457189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9C5-79E4-445D-948F-7C140B0224F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3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F247-A043-477A-B20B-B6A4CB55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76FF4-C73D-450B-86C8-9D85B824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Drinking Water Methods: Evaluation and Approval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Recently Approved Methods – pH, online chlorine analysis and turbidity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8"/>
            <a:ext cx="10515600" cy="92033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Drinking Water Methods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85461"/>
            <a:ext cx="10515600" cy="489150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sz="2400" dirty="0"/>
              <a:t>Methods are approved through a Regulation (Rule) or the Expedited Method Approval Process</a:t>
            </a:r>
          </a:p>
          <a:p>
            <a:pPr marL="231769" indent="-231769">
              <a:defRPr/>
            </a:pPr>
            <a:r>
              <a:rPr lang="en-US" sz="2400" dirty="0"/>
              <a:t>Many methods developed at EPA or other government agencies</a:t>
            </a:r>
            <a:endParaRPr lang="en-US" sz="2000" dirty="0"/>
          </a:p>
          <a:p>
            <a:pPr marL="231769" indent="-231769">
              <a:defRPr/>
            </a:pPr>
            <a:r>
              <a:rPr lang="en-US" sz="2400" dirty="0"/>
              <a:t>Some developed by vendors – e.g., Hach, Tintometer, Swan (turbidity) </a:t>
            </a:r>
          </a:p>
          <a:p>
            <a:pPr marL="231769" indent="-231769">
              <a:defRPr/>
            </a:pPr>
            <a:r>
              <a:rPr lang="en-US" sz="2400" dirty="0"/>
              <a:t>Standards organizations - ASTM, Standard Methods</a:t>
            </a:r>
          </a:p>
          <a:p>
            <a:pPr marL="231769" lvl="1" indent="-231769">
              <a:defRPr/>
            </a:pPr>
            <a:r>
              <a:rPr lang="en-US" dirty="0"/>
              <a:t>EPA Drinking Water Alternate Test Procedure (ATP) Program</a:t>
            </a:r>
            <a:r>
              <a:rPr lang="en-US" sz="2000" dirty="0"/>
              <a:t> – </a:t>
            </a:r>
            <a:r>
              <a:rPr lang="en-US" dirty="0"/>
              <a:t>Evaluates new or modified test methods to determine if method 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“equally effective” in performance relative to methods already approved in regulations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9E841-111B-425E-829D-B73516D827B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 eaLnBrk="1" hangingPunct="1"/>
            <a:r>
              <a:rPr lang="en-US" sz="4000" dirty="0"/>
              <a:t>EPA Drinking Water ATP Program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58958"/>
            <a:ext cx="10515600" cy="491800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ATP program </a:t>
            </a:r>
            <a:r>
              <a:rPr lang="en-US" u="sng" dirty="0"/>
              <a:t>evaluates</a:t>
            </a:r>
            <a:r>
              <a:rPr lang="en-US" dirty="0"/>
              <a:t> modified or new testing methods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Accepted submissions are methods, </a:t>
            </a:r>
            <a:r>
              <a:rPr lang="en-US" u="sng" dirty="0"/>
              <a:t>not technologies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eaLnBrk="1" hangingPunct="1"/>
            <a:r>
              <a:rPr lang="en-US" dirty="0"/>
              <a:t>Methods must undergo sufficient validation to support their use at the </a:t>
            </a:r>
            <a:r>
              <a:rPr lang="en-US" u="sng" dirty="0"/>
              <a:t>national</a:t>
            </a:r>
            <a:r>
              <a:rPr lang="en-US" dirty="0"/>
              <a:t> level (multi-lab validation/multi-DW matrices).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Must demonstrate method robustness through method performance data and meeting QC acceptance criteria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Single laboratory or Regional approvals apply to wastewater methods, not drinking water methods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ATP program does not have authority to </a:t>
            </a:r>
            <a:r>
              <a:rPr lang="en-US" u="sng" dirty="0"/>
              <a:t>approve</a:t>
            </a:r>
            <a:r>
              <a:rPr lang="en-US" dirty="0"/>
              <a:t> alternate testing procedures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91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71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349" indent="-228594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C3C8D-AE97-4711-B8C6-D61AE1BA42F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557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CDFF-E8E1-448F-AC0B-08DD6185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Expedited Method Approval Process</a:t>
            </a:r>
            <a:br>
              <a:rPr lang="en-US" dirty="0"/>
            </a:br>
            <a:r>
              <a:rPr lang="en-US" sz="2000" kern="0" dirty="0">
                <a:hlinkClick r:id="rId3"/>
              </a:rPr>
              <a:t>http://www.epa.gov/dwanalyticalmethods/expedited-drinking-water-analytical-method-approval-requirements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0126-21C4-4706-A1C2-2E7F3FA2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methods approved through a Federal Register Notice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Once published in the FR, methods are fully U.S. EPA approved for regulatory compliance monitoring</a:t>
            </a:r>
          </a:p>
          <a:p>
            <a:r>
              <a:rPr lang="en-US" dirty="0"/>
              <a:t>Time required for approval significantly shortened</a:t>
            </a:r>
          </a:p>
          <a:p>
            <a:pPr lvl="1"/>
            <a:r>
              <a:rPr lang="en-US" dirty="0"/>
              <a:t>Notice-and-comment rulemaking: 2-3 years following method evaluation</a:t>
            </a:r>
          </a:p>
          <a:p>
            <a:pPr lvl="1"/>
            <a:r>
              <a:rPr lang="en-US" dirty="0"/>
              <a:t>Expedited process: &lt; 1 year</a:t>
            </a:r>
          </a:p>
          <a:p>
            <a:pPr marL="338130" lvl="1">
              <a:spcBef>
                <a:spcPts val="576"/>
              </a:spcBef>
            </a:pPr>
            <a:r>
              <a:rPr lang="en-US" dirty="0"/>
              <a:t>Expedited methods are in Appendix A to Subpart C of 40 CFR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Part 141.</a:t>
            </a:r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State adoption of alternative test methods is optional; however, if these methods are used, laboratory certification requirements extend to the use of methods approved through the expedited 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7A313-ED9C-4925-B51E-679EA758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AC36-E0A0-4732-8D41-FF67FBE4A7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Expedited Method Approval Process</a:t>
            </a:r>
            <a:br>
              <a:rPr lang="en-US" dirty="0"/>
            </a:br>
            <a:r>
              <a:rPr lang="en-US" sz="1800" kern="0" dirty="0">
                <a:hlinkClick r:id="rId3"/>
              </a:rPr>
              <a:t>http://www.epa.gov/dwanalyticalmethods/expedited-drinking-water-analytical-method-approval-requirements</a:t>
            </a:r>
            <a:r>
              <a:rPr lang="en-US" sz="1800" kern="0" dirty="0"/>
              <a:t> </a:t>
            </a:r>
            <a:endParaRPr lang="en-US" sz="18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1034"/>
          </a:xfrm>
        </p:spPr>
        <p:txBody>
          <a:bodyPr/>
          <a:lstStyle/>
          <a:p>
            <a:r>
              <a:rPr lang="en-US" sz="2400" dirty="0"/>
              <a:t>Frequency of approvals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Publishing FR notices on approximately an annual basis</a:t>
            </a:r>
          </a:p>
          <a:p>
            <a:pPr marL="457189" lvl="1" indent="0">
              <a:spcBef>
                <a:spcPts val="576"/>
              </a:spcBef>
              <a:buNone/>
            </a:pPr>
            <a:endParaRPr lang="en-US" dirty="0"/>
          </a:p>
          <a:p>
            <a:r>
              <a:rPr lang="en-US" sz="2400" dirty="0"/>
              <a:t>Expedited Method Approvals could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Methods evaluated through the EPA Drinking Water ATP program;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Standard Methods and ASTM methods;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New or revised EPA methods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71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60" indent="-228594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349" indent="-228594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65629-91E2-4CD4-AA85-868F592806A1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117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Where can I find Approved Methods?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63782" y="1825625"/>
            <a:ext cx="10190018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Approved methods are listed on OGWDW’s web site.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http://www.epa.gov/dwanalyticalmethods/approved-drinking-water-analytical-methods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Tables of approved methods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dirty="0"/>
              <a:t>Grouped by regulation/monitoring requirement, sorted by contaminant</a:t>
            </a:r>
          </a:p>
          <a:p>
            <a:pPr marL="457189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9C5-79E4-445D-948F-7C140B0224F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9638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Method Focus: pH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63782" y="1207008"/>
            <a:ext cx="10190018" cy="49699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Approved regulatory methods:</a:t>
            </a:r>
          </a:p>
          <a:p>
            <a:pPr lvl="1">
              <a:defRPr/>
            </a:pPr>
            <a:r>
              <a:rPr lang="en-US" sz="2200" dirty="0"/>
              <a:t>EPA Method 150.1 (stand alone) and EPA Method 150.2 (continuous monitoring) </a:t>
            </a:r>
          </a:p>
          <a:p>
            <a:pPr lvl="2">
              <a:defRPr/>
            </a:pPr>
            <a:r>
              <a:rPr lang="en-US" dirty="0"/>
              <a:t>Published in 1983</a:t>
            </a:r>
          </a:p>
          <a:p>
            <a:pPr lvl="2">
              <a:defRPr/>
            </a:pPr>
            <a:r>
              <a:rPr lang="en-US" dirty="0"/>
              <a:t>Do not address newer sensor technologies available for pH determination</a:t>
            </a:r>
          </a:p>
          <a:p>
            <a:pPr lvl="2">
              <a:defRPr/>
            </a:pPr>
            <a:r>
              <a:rPr lang="en-US" dirty="0"/>
              <a:t>Lack guidance on calibration frequency and verification</a:t>
            </a:r>
          </a:p>
          <a:p>
            <a:pPr marL="457189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9C5-79E4-445D-948F-7C140B0224F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8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9638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/>
              <a:t>Method Focus: pH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63782" y="1207008"/>
            <a:ext cx="10190018" cy="49699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EPA Method 150.3: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Single method addresses stand alone and continuous pH monitoring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Describes calibration, calibration frequency and verification, and acceptance criteria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Addresses direct (pH reference buffers) and indirect (grab sample comparison) calibration for continuous monitoring systems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/>
              <a:t>Provides guidance to assist operators in dealing with potential issues (e.g. effect of temperature on pH measurements</a:t>
            </a:r>
          </a:p>
          <a:p>
            <a:pPr>
              <a:spcAft>
                <a:spcPts val="600"/>
              </a:spcAft>
              <a:defRPr/>
            </a:pPr>
            <a:r>
              <a:rPr lang="en-US" sz="2600" dirty="0"/>
              <a:t>Approved for compliance monitoring in July 2017</a:t>
            </a:r>
          </a:p>
          <a:p>
            <a:pPr lvl="1">
              <a:defRPr/>
            </a:pPr>
            <a:endParaRPr lang="en-US" sz="2200" dirty="0"/>
          </a:p>
          <a:p>
            <a:pPr marL="457189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9C5-79E4-445D-948F-7C140B0224F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36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2051&quot;&gt;&lt;/object&gt;&lt;object type=&quot;2&quot; unique_id=&quot;12052&quot;&gt;&lt;object type=&quot;3&quot; unique_id=&quot;12159&quot;&gt;&lt;property id=&quot;20148&quot; value=&quot;5&quot;/&gt;&lt;property id=&quot;20300&quot; value=&quot;Slide 1&quot;/&gt;&lt;property id=&quot;20307&quot; value=&quot;258&quot;/&gt;&lt;/object&gt;&lt;object type=&quot;3&quot; unique_id=&quot;12160&quot;&gt;&lt;property id=&quot;20148&quot; value=&quot;5&quot;/&gt;&lt;property id=&quot;20300&quot; value=&quot;Slide 2 - &amp;quot;Regulatory Analysis, Rule Development, and Stakeholder Support&amp;quot;&quot;/&gt;&lt;property id=&quot;20307&quot; value=&quot;259&quot;/&gt;&lt;/object&gt;&lt;object type=&quot;3&quot; unique_id=&quot;12162&quot;&gt;&lt;property id=&quot;20148&quot; value=&quot;5&quot;/&gt;&lt;property id=&quot;20300&quot; value=&quot;Slide 5 - &amp;quot;2015 Contaminant Candidate List (CCL)  &amp;quot;&quot;/&gt;&lt;property id=&quot;20307&quot; value=&quot;261&quot;/&gt;&lt;/object&gt;&lt;object type=&quot;3&quot; unique_id=&quot;12163&quot;&gt;&lt;property id=&quot;20148&quot; value=&quot;5&quot;/&gt;&lt;property id=&quot;20300&quot; value=&quot;Slide 6 - &amp;quot;Third Unregulated Contaminant Monitoring Rule (UCMR 3)&amp;quot;&quot;/&gt;&lt;property id=&quot;20307&quot; value=&quot;262&quot;/&gt;&lt;/object&gt;&lt;object type=&quot;3&quot; unique_id=&quot;12164&quot;&gt;&lt;property id=&quot;20148&quot; value=&quot;5&quot;/&gt;&lt;property id=&quot;20300&quot; value=&quot;Slide 7 - &amp;quot;Proposed Fourth Unregulated Contaminant Monitoring Rule (UCMR 4)&amp;quot;&quot;/&gt;&lt;property id=&quot;20307&quot; value=&quot;263&quot;/&gt;&lt;/object&gt;&lt;object type=&quot;3&quot; unique_id=&quot;12165&quot;&gt;&lt;property id=&quot;20148&quot; value=&quot;5&quot;/&gt;&lt;property id=&quot;20300&quot; value=&quot;Slide 8 - &amp;quot;UCMR 4 – 30 Proposed Contaminants&amp;quot;&quot;/&gt;&lt;property id=&quot;20307&quot; value=&quot;264&quot;/&gt;&lt;/object&gt;&lt;object type=&quot;3&quot; unique_id=&quot;12166&quot;&gt;&lt;property id=&quot;20148&quot; value=&quot;5&quot;/&gt;&lt;property id=&quot;20300&quot; value=&quot;Slide 9 - &amp;quot;SDWA Regulatory Determination&amp;quot;&quot;/&gt;&lt;property id=&quot;20307&quot; value=&quot;265&quot;/&gt;&lt;/object&gt;&lt;object type=&quot;3&quot; unique_id=&quot;12167&quot;&gt;&lt;property id=&quot;20148&quot; value=&quot;5&quot;/&gt;&lt;property id=&quot;20300&quot; value=&quot;Slide 13 - &amp;quot;Regulatory Determination 3 (RD 3)  Expected Publication in Early 2016 &amp;quot;&quot;/&gt;&lt;property id=&quot;20307&quot; value=&quot;266&quot;/&gt;&lt;/object&gt;&lt;object type=&quot;3&quot; unique_id=&quot;12168&quot;&gt;&lt;property id=&quot;20148&quot; value=&quot;5&quot;/&gt;&lt;property id=&quot;20300&quot; value=&quot;Slide 14 - &amp;quot;Regulatory Promulgation&amp;quot;&quot;/&gt;&lt;property id=&quot;20307&quot; value=&quot;267&quot;/&gt;&lt;/object&gt;&lt;object type=&quot;3&quot; unique_id=&quot;12169&quot;&gt;&lt;property id=&quot;20148&quot; value=&quot;5&quot;/&gt;&lt;property id=&quot;20300&quot; value=&quot;Slide 16 - &amp;quot;Rule Development: Perchlorate&amp;quot;&quot;/&gt;&lt;property id=&quot;20307&quot; value=&quot;268&quot;/&gt;&lt;/object&gt;&lt;object type=&quot;3&quot; unique_id=&quot;12170&quot;&gt;&lt;property id=&quot;20148&quot; value=&quot;5&quot;/&gt;&lt;property id=&quot;20300&quot; value=&quot;Slide 17 - &amp;quot;2011 Reduction of Lead in Drinking Water Act&amp;quot;&quot;/&gt;&lt;property id=&quot;20307&quot; value=&quot;269&quot;/&gt;&lt;/object&gt;&lt;object type=&quot;3&quot; unique_id=&quot;12171&quot;&gt;&lt;property id=&quot;20148&quot; value=&quot;5&quot;/&gt;&lt;property id=&quot;20300&quot; value=&quot;Slide 18 - &amp;quot;Code of Federal Regulations (CFR)&amp;quot;&quot;/&gt;&lt;property id=&quot;20307&quot; value=&quot;270&quot;/&gt;&lt;/object&gt;&lt;object type=&quot;3&quot; unique_id=&quot;12172&quot;&gt;&lt;property id=&quot;20148&quot; value=&quot;5&quot;/&gt;&lt;property id=&quot;20300&quot; value=&quot;Slide 20 - &amp;quot;Six Year Review &amp;quot;&quot;/&gt;&lt;property id=&quot;20307&quot; value=&quot;271&quot;/&gt;&lt;/object&gt;&lt;object type=&quot;3&quot; unique_id=&quot;12173&quot;&gt;&lt;property id=&quot;20148&quot; value=&quot;5&quot;/&gt;&lt;property id=&quot;20300&quot; value=&quot;Slide 21 - &amp;quot;Major Elements of Six-Year Review&amp;quot;&quot;/&gt;&lt;property id=&quot;20307&quot; value=&quot;272&quot;/&gt;&lt;/object&gt;&lt;object type=&quot;3&quot; unique_id=&quot;12174&quot;&gt;&lt;property id=&quot;20148&quot; value=&quot;5&quot;/&gt;&lt;property id=&quot;20300&quot; value=&quot;Slide 22 - &amp;quot;Any Change Must Maintain or Increase Public Health Protection&amp;quot;&quot;/&gt;&lt;property id=&quot;20307&quot; value=&quot;273&quot;/&gt;&lt;/object&gt;&lt;object type=&quot;3&quot; unique_id=&quot;12175&quot;&gt;&lt;property id=&quot;20148&quot; value=&quot;5&quot;/&gt;&lt;property id=&quot;20300&quot; value=&quot;Slide 26 - &amp;quot;Stakeholder Support&amp;quot;&quot;/&gt;&lt;property id=&quot;20307&quot; value=&quot;274&quot;/&gt;&lt;/object&gt;&lt;object type=&quot;3&quot; unique_id=&quot;12176&quot;&gt;&lt;property id=&quot;20148&quot; value=&quot;5&quot;/&gt;&lt;property id=&quot;20300&quot; value=&quot;Slide 27 - &amp;quot;Stakeholder Support: Cyanotoxins&amp;quot;&quot;/&gt;&lt;property id=&quot;20307&quot; value=&quot;275&quot;/&gt;&lt;/object&gt;&lt;object type=&quot;3&quot; unique_id=&quot;12177&quot;&gt;&lt;property id=&quot;20148&quot; value=&quot;5&quot;/&gt;&lt;property id=&quot;20300&quot; value=&quot;Slide 28 - &amp;quot;Stakeholder Support: Cyanotoxins (cont.)&amp;quot;&quot;/&gt;&lt;property id=&quot;20307&quot; value=&quot;276&quot;/&gt;&lt;/object&gt;&lt;object type=&quot;3&quot; unique_id=&quot;12178&quot;&gt;&lt;property id=&quot;20148&quot; value=&quot;5&quot;/&gt;&lt;property id=&quot;20300&quot; value=&quot;Slide 29 - &amp;quot;Stakeholder Support: Cyanotoxins (cont.)&amp;quot;&quot;/&gt;&lt;property id=&quot;20307&quot; value=&quot;277&quot;/&gt;&lt;/object&gt;&lt;object type=&quot;3&quot; unique_id=&quot;12179&quot;&gt;&lt;property id=&quot;20148&quot; value=&quot;5&quot;/&gt;&lt;property id=&quot;20300&quot; value=&quot;Slide 32 - &amp;quot;Legionella Treatment Document  &amp;quot;&quot;/&gt;&lt;property id=&quot;20307&quot; value=&quot;278&quot;/&gt;&lt;/object&gt;&lt;object type=&quot;3&quot; unique_id=&quot;12181&quot;&gt;&lt;property id=&quot;20148&quot; value=&quot;5&quot;/&gt;&lt;property id=&quot;20300&quot; value=&quot;Slide 35 - &amp;quot;Drinking Water Methods&amp;quot;&quot;/&gt;&lt;property id=&quot;20307&quot; value=&quot;280&quot;/&gt;&lt;/object&gt;&lt;object type=&quot;3&quot; unique_id=&quot;12182&quot;&gt;&lt;property id=&quot;20148&quot; value=&quot;5&quot;/&gt;&lt;property id=&quot;20300&quot; value=&quot;Slide 36 - &amp;quot;Drinking Water ATP Program &amp;quot;&quot;/&gt;&lt;property id=&quot;20307&quot; value=&quot;281&quot;/&gt;&lt;/object&gt;&lt;object type=&quot;3&quot; unique_id=&quot;12183&quot;&gt;&lt;property id=&quot;20148&quot; value=&quot;5&quot;/&gt;&lt;property id=&quot;20300&quot; value=&quot;Slide 37 - &amp;quot;The Alternate Test Procedure (ATP) Program is Divided Between  Drinking Water and Wastewater&amp;quot;&quot;/&gt;&lt;property id=&quot;20307&quot; value=&quot;282&quot;/&gt;&lt;/object&gt;&lt;object type=&quot;3&quot; unique_id=&quot;12184&quot;&gt;&lt;property id=&quot;20148&quot; value=&quot;5&quot;/&gt;&lt;property id=&quot;20300&quot; value=&quot;Slide 38 - &amp;quot;Expedited Method Approval Process http://www.epa.gov/dwanalyticalmethods/expedited-drinking-water-analytical-metho&quot;/&gt;&lt;property id=&quot;20307&quot; value=&quot;283&quot;/&gt;&lt;/object&gt;&lt;object type=&quot;3&quot; unique_id=&quot;12185&quot;&gt;&lt;property id=&quot;20148&quot; value=&quot;5&quot;/&gt;&lt;property id=&quot;20300&quot; value=&quot;Slide 39 - &amp;quot;Expedited Method Approvals&amp;quot;&quot;/&gt;&lt;property id=&quot;20307&quot; value=&quot;284&quot;/&gt;&lt;/object&gt;&lt;object type=&quot;3&quot; unique_id=&quot;12186&quot;&gt;&lt;property id=&quot;20148&quot; value=&quot;5&quot;/&gt;&lt;property id=&quot;20300&quot; value=&quot;Slide 40 - &amp;quot;Where can I find Approved Methods?&amp;quot;&quot;/&gt;&lt;property id=&quot;20307&quot; value=&quot;285&quot;/&gt;&lt;/object&gt;&lt;object type=&quot;3&quot; unique_id=&quot;12187&quot;&gt;&lt;property id=&quot;20148&quot; value=&quot;5&quot;/&gt;&lt;property id=&quot;20300&quot; value=&quot;Slide 33 - &amp;quot;Method Changes in the Revised Total Coliform Rule&amp;quot;&quot;/&gt;&lt;property id=&quot;20307&quot; value=&quot;286&quot;/&gt;&lt;/object&gt;&lt;object type=&quot;3&quot; unique_id=&quot;12188&quot;&gt;&lt;property id=&quot;20148&quot; value=&quot;5&quot;/&gt;&lt;property id=&quot;20300&quot; value=&quot;Slide 41 - &amp;quot;Websites&amp;quot;&quot;/&gt;&lt;property id=&quot;20307&quot; value=&quot;287&quot;/&gt;&lt;/object&gt;&lt;object type=&quot;3&quot; unique_id=&quot;12901&quot;&gt;&lt;property id=&quot;20148&quot; value=&quot;5&quot;/&gt;&lt;property id=&quot;20300&quot; value=&quot;Slide 3 - &amp;quot;CCL, UCMR, Regulatory Determination, Rule Development, and Revisions&amp;quot;&quot;/&gt;&lt;property id=&quot;20307&quot; value=&quot;288&quot;/&gt;&lt;/object&gt;&lt;object type=&quot;3&quot; unique_id=&quot;13001&quot;&gt;&lt;property id=&quot;20148&quot; value=&quot;5&quot;/&gt;&lt;property id=&quot;20300&quot; value=&quot;Slide 15 - &amp;quot;Rule Development/Revision&amp;quot;&quot;/&gt;&lt;property id=&quot;20307&quot; value=&quot;289&quot;/&gt;&lt;/object&gt;&lt;object type=&quot;3&quot; unique_id=&quot;13206&quot;&gt;&lt;property id=&quot;20148&quot; value=&quot;5&quot;/&gt;&lt;property id=&quot;20300&quot; value=&quot;Slide 19 - &amp;quot;Six Year Review of Regulations&amp;quot;&quot;/&gt;&lt;property id=&quot;20307&quot; value=&quot;290&quot;/&gt;&lt;/object&gt;&lt;object type=&quot;3&quot; unique_id=&quot;13207&quot;&gt;&lt;property id=&quot;20148&quot; value=&quot;5&quot;/&gt;&lt;property id=&quot;20300&quot; value=&quot;Slide 23 - &amp;quot;Stakeholder Support/Guidance:  Cyanotoxins&amp;quot;&quot;/&gt;&lt;property id=&quot;20307&quot; value=&quot;291&quot;/&gt;&lt;/object&gt;&lt;object type=&quot;3&quot; unique_id=&quot;13208&quot;&gt;&lt;property id=&quot;20148&quot; value=&quot;5&quot;/&gt;&lt;property id=&quot;20300&quot; value=&quot;Slide 34 - &amp;quot;Drinking Water Method Approval&amp;quot;&quot;/&gt;&lt;property id=&quot;20307&quot; value=&quot;292&quot;/&gt;&lt;/object&gt;&lt;object type=&quot;3&quot; unique_id=&quot;13579&quot;&gt;&lt;property id=&quot;20148&quot; value=&quot;5&quot;/&gt;&lt;property id=&quot;20300&quot; value=&quot;Slide 10 - &amp;quot;SDWA Regulatory Determination EPA must regulate if…&amp;quot;&quot;/&gt;&lt;property id=&quot;20307&quot; value=&quot;293&quot;/&gt;&lt;/object&gt;&lt;object type=&quot;3&quot; unique_id=&quot;14226&quot;&gt;&lt;property id=&quot;20148&quot; value=&quot;5&quot;/&gt;&lt;property id=&quot;20300&quot; value=&quot;Slide 12 - &amp;quot;Regulatory Determination 3 (RD 3)  Expected Publication in Early 2016 &amp;quot;&quot;/&gt;&lt;property id=&quot;20307&quot; value=&quot;294&quot;/&gt;&lt;/object&gt;&lt;object type=&quot;3&quot; unique_id=&quot;14461&quot;&gt;&lt;property id=&quot;20148&quot; value=&quot;5&quot;/&gt;&lt;property id=&quot;20300&quot; value=&quot;Slide 11 - &amp;quot;SDWA Regulatory Determination if all three criteria are met…&amp;quot;&quot;/&gt;&lt;property id=&quot;20307&quot; value=&quot;295&quot;/&gt;&lt;/object&gt;&lt;object type=&quot;3&quot; unique_id=&quot;14582&quot;&gt;&lt;property id=&quot;20148&quot; value=&quot;5&quot;/&gt;&lt;property id=&quot;20300&quot; value=&quot;Slide 4 - &amp;quot;General Flow of Safe Drinking Water Act (SDWA) Regulatory Processes&amp;quot;&quot;/&gt;&lt;property id=&quot;20307&quot; value=&quot;296&quot;/&gt;&lt;/object&gt;&lt;object type=&quot;3&quot; unique_id=&quot;16211&quot;&gt;&lt;property id=&quot;20148&quot; value=&quot;5&quot;/&gt;&lt;property id=&quot;20300&quot; value=&quot;Slide 30 - &amp;quot;Stakeholder Support/Guidance: Legionella and TCR&amp;quot;&quot;/&gt;&lt;property id=&quot;20307&quot; value=&quot;297&quot;/&gt;&lt;/object&gt;&lt;object type=&quot;3&quot; unique_id=&quot;16499&quot;&gt;&lt;property id=&quot;20148&quot; value=&quot;5&quot;/&gt;&lt;property id=&quot;20300&quot; value=&quot;Slide 31 - &amp;quot;Stakeholder Support&amp;quot;&quot;/&gt;&lt;property id=&quot;20307&quot; value=&quot;298&quot;/&gt;&lt;/object&gt;&lt;object type=&quot;3&quot; unique_id=&quot;16500&quot;&gt;&lt;property id=&quot;20148&quot; value=&quot;5&quot;/&gt;&lt;property id=&quot;20300&quot; value=&quot;Slide 24 - &amp;quot;Harmful Algal Blooms (HABs)&amp;quot;&quot;/&gt;&lt;property id=&quot;20307&quot; value=&quot;299&quot;/&gt;&lt;/object&gt;&lt;object type=&quot;3&quot; unique_id=&quot;16501&quot;&gt;&lt;property id=&quot;20148&quot; value=&quot;5&quot;/&gt;&lt;property id=&quot;20300&quot; value=&quot;Slide 25 - &amp;quot;Cyanobacteria and Cyanotoxins&amp;quot;&quot;/&gt;&lt;property id=&quot;20307&quot; value=&quot;300&quot;/&gt;&lt;/object&gt;&lt;object type=&quot;3&quot; unique_id=&quot;16631&quot;&gt;&lt;property id=&quot;20148&quot; value=&quot;5&quot;/&gt;&lt;property id=&quot;20300&quot; value=&quot;Slide 42 - &amp;quot;Best.Jennifer@epa.gov  Miller.Carrie@epa.gov  Smith.Glynda@epa.gov &amp;quot;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2" ma:contentTypeDescription="Create a new document." ma:contentTypeScope="" ma:versionID="5b2bd209ff4823ffb27fe6a09bace228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9f1a88792b3c04ddecf95b90635574a2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E8C253A-31BE-476B-8311-5A1D3D67489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29DDC7C-D9C5-4DD9-91AA-7A2623F7BF68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FF9694CA-AB17-4C7D-838A-C33BE112FFD2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12C284C5-34D8-4EE4-9251-C0B2A39356BE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DCFAF5A7-8BFF-47EA-A454-A9F981B9807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9F7236B8-0526-443C-9C9D-07F1162E4CFB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B8DAEDD4-D009-486D-B076-301C8378E29B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42C2781A-A627-4324-9787-8B5B8196264D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EB1E715F-6E40-4C4D-BF21-0EE0DB1A838C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F232F3D-6A28-41DB-BB02-C74BD76DF3EB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EA079CD-C962-49A9-BFAF-DBEA3464AA34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AF4D436C-3633-4AF0-B4AB-180C674630B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3D8EFCC-CFAC-4571-9A3E-5F9C51AF9343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4A72A7B-883A-4C82-A323-6BA1EFD8F7A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38215807-F659-4DF6-A027-6BE7A13747A3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C44F846-37B7-4B5C-AACB-345861365753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B4FB711A-FFC2-4EBE-856E-9A3366642529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DFD06E99-C5CE-4C17-B65A-18812C21566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58E4B320-F796-470C-9768-C745C556C1D0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6E95EA9F-EAA5-4E75-B211-60A483A7E064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022572FF-C6D5-4827-A58F-560AB03053CF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838A9E12-FBDC-4480-ADEF-F3A36245C7A5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D564921C-3ADC-4DC8-91E0-167289D8097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798BDA2-DA9D-4950-B301-DBE5B7F4311B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DA2A848F-E085-4E51-A361-B22F360F96A4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FF128ED5-7776-4460-94B6-61775376C5FE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456FF786-FB6B-4998-AF30-27037FE83288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BC9D4F22-F285-43D6-9EBF-8710D1CA6FD0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AD36632D-B918-4DBE-AE67-47A8F5C62A9A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1E5854E-FF5B-4C00-BB5A-3C093CF2B24F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27096E8-E750-45F7-8434-576B683A4C7C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8535A79-C636-4361-8223-8DCE38D4D01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F972C6F0-EBFA-472B-BD8C-FE9AFA3510D1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066B0190-E3F0-4A59-97D0-121D81A172B4}"/>
</file>

<file path=customXml/itemProps13.xml><?xml version="1.0" encoding="utf-8"?>
<ds:datastoreItem xmlns:ds="http://schemas.openxmlformats.org/officeDocument/2006/customXml" ds:itemID="{25E752C8-FEF1-4E80-9888-1C6CC12FB93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95970C56-3B18-47D3-9B93-E9E26A14606F}"/>
</file>

<file path=customXml/itemProps131.xml><?xml version="1.0" encoding="utf-8"?>
<ds:datastoreItem xmlns:ds="http://schemas.openxmlformats.org/officeDocument/2006/customXml" ds:itemID="{C6C2548E-734C-4FFB-993D-CF524D45F641}"/>
</file>

<file path=customXml/itemProps14.xml><?xml version="1.0" encoding="utf-8"?>
<ds:datastoreItem xmlns:ds="http://schemas.openxmlformats.org/officeDocument/2006/customXml" ds:itemID="{C7DBB8F9-9B9D-4050-9F67-F317667BCCF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806F8EF-ECD0-4607-9C80-BF17E4B21DA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719DEE4-C662-4A62-9637-9BC56C55846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719E025-FBE7-42F6-8FE7-EF46058BE60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0940E33-CBEF-4DE8-92D2-0C9CD8C491C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82B9603-60C2-4143-B2F3-199587E9F53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70732A9-DA7D-4DF0-A278-14B9C196F4C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FBD15B01-647C-4B06-96CA-D1A76C0C400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2E89E71-6B43-4597-8540-D673F12D01C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8257CC1-8DD2-4ACD-87FB-F54C55A8B02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BE983D1-F6DA-4CDE-8FDB-AE2F4B65D75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B21F712-EEC6-4515-B642-42E4887D12D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FE61D1C-4BAE-4B78-B9C3-11C65B8715F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2E38E28-E895-4079-BAA1-C3985DD2EFE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90D3234-2F04-4F3A-914D-9558989D362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915D02F-7981-415E-A7F1-8EA93FDB0DD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4A50834-E229-4060-BAE9-5032BF66112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75052B2-8F6C-4443-A1C6-703D21CD646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6B2BFF3-3D87-4861-933F-26A3B391432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252C6D88-B8F6-423B-92CF-C3A3C9F7BCE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5E20539-DD93-429D-83DC-83DB23A64B9A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FE674A1-DA8F-47A5-A533-AD6178B6761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692423E-65E9-44F2-BDF7-BF394CE135B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AC8B99E-EA0E-43AF-8BB0-CC0106E475A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F4CC3097-9E64-4B71-89C0-F7EAAA4A81E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14BCED9-215B-40FE-9A0D-965C9775815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F8DEE1E-1AC9-4E1A-99E0-EE662569E21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2971934E-6EEA-40E4-B277-009A74829A4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3E951DD-E294-42F2-BF35-82258D20F77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9A0A110-ADB2-4D1C-8650-0973391CCDA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9273F20-4CAF-4558-AF6F-D4BD8ADD124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CB902EC-641F-4658-9404-E6E152331A44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AFA9536-C2B9-4D35-A8E5-B7F4396394F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191E50A0-27D2-4980-B981-C92A41C02E6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5B0C443-D7C7-4A46-9697-92EADE58144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255B9D40-94D9-422D-AFB2-F1A88BD7734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0D15B08-CFD9-41DB-B381-5A57F7C5474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925058D-12D6-4AA5-BA0E-0926FCE05EE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A2D6F89-9866-4030-924B-FE7FD8CDE69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4E85CBC-39AD-434C-8503-7C35AAE058C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DB6E854-2164-471A-971C-4B4BD52DE8E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12CCA7E-0DEC-45F1-996C-EED31B0F1DC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A0E6D36-2457-4BA7-A40B-3F7BAE80889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38DD71F-C528-4E70-BA78-CA7679A53168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966D834-D583-4334-A5FD-FA9F622C0C7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3139551-8DD7-49B1-9DB0-C00862FF85E5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04735FF-9403-4914-9B14-24F7B2E488C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A692712A-0AB1-4ED5-9BD9-E6AB31D82B9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FCEB1987-46E8-4404-9C56-CBB141DA0C3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C15B10A-0543-4D7F-95E8-5426BA19908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3209857-4F4C-4B84-8EAC-57DF3BAF745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6786CC5-DF13-410C-A167-9E73C7ED60EC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81358EA-C88C-4A84-8485-D3E6E3639F5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72991E9-E158-44A7-9061-D35BABAF7D86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3F861AC4-1DA9-4A16-80ED-95ACCB50FBA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04C06BE-51BB-4988-AD67-E568EF31303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3D5A6D49-86E1-479F-8A84-0F976DDAC49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816D211-6BC7-4802-9AD1-E48C06D98CD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64028B44-12FA-4729-A276-69E515C07D2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C48B3F2E-E483-45BE-A7BC-094C61ED33A2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EE91B747-0486-4915-B780-6480528890D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2AA492A-E285-43D3-94F3-3A4AC5EFAF1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34ACD1C-17D2-4812-8EE3-16B2D2B27B5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AB8DF61-C948-4EA7-BE71-13175FD2A647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5270D0D-D308-4F3B-B6A7-8B1A08643E8C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E88A603-DE77-4691-8F0C-C3B85AE784F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77B7CE9E-5B19-44A3-8496-1120E6347BE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5F5C7058-FEDC-4B0B-9F12-279BC9BA178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7AA3DD6-3704-4682-A0C1-55AC53FBECC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65C15003-609A-4D8E-A549-5909D79EDB4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23A96974-3DDE-4A87-9A64-361D0E16765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9F100A1-B413-4B69-B3BA-5F42A6AB0E6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16F8209-C492-4919-A614-3D50E7750DAC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106AD399-1EC4-4A4D-BDD9-7754C61B412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6015613-32AF-48E5-8FBA-077E5ED947AE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45AC6D2-351F-408E-8EAD-1E5BEF7F23DF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E6A9500-516F-4501-B391-F7EF7934F0E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5BD82D0-FD40-450E-8A16-23EF32980626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965CA1EC-ACC3-4538-9A28-6F0D23D634A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16C90DC2-9886-4304-ACD9-8621B9F1684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37E4C23-1FE1-44D7-954A-DEA6AF36FBC7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03FC279-E954-4582-B2D8-25E57C8CBAF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5D2CD948-88EA-4D16-9645-A2EC82E5859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15BAF14-40D3-4E4A-B014-A570CBE9CE4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F81B997-C0DC-4DFA-8A96-940A6F475C6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78B8081-CFF9-44DB-A650-16AF2DFD1A1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3B93AA6-C7A8-4803-BB6F-511649F9C890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1B6423F2-1BE2-4912-A7AC-3C628E6D9AC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0D42032D-82D1-4B7A-B32A-D94043B4CAD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E339754-7871-41D8-894A-51C7BD087DB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0BEF2C5-5E9E-459F-BF22-3CF1FD3A29D6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E5CC66EC-4A59-4A09-BC9E-54D880AF7CFB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C91BF428-5679-49F3-B234-796334997D08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43B9DCFE-CF93-43F0-8AC6-F78BB82047D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</TotalTime>
  <Words>817</Words>
  <Application>Microsoft Office PowerPoint</Application>
  <PresentationFormat>Widescreen</PresentationFormat>
  <Paragraphs>122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Office Theme</vt:lpstr>
      <vt:lpstr>PowerPoint Presentation</vt:lpstr>
      <vt:lpstr>Drinking Water Methods: Evaluation and Approval</vt:lpstr>
      <vt:lpstr>Drinking Water Methods</vt:lpstr>
      <vt:lpstr>EPA Drinking Water ATP Program </vt:lpstr>
      <vt:lpstr>Expedited Method Approval Process http://www.epa.gov/dwanalyticalmethods/expedited-drinking-water-analytical-method-approval-requirements</vt:lpstr>
      <vt:lpstr>Expedited Method Approval Process http://www.epa.gov/dwanalyticalmethods/expedited-drinking-water-analytical-method-approval-requirements </vt:lpstr>
      <vt:lpstr>Where can I find Approved Methods?</vt:lpstr>
      <vt:lpstr>Method Focus: pH</vt:lpstr>
      <vt:lpstr>Method Focus: pH</vt:lpstr>
      <vt:lpstr>Method Focus: Online Free/Total Chlorine</vt:lpstr>
      <vt:lpstr>Method Focus: Turbidity</vt:lpstr>
      <vt:lpstr>Method Focus: Turbidity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Villegas, Leah</dc:creator>
  <cp:lastModifiedBy>Waters, Tom</cp:lastModifiedBy>
  <cp:revision>279</cp:revision>
  <cp:lastPrinted>2019-07-23T14:21:45Z</cp:lastPrinted>
  <dcterms:created xsi:type="dcterms:W3CDTF">2015-12-17T19:12:38Z</dcterms:created>
  <dcterms:modified xsi:type="dcterms:W3CDTF">2019-07-29T14:40:38Z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</Properties>
</file>