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13"/>
  </p:notesMasterIdLst>
  <p:sldIdLst>
    <p:sldId id="256" r:id="rId5"/>
    <p:sldId id="917" r:id="rId6"/>
    <p:sldId id="920" r:id="rId7"/>
    <p:sldId id="918" r:id="rId8"/>
    <p:sldId id="919" r:id="rId9"/>
    <p:sldId id="921" r:id="rId10"/>
    <p:sldId id="922" r:id="rId11"/>
    <p:sldId id="92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85"/>
    <a:srgbClr val="8A1E73"/>
    <a:srgbClr val="1939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89237" autoAdjust="0"/>
  </p:normalViewPr>
  <p:slideViewPr>
    <p:cSldViewPr snapToGrid="0">
      <p:cViewPr varScale="1">
        <p:scale>
          <a:sx n="88" d="100"/>
          <a:sy n="88" d="100"/>
        </p:scale>
        <p:origin x="114" y="168"/>
      </p:cViewPr>
      <p:guideLst/>
    </p:cSldViewPr>
  </p:slideViewPr>
  <p:notesTextViewPr>
    <p:cViewPr>
      <p:scale>
        <a:sx n="1" d="1"/>
        <a:sy n="1" d="1"/>
      </p:scale>
      <p:origin x="0" y="0"/>
    </p:cViewPr>
  </p:notesTextViewPr>
  <p:sorterViewPr>
    <p:cViewPr>
      <p:scale>
        <a:sx n="100" d="100"/>
        <a:sy n="100" d="100"/>
      </p:scale>
      <p:origin x="0" y="-105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BF612F-AAAE-4F9B-AA22-E05CF409FECE}" type="datetimeFigureOut">
              <a:rPr lang="en-US" smtClean="0"/>
              <a:t>7/19/2019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6BEDE4E-5879-49C5-91EF-D978C79EE3AD}" type="slidenum">
              <a:rPr lang="en-US" smtClean="0"/>
              <a:t>‹#›</a:t>
            </a:fld>
            <a:endParaRPr lang="en-US" dirty="0"/>
          </a:p>
        </p:txBody>
      </p:sp>
    </p:spTree>
    <p:extLst>
      <p:ext uri="{BB962C8B-B14F-4D97-AF65-F5344CB8AC3E}">
        <p14:creationId xmlns:p14="http://schemas.microsoft.com/office/powerpoint/2010/main" val="2794154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EDE4E-5879-49C5-91EF-D978C79EE3AD}" type="slidenum">
              <a:rPr lang="en-US" smtClean="0"/>
              <a:t>2</a:t>
            </a:fld>
            <a:endParaRPr lang="en-US" dirty="0"/>
          </a:p>
        </p:txBody>
      </p:sp>
    </p:spTree>
    <p:extLst>
      <p:ext uri="{BB962C8B-B14F-4D97-AF65-F5344CB8AC3E}">
        <p14:creationId xmlns:p14="http://schemas.microsoft.com/office/powerpoint/2010/main" val="107814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BEDE4E-5879-49C5-91EF-D978C79EE3AD}" type="slidenum">
              <a:rPr lang="en-US" smtClean="0"/>
              <a:t>6</a:t>
            </a:fld>
            <a:endParaRPr lang="en-US" dirty="0"/>
          </a:p>
        </p:txBody>
      </p:sp>
    </p:spTree>
    <p:extLst>
      <p:ext uri="{BB962C8B-B14F-4D97-AF65-F5344CB8AC3E}">
        <p14:creationId xmlns:p14="http://schemas.microsoft.com/office/powerpoint/2010/main" val="574474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7744178" y="0"/>
            <a:ext cx="4447823" cy="170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11" name="Picture 10" descr="photo of clean water" title="photo of clean wa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981"/>
            <a:ext cx="12192000" cy="6868160"/>
          </a:xfrm>
          <a:prstGeom prst="rect">
            <a:avLst/>
          </a:prstGeom>
        </p:spPr>
      </p:pic>
      <p:pic>
        <p:nvPicPr>
          <p:cNvPr id="12" name="Picture 11" descr="EPA Office of Ground Water and Drinking Water logo" title="EPA Office of Ground Water and Drinking Wat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32801" y="5055174"/>
            <a:ext cx="2526996" cy="1319653"/>
          </a:xfrm>
          <a:prstGeom prst="rect">
            <a:avLst/>
          </a:prstGeom>
        </p:spPr>
      </p:pic>
      <p:sp>
        <p:nvSpPr>
          <p:cNvPr id="2" name="Title 1"/>
          <p:cNvSpPr>
            <a:spLocks noGrp="1"/>
          </p:cNvSpPr>
          <p:nvPr>
            <p:ph type="ctrTitle" hasCustomPrompt="1"/>
          </p:nvPr>
        </p:nvSpPr>
        <p:spPr>
          <a:xfrm>
            <a:off x="4673600" y="1092201"/>
            <a:ext cx="6197600" cy="993775"/>
          </a:xfrm>
        </p:spPr>
        <p:txBody>
          <a:bodyPr anchor="b" anchorCtr="0">
            <a:noAutofit/>
          </a:bodyPr>
          <a:lstStyle>
            <a:lvl1pPr algn="r">
              <a:defRPr sz="4000">
                <a:solidFill>
                  <a:schemeClr val="accent1"/>
                </a:solidFill>
              </a:defRPr>
            </a:lvl1pPr>
          </a:lstStyle>
          <a:p>
            <a:r>
              <a:rPr lang="en-US" dirty="0"/>
              <a:t>CLICK TO EDIT MASTER TITLE STYLE</a:t>
            </a:r>
          </a:p>
        </p:txBody>
      </p:sp>
      <p:sp>
        <p:nvSpPr>
          <p:cNvPr id="3" name="Subtitle 2"/>
          <p:cNvSpPr>
            <a:spLocks noGrp="1"/>
          </p:cNvSpPr>
          <p:nvPr>
            <p:ph type="subTitle" idx="1" hasCustomPrompt="1"/>
          </p:nvPr>
        </p:nvSpPr>
        <p:spPr>
          <a:xfrm>
            <a:off x="4572000" y="2108200"/>
            <a:ext cx="6299200" cy="609600"/>
          </a:xfrm>
        </p:spPr>
        <p:txBody>
          <a:bodyPr/>
          <a:lstStyle>
            <a:lvl1pPr marL="0" indent="0" algn="r">
              <a:buNone/>
              <a:defRPr>
                <a:solidFill>
                  <a:schemeClr val="accent6"/>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  |  Date</a:t>
            </a:r>
          </a:p>
        </p:txBody>
      </p:sp>
    </p:spTree>
    <p:extLst>
      <p:ext uri="{BB962C8B-B14F-4D97-AF65-F5344CB8AC3E}">
        <p14:creationId xmlns:p14="http://schemas.microsoft.com/office/powerpoint/2010/main" val="87829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descr="blue bar" title="blue bar"/>
          <p:cNvSpPr/>
          <p:nvPr userDrawn="1"/>
        </p:nvSpPr>
        <p:spPr>
          <a:xfrm>
            <a:off x="0" y="6087301"/>
            <a:ext cx="12192000" cy="787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2"/>
            <a:ext cx="9042400" cy="375919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07200" y="6290502"/>
            <a:ext cx="2844800" cy="365125"/>
          </a:xfrm>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a:xfrm>
            <a:off x="609600" y="6290502"/>
            <a:ext cx="3860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15904" y="6290502"/>
            <a:ext cx="812800" cy="365125"/>
          </a:xfrm>
        </p:spPr>
        <p:txBody>
          <a:bodyPr/>
          <a:lstStyle/>
          <a:p>
            <a:fld id="{F78498E3-9FBF-46FE-87F5-F028E832A097}" type="slidenum">
              <a:rPr lang="en-US" smtClean="0"/>
              <a:t>‹#›</a:t>
            </a:fld>
            <a:endParaRPr lang="en-US" dirty="0"/>
          </a:p>
        </p:txBody>
      </p:sp>
    </p:spTree>
    <p:extLst>
      <p:ext uri="{BB962C8B-B14F-4D97-AF65-F5344CB8AC3E}">
        <p14:creationId xmlns:p14="http://schemas.microsoft.com/office/powerpoint/2010/main" val="41929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photo of clean water" title="photo of clean wa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8160"/>
          </a:xfrm>
          <a:prstGeom prst="rect">
            <a:avLst/>
          </a:prstGeom>
        </p:spPr>
      </p:pic>
      <p:sp>
        <p:nvSpPr>
          <p:cNvPr id="2" name="Title 1"/>
          <p:cNvSpPr>
            <a:spLocks noGrp="1"/>
          </p:cNvSpPr>
          <p:nvPr>
            <p:ph type="title"/>
          </p:nvPr>
        </p:nvSpPr>
        <p:spPr>
          <a:xfrm>
            <a:off x="812800" y="3429000"/>
            <a:ext cx="10363200" cy="1362075"/>
          </a:xfrm>
          <a:noFill/>
          <a:ln>
            <a:noFill/>
          </a:ln>
        </p:spPr>
        <p:txBody>
          <a:bodyPr anchor="ctr" anchorCtr="1">
            <a:normAutofit/>
          </a:bodyPr>
          <a:lstStyle>
            <a:lvl1pPr algn="ctr">
              <a:defRPr sz="4000" b="1" cap="all">
                <a:solidFill>
                  <a:schemeClr val="tx2"/>
                </a:solidFill>
                <a:effectLst>
                  <a:outerShdw blurRad="69850" dist="38100" dir="2700000" algn="tl" rotWithShape="0">
                    <a:schemeClr val="bg1">
                      <a:alpha val="24000"/>
                    </a:schemeClr>
                  </a:outerShdw>
                </a:effectLst>
              </a:defRPr>
            </a:lvl1pPr>
          </a:lstStyle>
          <a:p>
            <a:r>
              <a:rPr lang="en-US" dirty="0"/>
              <a:t>Click to edit Master title style</a:t>
            </a:r>
          </a:p>
        </p:txBody>
      </p:sp>
    </p:spTree>
    <p:extLst>
      <p:ext uri="{BB962C8B-B14F-4D97-AF65-F5344CB8AC3E}">
        <p14:creationId xmlns:p14="http://schemas.microsoft.com/office/powerpoint/2010/main" val="306189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0" y="1747834"/>
            <a:ext cx="3860800" cy="812801"/>
          </a:xfrm>
        </p:spPr>
        <p:txBody>
          <a:bodyPr/>
          <a:lstStyle/>
          <a:p>
            <a:r>
              <a:rPr lang="en-US" dirty="0"/>
              <a:t>Click to edit Master title style</a:t>
            </a:r>
          </a:p>
        </p:txBody>
      </p:sp>
      <p:sp>
        <p:nvSpPr>
          <p:cNvPr id="4" name="Content Placeholder 3"/>
          <p:cNvSpPr>
            <a:spLocks noGrp="1"/>
          </p:cNvSpPr>
          <p:nvPr>
            <p:ph sz="half" idx="2"/>
          </p:nvPr>
        </p:nvSpPr>
        <p:spPr>
          <a:xfrm>
            <a:off x="6908800" y="2865437"/>
            <a:ext cx="3759200" cy="2798764"/>
          </a:xfrm>
        </p:spPr>
        <p:txBody>
          <a:bodyPr>
            <a:normAutofit/>
          </a:bodyPr>
          <a:lstStyle>
            <a:lvl1pPr>
              <a:defRPr sz="16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908800" y="6273800"/>
            <a:ext cx="3759200" cy="365125"/>
          </a:xfrm>
        </p:spPr>
        <p:txBody>
          <a:bodyPr/>
          <a:lstStyle>
            <a:lvl1pPr algn="l">
              <a:defRPr/>
            </a:lvl1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8" name="Picture Placeholder 4" descr="photo" title="photo"/>
          <p:cNvSpPr>
            <a:spLocks noGrp="1"/>
          </p:cNvSpPr>
          <p:nvPr>
            <p:ph type="pic" sz="quarter" idx="14"/>
          </p:nvPr>
        </p:nvSpPr>
        <p:spPr>
          <a:xfrm>
            <a:off x="1" y="-1"/>
            <a:ext cx="6604000" cy="6858001"/>
          </a:xfrm>
        </p:spPr>
      </p:sp>
      <p:sp>
        <p:nvSpPr>
          <p:cNvPr id="10" name="Slide Number Placeholder 5"/>
          <p:cNvSpPr>
            <a:spLocks noGrp="1"/>
          </p:cNvSpPr>
          <p:nvPr>
            <p:ph type="sldNum" sz="quarter" idx="4"/>
          </p:nvPr>
        </p:nvSpPr>
        <p:spPr>
          <a:xfrm>
            <a:off x="10915904" y="6273800"/>
            <a:ext cx="812800" cy="365125"/>
          </a:xfrm>
          <a:prstGeom prst="rect">
            <a:avLst/>
          </a:prstGeom>
        </p:spPr>
        <p:txBody>
          <a:bodyPr vert="horz" lIns="91440" tIns="45720" rIns="91440" bIns="45720" rtlCol="0" anchor="ctr"/>
          <a:lstStyle>
            <a:lvl1pPr algn="r">
              <a:defRPr sz="1333" b="1">
                <a:solidFill>
                  <a:schemeClr val="bg1"/>
                </a:solidFill>
              </a:defRPr>
            </a:lvl1pPr>
          </a:lstStyle>
          <a:p>
            <a:fld id="{F78498E3-9FBF-46FE-87F5-F028E832A097}" type="slidenum">
              <a:rPr lang="en-US" smtClean="0"/>
              <a:pPr/>
              <a:t>‹#›</a:t>
            </a:fld>
            <a:endParaRPr lang="en-US" dirty="0"/>
          </a:p>
        </p:txBody>
      </p:sp>
    </p:spTree>
    <p:extLst>
      <p:ext uri="{BB962C8B-B14F-4D97-AF65-F5344CB8AC3E}">
        <p14:creationId xmlns:p14="http://schemas.microsoft.com/office/powerpoint/2010/main" val="91668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Picture Placeholder 4" descr="photo" title="photo"/>
          <p:cNvSpPr>
            <a:spLocks noGrp="1"/>
          </p:cNvSpPr>
          <p:nvPr>
            <p:ph type="pic" sz="quarter" idx="14"/>
          </p:nvPr>
        </p:nvSpPr>
        <p:spPr>
          <a:xfrm>
            <a:off x="5283200" y="-1"/>
            <a:ext cx="6908800" cy="6858001"/>
          </a:xfrm>
        </p:spPr>
      </p:sp>
      <p:sp>
        <p:nvSpPr>
          <p:cNvPr id="2" name="Title 1"/>
          <p:cNvSpPr>
            <a:spLocks noGrp="1"/>
          </p:cNvSpPr>
          <p:nvPr>
            <p:ph type="title"/>
          </p:nvPr>
        </p:nvSpPr>
        <p:spPr>
          <a:xfrm>
            <a:off x="609600" y="1803398"/>
            <a:ext cx="3860800" cy="812801"/>
          </a:xfrm>
        </p:spPr>
        <p:txBody>
          <a:bodyPr/>
          <a:lstStyle/>
          <a:p>
            <a:r>
              <a:rPr lang="en-US" dirty="0"/>
              <a:t>Click to edit Master title style</a:t>
            </a:r>
          </a:p>
        </p:txBody>
      </p:sp>
      <p:sp>
        <p:nvSpPr>
          <p:cNvPr id="4" name="Content Placeholder 3"/>
          <p:cNvSpPr>
            <a:spLocks noGrp="1"/>
          </p:cNvSpPr>
          <p:nvPr>
            <p:ph sz="half" idx="2"/>
          </p:nvPr>
        </p:nvSpPr>
        <p:spPr>
          <a:xfrm>
            <a:off x="609600" y="2921001"/>
            <a:ext cx="3759200" cy="2798764"/>
          </a:xfrm>
        </p:spPr>
        <p:txBody>
          <a:bodyPr>
            <a:normAutofit/>
          </a:bodyPr>
          <a:lstStyle>
            <a:lvl1pPr>
              <a:defRPr sz="1600"/>
            </a:lvl1pPr>
            <a:lvl2pPr>
              <a:defRPr sz="1600"/>
            </a:lvl2pPr>
            <a:lvl3pPr>
              <a:defRPr sz="16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908800" y="6273800"/>
            <a:ext cx="3759200" cy="365125"/>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4"/>
          </p:nvPr>
        </p:nvSpPr>
        <p:spPr>
          <a:xfrm>
            <a:off x="10915904" y="6273800"/>
            <a:ext cx="812800" cy="365125"/>
          </a:xfrm>
          <a:prstGeom prst="rect">
            <a:avLst/>
          </a:prstGeom>
        </p:spPr>
        <p:txBody>
          <a:bodyPr vert="horz" lIns="91440" tIns="45720" rIns="91440" bIns="45720" rtlCol="0" anchor="ctr"/>
          <a:lstStyle>
            <a:lvl1pPr algn="r">
              <a:defRPr sz="1333" b="1">
                <a:solidFill>
                  <a:schemeClr val="bg1"/>
                </a:solidFill>
              </a:defRPr>
            </a:lvl1pPr>
          </a:lstStyle>
          <a:p>
            <a:fld id="{F78498E3-9FBF-46FE-87F5-F028E832A097}" type="slidenum">
              <a:rPr lang="en-US" smtClean="0"/>
              <a:pPr/>
              <a:t>‹#›</a:t>
            </a:fld>
            <a:endParaRPr lang="en-US" dirty="0"/>
          </a:p>
        </p:txBody>
      </p:sp>
    </p:spTree>
    <p:extLst>
      <p:ext uri="{BB962C8B-B14F-4D97-AF65-F5344CB8AC3E}">
        <p14:creationId xmlns:p14="http://schemas.microsoft.com/office/powerpoint/2010/main" val="314806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609600" y="1701800"/>
            <a:ext cx="3860800" cy="3962400"/>
          </a:xfrm>
        </p:spPr>
        <p:txBody>
          <a:bodyPr>
            <a:norm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73601" y="1701800"/>
            <a:ext cx="4572001" cy="3962400"/>
          </a:xfrm>
        </p:spPr>
        <p:txBody>
          <a:bodyPr>
            <a:norm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8498E3-9FBF-46FE-87F5-F028E832A097}" type="slidenum">
              <a:rPr lang="en-US" smtClean="0"/>
              <a:t>‹#›</a:t>
            </a:fld>
            <a:endParaRPr lang="en-US" dirty="0"/>
          </a:p>
        </p:txBody>
      </p:sp>
    </p:spTree>
    <p:extLst>
      <p:ext uri="{BB962C8B-B14F-4D97-AF65-F5344CB8AC3E}">
        <p14:creationId xmlns:p14="http://schemas.microsoft.com/office/powerpoint/2010/main" val="158734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0B40AA-6AF9-41DA-B99E-12244FCDCE8E}" type="datetime1">
              <a:rPr lang="en-US" smtClean="0"/>
              <a:t>7/19/2019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2DC568-BEC9-416A-839A-C733743B8394}" type="slidenum">
              <a:rPr lang="en-US" smtClean="0"/>
              <a:t>‹#›</a:t>
            </a:fld>
            <a:endParaRPr lang="en-US" dirty="0"/>
          </a:p>
        </p:txBody>
      </p:sp>
    </p:spTree>
    <p:extLst>
      <p:ext uri="{BB962C8B-B14F-4D97-AF65-F5344CB8AC3E}">
        <p14:creationId xmlns:p14="http://schemas.microsoft.com/office/powerpoint/2010/main" val="14539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6D0A51-01E1-4966-8A18-E57606BB7438}"/>
              </a:ext>
            </a:extLst>
          </p:cNvPr>
          <p:cNvSpPr>
            <a:spLocks noGrp="1"/>
          </p:cNvSpPr>
          <p:nvPr>
            <p:ph type="dt" sz="half" idx="10"/>
          </p:nvPr>
        </p:nvSpPr>
        <p:spPr/>
        <p:txBody>
          <a:bodyPr/>
          <a:lstStyle/>
          <a:p>
            <a:pPr>
              <a:defRPr/>
            </a:pPr>
            <a:r>
              <a:rPr lang="en-US">
                <a:solidFill>
                  <a:srgbClr val="FFFFFF"/>
                </a:solidFill>
              </a:rPr>
              <a:t>9/30/2018</a:t>
            </a:r>
          </a:p>
        </p:txBody>
      </p:sp>
      <p:sp>
        <p:nvSpPr>
          <p:cNvPr id="3" name="Footer Placeholder 2">
            <a:extLst>
              <a:ext uri="{FF2B5EF4-FFF2-40B4-BE49-F238E27FC236}">
                <a16:creationId xmlns:a16="http://schemas.microsoft.com/office/drawing/2014/main" id="{74A82587-3B58-4F0D-89E8-77A93B2964DA}"/>
              </a:ext>
            </a:extLst>
          </p:cNvPr>
          <p:cNvSpPr>
            <a:spLocks noGrp="1"/>
          </p:cNvSpPr>
          <p:nvPr>
            <p:ph type="ftr" sz="quarter" idx="11"/>
          </p:nvPr>
        </p:nvSpPr>
        <p:spPr/>
        <p:txBody>
          <a:bodyPr/>
          <a:lstStyle/>
          <a:p>
            <a:pPr>
              <a:defRPr/>
            </a:pPr>
            <a:endParaRPr lang="en-US">
              <a:solidFill>
                <a:srgbClr val="FFFFFF"/>
              </a:solidFill>
            </a:endParaRPr>
          </a:p>
        </p:txBody>
      </p:sp>
      <p:sp>
        <p:nvSpPr>
          <p:cNvPr id="4" name="Slide Number Placeholder 3">
            <a:extLst>
              <a:ext uri="{FF2B5EF4-FFF2-40B4-BE49-F238E27FC236}">
                <a16:creationId xmlns:a16="http://schemas.microsoft.com/office/drawing/2014/main" id="{8F945BB7-D2E6-4514-843C-BB3BA57E3C23}"/>
              </a:ext>
            </a:extLst>
          </p:cNvPr>
          <p:cNvSpPr>
            <a:spLocks noGrp="1"/>
          </p:cNvSpPr>
          <p:nvPr>
            <p:ph type="sldNum" sz="quarter" idx="12"/>
          </p:nvPr>
        </p:nvSpPr>
        <p:spPr/>
        <p:txBody>
          <a:bodyPr/>
          <a:lstStyle/>
          <a:p>
            <a:pPr>
              <a:defRPr/>
            </a:pPr>
            <a:fld id="{6E6D2834-8CA3-4932-A9F2-29F3EEE45DD9}" type="slidenum">
              <a:rPr lang="en-US" smtClean="0">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5973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descr="blue bar" title="blue bar"/>
          <p:cNvSpPr/>
          <p:nvPr userDrawn="1"/>
        </p:nvSpPr>
        <p:spPr>
          <a:xfrm>
            <a:off x="0" y="6070600"/>
            <a:ext cx="12192000" cy="7874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400" dirty="0">
              <a:solidFill>
                <a:srgbClr val="2369AF"/>
              </a:solidFill>
            </a:endParaRPr>
          </a:p>
        </p:txBody>
      </p:sp>
      <p:pic>
        <p:nvPicPr>
          <p:cNvPr id="10" name="Picture 9" descr="EPA Office of Ground Water and Drinking Water logo" title="EPA Office of Ground Water and Drinking Water logo"/>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363200" y="480393"/>
            <a:ext cx="1365504" cy="713096"/>
          </a:xfrm>
          <a:prstGeom prst="rect">
            <a:avLst/>
          </a:prstGeom>
        </p:spPr>
      </p:pic>
      <p:sp>
        <p:nvSpPr>
          <p:cNvPr id="2" name="Title Placeholder 1"/>
          <p:cNvSpPr>
            <a:spLocks noGrp="1"/>
          </p:cNvSpPr>
          <p:nvPr>
            <p:ph type="title"/>
          </p:nvPr>
        </p:nvSpPr>
        <p:spPr>
          <a:xfrm>
            <a:off x="609600" y="274639"/>
            <a:ext cx="90424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9042400" cy="3860799"/>
          </a:xfrm>
          <a:prstGeom prst="rect">
            <a:avLst/>
          </a:prstGeom>
          <a:no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07200" y="6273800"/>
            <a:ext cx="2844800" cy="365125"/>
          </a:xfrm>
          <a:prstGeom prst="rect">
            <a:avLst/>
          </a:prstGeom>
        </p:spPr>
        <p:txBody>
          <a:bodyPr vert="horz" lIns="91440" tIns="45720" rIns="91440" bIns="45720" rtlCol="0" anchor="ctr"/>
          <a:lstStyle>
            <a:lvl1pPr algn="r">
              <a:defRPr sz="1067">
                <a:solidFill>
                  <a:schemeClr val="bg1"/>
                </a:solidFill>
              </a:defRPr>
            </a:lvl1pPr>
          </a:lstStyle>
          <a:p>
            <a:endParaRPr lang="en-US" dirty="0"/>
          </a:p>
        </p:txBody>
      </p:sp>
      <p:sp>
        <p:nvSpPr>
          <p:cNvPr id="5" name="Footer Placeholder 4"/>
          <p:cNvSpPr>
            <a:spLocks noGrp="1"/>
          </p:cNvSpPr>
          <p:nvPr>
            <p:ph type="ftr" sz="quarter" idx="3"/>
          </p:nvPr>
        </p:nvSpPr>
        <p:spPr>
          <a:xfrm>
            <a:off x="609600" y="6273800"/>
            <a:ext cx="3860800" cy="365125"/>
          </a:xfrm>
          <a:prstGeom prst="rect">
            <a:avLst/>
          </a:prstGeom>
        </p:spPr>
        <p:txBody>
          <a:bodyPr vert="horz" lIns="91440" tIns="45720" rIns="91440" bIns="45720" rtlCol="0" anchor="ctr"/>
          <a:lstStyle>
            <a:lvl1pPr algn="l">
              <a:defRPr sz="1067">
                <a:solidFill>
                  <a:schemeClr val="bg1"/>
                </a:solidFill>
              </a:defRPr>
            </a:lvl1pPr>
          </a:lstStyle>
          <a:p>
            <a:endParaRPr lang="en-US" dirty="0"/>
          </a:p>
        </p:txBody>
      </p:sp>
      <p:sp>
        <p:nvSpPr>
          <p:cNvPr id="6" name="Slide Number Placeholder 5"/>
          <p:cNvSpPr>
            <a:spLocks noGrp="1"/>
          </p:cNvSpPr>
          <p:nvPr>
            <p:ph type="sldNum" sz="quarter" idx="4"/>
          </p:nvPr>
        </p:nvSpPr>
        <p:spPr>
          <a:xfrm>
            <a:off x="10915904" y="6273800"/>
            <a:ext cx="812800" cy="365125"/>
          </a:xfrm>
          <a:prstGeom prst="rect">
            <a:avLst/>
          </a:prstGeom>
        </p:spPr>
        <p:txBody>
          <a:bodyPr vert="horz" lIns="91440" tIns="45720" rIns="91440" bIns="45720" rtlCol="0" anchor="ctr"/>
          <a:lstStyle>
            <a:lvl1pPr algn="r">
              <a:defRPr sz="1333" b="1">
                <a:solidFill>
                  <a:schemeClr val="bg1"/>
                </a:solidFill>
              </a:defRPr>
            </a:lvl1pPr>
          </a:lstStyle>
          <a:p>
            <a:fld id="{F78498E3-9FBF-46FE-87F5-F028E832A097}" type="slidenum">
              <a:rPr lang="en-US" smtClean="0"/>
              <a:pPr/>
              <a:t>‹#›</a:t>
            </a:fld>
            <a:endParaRPr lang="en-US" dirty="0"/>
          </a:p>
        </p:txBody>
      </p:sp>
    </p:spTree>
    <p:extLst>
      <p:ext uri="{BB962C8B-B14F-4D97-AF65-F5344CB8AC3E}">
        <p14:creationId xmlns:p14="http://schemas.microsoft.com/office/powerpoint/2010/main" val="100158632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hdr="0" ftr="0" dt="0"/>
  <p:txStyles>
    <p:titleStyle>
      <a:lvl1pPr algn="l" defTabSz="1219170" rtl="0" eaLnBrk="1" latinLnBrk="0" hangingPunct="1">
        <a:spcBef>
          <a:spcPct val="0"/>
        </a:spcBef>
        <a:buNone/>
        <a:defRPr sz="3200" kern="1200">
          <a:solidFill>
            <a:schemeClr val="accent6"/>
          </a:solidFill>
          <a:latin typeface="+mj-lt"/>
          <a:ea typeface="+mj-ea"/>
          <a:cs typeface="+mj-cs"/>
        </a:defRPr>
      </a:lvl1pPr>
    </p:titleStyle>
    <p:bodyStyle>
      <a:lvl1pPr marL="0" indent="0" algn="l" defTabSz="1219170" rtl="0" eaLnBrk="1" latinLnBrk="0" hangingPunct="1">
        <a:lnSpc>
          <a:spcPct val="100000"/>
        </a:lnSpc>
        <a:spcBef>
          <a:spcPct val="20000"/>
        </a:spcBef>
        <a:buFont typeface="Arial" panose="020B0604020202020204" pitchFamily="34" charset="0"/>
        <a:buNone/>
        <a:defRPr sz="1600" kern="1200">
          <a:solidFill>
            <a:schemeClr val="tx1"/>
          </a:solidFill>
          <a:latin typeface="+mn-lt"/>
          <a:ea typeface="+mn-ea"/>
          <a:cs typeface="+mn-cs"/>
        </a:defRPr>
      </a:lvl1pPr>
      <a:lvl2pPr marL="609585" indent="0" algn="l" defTabSz="1219170" rtl="0" eaLnBrk="1" latinLnBrk="0" hangingPunct="1">
        <a:lnSpc>
          <a:spcPct val="100000"/>
        </a:lnSpc>
        <a:spcBef>
          <a:spcPct val="20000"/>
        </a:spcBef>
        <a:buFont typeface="Arial" panose="020B0604020202020204" pitchFamily="34" charset="0"/>
        <a:buNone/>
        <a:defRPr sz="1600" kern="1200">
          <a:solidFill>
            <a:schemeClr val="tx1"/>
          </a:solidFill>
          <a:latin typeface="+mn-lt"/>
          <a:ea typeface="+mn-ea"/>
          <a:cs typeface="+mn-cs"/>
        </a:defRPr>
      </a:lvl2pPr>
      <a:lvl3pPr marL="1219170" indent="0" algn="l" defTabSz="1219170" rtl="0" eaLnBrk="1" latinLnBrk="0" hangingPunct="1">
        <a:lnSpc>
          <a:spcPct val="100000"/>
        </a:lnSpc>
        <a:spcBef>
          <a:spcPct val="20000"/>
        </a:spcBef>
        <a:buFont typeface="Arial" panose="020B0604020202020204" pitchFamily="34" charset="0"/>
        <a:buNone/>
        <a:defRPr sz="1600" kern="1200">
          <a:solidFill>
            <a:schemeClr val="tx1"/>
          </a:solidFill>
          <a:latin typeface="+mn-lt"/>
          <a:ea typeface="+mn-ea"/>
          <a:cs typeface="+mn-cs"/>
        </a:defRPr>
      </a:lvl3pPr>
      <a:lvl4pPr marL="1828754" indent="0" algn="l" defTabSz="1219170" rtl="0" eaLnBrk="1" latinLnBrk="0" hangingPunct="1">
        <a:lnSpc>
          <a:spcPct val="100000"/>
        </a:lnSpc>
        <a:spcBef>
          <a:spcPct val="20000"/>
        </a:spcBef>
        <a:buFont typeface="Arial" panose="020B0604020202020204" pitchFamily="34" charset="0"/>
        <a:buNone/>
        <a:defRPr sz="1600" kern="1200">
          <a:solidFill>
            <a:schemeClr val="tx1"/>
          </a:solidFill>
          <a:latin typeface="+mn-lt"/>
          <a:ea typeface="+mn-ea"/>
          <a:cs typeface="+mn-cs"/>
        </a:defRPr>
      </a:lvl4pPr>
      <a:lvl5pPr marL="2438339" indent="0" algn="l" defTabSz="1219170" rtl="0" eaLnBrk="1" latinLnBrk="0" hangingPunct="1">
        <a:lnSpc>
          <a:spcPct val="100000"/>
        </a:lnSpc>
        <a:spcBef>
          <a:spcPct val="20000"/>
        </a:spcBef>
        <a:buFont typeface="Arial" panose="020B0604020202020204" pitchFamily="34" charset="0"/>
        <a:buNone/>
        <a:defRPr sz="16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D52B-91F0-48E6-A029-ED217B04BFA8}"/>
              </a:ext>
            </a:extLst>
          </p:cNvPr>
          <p:cNvSpPr>
            <a:spLocks noGrp="1"/>
          </p:cNvSpPr>
          <p:nvPr>
            <p:ph type="ctrTitle"/>
          </p:nvPr>
        </p:nvSpPr>
        <p:spPr>
          <a:xfrm>
            <a:off x="707571" y="236312"/>
            <a:ext cx="4920343" cy="993775"/>
          </a:xfrm>
        </p:spPr>
        <p:txBody>
          <a:bodyPr/>
          <a:lstStyle/>
          <a:p>
            <a:r>
              <a:rPr lang="en-US" dirty="0"/>
              <a:t>SDWIS State Update </a:t>
            </a:r>
          </a:p>
        </p:txBody>
      </p:sp>
      <p:sp>
        <p:nvSpPr>
          <p:cNvPr id="3" name="Subtitle 2">
            <a:extLst>
              <a:ext uri="{FF2B5EF4-FFF2-40B4-BE49-F238E27FC236}">
                <a16:creationId xmlns:a16="http://schemas.microsoft.com/office/drawing/2014/main" id="{D38E7784-06BC-4902-B534-18DF6F99D29C}"/>
              </a:ext>
            </a:extLst>
          </p:cNvPr>
          <p:cNvSpPr>
            <a:spLocks noGrp="1"/>
          </p:cNvSpPr>
          <p:nvPr>
            <p:ph type="subTitle" idx="1"/>
          </p:nvPr>
        </p:nvSpPr>
        <p:spPr>
          <a:xfrm>
            <a:off x="903514" y="1578430"/>
            <a:ext cx="9967687" cy="1132114"/>
          </a:xfrm>
        </p:spPr>
        <p:txBody>
          <a:bodyPr>
            <a:normAutofit/>
          </a:bodyPr>
          <a:lstStyle/>
          <a:p>
            <a:pPr algn="l"/>
            <a:r>
              <a:rPr lang="en-US" sz="2000" dirty="0"/>
              <a:t>Renee Morris, Drinking Water Protection Division, Infrastructure Branch</a:t>
            </a:r>
          </a:p>
        </p:txBody>
      </p:sp>
    </p:spTree>
    <p:extLst>
      <p:ext uri="{BB962C8B-B14F-4D97-AF65-F5344CB8AC3E}">
        <p14:creationId xmlns:p14="http://schemas.microsoft.com/office/powerpoint/2010/main" val="381545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3EC159-70FE-4956-B83A-FEC12F2AC3D2}"/>
              </a:ext>
            </a:extLst>
          </p:cNvPr>
          <p:cNvSpPr>
            <a:spLocks noGrp="1"/>
          </p:cNvSpPr>
          <p:nvPr>
            <p:ph type="sldNum" sz="quarter" idx="12"/>
          </p:nvPr>
        </p:nvSpPr>
        <p:spPr/>
        <p:txBody>
          <a:bodyPr/>
          <a:lstStyle/>
          <a:p>
            <a:pPr>
              <a:defRPr/>
            </a:pPr>
            <a:fld id="{6E6D2834-8CA3-4932-A9F2-29F3EEE45DD9}" type="slidenum">
              <a:rPr lang="en-US" smtClean="0">
                <a:solidFill>
                  <a:srgbClr val="FFFFFF"/>
                </a:solidFill>
              </a:rPr>
              <a:pPr>
                <a:defRPr/>
              </a:pPr>
              <a:t>2</a:t>
            </a:fld>
            <a:endParaRPr lang="en-US" dirty="0">
              <a:solidFill>
                <a:srgbClr val="FFFFFF"/>
              </a:solidFill>
            </a:endParaRPr>
          </a:p>
        </p:txBody>
      </p:sp>
      <p:grpSp>
        <p:nvGrpSpPr>
          <p:cNvPr id="3" name="Group 2">
            <a:extLst>
              <a:ext uri="{FF2B5EF4-FFF2-40B4-BE49-F238E27FC236}">
                <a16:creationId xmlns:a16="http://schemas.microsoft.com/office/drawing/2014/main" id="{119869C4-7209-4235-A4BE-B98B34F66EE7}"/>
              </a:ext>
            </a:extLst>
          </p:cNvPr>
          <p:cNvGrpSpPr/>
          <p:nvPr/>
        </p:nvGrpSpPr>
        <p:grpSpPr>
          <a:xfrm>
            <a:off x="152400" y="76198"/>
            <a:ext cx="10528188" cy="5968254"/>
            <a:chOff x="313735" y="69850"/>
            <a:chExt cx="10147637" cy="5940876"/>
          </a:xfrm>
        </p:grpSpPr>
        <p:sp>
          <p:nvSpPr>
            <p:cNvPr id="5" name="AutoShape 3">
              <a:extLst>
                <a:ext uri="{FF2B5EF4-FFF2-40B4-BE49-F238E27FC236}">
                  <a16:creationId xmlns:a16="http://schemas.microsoft.com/office/drawing/2014/main" id="{B29F0175-B57E-48AB-9B47-ACC470B4D177}"/>
                </a:ext>
              </a:extLst>
            </p:cNvPr>
            <p:cNvSpPr>
              <a:spLocks noChangeAspect="1" noChangeArrowheads="1" noTextEdit="1"/>
            </p:cNvSpPr>
            <p:nvPr/>
          </p:nvSpPr>
          <p:spPr bwMode="auto">
            <a:xfrm>
              <a:off x="313735" y="151466"/>
              <a:ext cx="9726576" cy="565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E9AA9C2B-B357-410C-9F81-A3DF90FDD497}"/>
                </a:ext>
              </a:extLst>
            </p:cNvPr>
            <p:cNvSpPr>
              <a:spLocks noChangeArrowheads="1"/>
            </p:cNvSpPr>
            <p:nvPr/>
          </p:nvSpPr>
          <p:spPr bwMode="auto">
            <a:xfrm>
              <a:off x="8346821" y="2290763"/>
              <a:ext cx="1068388" cy="446088"/>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altLang="en-US" sz="1100" b="1" dirty="0">
                  <a:solidFill>
                    <a:srgbClr val="000000"/>
                  </a:solidFill>
                  <a:latin typeface="Calibri" panose="020F0502020204030204" pitchFamily="34" charset="0"/>
                </a:rPr>
                <a:t>SDWIS </a:t>
              </a:r>
            </a:p>
            <a:p>
              <a:pPr lvl="0" algn="ctr"/>
              <a:r>
                <a:rPr lang="en-US" altLang="en-US" sz="1100" b="1" dirty="0" err="1">
                  <a:solidFill>
                    <a:srgbClr val="000000"/>
                  </a:solidFill>
                  <a:latin typeface="Calibri" panose="020F0502020204030204" pitchFamily="34" charset="0"/>
                </a:rPr>
                <a:t>FedRep</a:t>
              </a:r>
              <a:r>
                <a:rPr lang="en-US" altLang="en-US" sz="1100" b="1" dirty="0">
                  <a:solidFill>
                    <a:srgbClr val="000000"/>
                  </a:solidFill>
                  <a:latin typeface="Calibri" panose="020F0502020204030204" pitchFamily="34" charset="0"/>
                </a:rPr>
                <a:t> </a:t>
              </a:r>
              <a:endParaRPr lang="en-US" altLang="en-US" sz="1100" b="1" dirty="0">
                <a:solidFill>
                  <a:srgbClr val="4A4F5D"/>
                </a:solidFill>
                <a:latin typeface="Calibri" panose="020F0502020204030204"/>
              </a:endParaRPr>
            </a:p>
            <a:p>
              <a:endParaRPr lang="en-US" dirty="0"/>
            </a:p>
          </p:txBody>
        </p:sp>
        <p:sp>
          <p:nvSpPr>
            <p:cNvPr id="7" name="Rectangle 6">
              <a:extLst>
                <a:ext uri="{FF2B5EF4-FFF2-40B4-BE49-F238E27FC236}">
                  <a16:creationId xmlns:a16="http://schemas.microsoft.com/office/drawing/2014/main" id="{07B8B4B7-3977-4FEA-80E6-5747CDA7F3EB}"/>
                </a:ext>
              </a:extLst>
            </p:cNvPr>
            <p:cNvSpPr>
              <a:spLocks noChangeArrowheads="1"/>
            </p:cNvSpPr>
            <p:nvPr/>
          </p:nvSpPr>
          <p:spPr bwMode="auto">
            <a:xfrm>
              <a:off x="8346821" y="2290763"/>
              <a:ext cx="1068388" cy="446088"/>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9">
              <a:extLst>
                <a:ext uri="{FF2B5EF4-FFF2-40B4-BE49-F238E27FC236}">
                  <a16:creationId xmlns:a16="http://schemas.microsoft.com/office/drawing/2014/main" id="{38B041DB-77C3-41EE-B0EA-136F51ECE808}"/>
                </a:ext>
              </a:extLst>
            </p:cNvPr>
            <p:cNvSpPr>
              <a:spLocks/>
            </p:cNvSpPr>
            <p:nvPr/>
          </p:nvSpPr>
          <p:spPr bwMode="auto">
            <a:xfrm>
              <a:off x="3855784" y="4237038"/>
              <a:ext cx="825500" cy="485775"/>
            </a:xfrm>
            <a:custGeom>
              <a:avLst/>
              <a:gdLst>
                <a:gd name="T0" fmla="*/ 0 w 520"/>
                <a:gd name="T1" fmla="*/ 0 h 306"/>
                <a:gd name="T2" fmla="*/ 520 w 520"/>
                <a:gd name="T3" fmla="*/ 0 h 306"/>
                <a:gd name="T4" fmla="*/ 520 w 520"/>
                <a:gd name="T5" fmla="*/ 255 h 306"/>
                <a:gd name="T6" fmla="*/ 437 w 520"/>
                <a:gd name="T7" fmla="*/ 306 h 306"/>
                <a:gd name="T8" fmla="*/ 0 w 520"/>
                <a:gd name="T9" fmla="*/ 306 h 306"/>
                <a:gd name="T10" fmla="*/ 0 w 520"/>
                <a:gd name="T11" fmla="*/ 0 h 306"/>
              </a:gdLst>
              <a:ahLst/>
              <a:cxnLst>
                <a:cxn ang="0">
                  <a:pos x="T0" y="T1"/>
                </a:cxn>
                <a:cxn ang="0">
                  <a:pos x="T2" y="T3"/>
                </a:cxn>
                <a:cxn ang="0">
                  <a:pos x="T4" y="T5"/>
                </a:cxn>
                <a:cxn ang="0">
                  <a:pos x="T6" y="T7"/>
                </a:cxn>
                <a:cxn ang="0">
                  <a:pos x="T8" y="T9"/>
                </a:cxn>
                <a:cxn ang="0">
                  <a:pos x="T10" y="T11"/>
                </a:cxn>
              </a:cxnLst>
              <a:rect l="0" t="0" r="r" b="b"/>
              <a:pathLst>
                <a:path w="520" h="306">
                  <a:moveTo>
                    <a:pt x="0" y="0"/>
                  </a:moveTo>
                  <a:lnTo>
                    <a:pt x="520" y="0"/>
                  </a:lnTo>
                  <a:lnTo>
                    <a:pt x="520" y="255"/>
                  </a:lnTo>
                  <a:lnTo>
                    <a:pt x="437" y="306"/>
                  </a:lnTo>
                  <a:lnTo>
                    <a:pt x="0" y="30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a:extLst>
                <a:ext uri="{FF2B5EF4-FFF2-40B4-BE49-F238E27FC236}">
                  <a16:creationId xmlns:a16="http://schemas.microsoft.com/office/drawing/2014/main" id="{456D7788-D54B-4645-B40B-7EABE3D465D1}"/>
                </a:ext>
              </a:extLst>
            </p:cNvPr>
            <p:cNvSpPr>
              <a:spLocks/>
            </p:cNvSpPr>
            <p:nvPr/>
          </p:nvSpPr>
          <p:spPr bwMode="auto">
            <a:xfrm>
              <a:off x="4549521" y="4641850"/>
              <a:ext cx="131763" cy="80963"/>
            </a:xfrm>
            <a:custGeom>
              <a:avLst/>
              <a:gdLst>
                <a:gd name="T0" fmla="*/ 0 w 83"/>
                <a:gd name="T1" fmla="*/ 51 h 51"/>
                <a:gd name="T2" fmla="*/ 17 w 83"/>
                <a:gd name="T3" fmla="*/ 10 h 51"/>
                <a:gd name="T4" fmla="*/ 83 w 83"/>
                <a:gd name="T5" fmla="*/ 0 h 51"/>
                <a:gd name="T6" fmla="*/ 0 w 83"/>
                <a:gd name="T7" fmla="*/ 51 h 51"/>
              </a:gdLst>
              <a:ahLst/>
              <a:cxnLst>
                <a:cxn ang="0">
                  <a:pos x="T0" y="T1"/>
                </a:cxn>
                <a:cxn ang="0">
                  <a:pos x="T2" y="T3"/>
                </a:cxn>
                <a:cxn ang="0">
                  <a:pos x="T4" y="T5"/>
                </a:cxn>
                <a:cxn ang="0">
                  <a:pos x="T6" y="T7"/>
                </a:cxn>
              </a:cxnLst>
              <a:rect l="0" t="0" r="r" b="b"/>
              <a:pathLst>
                <a:path w="83" h="51">
                  <a:moveTo>
                    <a:pt x="0" y="51"/>
                  </a:moveTo>
                  <a:lnTo>
                    <a:pt x="17" y="10"/>
                  </a:lnTo>
                  <a:lnTo>
                    <a:pt x="83" y="0"/>
                  </a:lnTo>
                  <a:lnTo>
                    <a:pt x="0" y="51"/>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EC5FA558-9D03-4806-9703-E39A5E0AFDCE}"/>
                </a:ext>
              </a:extLst>
            </p:cNvPr>
            <p:cNvSpPr>
              <a:spLocks/>
            </p:cNvSpPr>
            <p:nvPr/>
          </p:nvSpPr>
          <p:spPr bwMode="auto">
            <a:xfrm>
              <a:off x="3855784" y="4237038"/>
              <a:ext cx="825500" cy="485775"/>
            </a:xfrm>
            <a:custGeom>
              <a:avLst/>
              <a:gdLst>
                <a:gd name="T0" fmla="*/ 437 w 520"/>
                <a:gd name="T1" fmla="*/ 306 h 306"/>
                <a:gd name="T2" fmla="*/ 454 w 520"/>
                <a:gd name="T3" fmla="*/ 265 h 306"/>
                <a:gd name="T4" fmla="*/ 520 w 520"/>
                <a:gd name="T5" fmla="*/ 255 h 306"/>
                <a:gd name="T6" fmla="*/ 437 w 520"/>
                <a:gd name="T7" fmla="*/ 306 h 306"/>
                <a:gd name="T8" fmla="*/ 0 w 520"/>
                <a:gd name="T9" fmla="*/ 306 h 306"/>
                <a:gd name="T10" fmla="*/ 0 w 520"/>
                <a:gd name="T11" fmla="*/ 0 h 306"/>
                <a:gd name="T12" fmla="*/ 520 w 520"/>
                <a:gd name="T13" fmla="*/ 0 h 306"/>
                <a:gd name="T14" fmla="*/ 520 w 520"/>
                <a:gd name="T15" fmla="*/ 255 h 3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306">
                  <a:moveTo>
                    <a:pt x="437" y="306"/>
                  </a:moveTo>
                  <a:lnTo>
                    <a:pt x="454" y="265"/>
                  </a:lnTo>
                  <a:lnTo>
                    <a:pt x="520" y="255"/>
                  </a:lnTo>
                  <a:lnTo>
                    <a:pt x="437" y="306"/>
                  </a:lnTo>
                  <a:lnTo>
                    <a:pt x="0" y="306"/>
                  </a:lnTo>
                  <a:lnTo>
                    <a:pt x="0" y="0"/>
                  </a:lnTo>
                  <a:lnTo>
                    <a:pt x="520" y="0"/>
                  </a:lnTo>
                  <a:lnTo>
                    <a:pt x="520" y="255"/>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48AA7D88-AD18-4506-BC8C-F587298CAA3E}"/>
                </a:ext>
              </a:extLst>
            </p:cNvPr>
            <p:cNvSpPr>
              <a:spLocks noChangeArrowheads="1"/>
            </p:cNvSpPr>
            <p:nvPr/>
          </p:nvSpPr>
          <p:spPr bwMode="auto">
            <a:xfrm>
              <a:off x="5143246" y="4276725"/>
              <a:ext cx="1085850" cy="446088"/>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B425243E-9C8F-431C-88CE-2605234DF782}"/>
                </a:ext>
              </a:extLst>
            </p:cNvPr>
            <p:cNvSpPr>
              <a:spLocks noChangeArrowheads="1"/>
            </p:cNvSpPr>
            <p:nvPr/>
          </p:nvSpPr>
          <p:spPr bwMode="auto">
            <a:xfrm>
              <a:off x="5143246" y="4276725"/>
              <a:ext cx="1085850" cy="446088"/>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18FFEE97-0F57-45B9-BF29-D7890D181434}"/>
                </a:ext>
              </a:extLst>
            </p:cNvPr>
            <p:cNvSpPr>
              <a:spLocks noChangeArrowheads="1"/>
            </p:cNvSpPr>
            <p:nvPr/>
          </p:nvSpPr>
          <p:spPr bwMode="auto">
            <a:xfrm>
              <a:off x="5272544" y="4411448"/>
              <a:ext cx="801887"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XML Sampling</a:t>
              </a:r>
              <a:endParaRPr lang="en-US" altLang="en-US" sz="1100" b="1" dirty="0">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660434F9-C3E2-4E2F-86F2-989308C96815}"/>
                </a:ext>
              </a:extLst>
            </p:cNvPr>
            <p:cNvSpPr>
              <a:spLocks noChangeArrowheads="1"/>
            </p:cNvSpPr>
            <p:nvPr/>
          </p:nvSpPr>
          <p:spPr bwMode="auto">
            <a:xfrm>
              <a:off x="6732334" y="5138738"/>
              <a:ext cx="1147763" cy="436563"/>
            </a:xfrm>
            <a:prstGeom prst="rect">
              <a:avLst/>
            </a:prstGeom>
            <a:solidFill>
              <a:srgbClr val="C5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C833B3E3-068C-4762-9998-0F23AB188570}"/>
                </a:ext>
              </a:extLst>
            </p:cNvPr>
            <p:cNvSpPr>
              <a:spLocks noChangeArrowheads="1"/>
            </p:cNvSpPr>
            <p:nvPr/>
          </p:nvSpPr>
          <p:spPr bwMode="auto">
            <a:xfrm>
              <a:off x="6732334" y="5138738"/>
              <a:ext cx="1147763" cy="436563"/>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4BCFA828-1C0D-4E7B-8365-6F7BDCD4B4C8}"/>
                </a:ext>
              </a:extLst>
            </p:cNvPr>
            <p:cNvSpPr>
              <a:spLocks noChangeArrowheads="1"/>
            </p:cNvSpPr>
            <p:nvPr/>
          </p:nvSpPr>
          <p:spPr bwMode="auto">
            <a:xfrm>
              <a:off x="7168896" y="5168900"/>
              <a:ext cx="2143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Data </a:t>
              </a:r>
              <a:endParaRPr lang="en-US" altLang="en-US"/>
            </a:p>
          </p:txBody>
        </p:sp>
        <p:sp>
          <p:nvSpPr>
            <p:cNvPr id="22" name="Rectangle 21">
              <a:extLst>
                <a:ext uri="{FF2B5EF4-FFF2-40B4-BE49-F238E27FC236}">
                  <a16:creationId xmlns:a16="http://schemas.microsoft.com/office/drawing/2014/main" id="{9601FCEA-10C4-4104-BACB-4E6F163881F6}"/>
                </a:ext>
              </a:extLst>
            </p:cNvPr>
            <p:cNvSpPr>
              <a:spLocks noChangeArrowheads="1"/>
            </p:cNvSpPr>
            <p:nvPr/>
          </p:nvSpPr>
          <p:spPr bwMode="auto">
            <a:xfrm>
              <a:off x="7159371" y="5310188"/>
              <a:ext cx="23495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Entry </a:t>
              </a:r>
              <a:endParaRPr lang="en-US" altLang="en-US"/>
            </a:p>
          </p:txBody>
        </p:sp>
        <p:sp>
          <p:nvSpPr>
            <p:cNvPr id="23" name="Rectangle 22">
              <a:extLst>
                <a:ext uri="{FF2B5EF4-FFF2-40B4-BE49-F238E27FC236}">
                  <a16:creationId xmlns:a16="http://schemas.microsoft.com/office/drawing/2014/main" id="{EA54C860-8931-4881-B5C2-B25B2DEA05DA}"/>
                </a:ext>
              </a:extLst>
            </p:cNvPr>
            <p:cNvSpPr>
              <a:spLocks noChangeArrowheads="1"/>
            </p:cNvSpPr>
            <p:nvPr/>
          </p:nvSpPr>
          <p:spPr bwMode="auto">
            <a:xfrm>
              <a:off x="7133971" y="5448300"/>
              <a:ext cx="2032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Apps</a:t>
              </a:r>
              <a:endParaRPr lang="en-US" altLang="en-US"/>
            </a:p>
          </p:txBody>
        </p:sp>
        <p:sp>
          <p:nvSpPr>
            <p:cNvPr id="24" name="Rectangle 23">
              <a:extLst>
                <a:ext uri="{FF2B5EF4-FFF2-40B4-BE49-F238E27FC236}">
                  <a16:creationId xmlns:a16="http://schemas.microsoft.com/office/drawing/2014/main" id="{0FB06366-F4F5-4C14-AC5D-065CC89D0418}"/>
                </a:ext>
              </a:extLst>
            </p:cNvPr>
            <p:cNvSpPr>
              <a:spLocks noChangeArrowheads="1"/>
            </p:cNvSpPr>
            <p:nvPr/>
          </p:nvSpPr>
          <p:spPr bwMode="auto">
            <a:xfrm>
              <a:off x="8346821" y="4241800"/>
              <a:ext cx="1068388" cy="434975"/>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4">
              <a:extLst>
                <a:ext uri="{FF2B5EF4-FFF2-40B4-BE49-F238E27FC236}">
                  <a16:creationId xmlns:a16="http://schemas.microsoft.com/office/drawing/2014/main" id="{0836F945-A0CA-441E-AF2C-D818E7EF48B3}"/>
                </a:ext>
              </a:extLst>
            </p:cNvPr>
            <p:cNvSpPr>
              <a:spLocks noChangeArrowheads="1"/>
            </p:cNvSpPr>
            <p:nvPr/>
          </p:nvSpPr>
          <p:spPr bwMode="auto">
            <a:xfrm>
              <a:off x="8346821" y="4241800"/>
              <a:ext cx="1068388" cy="4349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1CEFEBD1-5A2A-4716-A548-3490FA9C8104}"/>
                </a:ext>
              </a:extLst>
            </p:cNvPr>
            <p:cNvSpPr>
              <a:spLocks noChangeArrowheads="1"/>
            </p:cNvSpPr>
            <p:nvPr/>
          </p:nvSpPr>
          <p:spPr bwMode="auto">
            <a:xfrm>
              <a:off x="8718296" y="4295775"/>
              <a:ext cx="3524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Drinking </a:t>
              </a:r>
              <a:endParaRPr lang="en-US" altLang="en-US"/>
            </a:p>
          </p:txBody>
        </p:sp>
        <p:sp>
          <p:nvSpPr>
            <p:cNvPr id="27" name="Rectangle 26">
              <a:extLst>
                <a:ext uri="{FF2B5EF4-FFF2-40B4-BE49-F238E27FC236}">
                  <a16:creationId xmlns:a16="http://schemas.microsoft.com/office/drawing/2014/main" id="{E402BE15-66C1-4865-BCA1-4F2022F3F2D6}"/>
                </a:ext>
              </a:extLst>
            </p:cNvPr>
            <p:cNvSpPr>
              <a:spLocks noChangeArrowheads="1"/>
            </p:cNvSpPr>
            <p:nvPr/>
          </p:nvSpPr>
          <p:spPr bwMode="auto">
            <a:xfrm>
              <a:off x="8772271" y="4424363"/>
              <a:ext cx="2667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Water </a:t>
              </a:r>
              <a:endParaRPr lang="en-US" altLang="en-US"/>
            </a:p>
          </p:txBody>
        </p:sp>
        <p:sp>
          <p:nvSpPr>
            <p:cNvPr id="28" name="Rectangle 27">
              <a:extLst>
                <a:ext uri="{FF2B5EF4-FFF2-40B4-BE49-F238E27FC236}">
                  <a16:creationId xmlns:a16="http://schemas.microsoft.com/office/drawing/2014/main" id="{E11E45C9-ADF7-4B0E-9BB1-FC2C5385B85D}"/>
                </a:ext>
              </a:extLst>
            </p:cNvPr>
            <p:cNvSpPr>
              <a:spLocks noChangeArrowheads="1"/>
            </p:cNvSpPr>
            <p:nvPr/>
          </p:nvSpPr>
          <p:spPr bwMode="auto">
            <a:xfrm>
              <a:off x="8738934" y="4552950"/>
              <a:ext cx="2555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Watch</a:t>
              </a:r>
              <a:endParaRPr lang="en-US" altLang="en-US"/>
            </a:p>
          </p:txBody>
        </p:sp>
        <p:sp>
          <p:nvSpPr>
            <p:cNvPr id="29" name="Rectangle 28">
              <a:extLst>
                <a:ext uri="{FF2B5EF4-FFF2-40B4-BE49-F238E27FC236}">
                  <a16:creationId xmlns:a16="http://schemas.microsoft.com/office/drawing/2014/main" id="{A45DF52C-4B04-4EE8-B5C0-E4053B9A6E45}"/>
                </a:ext>
              </a:extLst>
            </p:cNvPr>
            <p:cNvSpPr>
              <a:spLocks noChangeArrowheads="1"/>
            </p:cNvSpPr>
            <p:nvPr/>
          </p:nvSpPr>
          <p:spPr bwMode="auto">
            <a:xfrm>
              <a:off x="2311146" y="4251325"/>
              <a:ext cx="1084263" cy="446088"/>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B5F29B07-8C90-4501-8502-85ED966F5C60}"/>
                </a:ext>
              </a:extLst>
            </p:cNvPr>
            <p:cNvSpPr>
              <a:spLocks noChangeArrowheads="1"/>
            </p:cNvSpPr>
            <p:nvPr/>
          </p:nvSpPr>
          <p:spPr bwMode="auto">
            <a:xfrm>
              <a:off x="2311146" y="4251325"/>
              <a:ext cx="1084263" cy="446088"/>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30">
              <a:extLst>
                <a:ext uri="{FF2B5EF4-FFF2-40B4-BE49-F238E27FC236}">
                  <a16:creationId xmlns:a16="http://schemas.microsoft.com/office/drawing/2014/main" id="{671F23AD-61B7-4917-A753-9ABBF169DE25}"/>
                </a:ext>
              </a:extLst>
            </p:cNvPr>
            <p:cNvSpPr>
              <a:spLocks noChangeArrowheads="1"/>
            </p:cNvSpPr>
            <p:nvPr/>
          </p:nvSpPr>
          <p:spPr bwMode="auto">
            <a:xfrm>
              <a:off x="2450203" y="4352812"/>
              <a:ext cx="818883"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Lab - to - State</a:t>
              </a:r>
              <a:endParaRPr lang="en-US" altLang="en-US" sz="1100" b="1" dirty="0">
                <a:latin typeface="Calibri" panose="020F0502020204030204" pitchFamily="34" charset="0"/>
                <a:cs typeface="Calibri" panose="020F0502020204030204" pitchFamily="34" charset="0"/>
              </a:endParaRPr>
            </a:p>
          </p:txBody>
        </p:sp>
        <p:sp>
          <p:nvSpPr>
            <p:cNvPr id="32" name="Rectangle 31">
              <a:extLst>
                <a:ext uri="{FF2B5EF4-FFF2-40B4-BE49-F238E27FC236}">
                  <a16:creationId xmlns:a16="http://schemas.microsoft.com/office/drawing/2014/main" id="{774BC003-5D0D-4E2B-B392-7AC4ADF1B39A}"/>
                </a:ext>
              </a:extLst>
            </p:cNvPr>
            <p:cNvSpPr>
              <a:spLocks noChangeArrowheads="1"/>
            </p:cNvSpPr>
            <p:nvPr/>
          </p:nvSpPr>
          <p:spPr bwMode="auto">
            <a:xfrm>
              <a:off x="2923921" y="4375150"/>
              <a:ext cx="3016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a:t>
              </a:r>
              <a:endParaRPr lang="en-US" altLang="en-US"/>
            </a:p>
          </p:txBody>
        </p:sp>
        <p:sp>
          <p:nvSpPr>
            <p:cNvPr id="34" name="Rectangle 33">
              <a:extLst>
                <a:ext uri="{FF2B5EF4-FFF2-40B4-BE49-F238E27FC236}">
                  <a16:creationId xmlns:a16="http://schemas.microsoft.com/office/drawing/2014/main" id="{4E2588D0-EE4C-4E37-9A71-0717FDB06ED5}"/>
                </a:ext>
              </a:extLst>
            </p:cNvPr>
            <p:cNvSpPr>
              <a:spLocks noChangeArrowheads="1"/>
            </p:cNvSpPr>
            <p:nvPr/>
          </p:nvSpPr>
          <p:spPr bwMode="auto">
            <a:xfrm>
              <a:off x="3150934" y="4375150"/>
              <a:ext cx="3016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700">
                  <a:solidFill>
                    <a:srgbClr val="000000"/>
                  </a:solidFill>
                </a:rPr>
                <a:t>-</a:t>
              </a:r>
              <a:endParaRPr lang="en-US" altLang="en-US"/>
            </a:p>
          </p:txBody>
        </p:sp>
        <p:sp>
          <p:nvSpPr>
            <p:cNvPr id="36" name="Freeform 35">
              <a:extLst>
                <a:ext uri="{FF2B5EF4-FFF2-40B4-BE49-F238E27FC236}">
                  <a16:creationId xmlns:a16="http://schemas.microsoft.com/office/drawing/2014/main" id="{9A91494D-5724-4DBD-9421-1D7EA636E973}"/>
                </a:ext>
              </a:extLst>
            </p:cNvPr>
            <p:cNvSpPr>
              <a:spLocks/>
            </p:cNvSpPr>
            <p:nvPr/>
          </p:nvSpPr>
          <p:spPr bwMode="auto">
            <a:xfrm>
              <a:off x="1914271" y="5108575"/>
              <a:ext cx="825500" cy="474663"/>
            </a:xfrm>
            <a:custGeom>
              <a:avLst/>
              <a:gdLst>
                <a:gd name="T0" fmla="*/ 0 w 520"/>
                <a:gd name="T1" fmla="*/ 0 h 299"/>
                <a:gd name="T2" fmla="*/ 520 w 520"/>
                <a:gd name="T3" fmla="*/ 0 h 299"/>
                <a:gd name="T4" fmla="*/ 520 w 520"/>
                <a:gd name="T5" fmla="*/ 250 h 299"/>
                <a:gd name="T6" fmla="*/ 438 w 520"/>
                <a:gd name="T7" fmla="*/ 299 h 299"/>
                <a:gd name="T8" fmla="*/ 0 w 520"/>
                <a:gd name="T9" fmla="*/ 299 h 299"/>
                <a:gd name="T10" fmla="*/ 0 w 520"/>
                <a:gd name="T11" fmla="*/ 0 h 299"/>
              </a:gdLst>
              <a:ahLst/>
              <a:cxnLst>
                <a:cxn ang="0">
                  <a:pos x="T0" y="T1"/>
                </a:cxn>
                <a:cxn ang="0">
                  <a:pos x="T2" y="T3"/>
                </a:cxn>
                <a:cxn ang="0">
                  <a:pos x="T4" y="T5"/>
                </a:cxn>
                <a:cxn ang="0">
                  <a:pos x="T6" y="T7"/>
                </a:cxn>
                <a:cxn ang="0">
                  <a:pos x="T8" y="T9"/>
                </a:cxn>
                <a:cxn ang="0">
                  <a:pos x="T10" y="T11"/>
                </a:cxn>
              </a:cxnLst>
              <a:rect l="0" t="0" r="r" b="b"/>
              <a:pathLst>
                <a:path w="520" h="299">
                  <a:moveTo>
                    <a:pt x="0" y="0"/>
                  </a:moveTo>
                  <a:lnTo>
                    <a:pt x="520" y="0"/>
                  </a:lnTo>
                  <a:lnTo>
                    <a:pt x="520" y="250"/>
                  </a:lnTo>
                  <a:lnTo>
                    <a:pt x="438" y="299"/>
                  </a:lnTo>
                  <a:lnTo>
                    <a:pt x="0" y="29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6">
              <a:extLst>
                <a:ext uri="{FF2B5EF4-FFF2-40B4-BE49-F238E27FC236}">
                  <a16:creationId xmlns:a16="http://schemas.microsoft.com/office/drawing/2014/main" id="{55D412FB-5BA0-46B1-A32A-3B9837E20977}"/>
                </a:ext>
              </a:extLst>
            </p:cNvPr>
            <p:cNvSpPr>
              <a:spLocks/>
            </p:cNvSpPr>
            <p:nvPr/>
          </p:nvSpPr>
          <p:spPr bwMode="auto">
            <a:xfrm>
              <a:off x="2609596" y="5505450"/>
              <a:ext cx="130175" cy="77788"/>
            </a:xfrm>
            <a:custGeom>
              <a:avLst/>
              <a:gdLst>
                <a:gd name="T0" fmla="*/ 0 w 82"/>
                <a:gd name="T1" fmla="*/ 49 h 49"/>
                <a:gd name="T2" fmla="*/ 17 w 82"/>
                <a:gd name="T3" fmla="*/ 10 h 49"/>
                <a:gd name="T4" fmla="*/ 82 w 82"/>
                <a:gd name="T5" fmla="*/ 0 h 49"/>
                <a:gd name="T6" fmla="*/ 0 w 82"/>
                <a:gd name="T7" fmla="*/ 49 h 49"/>
              </a:gdLst>
              <a:ahLst/>
              <a:cxnLst>
                <a:cxn ang="0">
                  <a:pos x="T0" y="T1"/>
                </a:cxn>
                <a:cxn ang="0">
                  <a:pos x="T2" y="T3"/>
                </a:cxn>
                <a:cxn ang="0">
                  <a:pos x="T4" y="T5"/>
                </a:cxn>
                <a:cxn ang="0">
                  <a:pos x="T6" y="T7"/>
                </a:cxn>
              </a:cxnLst>
              <a:rect l="0" t="0" r="r" b="b"/>
              <a:pathLst>
                <a:path w="82" h="49">
                  <a:moveTo>
                    <a:pt x="0" y="49"/>
                  </a:moveTo>
                  <a:lnTo>
                    <a:pt x="17" y="10"/>
                  </a:lnTo>
                  <a:lnTo>
                    <a:pt x="82" y="0"/>
                  </a:lnTo>
                  <a:lnTo>
                    <a:pt x="0" y="49"/>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7">
              <a:extLst>
                <a:ext uri="{FF2B5EF4-FFF2-40B4-BE49-F238E27FC236}">
                  <a16:creationId xmlns:a16="http://schemas.microsoft.com/office/drawing/2014/main" id="{BC16EA2D-941C-414D-8DFD-95635212D444}"/>
                </a:ext>
              </a:extLst>
            </p:cNvPr>
            <p:cNvSpPr>
              <a:spLocks/>
            </p:cNvSpPr>
            <p:nvPr/>
          </p:nvSpPr>
          <p:spPr bwMode="auto">
            <a:xfrm>
              <a:off x="1914271" y="5108575"/>
              <a:ext cx="825500" cy="474663"/>
            </a:xfrm>
            <a:custGeom>
              <a:avLst/>
              <a:gdLst>
                <a:gd name="T0" fmla="*/ 438 w 520"/>
                <a:gd name="T1" fmla="*/ 299 h 299"/>
                <a:gd name="T2" fmla="*/ 455 w 520"/>
                <a:gd name="T3" fmla="*/ 260 h 299"/>
                <a:gd name="T4" fmla="*/ 520 w 520"/>
                <a:gd name="T5" fmla="*/ 250 h 299"/>
                <a:gd name="T6" fmla="*/ 438 w 520"/>
                <a:gd name="T7" fmla="*/ 299 h 299"/>
                <a:gd name="T8" fmla="*/ 0 w 520"/>
                <a:gd name="T9" fmla="*/ 299 h 299"/>
                <a:gd name="T10" fmla="*/ 0 w 520"/>
                <a:gd name="T11" fmla="*/ 0 h 299"/>
                <a:gd name="T12" fmla="*/ 520 w 520"/>
                <a:gd name="T13" fmla="*/ 0 h 299"/>
                <a:gd name="T14" fmla="*/ 520 w 520"/>
                <a:gd name="T15" fmla="*/ 250 h 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299">
                  <a:moveTo>
                    <a:pt x="438" y="299"/>
                  </a:moveTo>
                  <a:lnTo>
                    <a:pt x="455" y="260"/>
                  </a:lnTo>
                  <a:lnTo>
                    <a:pt x="520" y="250"/>
                  </a:lnTo>
                  <a:lnTo>
                    <a:pt x="438" y="299"/>
                  </a:lnTo>
                  <a:lnTo>
                    <a:pt x="0" y="299"/>
                  </a:lnTo>
                  <a:lnTo>
                    <a:pt x="0" y="0"/>
                  </a:lnTo>
                  <a:lnTo>
                    <a:pt x="520" y="0"/>
                  </a:lnTo>
                  <a:lnTo>
                    <a:pt x="520" y="250"/>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8">
              <a:extLst>
                <a:ext uri="{FF2B5EF4-FFF2-40B4-BE49-F238E27FC236}">
                  <a16:creationId xmlns:a16="http://schemas.microsoft.com/office/drawing/2014/main" id="{94510176-93CA-4609-A26F-77979093C206}"/>
                </a:ext>
              </a:extLst>
            </p:cNvPr>
            <p:cNvSpPr>
              <a:spLocks noChangeArrowheads="1"/>
            </p:cNvSpPr>
            <p:nvPr/>
          </p:nvSpPr>
          <p:spPr bwMode="auto">
            <a:xfrm>
              <a:off x="2203196" y="5276850"/>
              <a:ext cx="217854"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CSV</a:t>
              </a:r>
              <a:endParaRPr lang="en-US" altLang="en-US" sz="1100" b="1" dirty="0">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F72075CD-6837-475E-A4C9-E5503FEF77EF}"/>
                </a:ext>
              </a:extLst>
            </p:cNvPr>
            <p:cNvSpPr>
              <a:spLocks/>
            </p:cNvSpPr>
            <p:nvPr/>
          </p:nvSpPr>
          <p:spPr bwMode="auto">
            <a:xfrm>
              <a:off x="2933446" y="5108575"/>
              <a:ext cx="825500" cy="474663"/>
            </a:xfrm>
            <a:custGeom>
              <a:avLst/>
              <a:gdLst>
                <a:gd name="T0" fmla="*/ 0 w 520"/>
                <a:gd name="T1" fmla="*/ 0 h 299"/>
                <a:gd name="T2" fmla="*/ 520 w 520"/>
                <a:gd name="T3" fmla="*/ 0 h 299"/>
                <a:gd name="T4" fmla="*/ 520 w 520"/>
                <a:gd name="T5" fmla="*/ 250 h 299"/>
                <a:gd name="T6" fmla="*/ 438 w 520"/>
                <a:gd name="T7" fmla="*/ 299 h 299"/>
                <a:gd name="T8" fmla="*/ 0 w 520"/>
                <a:gd name="T9" fmla="*/ 299 h 299"/>
                <a:gd name="T10" fmla="*/ 0 w 520"/>
                <a:gd name="T11" fmla="*/ 0 h 299"/>
              </a:gdLst>
              <a:ahLst/>
              <a:cxnLst>
                <a:cxn ang="0">
                  <a:pos x="T0" y="T1"/>
                </a:cxn>
                <a:cxn ang="0">
                  <a:pos x="T2" y="T3"/>
                </a:cxn>
                <a:cxn ang="0">
                  <a:pos x="T4" y="T5"/>
                </a:cxn>
                <a:cxn ang="0">
                  <a:pos x="T6" y="T7"/>
                </a:cxn>
                <a:cxn ang="0">
                  <a:pos x="T8" y="T9"/>
                </a:cxn>
                <a:cxn ang="0">
                  <a:pos x="T10" y="T11"/>
                </a:cxn>
              </a:cxnLst>
              <a:rect l="0" t="0" r="r" b="b"/>
              <a:pathLst>
                <a:path w="520" h="299">
                  <a:moveTo>
                    <a:pt x="0" y="0"/>
                  </a:moveTo>
                  <a:lnTo>
                    <a:pt x="520" y="0"/>
                  </a:lnTo>
                  <a:lnTo>
                    <a:pt x="520" y="250"/>
                  </a:lnTo>
                  <a:lnTo>
                    <a:pt x="438" y="299"/>
                  </a:lnTo>
                  <a:lnTo>
                    <a:pt x="0" y="29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40">
              <a:extLst>
                <a:ext uri="{FF2B5EF4-FFF2-40B4-BE49-F238E27FC236}">
                  <a16:creationId xmlns:a16="http://schemas.microsoft.com/office/drawing/2014/main" id="{324EDC63-9B25-4A5C-B79D-6ED3A829E1CF}"/>
                </a:ext>
              </a:extLst>
            </p:cNvPr>
            <p:cNvSpPr>
              <a:spLocks/>
            </p:cNvSpPr>
            <p:nvPr/>
          </p:nvSpPr>
          <p:spPr bwMode="auto">
            <a:xfrm>
              <a:off x="3628771" y="5505450"/>
              <a:ext cx="130175" cy="77788"/>
            </a:xfrm>
            <a:custGeom>
              <a:avLst/>
              <a:gdLst>
                <a:gd name="T0" fmla="*/ 0 w 82"/>
                <a:gd name="T1" fmla="*/ 49 h 49"/>
                <a:gd name="T2" fmla="*/ 17 w 82"/>
                <a:gd name="T3" fmla="*/ 10 h 49"/>
                <a:gd name="T4" fmla="*/ 82 w 82"/>
                <a:gd name="T5" fmla="*/ 0 h 49"/>
                <a:gd name="T6" fmla="*/ 0 w 82"/>
                <a:gd name="T7" fmla="*/ 49 h 49"/>
              </a:gdLst>
              <a:ahLst/>
              <a:cxnLst>
                <a:cxn ang="0">
                  <a:pos x="T0" y="T1"/>
                </a:cxn>
                <a:cxn ang="0">
                  <a:pos x="T2" y="T3"/>
                </a:cxn>
                <a:cxn ang="0">
                  <a:pos x="T4" y="T5"/>
                </a:cxn>
                <a:cxn ang="0">
                  <a:pos x="T6" y="T7"/>
                </a:cxn>
              </a:cxnLst>
              <a:rect l="0" t="0" r="r" b="b"/>
              <a:pathLst>
                <a:path w="82" h="49">
                  <a:moveTo>
                    <a:pt x="0" y="49"/>
                  </a:moveTo>
                  <a:lnTo>
                    <a:pt x="17" y="10"/>
                  </a:lnTo>
                  <a:lnTo>
                    <a:pt x="82" y="0"/>
                  </a:lnTo>
                  <a:lnTo>
                    <a:pt x="0" y="49"/>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41">
              <a:extLst>
                <a:ext uri="{FF2B5EF4-FFF2-40B4-BE49-F238E27FC236}">
                  <a16:creationId xmlns:a16="http://schemas.microsoft.com/office/drawing/2014/main" id="{90354AE4-1403-45D7-BB5E-310D54CD2CCE}"/>
                </a:ext>
              </a:extLst>
            </p:cNvPr>
            <p:cNvSpPr>
              <a:spLocks/>
            </p:cNvSpPr>
            <p:nvPr/>
          </p:nvSpPr>
          <p:spPr bwMode="auto">
            <a:xfrm>
              <a:off x="2933446" y="5108575"/>
              <a:ext cx="825500" cy="474663"/>
            </a:xfrm>
            <a:custGeom>
              <a:avLst/>
              <a:gdLst>
                <a:gd name="T0" fmla="*/ 438 w 520"/>
                <a:gd name="T1" fmla="*/ 299 h 299"/>
                <a:gd name="T2" fmla="*/ 455 w 520"/>
                <a:gd name="T3" fmla="*/ 260 h 299"/>
                <a:gd name="T4" fmla="*/ 520 w 520"/>
                <a:gd name="T5" fmla="*/ 250 h 299"/>
                <a:gd name="T6" fmla="*/ 438 w 520"/>
                <a:gd name="T7" fmla="*/ 299 h 299"/>
                <a:gd name="T8" fmla="*/ 0 w 520"/>
                <a:gd name="T9" fmla="*/ 299 h 299"/>
                <a:gd name="T10" fmla="*/ 0 w 520"/>
                <a:gd name="T11" fmla="*/ 0 h 299"/>
                <a:gd name="T12" fmla="*/ 520 w 520"/>
                <a:gd name="T13" fmla="*/ 0 h 299"/>
                <a:gd name="T14" fmla="*/ 520 w 520"/>
                <a:gd name="T15" fmla="*/ 250 h 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299">
                  <a:moveTo>
                    <a:pt x="438" y="299"/>
                  </a:moveTo>
                  <a:lnTo>
                    <a:pt x="455" y="260"/>
                  </a:lnTo>
                  <a:lnTo>
                    <a:pt x="520" y="250"/>
                  </a:lnTo>
                  <a:lnTo>
                    <a:pt x="438" y="299"/>
                  </a:lnTo>
                  <a:lnTo>
                    <a:pt x="0" y="299"/>
                  </a:lnTo>
                  <a:lnTo>
                    <a:pt x="0" y="0"/>
                  </a:lnTo>
                  <a:lnTo>
                    <a:pt x="520" y="0"/>
                  </a:lnTo>
                  <a:lnTo>
                    <a:pt x="520" y="250"/>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42">
              <a:extLst>
                <a:ext uri="{FF2B5EF4-FFF2-40B4-BE49-F238E27FC236}">
                  <a16:creationId xmlns:a16="http://schemas.microsoft.com/office/drawing/2014/main" id="{2EDBE029-2AAC-44F3-A4A0-A090EA1D0438}"/>
                </a:ext>
              </a:extLst>
            </p:cNvPr>
            <p:cNvSpPr>
              <a:spLocks noChangeArrowheads="1"/>
            </p:cNvSpPr>
            <p:nvPr/>
          </p:nvSpPr>
          <p:spPr bwMode="auto">
            <a:xfrm>
              <a:off x="3247771" y="5276850"/>
              <a:ext cx="250299"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XML</a:t>
              </a:r>
              <a:endParaRPr lang="en-US" altLang="en-US" sz="1100" b="1" dirty="0">
                <a:latin typeface="Calibri" panose="020F0502020204030204" pitchFamily="34" charset="0"/>
                <a:cs typeface="Calibri" panose="020F0502020204030204" pitchFamily="34" charset="0"/>
              </a:endParaRPr>
            </a:p>
          </p:txBody>
        </p:sp>
        <p:sp>
          <p:nvSpPr>
            <p:cNvPr id="44" name="Freeform 43">
              <a:extLst>
                <a:ext uri="{FF2B5EF4-FFF2-40B4-BE49-F238E27FC236}">
                  <a16:creationId xmlns:a16="http://schemas.microsoft.com/office/drawing/2014/main" id="{9AD2CC64-FE8F-468A-ADB1-64B8AC0713BA}"/>
                </a:ext>
              </a:extLst>
            </p:cNvPr>
            <p:cNvSpPr>
              <a:spLocks/>
            </p:cNvSpPr>
            <p:nvPr/>
          </p:nvSpPr>
          <p:spPr bwMode="auto">
            <a:xfrm>
              <a:off x="3968496" y="5108575"/>
              <a:ext cx="825500" cy="474663"/>
            </a:xfrm>
            <a:custGeom>
              <a:avLst/>
              <a:gdLst>
                <a:gd name="T0" fmla="*/ 0 w 520"/>
                <a:gd name="T1" fmla="*/ 0 h 299"/>
                <a:gd name="T2" fmla="*/ 520 w 520"/>
                <a:gd name="T3" fmla="*/ 0 h 299"/>
                <a:gd name="T4" fmla="*/ 520 w 520"/>
                <a:gd name="T5" fmla="*/ 250 h 299"/>
                <a:gd name="T6" fmla="*/ 439 w 520"/>
                <a:gd name="T7" fmla="*/ 299 h 299"/>
                <a:gd name="T8" fmla="*/ 0 w 520"/>
                <a:gd name="T9" fmla="*/ 299 h 299"/>
                <a:gd name="T10" fmla="*/ 0 w 520"/>
                <a:gd name="T11" fmla="*/ 0 h 299"/>
              </a:gdLst>
              <a:ahLst/>
              <a:cxnLst>
                <a:cxn ang="0">
                  <a:pos x="T0" y="T1"/>
                </a:cxn>
                <a:cxn ang="0">
                  <a:pos x="T2" y="T3"/>
                </a:cxn>
                <a:cxn ang="0">
                  <a:pos x="T4" y="T5"/>
                </a:cxn>
                <a:cxn ang="0">
                  <a:pos x="T6" y="T7"/>
                </a:cxn>
                <a:cxn ang="0">
                  <a:pos x="T8" y="T9"/>
                </a:cxn>
                <a:cxn ang="0">
                  <a:pos x="T10" y="T11"/>
                </a:cxn>
              </a:cxnLst>
              <a:rect l="0" t="0" r="r" b="b"/>
              <a:pathLst>
                <a:path w="520" h="299">
                  <a:moveTo>
                    <a:pt x="0" y="0"/>
                  </a:moveTo>
                  <a:lnTo>
                    <a:pt x="520" y="0"/>
                  </a:lnTo>
                  <a:lnTo>
                    <a:pt x="520" y="250"/>
                  </a:lnTo>
                  <a:lnTo>
                    <a:pt x="439" y="299"/>
                  </a:lnTo>
                  <a:lnTo>
                    <a:pt x="0" y="29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4">
              <a:extLst>
                <a:ext uri="{FF2B5EF4-FFF2-40B4-BE49-F238E27FC236}">
                  <a16:creationId xmlns:a16="http://schemas.microsoft.com/office/drawing/2014/main" id="{57B2D191-2D4E-4730-9BEC-573AFABCA904}"/>
                </a:ext>
              </a:extLst>
            </p:cNvPr>
            <p:cNvSpPr>
              <a:spLocks/>
            </p:cNvSpPr>
            <p:nvPr/>
          </p:nvSpPr>
          <p:spPr bwMode="auto">
            <a:xfrm>
              <a:off x="3968496" y="5108575"/>
              <a:ext cx="825500" cy="474663"/>
            </a:xfrm>
            <a:custGeom>
              <a:avLst/>
              <a:gdLst>
                <a:gd name="T0" fmla="*/ 0 w 520"/>
                <a:gd name="T1" fmla="*/ 0 h 299"/>
                <a:gd name="T2" fmla="*/ 520 w 520"/>
                <a:gd name="T3" fmla="*/ 0 h 299"/>
                <a:gd name="T4" fmla="*/ 520 w 520"/>
                <a:gd name="T5" fmla="*/ 250 h 299"/>
                <a:gd name="T6" fmla="*/ 439 w 520"/>
                <a:gd name="T7" fmla="*/ 299 h 299"/>
                <a:gd name="T8" fmla="*/ 0 w 520"/>
                <a:gd name="T9" fmla="*/ 299 h 299"/>
                <a:gd name="T10" fmla="*/ 0 w 520"/>
                <a:gd name="T11" fmla="*/ 0 h 299"/>
              </a:gdLst>
              <a:ahLst/>
              <a:cxnLst>
                <a:cxn ang="0">
                  <a:pos x="T0" y="T1"/>
                </a:cxn>
                <a:cxn ang="0">
                  <a:pos x="T2" y="T3"/>
                </a:cxn>
                <a:cxn ang="0">
                  <a:pos x="T4" y="T5"/>
                </a:cxn>
                <a:cxn ang="0">
                  <a:pos x="T6" y="T7"/>
                </a:cxn>
                <a:cxn ang="0">
                  <a:pos x="T8" y="T9"/>
                </a:cxn>
                <a:cxn ang="0">
                  <a:pos x="T10" y="T11"/>
                </a:cxn>
              </a:cxnLst>
              <a:rect l="0" t="0" r="r" b="b"/>
              <a:pathLst>
                <a:path w="520" h="299">
                  <a:moveTo>
                    <a:pt x="0" y="0"/>
                  </a:moveTo>
                  <a:lnTo>
                    <a:pt x="520" y="0"/>
                  </a:lnTo>
                  <a:lnTo>
                    <a:pt x="520" y="250"/>
                  </a:lnTo>
                  <a:lnTo>
                    <a:pt x="439" y="299"/>
                  </a:lnTo>
                  <a:lnTo>
                    <a:pt x="0" y="299"/>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5">
              <a:extLst>
                <a:ext uri="{FF2B5EF4-FFF2-40B4-BE49-F238E27FC236}">
                  <a16:creationId xmlns:a16="http://schemas.microsoft.com/office/drawing/2014/main" id="{A566867B-09CC-45FD-BB61-F185EA382327}"/>
                </a:ext>
              </a:extLst>
            </p:cNvPr>
            <p:cNvSpPr>
              <a:spLocks/>
            </p:cNvSpPr>
            <p:nvPr/>
          </p:nvSpPr>
          <p:spPr bwMode="auto">
            <a:xfrm>
              <a:off x="4665409" y="5505450"/>
              <a:ext cx="128588" cy="77788"/>
            </a:xfrm>
            <a:custGeom>
              <a:avLst/>
              <a:gdLst>
                <a:gd name="T0" fmla="*/ 0 w 81"/>
                <a:gd name="T1" fmla="*/ 49 h 49"/>
                <a:gd name="T2" fmla="*/ 17 w 81"/>
                <a:gd name="T3" fmla="*/ 10 h 49"/>
                <a:gd name="T4" fmla="*/ 81 w 81"/>
                <a:gd name="T5" fmla="*/ 0 h 49"/>
                <a:gd name="T6" fmla="*/ 0 w 81"/>
                <a:gd name="T7" fmla="*/ 49 h 49"/>
              </a:gdLst>
              <a:ahLst/>
              <a:cxnLst>
                <a:cxn ang="0">
                  <a:pos x="T0" y="T1"/>
                </a:cxn>
                <a:cxn ang="0">
                  <a:pos x="T2" y="T3"/>
                </a:cxn>
                <a:cxn ang="0">
                  <a:pos x="T4" y="T5"/>
                </a:cxn>
                <a:cxn ang="0">
                  <a:pos x="T6" y="T7"/>
                </a:cxn>
              </a:cxnLst>
              <a:rect l="0" t="0" r="r" b="b"/>
              <a:pathLst>
                <a:path w="81" h="49">
                  <a:moveTo>
                    <a:pt x="0" y="49"/>
                  </a:moveTo>
                  <a:lnTo>
                    <a:pt x="17" y="10"/>
                  </a:lnTo>
                  <a:lnTo>
                    <a:pt x="81" y="0"/>
                  </a:lnTo>
                  <a:lnTo>
                    <a:pt x="0" y="49"/>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6">
              <a:extLst>
                <a:ext uri="{FF2B5EF4-FFF2-40B4-BE49-F238E27FC236}">
                  <a16:creationId xmlns:a16="http://schemas.microsoft.com/office/drawing/2014/main" id="{5D46D31D-90DE-4EE7-9C43-E512DAC9EBFA}"/>
                </a:ext>
              </a:extLst>
            </p:cNvPr>
            <p:cNvSpPr>
              <a:spLocks/>
            </p:cNvSpPr>
            <p:nvPr/>
          </p:nvSpPr>
          <p:spPr bwMode="auto">
            <a:xfrm>
              <a:off x="3968496" y="5108575"/>
              <a:ext cx="825500" cy="474663"/>
            </a:xfrm>
            <a:custGeom>
              <a:avLst/>
              <a:gdLst>
                <a:gd name="T0" fmla="*/ 439 w 520"/>
                <a:gd name="T1" fmla="*/ 299 h 299"/>
                <a:gd name="T2" fmla="*/ 456 w 520"/>
                <a:gd name="T3" fmla="*/ 260 h 299"/>
                <a:gd name="T4" fmla="*/ 520 w 520"/>
                <a:gd name="T5" fmla="*/ 250 h 299"/>
                <a:gd name="T6" fmla="*/ 439 w 520"/>
                <a:gd name="T7" fmla="*/ 299 h 299"/>
                <a:gd name="T8" fmla="*/ 0 w 520"/>
                <a:gd name="T9" fmla="*/ 299 h 299"/>
                <a:gd name="T10" fmla="*/ 0 w 520"/>
                <a:gd name="T11" fmla="*/ 0 h 299"/>
                <a:gd name="T12" fmla="*/ 520 w 520"/>
                <a:gd name="T13" fmla="*/ 0 h 299"/>
                <a:gd name="T14" fmla="*/ 520 w 520"/>
                <a:gd name="T15" fmla="*/ 250 h 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299">
                  <a:moveTo>
                    <a:pt x="439" y="299"/>
                  </a:moveTo>
                  <a:lnTo>
                    <a:pt x="456" y="260"/>
                  </a:lnTo>
                  <a:lnTo>
                    <a:pt x="520" y="250"/>
                  </a:lnTo>
                  <a:lnTo>
                    <a:pt x="439" y="299"/>
                  </a:lnTo>
                  <a:lnTo>
                    <a:pt x="0" y="299"/>
                  </a:lnTo>
                  <a:lnTo>
                    <a:pt x="0" y="0"/>
                  </a:lnTo>
                  <a:lnTo>
                    <a:pt x="520" y="0"/>
                  </a:lnTo>
                  <a:lnTo>
                    <a:pt x="520" y="250"/>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7">
              <a:extLst>
                <a:ext uri="{FF2B5EF4-FFF2-40B4-BE49-F238E27FC236}">
                  <a16:creationId xmlns:a16="http://schemas.microsoft.com/office/drawing/2014/main" id="{683EBB99-6952-4D47-9843-8A4526FC3B04}"/>
                </a:ext>
              </a:extLst>
            </p:cNvPr>
            <p:cNvSpPr>
              <a:spLocks noChangeArrowheads="1"/>
            </p:cNvSpPr>
            <p:nvPr/>
          </p:nvSpPr>
          <p:spPr bwMode="auto">
            <a:xfrm>
              <a:off x="4117197" y="5223597"/>
              <a:ext cx="415312" cy="21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solidFill>
                    <a:srgbClr val="000000"/>
                  </a:solidFill>
                  <a:latin typeface="Calibri" panose="020F0502020204030204" pitchFamily="34" charset="0"/>
                  <a:cs typeface="Calibri" panose="020F0502020204030204" pitchFamily="34" charset="0"/>
                </a:rPr>
                <a:t>Paper</a:t>
              </a:r>
              <a:endParaRPr lang="en-US" altLang="en-US" sz="1400" b="1" dirty="0">
                <a:latin typeface="Calibri" panose="020F050202020403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C7AF3FCC-BA9E-4C46-B531-3D094976836F}"/>
                </a:ext>
              </a:extLst>
            </p:cNvPr>
            <p:cNvSpPr>
              <a:spLocks noChangeArrowheads="1"/>
            </p:cNvSpPr>
            <p:nvPr/>
          </p:nvSpPr>
          <p:spPr bwMode="auto">
            <a:xfrm>
              <a:off x="5078158" y="3052060"/>
              <a:ext cx="1084263" cy="436563"/>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9">
              <a:extLst>
                <a:ext uri="{FF2B5EF4-FFF2-40B4-BE49-F238E27FC236}">
                  <a16:creationId xmlns:a16="http://schemas.microsoft.com/office/drawing/2014/main" id="{7F0E4658-3847-4CFF-A27C-F0C8236A1144}"/>
                </a:ext>
              </a:extLst>
            </p:cNvPr>
            <p:cNvSpPr>
              <a:spLocks noChangeArrowheads="1"/>
            </p:cNvSpPr>
            <p:nvPr/>
          </p:nvSpPr>
          <p:spPr bwMode="auto">
            <a:xfrm>
              <a:off x="5078159" y="3043238"/>
              <a:ext cx="1084263" cy="436563"/>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50">
              <a:extLst>
                <a:ext uri="{FF2B5EF4-FFF2-40B4-BE49-F238E27FC236}">
                  <a16:creationId xmlns:a16="http://schemas.microsoft.com/office/drawing/2014/main" id="{AA4C8D47-2B8B-4A34-B2F3-37F161D99EF3}"/>
                </a:ext>
              </a:extLst>
            </p:cNvPr>
            <p:cNvSpPr>
              <a:spLocks noChangeArrowheads="1"/>
            </p:cNvSpPr>
            <p:nvPr/>
          </p:nvSpPr>
          <p:spPr bwMode="auto">
            <a:xfrm>
              <a:off x="5193496" y="3101841"/>
              <a:ext cx="834333"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cs typeface="Calibri" panose="020F0502020204030204" pitchFamily="34" charset="0"/>
                </a:rPr>
                <a:t>Sanitary </a:t>
              </a:r>
            </a:p>
            <a:p>
              <a:pPr algn="ctr"/>
              <a:r>
                <a:rPr lang="en-US" altLang="en-US" sz="1100" b="1" dirty="0">
                  <a:solidFill>
                    <a:srgbClr val="000000"/>
                  </a:solidFill>
                  <a:latin typeface="Calibri" panose="020F0502020204030204" pitchFamily="34" charset="0"/>
                  <a:cs typeface="Calibri" panose="020F0502020204030204" pitchFamily="34" charset="0"/>
                </a:rPr>
                <a:t>Survey Extract</a:t>
              </a:r>
              <a:r>
                <a:rPr lang="en-US" altLang="en-US" sz="700" dirty="0">
                  <a:solidFill>
                    <a:srgbClr val="000000"/>
                  </a:solidFill>
                </a:rPr>
                <a:t> </a:t>
              </a:r>
              <a:endParaRPr lang="en-US" altLang="en-US" dirty="0"/>
            </a:p>
          </p:txBody>
        </p:sp>
        <p:sp>
          <p:nvSpPr>
            <p:cNvPr id="54" name="Rectangle 53">
              <a:extLst>
                <a:ext uri="{FF2B5EF4-FFF2-40B4-BE49-F238E27FC236}">
                  <a16:creationId xmlns:a16="http://schemas.microsoft.com/office/drawing/2014/main" id="{3303B008-4219-465B-AA9A-B313FA27F34E}"/>
                </a:ext>
              </a:extLst>
            </p:cNvPr>
            <p:cNvSpPr>
              <a:spLocks noChangeArrowheads="1"/>
            </p:cNvSpPr>
            <p:nvPr/>
          </p:nvSpPr>
          <p:spPr bwMode="auto">
            <a:xfrm>
              <a:off x="2311146" y="3043238"/>
              <a:ext cx="1084263" cy="436563"/>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4">
              <a:extLst>
                <a:ext uri="{FF2B5EF4-FFF2-40B4-BE49-F238E27FC236}">
                  <a16:creationId xmlns:a16="http://schemas.microsoft.com/office/drawing/2014/main" id="{D6E1DD22-B393-4FE8-B08B-2620ABCB88A8}"/>
                </a:ext>
              </a:extLst>
            </p:cNvPr>
            <p:cNvSpPr>
              <a:spLocks noChangeArrowheads="1"/>
            </p:cNvSpPr>
            <p:nvPr/>
          </p:nvSpPr>
          <p:spPr bwMode="auto">
            <a:xfrm>
              <a:off x="2311146" y="3043238"/>
              <a:ext cx="1084263" cy="436563"/>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55">
              <a:extLst>
                <a:ext uri="{FF2B5EF4-FFF2-40B4-BE49-F238E27FC236}">
                  <a16:creationId xmlns:a16="http://schemas.microsoft.com/office/drawing/2014/main" id="{9B046875-0076-4FF6-ABBD-7472F6063262}"/>
                </a:ext>
              </a:extLst>
            </p:cNvPr>
            <p:cNvSpPr>
              <a:spLocks noChangeArrowheads="1"/>
            </p:cNvSpPr>
            <p:nvPr/>
          </p:nvSpPr>
          <p:spPr bwMode="auto">
            <a:xfrm>
              <a:off x="2418468" y="3094038"/>
              <a:ext cx="879140"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cs typeface="Calibri" panose="020F0502020204030204" pitchFamily="34" charset="0"/>
                </a:rPr>
                <a:t>Desktop  </a:t>
              </a:r>
            </a:p>
            <a:p>
              <a:pPr algn="ctr"/>
              <a:r>
                <a:rPr lang="en-US" altLang="en-US" sz="1100" b="1" dirty="0">
                  <a:solidFill>
                    <a:srgbClr val="000000"/>
                  </a:solidFill>
                  <a:latin typeface="Calibri" panose="020F0502020204030204" pitchFamily="34" charset="0"/>
                  <a:cs typeface="Calibri" panose="020F0502020204030204" pitchFamily="34" charset="0"/>
                </a:rPr>
                <a:t>Sanitary Survey</a:t>
              </a:r>
              <a:endParaRPr lang="en-US" altLang="en-US" sz="1100" b="1" dirty="0">
                <a:latin typeface="Calibri" panose="020F0502020204030204" pitchFamily="34" charset="0"/>
                <a:cs typeface="Calibri" panose="020F0502020204030204" pitchFamily="34" charset="0"/>
              </a:endParaRPr>
            </a:p>
          </p:txBody>
        </p:sp>
        <p:sp>
          <p:nvSpPr>
            <p:cNvPr id="59" name="Rectangle 58">
              <a:extLst>
                <a:ext uri="{FF2B5EF4-FFF2-40B4-BE49-F238E27FC236}">
                  <a16:creationId xmlns:a16="http://schemas.microsoft.com/office/drawing/2014/main" id="{A3FCC501-E05E-4C86-A5DB-5D152B0B14E1}"/>
                </a:ext>
              </a:extLst>
            </p:cNvPr>
            <p:cNvSpPr>
              <a:spLocks noChangeArrowheads="1"/>
            </p:cNvSpPr>
            <p:nvPr/>
          </p:nvSpPr>
          <p:spPr bwMode="auto">
            <a:xfrm>
              <a:off x="2231771" y="1182688"/>
              <a:ext cx="1165225" cy="434975"/>
            </a:xfrm>
            <a:prstGeom prst="rect">
              <a:avLst/>
            </a:prstGeom>
            <a:solidFill>
              <a:srgbClr val="C5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9">
              <a:extLst>
                <a:ext uri="{FF2B5EF4-FFF2-40B4-BE49-F238E27FC236}">
                  <a16:creationId xmlns:a16="http://schemas.microsoft.com/office/drawing/2014/main" id="{24F2E590-1584-4202-A98E-8EA0266117F7}"/>
                </a:ext>
              </a:extLst>
            </p:cNvPr>
            <p:cNvSpPr>
              <a:spLocks noChangeArrowheads="1"/>
            </p:cNvSpPr>
            <p:nvPr/>
          </p:nvSpPr>
          <p:spPr bwMode="auto">
            <a:xfrm>
              <a:off x="2231771" y="1182688"/>
              <a:ext cx="1165225" cy="4349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60">
              <a:extLst>
                <a:ext uri="{FF2B5EF4-FFF2-40B4-BE49-F238E27FC236}">
                  <a16:creationId xmlns:a16="http://schemas.microsoft.com/office/drawing/2014/main" id="{26C75198-1A0C-4AA4-A649-A05AC6F6A13F}"/>
                </a:ext>
              </a:extLst>
            </p:cNvPr>
            <p:cNvSpPr>
              <a:spLocks noChangeArrowheads="1"/>
            </p:cNvSpPr>
            <p:nvPr/>
          </p:nvSpPr>
          <p:spPr bwMode="auto">
            <a:xfrm>
              <a:off x="2404562" y="1224040"/>
              <a:ext cx="893046"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Field Notebook </a:t>
              </a:r>
            </a:p>
            <a:p>
              <a:r>
                <a:rPr lang="en-US" altLang="en-US" sz="1100" b="1" dirty="0">
                  <a:solidFill>
                    <a:srgbClr val="000000"/>
                  </a:solidFill>
                  <a:latin typeface="Calibri" panose="020F0502020204030204" pitchFamily="34" charset="0"/>
                  <a:cs typeface="Calibri" panose="020F0502020204030204" pitchFamily="34" charset="0"/>
                </a:rPr>
                <a:t>or Mobil App</a:t>
              </a:r>
              <a:endParaRPr lang="en-US" altLang="en-US" sz="1100" b="1" dirty="0">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B53EA72E-28A0-40C8-828F-228E44792051}"/>
                </a:ext>
              </a:extLst>
            </p:cNvPr>
            <p:cNvSpPr>
              <a:spLocks/>
            </p:cNvSpPr>
            <p:nvPr/>
          </p:nvSpPr>
          <p:spPr bwMode="auto">
            <a:xfrm>
              <a:off x="3855784" y="3641725"/>
              <a:ext cx="825500" cy="476250"/>
            </a:xfrm>
            <a:custGeom>
              <a:avLst/>
              <a:gdLst>
                <a:gd name="T0" fmla="*/ 0 w 520"/>
                <a:gd name="T1" fmla="*/ 0 h 300"/>
                <a:gd name="T2" fmla="*/ 520 w 520"/>
                <a:gd name="T3" fmla="*/ 0 h 300"/>
                <a:gd name="T4" fmla="*/ 520 w 520"/>
                <a:gd name="T5" fmla="*/ 250 h 300"/>
                <a:gd name="T6" fmla="*/ 438 w 520"/>
                <a:gd name="T7" fmla="*/ 300 h 300"/>
                <a:gd name="T8" fmla="*/ 0 w 520"/>
                <a:gd name="T9" fmla="*/ 300 h 300"/>
                <a:gd name="T10" fmla="*/ 0 w 520"/>
                <a:gd name="T11" fmla="*/ 0 h 300"/>
              </a:gdLst>
              <a:ahLst/>
              <a:cxnLst>
                <a:cxn ang="0">
                  <a:pos x="T0" y="T1"/>
                </a:cxn>
                <a:cxn ang="0">
                  <a:pos x="T2" y="T3"/>
                </a:cxn>
                <a:cxn ang="0">
                  <a:pos x="T4" y="T5"/>
                </a:cxn>
                <a:cxn ang="0">
                  <a:pos x="T6" y="T7"/>
                </a:cxn>
                <a:cxn ang="0">
                  <a:pos x="T8" y="T9"/>
                </a:cxn>
                <a:cxn ang="0">
                  <a:pos x="T10" y="T11"/>
                </a:cxn>
              </a:cxnLst>
              <a:rect l="0" t="0" r="r" b="b"/>
              <a:pathLst>
                <a:path w="520" h="300">
                  <a:moveTo>
                    <a:pt x="0" y="0"/>
                  </a:moveTo>
                  <a:lnTo>
                    <a:pt x="520" y="0"/>
                  </a:lnTo>
                  <a:lnTo>
                    <a:pt x="520" y="250"/>
                  </a:lnTo>
                  <a:lnTo>
                    <a:pt x="438" y="300"/>
                  </a:lnTo>
                  <a:lnTo>
                    <a:pt x="0" y="3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4">
              <a:extLst>
                <a:ext uri="{FF2B5EF4-FFF2-40B4-BE49-F238E27FC236}">
                  <a16:creationId xmlns:a16="http://schemas.microsoft.com/office/drawing/2014/main" id="{350DD755-3483-4DAC-95A8-F8DE7DDCC6BF}"/>
                </a:ext>
              </a:extLst>
            </p:cNvPr>
            <p:cNvSpPr>
              <a:spLocks/>
            </p:cNvSpPr>
            <p:nvPr/>
          </p:nvSpPr>
          <p:spPr bwMode="auto">
            <a:xfrm>
              <a:off x="4551109" y="4038600"/>
              <a:ext cx="130175" cy="79375"/>
            </a:xfrm>
            <a:custGeom>
              <a:avLst/>
              <a:gdLst>
                <a:gd name="T0" fmla="*/ 0 w 82"/>
                <a:gd name="T1" fmla="*/ 50 h 50"/>
                <a:gd name="T2" fmla="*/ 17 w 82"/>
                <a:gd name="T3" fmla="*/ 10 h 50"/>
                <a:gd name="T4" fmla="*/ 82 w 82"/>
                <a:gd name="T5" fmla="*/ 0 h 50"/>
                <a:gd name="T6" fmla="*/ 0 w 82"/>
                <a:gd name="T7" fmla="*/ 50 h 50"/>
              </a:gdLst>
              <a:ahLst/>
              <a:cxnLst>
                <a:cxn ang="0">
                  <a:pos x="T0" y="T1"/>
                </a:cxn>
                <a:cxn ang="0">
                  <a:pos x="T2" y="T3"/>
                </a:cxn>
                <a:cxn ang="0">
                  <a:pos x="T4" y="T5"/>
                </a:cxn>
                <a:cxn ang="0">
                  <a:pos x="T6" y="T7"/>
                </a:cxn>
              </a:cxnLst>
              <a:rect l="0" t="0" r="r" b="b"/>
              <a:pathLst>
                <a:path w="82" h="50">
                  <a:moveTo>
                    <a:pt x="0" y="50"/>
                  </a:moveTo>
                  <a:lnTo>
                    <a:pt x="17" y="10"/>
                  </a:lnTo>
                  <a:lnTo>
                    <a:pt x="82" y="0"/>
                  </a:lnTo>
                  <a:lnTo>
                    <a:pt x="0" y="5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65">
              <a:extLst>
                <a:ext uri="{FF2B5EF4-FFF2-40B4-BE49-F238E27FC236}">
                  <a16:creationId xmlns:a16="http://schemas.microsoft.com/office/drawing/2014/main" id="{65F1E201-7F05-4482-8DE9-3D0999065E29}"/>
                </a:ext>
              </a:extLst>
            </p:cNvPr>
            <p:cNvSpPr>
              <a:spLocks/>
            </p:cNvSpPr>
            <p:nvPr/>
          </p:nvSpPr>
          <p:spPr bwMode="auto">
            <a:xfrm>
              <a:off x="3855784" y="3641725"/>
              <a:ext cx="825500" cy="476250"/>
            </a:xfrm>
            <a:custGeom>
              <a:avLst/>
              <a:gdLst>
                <a:gd name="T0" fmla="*/ 438 w 520"/>
                <a:gd name="T1" fmla="*/ 300 h 300"/>
                <a:gd name="T2" fmla="*/ 455 w 520"/>
                <a:gd name="T3" fmla="*/ 260 h 300"/>
                <a:gd name="T4" fmla="*/ 520 w 520"/>
                <a:gd name="T5" fmla="*/ 250 h 300"/>
                <a:gd name="T6" fmla="*/ 438 w 520"/>
                <a:gd name="T7" fmla="*/ 300 h 300"/>
                <a:gd name="T8" fmla="*/ 0 w 520"/>
                <a:gd name="T9" fmla="*/ 300 h 300"/>
                <a:gd name="T10" fmla="*/ 0 w 520"/>
                <a:gd name="T11" fmla="*/ 0 h 300"/>
                <a:gd name="T12" fmla="*/ 520 w 520"/>
                <a:gd name="T13" fmla="*/ 0 h 300"/>
                <a:gd name="T14" fmla="*/ 520 w 520"/>
                <a:gd name="T15" fmla="*/ 250 h 3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300">
                  <a:moveTo>
                    <a:pt x="438" y="300"/>
                  </a:moveTo>
                  <a:lnTo>
                    <a:pt x="455" y="260"/>
                  </a:lnTo>
                  <a:lnTo>
                    <a:pt x="520" y="250"/>
                  </a:lnTo>
                  <a:lnTo>
                    <a:pt x="438" y="300"/>
                  </a:lnTo>
                  <a:lnTo>
                    <a:pt x="0" y="300"/>
                  </a:lnTo>
                  <a:lnTo>
                    <a:pt x="0" y="0"/>
                  </a:lnTo>
                  <a:lnTo>
                    <a:pt x="520" y="0"/>
                  </a:lnTo>
                  <a:lnTo>
                    <a:pt x="520" y="250"/>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latin typeface="Calibri" panose="020F0502020204030204" pitchFamily="34" charset="0"/>
                <a:cs typeface="Calibri" panose="020F0502020204030204" pitchFamily="34" charset="0"/>
              </a:endParaRPr>
            </a:p>
            <a:p>
              <a:r>
                <a:rPr lang="en-US" sz="1100" b="1" dirty="0">
                  <a:latin typeface="Calibri" panose="020F0502020204030204" pitchFamily="34" charset="0"/>
                  <a:cs typeface="Calibri" panose="020F0502020204030204" pitchFamily="34" charset="0"/>
                </a:rPr>
                <a:t>XML File</a:t>
              </a:r>
            </a:p>
          </p:txBody>
        </p:sp>
        <p:sp>
          <p:nvSpPr>
            <p:cNvPr id="69" name="Rectangle 68">
              <a:extLst>
                <a:ext uri="{FF2B5EF4-FFF2-40B4-BE49-F238E27FC236}">
                  <a16:creationId xmlns:a16="http://schemas.microsoft.com/office/drawing/2014/main" id="{2FE1E07E-B114-40D5-B311-22F419F15EFB}"/>
                </a:ext>
              </a:extLst>
            </p:cNvPr>
            <p:cNvSpPr>
              <a:spLocks noChangeArrowheads="1"/>
            </p:cNvSpPr>
            <p:nvPr/>
          </p:nvSpPr>
          <p:spPr bwMode="auto">
            <a:xfrm>
              <a:off x="5127371" y="3667125"/>
              <a:ext cx="1084263" cy="434975"/>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69">
              <a:extLst>
                <a:ext uri="{FF2B5EF4-FFF2-40B4-BE49-F238E27FC236}">
                  <a16:creationId xmlns:a16="http://schemas.microsoft.com/office/drawing/2014/main" id="{6C729D0C-E5EB-4A2E-B296-4D32F6BB9348}"/>
                </a:ext>
              </a:extLst>
            </p:cNvPr>
            <p:cNvSpPr>
              <a:spLocks noChangeArrowheads="1"/>
            </p:cNvSpPr>
            <p:nvPr/>
          </p:nvSpPr>
          <p:spPr bwMode="auto">
            <a:xfrm>
              <a:off x="5127371" y="3667125"/>
              <a:ext cx="1084263" cy="4349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Rectangle 70">
              <a:extLst>
                <a:ext uri="{FF2B5EF4-FFF2-40B4-BE49-F238E27FC236}">
                  <a16:creationId xmlns:a16="http://schemas.microsoft.com/office/drawing/2014/main" id="{C0B520F5-1ED5-4394-AF03-95B20B1D0AA7}"/>
                </a:ext>
              </a:extLst>
            </p:cNvPr>
            <p:cNvSpPr>
              <a:spLocks noChangeArrowheads="1"/>
            </p:cNvSpPr>
            <p:nvPr/>
          </p:nvSpPr>
          <p:spPr bwMode="auto">
            <a:xfrm>
              <a:off x="5223043" y="3808299"/>
              <a:ext cx="925492"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Migrate to State</a:t>
              </a:r>
              <a:endParaRPr lang="en-US" altLang="en-US" sz="1100" b="1" dirty="0">
                <a:latin typeface="Calibri" panose="020F0502020204030204" pitchFamily="34" charset="0"/>
                <a:cs typeface="Calibri" panose="020F0502020204030204" pitchFamily="34" charset="0"/>
              </a:endParaRPr>
            </a:p>
          </p:txBody>
        </p:sp>
        <p:sp>
          <p:nvSpPr>
            <p:cNvPr id="73" name="Rectangle 72">
              <a:extLst>
                <a:ext uri="{FF2B5EF4-FFF2-40B4-BE49-F238E27FC236}">
                  <a16:creationId xmlns:a16="http://schemas.microsoft.com/office/drawing/2014/main" id="{3D8C13E8-B3D6-4801-88F6-26DFFB388182}"/>
                </a:ext>
              </a:extLst>
            </p:cNvPr>
            <p:cNvSpPr>
              <a:spLocks noChangeArrowheads="1"/>
            </p:cNvSpPr>
            <p:nvPr/>
          </p:nvSpPr>
          <p:spPr bwMode="auto">
            <a:xfrm>
              <a:off x="2311146" y="3667125"/>
              <a:ext cx="1084263" cy="434975"/>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73">
              <a:extLst>
                <a:ext uri="{FF2B5EF4-FFF2-40B4-BE49-F238E27FC236}">
                  <a16:creationId xmlns:a16="http://schemas.microsoft.com/office/drawing/2014/main" id="{B44815D2-66E8-4EF7-A797-40C7D503F767}"/>
                </a:ext>
              </a:extLst>
            </p:cNvPr>
            <p:cNvSpPr>
              <a:spLocks noChangeArrowheads="1"/>
            </p:cNvSpPr>
            <p:nvPr/>
          </p:nvSpPr>
          <p:spPr bwMode="auto">
            <a:xfrm>
              <a:off x="2311146" y="3667125"/>
              <a:ext cx="1084263" cy="4349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Rectangle 74">
              <a:extLst>
                <a:ext uri="{FF2B5EF4-FFF2-40B4-BE49-F238E27FC236}">
                  <a16:creationId xmlns:a16="http://schemas.microsoft.com/office/drawing/2014/main" id="{F9427943-CB77-418C-85F8-A8949C31C29E}"/>
                </a:ext>
              </a:extLst>
            </p:cNvPr>
            <p:cNvSpPr>
              <a:spLocks noChangeArrowheads="1"/>
            </p:cNvSpPr>
            <p:nvPr/>
          </p:nvSpPr>
          <p:spPr bwMode="auto">
            <a:xfrm>
              <a:off x="2510411" y="3770656"/>
              <a:ext cx="690643"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Data Bridge </a:t>
              </a:r>
              <a:endParaRPr lang="en-US" altLang="en-US" sz="1100" b="1" dirty="0">
                <a:latin typeface="Calibri" panose="020F0502020204030204" pitchFamily="34" charset="0"/>
                <a:cs typeface="Calibri" panose="020F0502020204030204" pitchFamily="34" charset="0"/>
              </a:endParaRPr>
            </a:p>
          </p:txBody>
        </p:sp>
        <p:sp>
          <p:nvSpPr>
            <p:cNvPr id="77" name="Rectangle 76">
              <a:extLst>
                <a:ext uri="{FF2B5EF4-FFF2-40B4-BE49-F238E27FC236}">
                  <a16:creationId xmlns:a16="http://schemas.microsoft.com/office/drawing/2014/main" id="{EBB5EF0F-5C72-4B62-B1FA-0B4CEF2760A5}"/>
                </a:ext>
              </a:extLst>
            </p:cNvPr>
            <p:cNvSpPr>
              <a:spLocks noChangeArrowheads="1"/>
            </p:cNvSpPr>
            <p:nvPr/>
          </p:nvSpPr>
          <p:spPr bwMode="auto">
            <a:xfrm>
              <a:off x="2566733" y="5673725"/>
              <a:ext cx="1631584"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Samples and Sample Results </a:t>
              </a:r>
            </a:p>
            <a:p>
              <a:r>
                <a:rPr lang="en-US" altLang="en-US" sz="1100" b="1" dirty="0">
                  <a:solidFill>
                    <a:srgbClr val="000000"/>
                  </a:solidFill>
                  <a:latin typeface="Calibri" panose="020F0502020204030204" pitchFamily="34" charset="0"/>
                  <a:cs typeface="Calibri" panose="020F0502020204030204" pitchFamily="34" charset="0"/>
                </a:rPr>
                <a:t>Submitted by Laboratories</a:t>
              </a:r>
              <a:endParaRPr lang="en-US" altLang="en-US" sz="1100" b="1" dirty="0">
                <a:latin typeface="Calibri" panose="020F0502020204030204" pitchFamily="34" charset="0"/>
                <a:cs typeface="Calibri" panose="020F0502020204030204" pitchFamily="34" charset="0"/>
              </a:endParaRPr>
            </a:p>
          </p:txBody>
        </p:sp>
        <p:sp>
          <p:nvSpPr>
            <p:cNvPr id="79" name="Freeform 78">
              <a:extLst>
                <a:ext uri="{FF2B5EF4-FFF2-40B4-BE49-F238E27FC236}">
                  <a16:creationId xmlns:a16="http://schemas.microsoft.com/office/drawing/2014/main" id="{12F3E67B-4DF8-4F8C-98A9-A15BE53C5A2F}"/>
                </a:ext>
              </a:extLst>
            </p:cNvPr>
            <p:cNvSpPr>
              <a:spLocks/>
            </p:cNvSpPr>
            <p:nvPr/>
          </p:nvSpPr>
          <p:spPr bwMode="auto">
            <a:xfrm>
              <a:off x="8469059" y="2979738"/>
              <a:ext cx="825500" cy="484188"/>
            </a:xfrm>
            <a:custGeom>
              <a:avLst/>
              <a:gdLst>
                <a:gd name="T0" fmla="*/ 0 w 520"/>
                <a:gd name="T1" fmla="*/ 0 h 305"/>
                <a:gd name="T2" fmla="*/ 520 w 520"/>
                <a:gd name="T3" fmla="*/ 0 h 305"/>
                <a:gd name="T4" fmla="*/ 520 w 520"/>
                <a:gd name="T5" fmla="*/ 254 h 305"/>
                <a:gd name="T6" fmla="*/ 437 w 520"/>
                <a:gd name="T7" fmla="*/ 305 h 305"/>
                <a:gd name="T8" fmla="*/ 0 w 520"/>
                <a:gd name="T9" fmla="*/ 305 h 305"/>
                <a:gd name="T10" fmla="*/ 0 w 520"/>
                <a:gd name="T11" fmla="*/ 0 h 305"/>
              </a:gdLst>
              <a:ahLst/>
              <a:cxnLst>
                <a:cxn ang="0">
                  <a:pos x="T0" y="T1"/>
                </a:cxn>
                <a:cxn ang="0">
                  <a:pos x="T2" y="T3"/>
                </a:cxn>
                <a:cxn ang="0">
                  <a:pos x="T4" y="T5"/>
                </a:cxn>
                <a:cxn ang="0">
                  <a:pos x="T6" y="T7"/>
                </a:cxn>
                <a:cxn ang="0">
                  <a:pos x="T8" y="T9"/>
                </a:cxn>
                <a:cxn ang="0">
                  <a:pos x="T10" y="T11"/>
                </a:cxn>
              </a:cxnLst>
              <a:rect l="0" t="0" r="r" b="b"/>
              <a:pathLst>
                <a:path w="520" h="305">
                  <a:moveTo>
                    <a:pt x="0" y="0"/>
                  </a:moveTo>
                  <a:lnTo>
                    <a:pt x="520" y="0"/>
                  </a:lnTo>
                  <a:lnTo>
                    <a:pt x="520" y="254"/>
                  </a:lnTo>
                  <a:lnTo>
                    <a:pt x="437" y="305"/>
                  </a:lnTo>
                  <a:lnTo>
                    <a:pt x="0" y="305"/>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79">
              <a:extLst>
                <a:ext uri="{FF2B5EF4-FFF2-40B4-BE49-F238E27FC236}">
                  <a16:creationId xmlns:a16="http://schemas.microsoft.com/office/drawing/2014/main" id="{1F987570-033C-4D42-9F9B-B44F848CA36C}"/>
                </a:ext>
              </a:extLst>
            </p:cNvPr>
            <p:cNvSpPr>
              <a:spLocks/>
            </p:cNvSpPr>
            <p:nvPr/>
          </p:nvSpPr>
          <p:spPr bwMode="auto">
            <a:xfrm>
              <a:off x="9162796" y="3382963"/>
              <a:ext cx="131763" cy="80963"/>
            </a:xfrm>
            <a:custGeom>
              <a:avLst/>
              <a:gdLst>
                <a:gd name="T0" fmla="*/ 0 w 83"/>
                <a:gd name="T1" fmla="*/ 51 h 51"/>
                <a:gd name="T2" fmla="*/ 16 w 83"/>
                <a:gd name="T3" fmla="*/ 11 h 51"/>
                <a:gd name="T4" fmla="*/ 83 w 83"/>
                <a:gd name="T5" fmla="*/ 0 h 51"/>
                <a:gd name="T6" fmla="*/ 0 w 83"/>
                <a:gd name="T7" fmla="*/ 51 h 51"/>
              </a:gdLst>
              <a:ahLst/>
              <a:cxnLst>
                <a:cxn ang="0">
                  <a:pos x="T0" y="T1"/>
                </a:cxn>
                <a:cxn ang="0">
                  <a:pos x="T2" y="T3"/>
                </a:cxn>
                <a:cxn ang="0">
                  <a:pos x="T4" y="T5"/>
                </a:cxn>
                <a:cxn ang="0">
                  <a:pos x="T6" y="T7"/>
                </a:cxn>
              </a:cxnLst>
              <a:rect l="0" t="0" r="r" b="b"/>
              <a:pathLst>
                <a:path w="83" h="51">
                  <a:moveTo>
                    <a:pt x="0" y="51"/>
                  </a:moveTo>
                  <a:lnTo>
                    <a:pt x="16" y="11"/>
                  </a:lnTo>
                  <a:lnTo>
                    <a:pt x="83" y="0"/>
                  </a:lnTo>
                  <a:lnTo>
                    <a:pt x="0" y="51"/>
                  </a:lnTo>
                  <a:close/>
                </a:path>
              </a:pathLst>
            </a:custGeom>
            <a:solidFill>
              <a:srgbClr val="C48E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80">
              <a:extLst>
                <a:ext uri="{FF2B5EF4-FFF2-40B4-BE49-F238E27FC236}">
                  <a16:creationId xmlns:a16="http://schemas.microsoft.com/office/drawing/2014/main" id="{A58F526F-C4CD-4237-8B82-D4F11E7AEBEA}"/>
                </a:ext>
              </a:extLst>
            </p:cNvPr>
            <p:cNvSpPr>
              <a:spLocks/>
            </p:cNvSpPr>
            <p:nvPr/>
          </p:nvSpPr>
          <p:spPr bwMode="auto">
            <a:xfrm>
              <a:off x="8469059" y="2979738"/>
              <a:ext cx="825500" cy="484188"/>
            </a:xfrm>
            <a:custGeom>
              <a:avLst/>
              <a:gdLst>
                <a:gd name="T0" fmla="*/ 437 w 520"/>
                <a:gd name="T1" fmla="*/ 305 h 305"/>
                <a:gd name="T2" fmla="*/ 453 w 520"/>
                <a:gd name="T3" fmla="*/ 265 h 305"/>
                <a:gd name="T4" fmla="*/ 520 w 520"/>
                <a:gd name="T5" fmla="*/ 254 h 305"/>
                <a:gd name="T6" fmla="*/ 437 w 520"/>
                <a:gd name="T7" fmla="*/ 305 h 305"/>
                <a:gd name="T8" fmla="*/ 0 w 520"/>
                <a:gd name="T9" fmla="*/ 305 h 305"/>
                <a:gd name="T10" fmla="*/ 0 w 520"/>
                <a:gd name="T11" fmla="*/ 0 h 305"/>
                <a:gd name="T12" fmla="*/ 520 w 520"/>
                <a:gd name="T13" fmla="*/ 0 h 305"/>
                <a:gd name="T14" fmla="*/ 520 w 520"/>
                <a:gd name="T15" fmla="*/ 254 h 3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305">
                  <a:moveTo>
                    <a:pt x="437" y="305"/>
                  </a:moveTo>
                  <a:lnTo>
                    <a:pt x="453" y="265"/>
                  </a:lnTo>
                  <a:lnTo>
                    <a:pt x="520" y="254"/>
                  </a:lnTo>
                  <a:lnTo>
                    <a:pt x="437" y="305"/>
                  </a:lnTo>
                  <a:lnTo>
                    <a:pt x="0" y="305"/>
                  </a:lnTo>
                  <a:lnTo>
                    <a:pt x="0" y="0"/>
                  </a:lnTo>
                  <a:lnTo>
                    <a:pt x="520" y="0"/>
                  </a:lnTo>
                  <a:lnTo>
                    <a:pt x="520" y="254"/>
                  </a:lnTo>
                </a:path>
              </a:pathLst>
            </a:custGeom>
            <a:noFill/>
            <a:ln w="11113" cap="rnd">
              <a:solidFill>
                <a:srgbClr val="A6A6A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84">
              <a:extLst>
                <a:ext uri="{FF2B5EF4-FFF2-40B4-BE49-F238E27FC236}">
                  <a16:creationId xmlns:a16="http://schemas.microsoft.com/office/drawing/2014/main" id="{E5A5DC97-CE76-4917-BF5F-987773668A69}"/>
                </a:ext>
              </a:extLst>
            </p:cNvPr>
            <p:cNvSpPr>
              <a:spLocks noChangeArrowheads="1"/>
            </p:cNvSpPr>
            <p:nvPr/>
          </p:nvSpPr>
          <p:spPr bwMode="auto">
            <a:xfrm>
              <a:off x="6700584" y="2352675"/>
              <a:ext cx="1165225" cy="2287588"/>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US" sz="1200" dirty="0">
                <a:latin typeface="Calibri" panose="020F0502020204030204" pitchFamily="34" charset="0"/>
                <a:cs typeface="Calibri" panose="020F0502020204030204" pitchFamily="34" charset="0"/>
              </a:endParaRPr>
            </a:p>
            <a:p>
              <a:pPr algn="ctr"/>
              <a:endParaRPr lang="en-US" sz="1200" dirty="0">
                <a:latin typeface="Calibri" panose="020F0502020204030204" pitchFamily="34" charset="0"/>
                <a:cs typeface="Calibri" panose="020F0502020204030204" pitchFamily="34" charset="0"/>
              </a:endParaRPr>
            </a:p>
            <a:p>
              <a:pPr algn="ctr"/>
              <a:endParaRPr lang="en-US" sz="1200" dirty="0">
                <a:latin typeface="Calibri" panose="020F0502020204030204" pitchFamily="34" charset="0"/>
                <a:cs typeface="Calibri" panose="020F0502020204030204" pitchFamily="34" charset="0"/>
              </a:endParaRPr>
            </a:p>
            <a:p>
              <a:pPr algn="ctr"/>
              <a:endParaRPr lang="en-US" sz="1200" dirty="0">
                <a:latin typeface="Calibri" panose="020F0502020204030204" pitchFamily="34" charset="0"/>
                <a:cs typeface="Calibri" panose="020F0502020204030204" pitchFamily="34" charset="0"/>
              </a:endParaRPr>
            </a:p>
            <a:p>
              <a:pPr algn="ctr"/>
              <a:r>
                <a:rPr lang="en-US" sz="1600" b="1" dirty="0">
                  <a:latin typeface="Calibri" panose="020F0502020204030204" pitchFamily="34" charset="0"/>
                  <a:cs typeface="Calibri" panose="020F0502020204030204" pitchFamily="34" charset="0"/>
                </a:rPr>
                <a:t>SDWIS State Application</a:t>
              </a:r>
            </a:p>
          </p:txBody>
        </p:sp>
        <p:sp>
          <p:nvSpPr>
            <p:cNvPr id="86" name="Rectangle 85">
              <a:extLst>
                <a:ext uri="{FF2B5EF4-FFF2-40B4-BE49-F238E27FC236}">
                  <a16:creationId xmlns:a16="http://schemas.microsoft.com/office/drawing/2014/main" id="{3646BB2A-92E9-4102-8E76-3B7F55EA2785}"/>
                </a:ext>
              </a:extLst>
            </p:cNvPr>
            <p:cNvSpPr>
              <a:spLocks noChangeArrowheads="1"/>
            </p:cNvSpPr>
            <p:nvPr/>
          </p:nvSpPr>
          <p:spPr bwMode="auto">
            <a:xfrm>
              <a:off x="6700584" y="2352675"/>
              <a:ext cx="1165225" cy="2287588"/>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89">
              <a:extLst>
                <a:ext uri="{FF2B5EF4-FFF2-40B4-BE49-F238E27FC236}">
                  <a16:creationId xmlns:a16="http://schemas.microsoft.com/office/drawing/2014/main" id="{0CE5E4A6-F0DD-4450-A4A6-47B71904F514}"/>
                </a:ext>
              </a:extLst>
            </p:cNvPr>
            <p:cNvSpPr>
              <a:spLocks noChangeArrowheads="1"/>
            </p:cNvSpPr>
            <p:nvPr/>
          </p:nvSpPr>
          <p:spPr bwMode="auto">
            <a:xfrm>
              <a:off x="6803407" y="5669013"/>
              <a:ext cx="953303"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cs typeface="Calibri" panose="020F0502020204030204" pitchFamily="34" charset="0"/>
                </a:rPr>
                <a:t>State Data Entry </a:t>
              </a:r>
            </a:p>
            <a:p>
              <a:pPr algn="ctr"/>
              <a:r>
                <a:rPr lang="en-US" altLang="en-US" sz="1100" b="1" dirty="0">
                  <a:solidFill>
                    <a:srgbClr val="000000"/>
                  </a:solidFill>
                  <a:latin typeface="Calibri" panose="020F0502020204030204" pitchFamily="34" charset="0"/>
                  <a:cs typeface="Calibri" panose="020F0502020204030204" pitchFamily="34" charset="0"/>
                </a:rPr>
                <a:t>Operators</a:t>
              </a:r>
              <a:endParaRPr lang="en-US" altLang="en-US" sz="1100" b="1" dirty="0">
                <a:latin typeface="Calibri" panose="020F0502020204030204" pitchFamily="34" charset="0"/>
                <a:cs typeface="Calibri" panose="020F0502020204030204" pitchFamily="34" charset="0"/>
              </a:endParaRPr>
            </a:p>
          </p:txBody>
        </p:sp>
        <p:sp>
          <p:nvSpPr>
            <p:cNvPr id="92" name="Rectangle 91">
              <a:extLst>
                <a:ext uri="{FF2B5EF4-FFF2-40B4-BE49-F238E27FC236}">
                  <a16:creationId xmlns:a16="http://schemas.microsoft.com/office/drawing/2014/main" id="{BE0B3C8C-4874-4A43-9677-7F3D98C91ED0}"/>
                </a:ext>
              </a:extLst>
            </p:cNvPr>
            <p:cNvSpPr>
              <a:spLocks noChangeArrowheads="1"/>
            </p:cNvSpPr>
            <p:nvPr/>
          </p:nvSpPr>
          <p:spPr bwMode="auto">
            <a:xfrm>
              <a:off x="8399209" y="5665838"/>
              <a:ext cx="1137165"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cs typeface="Calibri" panose="020F0502020204030204" pitchFamily="34" charset="0"/>
                </a:rPr>
                <a:t>Public Access to DW</a:t>
              </a:r>
            </a:p>
            <a:p>
              <a:pPr algn="ctr"/>
              <a:r>
                <a:rPr lang="en-US" altLang="en-US" sz="1100" b="1" dirty="0">
                  <a:solidFill>
                    <a:srgbClr val="000000"/>
                  </a:solidFill>
                  <a:latin typeface="Calibri" panose="020F0502020204030204" pitchFamily="34" charset="0"/>
                  <a:cs typeface="Calibri" panose="020F0502020204030204" pitchFamily="34" charset="0"/>
                </a:rPr>
                <a:t> Data </a:t>
              </a:r>
              <a:endParaRPr lang="en-US" altLang="en-US" sz="1100" b="1" dirty="0">
                <a:latin typeface="Calibri" panose="020F0502020204030204" pitchFamily="34" charset="0"/>
                <a:cs typeface="Calibri" panose="020F0502020204030204" pitchFamily="34" charset="0"/>
              </a:endParaRPr>
            </a:p>
          </p:txBody>
        </p:sp>
        <p:sp>
          <p:nvSpPr>
            <p:cNvPr id="94" name="Rectangle 93">
              <a:extLst>
                <a:ext uri="{FF2B5EF4-FFF2-40B4-BE49-F238E27FC236}">
                  <a16:creationId xmlns:a16="http://schemas.microsoft.com/office/drawing/2014/main" id="{2C21B3CB-6279-4962-8CCD-7661FCFF3F98}"/>
                </a:ext>
              </a:extLst>
            </p:cNvPr>
            <p:cNvSpPr>
              <a:spLocks noChangeArrowheads="1"/>
            </p:cNvSpPr>
            <p:nvPr/>
          </p:nvSpPr>
          <p:spPr bwMode="auto">
            <a:xfrm>
              <a:off x="8315071" y="5122863"/>
              <a:ext cx="1149350" cy="436563"/>
            </a:xfrm>
            <a:prstGeom prst="rect">
              <a:avLst/>
            </a:prstGeom>
            <a:solidFill>
              <a:srgbClr val="C5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4">
              <a:extLst>
                <a:ext uri="{FF2B5EF4-FFF2-40B4-BE49-F238E27FC236}">
                  <a16:creationId xmlns:a16="http://schemas.microsoft.com/office/drawing/2014/main" id="{BA2D909F-617D-4A64-9616-3FB792C06F77}"/>
                </a:ext>
              </a:extLst>
            </p:cNvPr>
            <p:cNvSpPr>
              <a:spLocks noChangeArrowheads="1"/>
            </p:cNvSpPr>
            <p:nvPr/>
          </p:nvSpPr>
          <p:spPr bwMode="auto">
            <a:xfrm>
              <a:off x="8315071" y="5122863"/>
              <a:ext cx="1149350" cy="436563"/>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95">
              <a:extLst>
                <a:ext uri="{FF2B5EF4-FFF2-40B4-BE49-F238E27FC236}">
                  <a16:creationId xmlns:a16="http://schemas.microsoft.com/office/drawing/2014/main" id="{52406435-64D1-485F-B53B-8DE9B2B85EDC}"/>
                </a:ext>
              </a:extLst>
            </p:cNvPr>
            <p:cNvSpPr>
              <a:spLocks noChangeArrowheads="1"/>
            </p:cNvSpPr>
            <p:nvPr/>
          </p:nvSpPr>
          <p:spPr bwMode="auto">
            <a:xfrm>
              <a:off x="8493976" y="5231341"/>
              <a:ext cx="842059"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dirty="0">
                  <a:solidFill>
                    <a:srgbClr val="000000"/>
                  </a:solidFill>
                  <a:latin typeface="Calibri" panose="020F0502020204030204" pitchFamily="34" charset="0"/>
                  <a:cs typeface="Calibri" panose="020F0502020204030204" pitchFamily="34" charset="0"/>
                </a:rPr>
                <a:t>State  Web Site</a:t>
              </a:r>
              <a:endParaRPr lang="en-US" altLang="en-US" sz="1100" dirty="0">
                <a:latin typeface="Calibri" panose="020F0502020204030204" pitchFamily="34" charset="0"/>
                <a:cs typeface="Calibri" panose="020F0502020204030204" pitchFamily="34" charset="0"/>
              </a:endParaRPr>
            </a:p>
          </p:txBody>
        </p:sp>
        <p:sp>
          <p:nvSpPr>
            <p:cNvPr id="98" name="Freeform 97">
              <a:extLst>
                <a:ext uri="{FF2B5EF4-FFF2-40B4-BE49-F238E27FC236}">
                  <a16:creationId xmlns:a16="http://schemas.microsoft.com/office/drawing/2014/main" id="{0974FB75-53F2-455C-A0C6-0CAC18D0199C}"/>
                </a:ext>
              </a:extLst>
            </p:cNvPr>
            <p:cNvSpPr>
              <a:spLocks/>
            </p:cNvSpPr>
            <p:nvPr/>
          </p:nvSpPr>
          <p:spPr bwMode="auto">
            <a:xfrm>
              <a:off x="3539871" y="2324100"/>
              <a:ext cx="1344613" cy="719138"/>
            </a:xfrm>
            <a:custGeom>
              <a:avLst/>
              <a:gdLst>
                <a:gd name="T0" fmla="*/ 0 w 2375"/>
                <a:gd name="T1" fmla="*/ 0 h 1625"/>
                <a:gd name="T2" fmla="*/ 1188 w 2375"/>
                <a:gd name="T3" fmla="*/ 232 h 1625"/>
                <a:gd name="T4" fmla="*/ 2375 w 2375"/>
                <a:gd name="T5" fmla="*/ 0 h 1625"/>
                <a:gd name="T6" fmla="*/ 2375 w 2375"/>
                <a:gd name="T7" fmla="*/ 1393 h 1625"/>
                <a:gd name="T8" fmla="*/ 1188 w 2375"/>
                <a:gd name="T9" fmla="*/ 1625 h 1625"/>
                <a:gd name="T10" fmla="*/ 0 w 2375"/>
                <a:gd name="T11" fmla="*/ 1393 h 1625"/>
                <a:gd name="T12" fmla="*/ 0 w 2375"/>
                <a:gd name="T13" fmla="*/ 0 h 1625"/>
              </a:gdLst>
              <a:ahLst/>
              <a:cxnLst>
                <a:cxn ang="0">
                  <a:pos x="T0" y="T1"/>
                </a:cxn>
                <a:cxn ang="0">
                  <a:pos x="T2" y="T3"/>
                </a:cxn>
                <a:cxn ang="0">
                  <a:pos x="T4" y="T5"/>
                </a:cxn>
                <a:cxn ang="0">
                  <a:pos x="T6" y="T7"/>
                </a:cxn>
                <a:cxn ang="0">
                  <a:pos x="T8" y="T9"/>
                </a:cxn>
                <a:cxn ang="0">
                  <a:pos x="T10" y="T11"/>
                </a:cxn>
                <a:cxn ang="0">
                  <a:pos x="T12" y="T13"/>
                </a:cxn>
              </a:cxnLst>
              <a:rect l="0" t="0" r="r" b="b"/>
              <a:pathLst>
                <a:path w="2375" h="1625">
                  <a:moveTo>
                    <a:pt x="0" y="0"/>
                  </a:moveTo>
                  <a:cubicBezTo>
                    <a:pt x="0" y="129"/>
                    <a:pt x="533" y="232"/>
                    <a:pt x="1188" y="232"/>
                  </a:cubicBezTo>
                  <a:cubicBezTo>
                    <a:pt x="1844" y="232"/>
                    <a:pt x="2375" y="129"/>
                    <a:pt x="2375" y="0"/>
                  </a:cubicBezTo>
                  <a:lnTo>
                    <a:pt x="2375" y="1393"/>
                  </a:lnTo>
                  <a:cubicBezTo>
                    <a:pt x="2375" y="1522"/>
                    <a:pt x="1844" y="1625"/>
                    <a:pt x="1188" y="1625"/>
                  </a:cubicBezTo>
                  <a:cubicBezTo>
                    <a:pt x="533" y="1625"/>
                    <a:pt x="0" y="1522"/>
                    <a:pt x="0" y="1393"/>
                  </a:cubicBezTo>
                  <a:lnTo>
                    <a:pt x="0" y="0"/>
                  </a:lnTo>
                  <a:close/>
                </a:path>
              </a:pathLst>
            </a:custGeom>
            <a:solidFill>
              <a:srgbClr val="FEE5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98">
              <a:extLst>
                <a:ext uri="{FF2B5EF4-FFF2-40B4-BE49-F238E27FC236}">
                  <a16:creationId xmlns:a16="http://schemas.microsoft.com/office/drawing/2014/main" id="{995BDD02-E647-4BF1-90BE-09B8947F034D}"/>
                </a:ext>
              </a:extLst>
            </p:cNvPr>
            <p:cNvSpPr>
              <a:spLocks/>
            </p:cNvSpPr>
            <p:nvPr/>
          </p:nvSpPr>
          <p:spPr bwMode="auto">
            <a:xfrm>
              <a:off x="3539871" y="2324100"/>
              <a:ext cx="1344613" cy="719138"/>
            </a:xfrm>
            <a:custGeom>
              <a:avLst/>
              <a:gdLst>
                <a:gd name="T0" fmla="*/ 0 w 2375"/>
                <a:gd name="T1" fmla="*/ 0 h 1625"/>
                <a:gd name="T2" fmla="*/ 1188 w 2375"/>
                <a:gd name="T3" fmla="*/ 232 h 1625"/>
                <a:gd name="T4" fmla="*/ 2375 w 2375"/>
                <a:gd name="T5" fmla="*/ 0 h 1625"/>
                <a:gd name="T6" fmla="*/ 2375 w 2375"/>
                <a:gd name="T7" fmla="*/ 1393 h 1625"/>
                <a:gd name="T8" fmla="*/ 1188 w 2375"/>
                <a:gd name="T9" fmla="*/ 1625 h 1625"/>
                <a:gd name="T10" fmla="*/ 0 w 2375"/>
                <a:gd name="T11" fmla="*/ 1393 h 1625"/>
                <a:gd name="T12" fmla="*/ 0 w 2375"/>
                <a:gd name="T13" fmla="*/ 0 h 1625"/>
              </a:gdLst>
              <a:ahLst/>
              <a:cxnLst>
                <a:cxn ang="0">
                  <a:pos x="T0" y="T1"/>
                </a:cxn>
                <a:cxn ang="0">
                  <a:pos x="T2" y="T3"/>
                </a:cxn>
                <a:cxn ang="0">
                  <a:pos x="T4" y="T5"/>
                </a:cxn>
                <a:cxn ang="0">
                  <a:pos x="T6" y="T7"/>
                </a:cxn>
                <a:cxn ang="0">
                  <a:pos x="T8" y="T9"/>
                </a:cxn>
                <a:cxn ang="0">
                  <a:pos x="T10" y="T11"/>
                </a:cxn>
                <a:cxn ang="0">
                  <a:pos x="T12" y="T13"/>
                </a:cxn>
              </a:cxnLst>
              <a:rect l="0" t="0" r="r" b="b"/>
              <a:pathLst>
                <a:path w="2375" h="1625">
                  <a:moveTo>
                    <a:pt x="0" y="0"/>
                  </a:moveTo>
                  <a:cubicBezTo>
                    <a:pt x="0" y="129"/>
                    <a:pt x="533" y="232"/>
                    <a:pt x="1188" y="232"/>
                  </a:cubicBezTo>
                  <a:cubicBezTo>
                    <a:pt x="1844" y="232"/>
                    <a:pt x="2375" y="129"/>
                    <a:pt x="2375" y="0"/>
                  </a:cubicBezTo>
                  <a:lnTo>
                    <a:pt x="2375" y="1393"/>
                  </a:lnTo>
                  <a:cubicBezTo>
                    <a:pt x="2375" y="1522"/>
                    <a:pt x="1844" y="1625"/>
                    <a:pt x="1188" y="1625"/>
                  </a:cubicBezTo>
                  <a:cubicBezTo>
                    <a:pt x="533" y="1625"/>
                    <a:pt x="0" y="1522"/>
                    <a:pt x="0" y="1393"/>
                  </a:cubicBez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99">
              <a:extLst>
                <a:ext uri="{FF2B5EF4-FFF2-40B4-BE49-F238E27FC236}">
                  <a16:creationId xmlns:a16="http://schemas.microsoft.com/office/drawing/2014/main" id="{9A7BA123-7A0C-426F-A3B4-487D83488F2B}"/>
                </a:ext>
              </a:extLst>
            </p:cNvPr>
            <p:cNvSpPr>
              <a:spLocks/>
            </p:cNvSpPr>
            <p:nvPr/>
          </p:nvSpPr>
          <p:spPr bwMode="auto">
            <a:xfrm>
              <a:off x="3539871" y="2220913"/>
              <a:ext cx="1344613" cy="206375"/>
            </a:xfrm>
            <a:custGeom>
              <a:avLst/>
              <a:gdLst>
                <a:gd name="T0" fmla="*/ 0 w 2375"/>
                <a:gd name="T1" fmla="*/ 232 h 464"/>
                <a:gd name="T2" fmla="*/ 1188 w 2375"/>
                <a:gd name="T3" fmla="*/ 0 h 464"/>
                <a:gd name="T4" fmla="*/ 2375 w 2375"/>
                <a:gd name="T5" fmla="*/ 232 h 464"/>
                <a:gd name="T6" fmla="*/ 1188 w 2375"/>
                <a:gd name="T7" fmla="*/ 464 h 464"/>
                <a:gd name="T8" fmla="*/ 0 w 2375"/>
                <a:gd name="T9" fmla="*/ 232 h 464"/>
              </a:gdLst>
              <a:ahLst/>
              <a:cxnLst>
                <a:cxn ang="0">
                  <a:pos x="T0" y="T1"/>
                </a:cxn>
                <a:cxn ang="0">
                  <a:pos x="T2" y="T3"/>
                </a:cxn>
                <a:cxn ang="0">
                  <a:pos x="T4" y="T5"/>
                </a:cxn>
                <a:cxn ang="0">
                  <a:pos x="T6" y="T7"/>
                </a:cxn>
                <a:cxn ang="0">
                  <a:pos x="T8" y="T9"/>
                </a:cxn>
              </a:cxnLst>
              <a:rect l="0" t="0" r="r" b="b"/>
              <a:pathLst>
                <a:path w="2375" h="464">
                  <a:moveTo>
                    <a:pt x="0" y="232"/>
                  </a:moveTo>
                  <a:cubicBezTo>
                    <a:pt x="0" y="105"/>
                    <a:pt x="533" y="0"/>
                    <a:pt x="1188" y="0"/>
                  </a:cubicBezTo>
                  <a:cubicBezTo>
                    <a:pt x="1844" y="0"/>
                    <a:pt x="2375" y="105"/>
                    <a:pt x="2375" y="232"/>
                  </a:cubicBezTo>
                  <a:cubicBezTo>
                    <a:pt x="2375" y="361"/>
                    <a:pt x="1844" y="464"/>
                    <a:pt x="1188" y="464"/>
                  </a:cubicBezTo>
                  <a:cubicBezTo>
                    <a:pt x="533" y="464"/>
                    <a:pt x="0" y="361"/>
                    <a:pt x="0" y="232"/>
                  </a:cubicBezTo>
                </a:path>
              </a:pathLst>
            </a:custGeom>
            <a:solidFill>
              <a:srgbClr val="FEE59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Oval 100">
              <a:extLst>
                <a:ext uri="{FF2B5EF4-FFF2-40B4-BE49-F238E27FC236}">
                  <a16:creationId xmlns:a16="http://schemas.microsoft.com/office/drawing/2014/main" id="{7FD61C19-F1C2-4BA3-8134-6CA1437B0B53}"/>
                </a:ext>
              </a:extLst>
            </p:cNvPr>
            <p:cNvSpPr>
              <a:spLocks noChangeArrowheads="1"/>
            </p:cNvSpPr>
            <p:nvPr/>
          </p:nvSpPr>
          <p:spPr bwMode="auto">
            <a:xfrm>
              <a:off x="3539871" y="2220913"/>
              <a:ext cx="1344613" cy="206375"/>
            </a:xfrm>
            <a:prstGeom prst="ellipse">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1">
              <a:extLst>
                <a:ext uri="{FF2B5EF4-FFF2-40B4-BE49-F238E27FC236}">
                  <a16:creationId xmlns:a16="http://schemas.microsoft.com/office/drawing/2014/main" id="{A0F9702F-0F3C-45F2-B1F1-E00E503189C3}"/>
                </a:ext>
              </a:extLst>
            </p:cNvPr>
            <p:cNvSpPr>
              <a:spLocks noChangeArrowheads="1"/>
            </p:cNvSpPr>
            <p:nvPr/>
          </p:nvSpPr>
          <p:spPr bwMode="auto">
            <a:xfrm>
              <a:off x="3605332" y="2471789"/>
              <a:ext cx="1229252" cy="505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cs typeface="Calibri" panose="020F0502020204030204" pitchFamily="34" charset="0"/>
                </a:rPr>
                <a:t>SDWIS State Database </a:t>
              </a:r>
            </a:p>
            <a:p>
              <a:pPr algn="ctr"/>
              <a:r>
                <a:rPr lang="en-US" altLang="en-US" sz="1100" b="1" dirty="0">
                  <a:solidFill>
                    <a:srgbClr val="000000"/>
                  </a:solidFill>
                  <a:latin typeface="Calibri" panose="020F0502020204030204" pitchFamily="34" charset="0"/>
                  <a:cs typeface="Calibri" panose="020F0502020204030204" pitchFamily="34" charset="0"/>
                </a:rPr>
                <a:t>Oracle or SQL Server</a:t>
              </a:r>
              <a:endParaRPr lang="en-US" altLang="en-US" sz="1100" b="1" dirty="0">
                <a:latin typeface="Calibri" panose="020F0502020204030204" pitchFamily="34" charset="0"/>
                <a:cs typeface="Calibri" panose="020F0502020204030204" pitchFamily="34" charset="0"/>
              </a:endParaRPr>
            </a:p>
          </p:txBody>
        </p:sp>
        <p:sp>
          <p:nvSpPr>
            <p:cNvPr id="106" name="Freeform 105">
              <a:extLst>
                <a:ext uri="{FF2B5EF4-FFF2-40B4-BE49-F238E27FC236}">
                  <a16:creationId xmlns:a16="http://schemas.microsoft.com/office/drawing/2014/main" id="{3D5F98CF-1308-41E9-955B-D8C1598597B3}"/>
                </a:ext>
              </a:extLst>
            </p:cNvPr>
            <p:cNvSpPr>
              <a:spLocks/>
            </p:cNvSpPr>
            <p:nvPr/>
          </p:nvSpPr>
          <p:spPr bwMode="auto">
            <a:xfrm>
              <a:off x="1361821" y="3654425"/>
              <a:ext cx="709613" cy="409575"/>
            </a:xfrm>
            <a:custGeom>
              <a:avLst/>
              <a:gdLst>
                <a:gd name="T0" fmla="*/ 0 w 447"/>
                <a:gd name="T1" fmla="*/ 0 h 258"/>
                <a:gd name="T2" fmla="*/ 447 w 447"/>
                <a:gd name="T3" fmla="*/ 0 h 258"/>
                <a:gd name="T4" fmla="*/ 447 w 447"/>
                <a:gd name="T5" fmla="*/ 215 h 258"/>
                <a:gd name="T6" fmla="*/ 377 w 447"/>
                <a:gd name="T7" fmla="*/ 258 h 258"/>
                <a:gd name="T8" fmla="*/ 0 w 447"/>
                <a:gd name="T9" fmla="*/ 258 h 258"/>
                <a:gd name="T10" fmla="*/ 0 w 447"/>
                <a:gd name="T11" fmla="*/ 0 h 258"/>
              </a:gdLst>
              <a:ahLst/>
              <a:cxnLst>
                <a:cxn ang="0">
                  <a:pos x="T0" y="T1"/>
                </a:cxn>
                <a:cxn ang="0">
                  <a:pos x="T2" y="T3"/>
                </a:cxn>
                <a:cxn ang="0">
                  <a:pos x="T4" y="T5"/>
                </a:cxn>
                <a:cxn ang="0">
                  <a:pos x="T6" y="T7"/>
                </a:cxn>
                <a:cxn ang="0">
                  <a:pos x="T8" y="T9"/>
                </a:cxn>
                <a:cxn ang="0">
                  <a:pos x="T10" y="T11"/>
                </a:cxn>
              </a:cxnLst>
              <a:rect l="0" t="0" r="r" b="b"/>
              <a:pathLst>
                <a:path w="447" h="258">
                  <a:moveTo>
                    <a:pt x="0" y="0"/>
                  </a:moveTo>
                  <a:lnTo>
                    <a:pt x="447" y="0"/>
                  </a:lnTo>
                  <a:lnTo>
                    <a:pt x="447" y="215"/>
                  </a:lnTo>
                  <a:lnTo>
                    <a:pt x="377" y="258"/>
                  </a:lnTo>
                  <a:lnTo>
                    <a:pt x="0" y="25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06">
              <a:extLst>
                <a:ext uri="{FF2B5EF4-FFF2-40B4-BE49-F238E27FC236}">
                  <a16:creationId xmlns:a16="http://schemas.microsoft.com/office/drawing/2014/main" id="{1AB8829C-46DC-4483-902C-542890AC6A38}"/>
                </a:ext>
              </a:extLst>
            </p:cNvPr>
            <p:cNvSpPr>
              <a:spLocks/>
            </p:cNvSpPr>
            <p:nvPr/>
          </p:nvSpPr>
          <p:spPr bwMode="auto">
            <a:xfrm>
              <a:off x="1942846" y="4051300"/>
              <a:ext cx="128588" cy="79375"/>
            </a:xfrm>
            <a:custGeom>
              <a:avLst/>
              <a:gdLst>
                <a:gd name="T0" fmla="*/ 0 w 81"/>
                <a:gd name="T1" fmla="*/ 50 h 50"/>
                <a:gd name="T2" fmla="*/ 16 w 81"/>
                <a:gd name="T3" fmla="*/ 10 h 50"/>
                <a:gd name="T4" fmla="*/ 81 w 81"/>
                <a:gd name="T5" fmla="*/ 0 h 50"/>
                <a:gd name="T6" fmla="*/ 0 w 81"/>
                <a:gd name="T7" fmla="*/ 50 h 50"/>
              </a:gdLst>
              <a:ahLst/>
              <a:cxnLst>
                <a:cxn ang="0">
                  <a:pos x="T0" y="T1"/>
                </a:cxn>
                <a:cxn ang="0">
                  <a:pos x="T2" y="T3"/>
                </a:cxn>
                <a:cxn ang="0">
                  <a:pos x="T4" y="T5"/>
                </a:cxn>
                <a:cxn ang="0">
                  <a:pos x="T6" y="T7"/>
                </a:cxn>
              </a:cxnLst>
              <a:rect l="0" t="0" r="r" b="b"/>
              <a:pathLst>
                <a:path w="81" h="50">
                  <a:moveTo>
                    <a:pt x="0" y="50"/>
                  </a:moveTo>
                  <a:lnTo>
                    <a:pt x="16" y="10"/>
                  </a:lnTo>
                  <a:lnTo>
                    <a:pt x="81" y="0"/>
                  </a:lnTo>
                  <a:lnTo>
                    <a:pt x="0" y="5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7">
              <a:extLst>
                <a:ext uri="{FF2B5EF4-FFF2-40B4-BE49-F238E27FC236}">
                  <a16:creationId xmlns:a16="http://schemas.microsoft.com/office/drawing/2014/main" id="{3F8A89C6-C883-4AFD-B3B5-F079200D9BE1}"/>
                </a:ext>
              </a:extLst>
            </p:cNvPr>
            <p:cNvSpPr>
              <a:spLocks/>
            </p:cNvSpPr>
            <p:nvPr/>
          </p:nvSpPr>
          <p:spPr bwMode="auto">
            <a:xfrm>
              <a:off x="1361821" y="3654425"/>
              <a:ext cx="709613" cy="476250"/>
            </a:xfrm>
            <a:custGeom>
              <a:avLst/>
              <a:gdLst>
                <a:gd name="T0" fmla="*/ 377 w 447"/>
                <a:gd name="T1" fmla="*/ 300 h 300"/>
                <a:gd name="T2" fmla="*/ 391 w 447"/>
                <a:gd name="T3" fmla="*/ 260 h 300"/>
                <a:gd name="T4" fmla="*/ 447 w 447"/>
                <a:gd name="T5" fmla="*/ 250 h 300"/>
                <a:gd name="T6" fmla="*/ 377 w 447"/>
                <a:gd name="T7" fmla="*/ 300 h 300"/>
                <a:gd name="T8" fmla="*/ 0 w 447"/>
                <a:gd name="T9" fmla="*/ 300 h 300"/>
                <a:gd name="T10" fmla="*/ 0 w 447"/>
                <a:gd name="T11" fmla="*/ 0 h 300"/>
                <a:gd name="T12" fmla="*/ 447 w 447"/>
                <a:gd name="T13" fmla="*/ 0 h 300"/>
                <a:gd name="T14" fmla="*/ 447 w 447"/>
                <a:gd name="T15" fmla="*/ 250 h 3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7" h="300">
                  <a:moveTo>
                    <a:pt x="377" y="300"/>
                  </a:moveTo>
                  <a:lnTo>
                    <a:pt x="391" y="260"/>
                  </a:lnTo>
                  <a:lnTo>
                    <a:pt x="447" y="250"/>
                  </a:lnTo>
                  <a:lnTo>
                    <a:pt x="377" y="300"/>
                  </a:lnTo>
                  <a:lnTo>
                    <a:pt x="0" y="300"/>
                  </a:lnTo>
                  <a:lnTo>
                    <a:pt x="0" y="0"/>
                  </a:lnTo>
                  <a:lnTo>
                    <a:pt x="447" y="0"/>
                  </a:lnTo>
                  <a:lnTo>
                    <a:pt x="447" y="250"/>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10">
              <a:extLst>
                <a:ext uri="{FF2B5EF4-FFF2-40B4-BE49-F238E27FC236}">
                  <a16:creationId xmlns:a16="http://schemas.microsoft.com/office/drawing/2014/main" id="{8ED80B94-4A08-4572-8F7C-3A9387037B21}"/>
                </a:ext>
              </a:extLst>
            </p:cNvPr>
            <p:cNvSpPr>
              <a:spLocks noChangeArrowheads="1"/>
            </p:cNvSpPr>
            <p:nvPr/>
          </p:nvSpPr>
          <p:spPr bwMode="auto">
            <a:xfrm>
              <a:off x="1361821" y="2430463"/>
              <a:ext cx="825500" cy="436563"/>
            </a:xfrm>
            <a:prstGeom prst="rect">
              <a:avLst/>
            </a:prstGeom>
            <a:solidFill>
              <a:srgbClr val="C5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1A72B8B2-F170-4301-B16D-50307E4A8D20}"/>
                </a:ext>
              </a:extLst>
            </p:cNvPr>
            <p:cNvSpPr>
              <a:spLocks noChangeArrowheads="1"/>
            </p:cNvSpPr>
            <p:nvPr/>
          </p:nvSpPr>
          <p:spPr bwMode="auto">
            <a:xfrm>
              <a:off x="1361821" y="2430463"/>
              <a:ext cx="825500" cy="436563"/>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2">
              <a:extLst>
                <a:ext uri="{FF2B5EF4-FFF2-40B4-BE49-F238E27FC236}">
                  <a16:creationId xmlns:a16="http://schemas.microsoft.com/office/drawing/2014/main" id="{2F10E8DD-C669-4ED6-B8D2-32C526E291E5}"/>
                </a:ext>
              </a:extLst>
            </p:cNvPr>
            <p:cNvSpPr>
              <a:spLocks noChangeArrowheads="1"/>
            </p:cNvSpPr>
            <p:nvPr/>
          </p:nvSpPr>
          <p:spPr bwMode="auto">
            <a:xfrm>
              <a:off x="1544567" y="2488779"/>
              <a:ext cx="526867" cy="33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External  </a:t>
              </a:r>
            </a:p>
            <a:p>
              <a:r>
                <a:rPr lang="en-US" altLang="en-US" sz="1100" b="1" dirty="0">
                  <a:solidFill>
                    <a:srgbClr val="000000"/>
                  </a:solidFill>
                  <a:latin typeface="Calibri" panose="020F0502020204030204" pitchFamily="34" charset="0"/>
                </a:rPr>
                <a:t>System</a:t>
              </a:r>
              <a:endParaRPr lang="en-US" altLang="en-US" sz="1100" b="1" dirty="0"/>
            </a:p>
          </p:txBody>
        </p:sp>
        <p:sp>
          <p:nvSpPr>
            <p:cNvPr id="115" name="Freeform 114">
              <a:extLst>
                <a:ext uri="{FF2B5EF4-FFF2-40B4-BE49-F238E27FC236}">
                  <a16:creationId xmlns:a16="http://schemas.microsoft.com/office/drawing/2014/main" id="{0AE00500-5DCF-4802-BA63-5463843DC4F7}"/>
                </a:ext>
              </a:extLst>
            </p:cNvPr>
            <p:cNvSpPr>
              <a:spLocks/>
            </p:cNvSpPr>
            <p:nvPr/>
          </p:nvSpPr>
          <p:spPr bwMode="auto">
            <a:xfrm>
              <a:off x="1992059" y="2867025"/>
              <a:ext cx="244475" cy="503238"/>
            </a:xfrm>
            <a:custGeom>
              <a:avLst/>
              <a:gdLst>
                <a:gd name="T0" fmla="*/ 0 w 154"/>
                <a:gd name="T1" fmla="*/ 0 h 317"/>
                <a:gd name="T2" fmla="*/ 0 w 154"/>
                <a:gd name="T3" fmla="*/ 317 h 317"/>
                <a:gd name="T4" fmla="*/ 154 w 154"/>
                <a:gd name="T5" fmla="*/ 317 h 317"/>
              </a:gdLst>
              <a:ahLst/>
              <a:cxnLst>
                <a:cxn ang="0">
                  <a:pos x="T0" y="T1"/>
                </a:cxn>
                <a:cxn ang="0">
                  <a:pos x="T2" y="T3"/>
                </a:cxn>
                <a:cxn ang="0">
                  <a:pos x="T4" y="T5"/>
                </a:cxn>
              </a:cxnLst>
              <a:rect l="0" t="0" r="r" b="b"/>
              <a:pathLst>
                <a:path w="154" h="317">
                  <a:moveTo>
                    <a:pt x="0" y="0"/>
                  </a:moveTo>
                  <a:lnTo>
                    <a:pt x="0" y="317"/>
                  </a:lnTo>
                  <a:lnTo>
                    <a:pt x="154" y="317"/>
                  </a:lnTo>
                </a:path>
              </a:pathLst>
            </a:custGeom>
            <a:noFill/>
            <a:ln w="11113"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115">
              <a:extLst>
                <a:ext uri="{FF2B5EF4-FFF2-40B4-BE49-F238E27FC236}">
                  <a16:creationId xmlns:a16="http://schemas.microsoft.com/office/drawing/2014/main" id="{FF18523E-B8BF-478E-943B-8606A8CAC33D}"/>
                </a:ext>
              </a:extLst>
            </p:cNvPr>
            <p:cNvSpPr>
              <a:spLocks/>
            </p:cNvSpPr>
            <p:nvPr/>
          </p:nvSpPr>
          <p:spPr bwMode="auto">
            <a:xfrm>
              <a:off x="2225421" y="3336925"/>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Line 116">
              <a:extLst>
                <a:ext uri="{FF2B5EF4-FFF2-40B4-BE49-F238E27FC236}">
                  <a16:creationId xmlns:a16="http://schemas.microsoft.com/office/drawing/2014/main" id="{3BBE7B68-4913-4902-9E8C-FAD0A998D42A}"/>
                </a:ext>
              </a:extLst>
            </p:cNvPr>
            <p:cNvSpPr>
              <a:spLocks noChangeShapeType="1"/>
            </p:cNvSpPr>
            <p:nvPr/>
          </p:nvSpPr>
          <p:spPr bwMode="auto">
            <a:xfrm>
              <a:off x="2828671" y="1676400"/>
              <a:ext cx="0" cy="130810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117">
              <a:extLst>
                <a:ext uri="{FF2B5EF4-FFF2-40B4-BE49-F238E27FC236}">
                  <a16:creationId xmlns:a16="http://schemas.microsoft.com/office/drawing/2014/main" id="{F2EEF3CD-7072-4AEB-ABD0-1B058838DCDA}"/>
                </a:ext>
              </a:extLst>
            </p:cNvPr>
            <p:cNvSpPr>
              <a:spLocks/>
            </p:cNvSpPr>
            <p:nvPr/>
          </p:nvSpPr>
          <p:spPr bwMode="auto">
            <a:xfrm>
              <a:off x="2785809" y="1617663"/>
              <a:ext cx="85725" cy="66675"/>
            </a:xfrm>
            <a:custGeom>
              <a:avLst/>
              <a:gdLst>
                <a:gd name="T0" fmla="*/ 0 w 54"/>
                <a:gd name="T1" fmla="*/ 42 h 42"/>
                <a:gd name="T2" fmla="*/ 27 w 54"/>
                <a:gd name="T3" fmla="*/ 0 h 42"/>
                <a:gd name="T4" fmla="*/ 54 w 54"/>
                <a:gd name="T5" fmla="*/ 42 h 42"/>
                <a:gd name="T6" fmla="*/ 0 w 54"/>
                <a:gd name="T7" fmla="*/ 42 h 42"/>
              </a:gdLst>
              <a:ahLst/>
              <a:cxnLst>
                <a:cxn ang="0">
                  <a:pos x="T0" y="T1"/>
                </a:cxn>
                <a:cxn ang="0">
                  <a:pos x="T2" y="T3"/>
                </a:cxn>
                <a:cxn ang="0">
                  <a:pos x="T4" y="T5"/>
                </a:cxn>
                <a:cxn ang="0">
                  <a:pos x="T6" y="T7"/>
                </a:cxn>
              </a:cxnLst>
              <a:rect l="0" t="0" r="r" b="b"/>
              <a:pathLst>
                <a:path w="54" h="42">
                  <a:moveTo>
                    <a:pt x="0" y="42"/>
                  </a:moveTo>
                  <a:lnTo>
                    <a:pt x="27" y="0"/>
                  </a:lnTo>
                  <a:lnTo>
                    <a:pt x="54" y="42"/>
                  </a:lnTo>
                  <a:lnTo>
                    <a:pt x="0"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18">
              <a:extLst>
                <a:ext uri="{FF2B5EF4-FFF2-40B4-BE49-F238E27FC236}">
                  <a16:creationId xmlns:a16="http://schemas.microsoft.com/office/drawing/2014/main" id="{78159D4C-6BF7-4C96-B34B-59DD8F1BAB31}"/>
                </a:ext>
              </a:extLst>
            </p:cNvPr>
            <p:cNvSpPr>
              <a:spLocks/>
            </p:cNvSpPr>
            <p:nvPr/>
          </p:nvSpPr>
          <p:spPr bwMode="auto">
            <a:xfrm>
              <a:off x="2785809" y="2976563"/>
              <a:ext cx="85725" cy="66675"/>
            </a:xfrm>
            <a:custGeom>
              <a:avLst/>
              <a:gdLst>
                <a:gd name="T0" fmla="*/ 54 w 54"/>
                <a:gd name="T1" fmla="*/ 0 h 42"/>
                <a:gd name="T2" fmla="*/ 27 w 54"/>
                <a:gd name="T3" fmla="*/ 42 h 42"/>
                <a:gd name="T4" fmla="*/ 0 w 54"/>
                <a:gd name="T5" fmla="*/ 0 h 42"/>
                <a:gd name="T6" fmla="*/ 54 w 54"/>
                <a:gd name="T7" fmla="*/ 0 h 42"/>
              </a:gdLst>
              <a:ahLst/>
              <a:cxnLst>
                <a:cxn ang="0">
                  <a:pos x="T0" y="T1"/>
                </a:cxn>
                <a:cxn ang="0">
                  <a:pos x="T2" y="T3"/>
                </a:cxn>
                <a:cxn ang="0">
                  <a:pos x="T4" y="T5"/>
                </a:cxn>
                <a:cxn ang="0">
                  <a:pos x="T6" y="T7"/>
                </a:cxn>
              </a:cxnLst>
              <a:rect l="0" t="0" r="r" b="b"/>
              <a:pathLst>
                <a:path w="54" h="42">
                  <a:moveTo>
                    <a:pt x="54" y="0"/>
                  </a:moveTo>
                  <a:lnTo>
                    <a:pt x="27" y="42"/>
                  </a:lnTo>
                  <a:lnTo>
                    <a:pt x="0" y="0"/>
                  </a:lnTo>
                  <a:lnTo>
                    <a:pt x="54"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Line 119">
              <a:extLst>
                <a:ext uri="{FF2B5EF4-FFF2-40B4-BE49-F238E27FC236}">
                  <a16:creationId xmlns:a16="http://schemas.microsoft.com/office/drawing/2014/main" id="{3601D117-B4B6-4D52-BB4A-591DB7735B18}"/>
                </a:ext>
              </a:extLst>
            </p:cNvPr>
            <p:cNvSpPr>
              <a:spLocks noChangeShapeType="1"/>
            </p:cNvSpPr>
            <p:nvPr/>
          </p:nvSpPr>
          <p:spPr bwMode="auto">
            <a:xfrm>
              <a:off x="4957509" y="2687638"/>
              <a:ext cx="1668463"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120">
              <a:extLst>
                <a:ext uri="{FF2B5EF4-FFF2-40B4-BE49-F238E27FC236}">
                  <a16:creationId xmlns:a16="http://schemas.microsoft.com/office/drawing/2014/main" id="{68678CAA-D662-4B39-9478-10BAEAD8BCDF}"/>
                </a:ext>
              </a:extLst>
            </p:cNvPr>
            <p:cNvSpPr>
              <a:spLocks/>
            </p:cNvSpPr>
            <p:nvPr/>
          </p:nvSpPr>
          <p:spPr bwMode="auto">
            <a:xfrm>
              <a:off x="4884484" y="2654300"/>
              <a:ext cx="84138" cy="66675"/>
            </a:xfrm>
            <a:custGeom>
              <a:avLst/>
              <a:gdLst>
                <a:gd name="T0" fmla="*/ 53 w 53"/>
                <a:gd name="T1" fmla="*/ 42 h 42"/>
                <a:gd name="T2" fmla="*/ 0 w 53"/>
                <a:gd name="T3" fmla="*/ 21 h 42"/>
                <a:gd name="T4" fmla="*/ 53 w 53"/>
                <a:gd name="T5" fmla="*/ 0 h 42"/>
                <a:gd name="T6" fmla="*/ 53 w 53"/>
                <a:gd name="T7" fmla="*/ 42 h 42"/>
              </a:gdLst>
              <a:ahLst/>
              <a:cxnLst>
                <a:cxn ang="0">
                  <a:pos x="T0" y="T1"/>
                </a:cxn>
                <a:cxn ang="0">
                  <a:pos x="T2" y="T3"/>
                </a:cxn>
                <a:cxn ang="0">
                  <a:pos x="T4" y="T5"/>
                </a:cxn>
                <a:cxn ang="0">
                  <a:pos x="T6" y="T7"/>
                </a:cxn>
              </a:cxnLst>
              <a:rect l="0" t="0" r="r" b="b"/>
              <a:pathLst>
                <a:path w="53" h="42">
                  <a:moveTo>
                    <a:pt x="53" y="42"/>
                  </a:moveTo>
                  <a:lnTo>
                    <a:pt x="0" y="21"/>
                  </a:lnTo>
                  <a:lnTo>
                    <a:pt x="53" y="0"/>
                  </a:lnTo>
                  <a:lnTo>
                    <a:pt x="53"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21">
              <a:extLst>
                <a:ext uri="{FF2B5EF4-FFF2-40B4-BE49-F238E27FC236}">
                  <a16:creationId xmlns:a16="http://schemas.microsoft.com/office/drawing/2014/main" id="{E2861466-90D8-4C49-B2DA-D43F3E81F482}"/>
                </a:ext>
              </a:extLst>
            </p:cNvPr>
            <p:cNvSpPr>
              <a:spLocks/>
            </p:cNvSpPr>
            <p:nvPr/>
          </p:nvSpPr>
          <p:spPr bwMode="auto">
            <a:xfrm>
              <a:off x="6614859" y="2654300"/>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Line 122">
              <a:extLst>
                <a:ext uri="{FF2B5EF4-FFF2-40B4-BE49-F238E27FC236}">
                  <a16:creationId xmlns:a16="http://schemas.microsoft.com/office/drawing/2014/main" id="{E1B74C5D-71C6-4C94-9632-1F55D88E8247}"/>
                </a:ext>
              </a:extLst>
            </p:cNvPr>
            <p:cNvSpPr>
              <a:spLocks noChangeShapeType="1"/>
            </p:cNvSpPr>
            <p:nvPr/>
          </p:nvSpPr>
          <p:spPr bwMode="auto">
            <a:xfrm flipH="1">
              <a:off x="6237034" y="3260725"/>
              <a:ext cx="463550"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123">
              <a:extLst>
                <a:ext uri="{FF2B5EF4-FFF2-40B4-BE49-F238E27FC236}">
                  <a16:creationId xmlns:a16="http://schemas.microsoft.com/office/drawing/2014/main" id="{3CBEDB0E-02F4-4D9B-904B-C5E11872BAE7}"/>
                </a:ext>
              </a:extLst>
            </p:cNvPr>
            <p:cNvSpPr>
              <a:spLocks/>
            </p:cNvSpPr>
            <p:nvPr/>
          </p:nvSpPr>
          <p:spPr bwMode="auto">
            <a:xfrm>
              <a:off x="6162421" y="3227388"/>
              <a:ext cx="84138" cy="66675"/>
            </a:xfrm>
            <a:custGeom>
              <a:avLst/>
              <a:gdLst>
                <a:gd name="T0" fmla="*/ 53 w 53"/>
                <a:gd name="T1" fmla="*/ 42 h 42"/>
                <a:gd name="T2" fmla="*/ 0 w 53"/>
                <a:gd name="T3" fmla="*/ 21 h 42"/>
                <a:gd name="T4" fmla="*/ 53 w 53"/>
                <a:gd name="T5" fmla="*/ 0 h 42"/>
                <a:gd name="T6" fmla="*/ 53 w 53"/>
                <a:gd name="T7" fmla="*/ 42 h 42"/>
              </a:gdLst>
              <a:ahLst/>
              <a:cxnLst>
                <a:cxn ang="0">
                  <a:pos x="T0" y="T1"/>
                </a:cxn>
                <a:cxn ang="0">
                  <a:pos x="T2" y="T3"/>
                </a:cxn>
                <a:cxn ang="0">
                  <a:pos x="T4" y="T5"/>
                </a:cxn>
                <a:cxn ang="0">
                  <a:pos x="T6" y="T7"/>
                </a:cxn>
              </a:cxnLst>
              <a:rect l="0" t="0" r="r" b="b"/>
              <a:pathLst>
                <a:path w="53" h="42">
                  <a:moveTo>
                    <a:pt x="53" y="42"/>
                  </a:moveTo>
                  <a:lnTo>
                    <a:pt x="0" y="21"/>
                  </a:lnTo>
                  <a:lnTo>
                    <a:pt x="53" y="0"/>
                  </a:lnTo>
                  <a:lnTo>
                    <a:pt x="53"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24">
              <a:extLst>
                <a:ext uri="{FF2B5EF4-FFF2-40B4-BE49-F238E27FC236}">
                  <a16:creationId xmlns:a16="http://schemas.microsoft.com/office/drawing/2014/main" id="{C6C13F4F-3ED3-43B3-9802-4FBD2D1A0CA1}"/>
                </a:ext>
              </a:extLst>
            </p:cNvPr>
            <p:cNvSpPr>
              <a:spLocks noChangeShapeType="1"/>
            </p:cNvSpPr>
            <p:nvPr/>
          </p:nvSpPr>
          <p:spPr bwMode="auto">
            <a:xfrm flipH="1">
              <a:off x="3468434" y="3271838"/>
              <a:ext cx="1609725"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125">
              <a:extLst>
                <a:ext uri="{FF2B5EF4-FFF2-40B4-BE49-F238E27FC236}">
                  <a16:creationId xmlns:a16="http://schemas.microsoft.com/office/drawing/2014/main" id="{EB2F9CB7-8334-4251-9E8F-F6CA9A00A7E6}"/>
                </a:ext>
              </a:extLst>
            </p:cNvPr>
            <p:cNvSpPr>
              <a:spLocks/>
            </p:cNvSpPr>
            <p:nvPr/>
          </p:nvSpPr>
          <p:spPr bwMode="auto">
            <a:xfrm>
              <a:off x="3395409" y="3238500"/>
              <a:ext cx="84138" cy="66675"/>
            </a:xfrm>
            <a:custGeom>
              <a:avLst/>
              <a:gdLst>
                <a:gd name="T0" fmla="*/ 53 w 53"/>
                <a:gd name="T1" fmla="*/ 42 h 42"/>
                <a:gd name="T2" fmla="*/ 0 w 53"/>
                <a:gd name="T3" fmla="*/ 21 h 42"/>
                <a:gd name="T4" fmla="*/ 53 w 53"/>
                <a:gd name="T5" fmla="*/ 0 h 42"/>
                <a:gd name="T6" fmla="*/ 53 w 53"/>
                <a:gd name="T7" fmla="*/ 42 h 42"/>
              </a:gdLst>
              <a:ahLst/>
              <a:cxnLst>
                <a:cxn ang="0">
                  <a:pos x="T0" y="T1"/>
                </a:cxn>
                <a:cxn ang="0">
                  <a:pos x="T2" y="T3"/>
                </a:cxn>
                <a:cxn ang="0">
                  <a:pos x="T4" y="T5"/>
                </a:cxn>
                <a:cxn ang="0">
                  <a:pos x="T6" y="T7"/>
                </a:cxn>
              </a:cxnLst>
              <a:rect l="0" t="0" r="r" b="b"/>
              <a:pathLst>
                <a:path w="53" h="42">
                  <a:moveTo>
                    <a:pt x="53" y="42"/>
                  </a:moveTo>
                  <a:lnTo>
                    <a:pt x="0" y="21"/>
                  </a:lnTo>
                  <a:lnTo>
                    <a:pt x="53" y="0"/>
                  </a:lnTo>
                  <a:lnTo>
                    <a:pt x="53"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Line 126">
              <a:extLst>
                <a:ext uri="{FF2B5EF4-FFF2-40B4-BE49-F238E27FC236}">
                  <a16:creationId xmlns:a16="http://schemas.microsoft.com/office/drawing/2014/main" id="{4B8B7065-D60C-47C9-80F8-3387D62E6413}"/>
                </a:ext>
              </a:extLst>
            </p:cNvPr>
            <p:cNvSpPr>
              <a:spLocks noChangeShapeType="1"/>
            </p:cNvSpPr>
            <p:nvPr/>
          </p:nvSpPr>
          <p:spPr bwMode="auto">
            <a:xfrm>
              <a:off x="7865809" y="2614613"/>
              <a:ext cx="406400"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127">
              <a:extLst>
                <a:ext uri="{FF2B5EF4-FFF2-40B4-BE49-F238E27FC236}">
                  <a16:creationId xmlns:a16="http://schemas.microsoft.com/office/drawing/2014/main" id="{F73C1A24-6165-4C70-A7B3-771C47B49220}"/>
                </a:ext>
              </a:extLst>
            </p:cNvPr>
            <p:cNvSpPr>
              <a:spLocks/>
            </p:cNvSpPr>
            <p:nvPr/>
          </p:nvSpPr>
          <p:spPr bwMode="auto">
            <a:xfrm>
              <a:off x="8262684" y="2581275"/>
              <a:ext cx="84138" cy="66675"/>
            </a:xfrm>
            <a:custGeom>
              <a:avLst/>
              <a:gdLst>
                <a:gd name="T0" fmla="*/ 0 w 53"/>
                <a:gd name="T1" fmla="*/ 0 h 42"/>
                <a:gd name="T2" fmla="*/ 53 w 53"/>
                <a:gd name="T3" fmla="*/ 21 h 42"/>
                <a:gd name="T4" fmla="*/ 0 w 53"/>
                <a:gd name="T5" fmla="*/ 42 h 42"/>
                <a:gd name="T6" fmla="*/ 0 w 53"/>
                <a:gd name="T7" fmla="*/ 0 h 42"/>
              </a:gdLst>
              <a:ahLst/>
              <a:cxnLst>
                <a:cxn ang="0">
                  <a:pos x="T0" y="T1"/>
                </a:cxn>
                <a:cxn ang="0">
                  <a:pos x="T2" y="T3"/>
                </a:cxn>
                <a:cxn ang="0">
                  <a:pos x="T4" y="T5"/>
                </a:cxn>
                <a:cxn ang="0">
                  <a:pos x="T6" y="T7"/>
                </a:cxn>
              </a:cxnLst>
              <a:rect l="0" t="0" r="r" b="b"/>
              <a:pathLst>
                <a:path w="53" h="42">
                  <a:moveTo>
                    <a:pt x="0" y="0"/>
                  </a:moveTo>
                  <a:lnTo>
                    <a:pt x="53"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Line 128">
              <a:extLst>
                <a:ext uri="{FF2B5EF4-FFF2-40B4-BE49-F238E27FC236}">
                  <a16:creationId xmlns:a16="http://schemas.microsoft.com/office/drawing/2014/main" id="{CC216D12-B65B-4493-A236-4E0077898CC2}"/>
                </a:ext>
              </a:extLst>
            </p:cNvPr>
            <p:cNvSpPr>
              <a:spLocks noChangeShapeType="1"/>
            </p:cNvSpPr>
            <p:nvPr/>
          </p:nvSpPr>
          <p:spPr bwMode="auto">
            <a:xfrm>
              <a:off x="8688134" y="2736850"/>
              <a:ext cx="0" cy="18415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29">
              <a:extLst>
                <a:ext uri="{FF2B5EF4-FFF2-40B4-BE49-F238E27FC236}">
                  <a16:creationId xmlns:a16="http://schemas.microsoft.com/office/drawing/2014/main" id="{DCF31ECA-738A-4317-A727-0312928EA1C6}"/>
                </a:ext>
              </a:extLst>
            </p:cNvPr>
            <p:cNvSpPr>
              <a:spLocks/>
            </p:cNvSpPr>
            <p:nvPr/>
          </p:nvSpPr>
          <p:spPr bwMode="auto">
            <a:xfrm>
              <a:off x="8646859" y="2913063"/>
              <a:ext cx="84138" cy="66675"/>
            </a:xfrm>
            <a:custGeom>
              <a:avLst/>
              <a:gdLst>
                <a:gd name="T0" fmla="*/ 53 w 53"/>
                <a:gd name="T1" fmla="*/ 0 h 42"/>
                <a:gd name="T2" fmla="*/ 26 w 53"/>
                <a:gd name="T3" fmla="*/ 42 h 42"/>
                <a:gd name="T4" fmla="*/ 0 w 53"/>
                <a:gd name="T5" fmla="*/ 0 h 42"/>
                <a:gd name="T6" fmla="*/ 53 w 53"/>
                <a:gd name="T7" fmla="*/ 0 h 42"/>
              </a:gdLst>
              <a:ahLst/>
              <a:cxnLst>
                <a:cxn ang="0">
                  <a:pos x="T0" y="T1"/>
                </a:cxn>
                <a:cxn ang="0">
                  <a:pos x="T2" y="T3"/>
                </a:cxn>
                <a:cxn ang="0">
                  <a:pos x="T4" y="T5"/>
                </a:cxn>
                <a:cxn ang="0">
                  <a:pos x="T6" y="T7"/>
                </a:cxn>
              </a:cxnLst>
              <a:rect l="0" t="0" r="r" b="b"/>
              <a:pathLst>
                <a:path w="53" h="42">
                  <a:moveTo>
                    <a:pt x="53" y="0"/>
                  </a:moveTo>
                  <a:lnTo>
                    <a:pt x="26" y="42"/>
                  </a:lnTo>
                  <a:lnTo>
                    <a:pt x="0" y="0"/>
                  </a:lnTo>
                  <a:lnTo>
                    <a:pt x="53"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Line 130">
              <a:extLst>
                <a:ext uri="{FF2B5EF4-FFF2-40B4-BE49-F238E27FC236}">
                  <a16:creationId xmlns:a16="http://schemas.microsoft.com/office/drawing/2014/main" id="{C7E878EB-619B-4AAF-B79D-DAC0E24B83D9}"/>
                </a:ext>
              </a:extLst>
            </p:cNvPr>
            <p:cNvSpPr>
              <a:spLocks noChangeShapeType="1"/>
            </p:cNvSpPr>
            <p:nvPr/>
          </p:nvSpPr>
          <p:spPr bwMode="auto">
            <a:xfrm>
              <a:off x="9294559" y="3221038"/>
              <a:ext cx="246063"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131">
              <a:extLst>
                <a:ext uri="{FF2B5EF4-FFF2-40B4-BE49-F238E27FC236}">
                  <a16:creationId xmlns:a16="http://schemas.microsoft.com/office/drawing/2014/main" id="{9B6AD7BC-2C9A-4632-8164-93535FB7DAB1}"/>
                </a:ext>
              </a:extLst>
            </p:cNvPr>
            <p:cNvSpPr>
              <a:spLocks/>
            </p:cNvSpPr>
            <p:nvPr/>
          </p:nvSpPr>
          <p:spPr bwMode="auto">
            <a:xfrm>
              <a:off x="9529509" y="3187700"/>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Line 132">
              <a:extLst>
                <a:ext uri="{FF2B5EF4-FFF2-40B4-BE49-F238E27FC236}">
                  <a16:creationId xmlns:a16="http://schemas.microsoft.com/office/drawing/2014/main" id="{B5C57041-4C84-42E2-803D-B9FE34AE04D5}"/>
                </a:ext>
              </a:extLst>
            </p:cNvPr>
            <p:cNvSpPr>
              <a:spLocks noChangeShapeType="1"/>
            </p:cNvSpPr>
            <p:nvPr/>
          </p:nvSpPr>
          <p:spPr bwMode="auto">
            <a:xfrm>
              <a:off x="7865809" y="4440238"/>
              <a:ext cx="406400"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33">
              <a:extLst>
                <a:ext uri="{FF2B5EF4-FFF2-40B4-BE49-F238E27FC236}">
                  <a16:creationId xmlns:a16="http://schemas.microsoft.com/office/drawing/2014/main" id="{DA64C063-E1FC-4BCA-BC58-0AD909CE59D7}"/>
                </a:ext>
              </a:extLst>
            </p:cNvPr>
            <p:cNvSpPr>
              <a:spLocks/>
            </p:cNvSpPr>
            <p:nvPr/>
          </p:nvSpPr>
          <p:spPr bwMode="auto">
            <a:xfrm>
              <a:off x="8262684" y="4408488"/>
              <a:ext cx="84138" cy="65088"/>
            </a:xfrm>
            <a:custGeom>
              <a:avLst/>
              <a:gdLst>
                <a:gd name="T0" fmla="*/ 0 w 53"/>
                <a:gd name="T1" fmla="*/ 0 h 41"/>
                <a:gd name="T2" fmla="*/ 53 w 53"/>
                <a:gd name="T3" fmla="*/ 20 h 41"/>
                <a:gd name="T4" fmla="*/ 0 w 53"/>
                <a:gd name="T5" fmla="*/ 41 h 41"/>
                <a:gd name="T6" fmla="*/ 0 w 53"/>
                <a:gd name="T7" fmla="*/ 0 h 41"/>
              </a:gdLst>
              <a:ahLst/>
              <a:cxnLst>
                <a:cxn ang="0">
                  <a:pos x="T0" y="T1"/>
                </a:cxn>
                <a:cxn ang="0">
                  <a:pos x="T2" y="T3"/>
                </a:cxn>
                <a:cxn ang="0">
                  <a:pos x="T4" y="T5"/>
                </a:cxn>
                <a:cxn ang="0">
                  <a:pos x="T6" y="T7"/>
                </a:cxn>
              </a:cxnLst>
              <a:rect l="0" t="0" r="r" b="b"/>
              <a:pathLst>
                <a:path w="53" h="41">
                  <a:moveTo>
                    <a:pt x="0" y="0"/>
                  </a:moveTo>
                  <a:lnTo>
                    <a:pt x="53" y="20"/>
                  </a:lnTo>
                  <a:lnTo>
                    <a:pt x="0" y="41"/>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Line 134">
              <a:extLst>
                <a:ext uri="{FF2B5EF4-FFF2-40B4-BE49-F238E27FC236}">
                  <a16:creationId xmlns:a16="http://schemas.microsoft.com/office/drawing/2014/main" id="{099AAC9C-DDA3-4B92-B081-30B934BF6D07}"/>
                </a:ext>
              </a:extLst>
            </p:cNvPr>
            <p:cNvSpPr>
              <a:spLocks noChangeShapeType="1"/>
            </p:cNvSpPr>
            <p:nvPr/>
          </p:nvSpPr>
          <p:spPr bwMode="auto">
            <a:xfrm>
              <a:off x="8945309" y="4676775"/>
              <a:ext cx="0" cy="388938"/>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35">
              <a:extLst>
                <a:ext uri="{FF2B5EF4-FFF2-40B4-BE49-F238E27FC236}">
                  <a16:creationId xmlns:a16="http://schemas.microsoft.com/office/drawing/2014/main" id="{E9599E51-BF1A-43F3-BBCA-C6C8352F8E59}"/>
                </a:ext>
              </a:extLst>
            </p:cNvPr>
            <p:cNvSpPr>
              <a:spLocks/>
            </p:cNvSpPr>
            <p:nvPr/>
          </p:nvSpPr>
          <p:spPr bwMode="auto">
            <a:xfrm>
              <a:off x="8902446" y="5056188"/>
              <a:ext cx="85725" cy="66675"/>
            </a:xfrm>
            <a:custGeom>
              <a:avLst/>
              <a:gdLst>
                <a:gd name="T0" fmla="*/ 54 w 54"/>
                <a:gd name="T1" fmla="*/ 0 h 42"/>
                <a:gd name="T2" fmla="*/ 27 w 54"/>
                <a:gd name="T3" fmla="*/ 42 h 42"/>
                <a:gd name="T4" fmla="*/ 0 w 54"/>
                <a:gd name="T5" fmla="*/ 0 h 42"/>
                <a:gd name="T6" fmla="*/ 54 w 54"/>
                <a:gd name="T7" fmla="*/ 0 h 42"/>
              </a:gdLst>
              <a:ahLst/>
              <a:cxnLst>
                <a:cxn ang="0">
                  <a:pos x="T0" y="T1"/>
                </a:cxn>
                <a:cxn ang="0">
                  <a:pos x="T2" y="T3"/>
                </a:cxn>
                <a:cxn ang="0">
                  <a:pos x="T4" y="T5"/>
                </a:cxn>
                <a:cxn ang="0">
                  <a:pos x="T6" y="T7"/>
                </a:cxn>
              </a:cxnLst>
              <a:rect l="0" t="0" r="r" b="b"/>
              <a:pathLst>
                <a:path w="54" h="42">
                  <a:moveTo>
                    <a:pt x="54" y="0"/>
                  </a:moveTo>
                  <a:lnTo>
                    <a:pt x="27" y="42"/>
                  </a:lnTo>
                  <a:lnTo>
                    <a:pt x="0" y="0"/>
                  </a:lnTo>
                  <a:lnTo>
                    <a:pt x="54"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Line 136">
              <a:extLst>
                <a:ext uri="{FF2B5EF4-FFF2-40B4-BE49-F238E27FC236}">
                  <a16:creationId xmlns:a16="http://schemas.microsoft.com/office/drawing/2014/main" id="{893D7D8F-4513-46AC-8D3D-147F9AE05EB5}"/>
                </a:ext>
              </a:extLst>
            </p:cNvPr>
            <p:cNvSpPr>
              <a:spLocks noChangeShapeType="1"/>
            </p:cNvSpPr>
            <p:nvPr/>
          </p:nvSpPr>
          <p:spPr bwMode="auto">
            <a:xfrm flipV="1">
              <a:off x="6994271" y="4699000"/>
              <a:ext cx="0" cy="439738"/>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37">
              <a:extLst>
                <a:ext uri="{FF2B5EF4-FFF2-40B4-BE49-F238E27FC236}">
                  <a16:creationId xmlns:a16="http://schemas.microsoft.com/office/drawing/2014/main" id="{08A82368-28AF-4895-B2AE-8F057185DBC8}"/>
                </a:ext>
              </a:extLst>
            </p:cNvPr>
            <p:cNvSpPr>
              <a:spLocks/>
            </p:cNvSpPr>
            <p:nvPr/>
          </p:nvSpPr>
          <p:spPr bwMode="auto">
            <a:xfrm>
              <a:off x="6951409" y="4640263"/>
              <a:ext cx="85725" cy="66675"/>
            </a:xfrm>
            <a:custGeom>
              <a:avLst/>
              <a:gdLst>
                <a:gd name="T0" fmla="*/ 0 w 54"/>
                <a:gd name="T1" fmla="*/ 42 h 42"/>
                <a:gd name="T2" fmla="*/ 27 w 54"/>
                <a:gd name="T3" fmla="*/ 0 h 42"/>
                <a:gd name="T4" fmla="*/ 54 w 54"/>
                <a:gd name="T5" fmla="*/ 42 h 42"/>
                <a:gd name="T6" fmla="*/ 0 w 54"/>
                <a:gd name="T7" fmla="*/ 42 h 42"/>
              </a:gdLst>
              <a:ahLst/>
              <a:cxnLst>
                <a:cxn ang="0">
                  <a:pos x="T0" y="T1"/>
                </a:cxn>
                <a:cxn ang="0">
                  <a:pos x="T2" y="T3"/>
                </a:cxn>
                <a:cxn ang="0">
                  <a:pos x="T4" y="T5"/>
                </a:cxn>
                <a:cxn ang="0">
                  <a:pos x="T6" y="T7"/>
                </a:cxn>
              </a:cxnLst>
              <a:rect l="0" t="0" r="r" b="b"/>
              <a:pathLst>
                <a:path w="54" h="42">
                  <a:moveTo>
                    <a:pt x="0" y="42"/>
                  </a:moveTo>
                  <a:lnTo>
                    <a:pt x="27" y="0"/>
                  </a:lnTo>
                  <a:lnTo>
                    <a:pt x="54" y="42"/>
                  </a:lnTo>
                  <a:lnTo>
                    <a:pt x="0"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Line 138">
              <a:extLst>
                <a:ext uri="{FF2B5EF4-FFF2-40B4-BE49-F238E27FC236}">
                  <a16:creationId xmlns:a16="http://schemas.microsoft.com/office/drawing/2014/main" id="{D96B4A4D-F83A-4748-9EF5-DA89813C0DF6}"/>
                </a:ext>
              </a:extLst>
            </p:cNvPr>
            <p:cNvSpPr>
              <a:spLocks noChangeShapeType="1"/>
            </p:cNvSpPr>
            <p:nvPr/>
          </p:nvSpPr>
          <p:spPr bwMode="auto">
            <a:xfrm>
              <a:off x="4793996" y="5357813"/>
              <a:ext cx="1863725"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9">
              <a:extLst>
                <a:ext uri="{FF2B5EF4-FFF2-40B4-BE49-F238E27FC236}">
                  <a16:creationId xmlns:a16="http://schemas.microsoft.com/office/drawing/2014/main" id="{10183D17-1B40-46BB-8161-7C65072174DE}"/>
                </a:ext>
              </a:extLst>
            </p:cNvPr>
            <p:cNvSpPr>
              <a:spLocks/>
            </p:cNvSpPr>
            <p:nvPr/>
          </p:nvSpPr>
          <p:spPr bwMode="auto">
            <a:xfrm>
              <a:off x="6646609" y="5324475"/>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Line 140">
              <a:extLst>
                <a:ext uri="{FF2B5EF4-FFF2-40B4-BE49-F238E27FC236}">
                  <a16:creationId xmlns:a16="http://schemas.microsoft.com/office/drawing/2014/main" id="{C3CFC137-00FA-4369-8CA6-F2889344AE91}"/>
                </a:ext>
              </a:extLst>
            </p:cNvPr>
            <p:cNvSpPr>
              <a:spLocks noChangeShapeType="1"/>
            </p:cNvSpPr>
            <p:nvPr/>
          </p:nvSpPr>
          <p:spPr bwMode="auto">
            <a:xfrm flipV="1">
              <a:off x="2525459" y="4754563"/>
              <a:ext cx="0" cy="354013"/>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141">
              <a:extLst>
                <a:ext uri="{FF2B5EF4-FFF2-40B4-BE49-F238E27FC236}">
                  <a16:creationId xmlns:a16="http://schemas.microsoft.com/office/drawing/2014/main" id="{D6053DC7-A0C7-43E0-8BF9-B8531D3D3892}"/>
                </a:ext>
              </a:extLst>
            </p:cNvPr>
            <p:cNvSpPr>
              <a:spLocks/>
            </p:cNvSpPr>
            <p:nvPr/>
          </p:nvSpPr>
          <p:spPr bwMode="auto">
            <a:xfrm>
              <a:off x="2482596" y="4697413"/>
              <a:ext cx="84138" cy="66675"/>
            </a:xfrm>
            <a:custGeom>
              <a:avLst/>
              <a:gdLst>
                <a:gd name="T0" fmla="*/ 0 w 53"/>
                <a:gd name="T1" fmla="*/ 42 h 42"/>
                <a:gd name="T2" fmla="*/ 27 w 53"/>
                <a:gd name="T3" fmla="*/ 0 h 42"/>
                <a:gd name="T4" fmla="*/ 53 w 53"/>
                <a:gd name="T5" fmla="*/ 42 h 42"/>
                <a:gd name="T6" fmla="*/ 0 w 53"/>
                <a:gd name="T7" fmla="*/ 42 h 42"/>
              </a:gdLst>
              <a:ahLst/>
              <a:cxnLst>
                <a:cxn ang="0">
                  <a:pos x="T0" y="T1"/>
                </a:cxn>
                <a:cxn ang="0">
                  <a:pos x="T2" y="T3"/>
                </a:cxn>
                <a:cxn ang="0">
                  <a:pos x="T4" y="T5"/>
                </a:cxn>
                <a:cxn ang="0">
                  <a:pos x="T6" y="T7"/>
                </a:cxn>
              </a:cxnLst>
              <a:rect l="0" t="0" r="r" b="b"/>
              <a:pathLst>
                <a:path w="53" h="42">
                  <a:moveTo>
                    <a:pt x="0" y="42"/>
                  </a:moveTo>
                  <a:lnTo>
                    <a:pt x="27" y="0"/>
                  </a:lnTo>
                  <a:lnTo>
                    <a:pt x="53" y="42"/>
                  </a:lnTo>
                  <a:lnTo>
                    <a:pt x="0"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Line 142">
              <a:extLst>
                <a:ext uri="{FF2B5EF4-FFF2-40B4-BE49-F238E27FC236}">
                  <a16:creationId xmlns:a16="http://schemas.microsoft.com/office/drawing/2014/main" id="{57D2191D-7210-41B5-93E0-10F82B484707}"/>
                </a:ext>
              </a:extLst>
            </p:cNvPr>
            <p:cNvSpPr>
              <a:spLocks noChangeShapeType="1"/>
            </p:cNvSpPr>
            <p:nvPr/>
          </p:nvSpPr>
          <p:spPr bwMode="auto">
            <a:xfrm flipV="1">
              <a:off x="3244596" y="4754563"/>
              <a:ext cx="0" cy="354013"/>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43">
              <a:extLst>
                <a:ext uri="{FF2B5EF4-FFF2-40B4-BE49-F238E27FC236}">
                  <a16:creationId xmlns:a16="http://schemas.microsoft.com/office/drawing/2014/main" id="{CB311719-3C5A-47E0-BE72-04BF8C336543}"/>
                </a:ext>
              </a:extLst>
            </p:cNvPr>
            <p:cNvSpPr>
              <a:spLocks/>
            </p:cNvSpPr>
            <p:nvPr/>
          </p:nvSpPr>
          <p:spPr bwMode="auto">
            <a:xfrm>
              <a:off x="3201734" y="4697413"/>
              <a:ext cx="84138" cy="66675"/>
            </a:xfrm>
            <a:custGeom>
              <a:avLst/>
              <a:gdLst>
                <a:gd name="T0" fmla="*/ 0 w 53"/>
                <a:gd name="T1" fmla="*/ 42 h 42"/>
                <a:gd name="T2" fmla="*/ 27 w 53"/>
                <a:gd name="T3" fmla="*/ 0 h 42"/>
                <a:gd name="T4" fmla="*/ 53 w 53"/>
                <a:gd name="T5" fmla="*/ 42 h 42"/>
                <a:gd name="T6" fmla="*/ 0 w 53"/>
                <a:gd name="T7" fmla="*/ 42 h 42"/>
              </a:gdLst>
              <a:ahLst/>
              <a:cxnLst>
                <a:cxn ang="0">
                  <a:pos x="T0" y="T1"/>
                </a:cxn>
                <a:cxn ang="0">
                  <a:pos x="T2" y="T3"/>
                </a:cxn>
                <a:cxn ang="0">
                  <a:pos x="T4" y="T5"/>
                </a:cxn>
                <a:cxn ang="0">
                  <a:pos x="T6" y="T7"/>
                </a:cxn>
              </a:cxnLst>
              <a:rect l="0" t="0" r="r" b="b"/>
              <a:pathLst>
                <a:path w="53" h="42">
                  <a:moveTo>
                    <a:pt x="0" y="42"/>
                  </a:moveTo>
                  <a:lnTo>
                    <a:pt x="27" y="0"/>
                  </a:lnTo>
                  <a:lnTo>
                    <a:pt x="53" y="42"/>
                  </a:lnTo>
                  <a:lnTo>
                    <a:pt x="0" y="42"/>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Line 144">
              <a:extLst>
                <a:ext uri="{FF2B5EF4-FFF2-40B4-BE49-F238E27FC236}">
                  <a16:creationId xmlns:a16="http://schemas.microsoft.com/office/drawing/2014/main" id="{F7345314-A415-4598-A39A-034E679F4DF7}"/>
                </a:ext>
              </a:extLst>
            </p:cNvPr>
            <p:cNvSpPr>
              <a:spLocks noChangeShapeType="1"/>
            </p:cNvSpPr>
            <p:nvPr/>
          </p:nvSpPr>
          <p:spPr bwMode="auto">
            <a:xfrm>
              <a:off x="1719009" y="2867025"/>
              <a:ext cx="15875" cy="73025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45">
              <a:extLst>
                <a:ext uri="{FF2B5EF4-FFF2-40B4-BE49-F238E27FC236}">
                  <a16:creationId xmlns:a16="http://schemas.microsoft.com/office/drawing/2014/main" id="{CD8BCE71-0A92-406F-A2CE-3750F075C66C}"/>
                </a:ext>
              </a:extLst>
            </p:cNvPr>
            <p:cNvSpPr>
              <a:spLocks/>
            </p:cNvSpPr>
            <p:nvPr/>
          </p:nvSpPr>
          <p:spPr bwMode="auto">
            <a:xfrm>
              <a:off x="1692021" y="3587750"/>
              <a:ext cx="85725" cy="66675"/>
            </a:xfrm>
            <a:custGeom>
              <a:avLst/>
              <a:gdLst>
                <a:gd name="T0" fmla="*/ 54 w 54"/>
                <a:gd name="T1" fmla="*/ 0 h 42"/>
                <a:gd name="T2" fmla="*/ 28 w 54"/>
                <a:gd name="T3" fmla="*/ 42 h 42"/>
                <a:gd name="T4" fmla="*/ 0 w 54"/>
                <a:gd name="T5" fmla="*/ 1 h 42"/>
                <a:gd name="T6" fmla="*/ 54 w 54"/>
                <a:gd name="T7" fmla="*/ 0 h 42"/>
              </a:gdLst>
              <a:ahLst/>
              <a:cxnLst>
                <a:cxn ang="0">
                  <a:pos x="T0" y="T1"/>
                </a:cxn>
                <a:cxn ang="0">
                  <a:pos x="T2" y="T3"/>
                </a:cxn>
                <a:cxn ang="0">
                  <a:pos x="T4" y="T5"/>
                </a:cxn>
                <a:cxn ang="0">
                  <a:pos x="T6" y="T7"/>
                </a:cxn>
              </a:cxnLst>
              <a:rect l="0" t="0" r="r" b="b"/>
              <a:pathLst>
                <a:path w="54" h="42">
                  <a:moveTo>
                    <a:pt x="54" y="0"/>
                  </a:moveTo>
                  <a:lnTo>
                    <a:pt x="28" y="42"/>
                  </a:lnTo>
                  <a:lnTo>
                    <a:pt x="0" y="1"/>
                  </a:lnTo>
                  <a:lnTo>
                    <a:pt x="54"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Line 146">
              <a:extLst>
                <a:ext uri="{FF2B5EF4-FFF2-40B4-BE49-F238E27FC236}">
                  <a16:creationId xmlns:a16="http://schemas.microsoft.com/office/drawing/2014/main" id="{9B7687EE-CD74-4EAB-965B-3FC39E5415B0}"/>
                </a:ext>
              </a:extLst>
            </p:cNvPr>
            <p:cNvSpPr>
              <a:spLocks noChangeShapeType="1"/>
            </p:cNvSpPr>
            <p:nvPr/>
          </p:nvSpPr>
          <p:spPr bwMode="auto">
            <a:xfrm>
              <a:off x="2071434" y="3865563"/>
              <a:ext cx="165100"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47">
              <a:extLst>
                <a:ext uri="{FF2B5EF4-FFF2-40B4-BE49-F238E27FC236}">
                  <a16:creationId xmlns:a16="http://schemas.microsoft.com/office/drawing/2014/main" id="{D4B2ECA2-549B-4DBD-B590-4FC2FD4FB26D}"/>
                </a:ext>
              </a:extLst>
            </p:cNvPr>
            <p:cNvSpPr>
              <a:spLocks/>
            </p:cNvSpPr>
            <p:nvPr/>
          </p:nvSpPr>
          <p:spPr bwMode="auto">
            <a:xfrm>
              <a:off x="2225421" y="3832225"/>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48">
              <a:extLst>
                <a:ext uri="{FF2B5EF4-FFF2-40B4-BE49-F238E27FC236}">
                  <a16:creationId xmlns:a16="http://schemas.microsoft.com/office/drawing/2014/main" id="{A7DDB14A-875D-49FD-A322-6298A9A581BC}"/>
                </a:ext>
              </a:extLst>
            </p:cNvPr>
            <p:cNvSpPr>
              <a:spLocks noChangeShapeType="1"/>
            </p:cNvSpPr>
            <p:nvPr/>
          </p:nvSpPr>
          <p:spPr bwMode="auto">
            <a:xfrm>
              <a:off x="3395409" y="3884613"/>
              <a:ext cx="385763"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49">
              <a:extLst>
                <a:ext uri="{FF2B5EF4-FFF2-40B4-BE49-F238E27FC236}">
                  <a16:creationId xmlns:a16="http://schemas.microsoft.com/office/drawing/2014/main" id="{D60394C0-735A-4AF0-BE9B-A42BCBE99895}"/>
                </a:ext>
              </a:extLst>
            </p:cNvPr>
            <p:cNvSpPr>
              <a:spLocks/>
            </p:cNvSpPr>
            <p:nvPr/>
          </p:nvSpPr>
          <p:spPr bwMode="auto">
            <a:xfrm>
              <a:off x="3771646" y="3851275"/>
              <a:ext cx="84138" cy="66675"/>
            </a:xfrm>
            <a:custGeom>
              <a:avLst/>
              <a:gdLst>
                <a:gd name="T0" fmla="*/ 0 w 53"/>
                <a:gd name="T1" fmla="*/ 0 h 42"/>
                <a:gd name="T2" fmla="*/ 53 w 53"/>
                <a:gd name="T3" fmla="*/ 21 h 42"/>
                <a:gd name="T4" fmla="*/ 0 w 53"/>
                <a:gd name="T5" fmla="*/ 42 h 42"/>
                <a:gd name="T6" fmla="*/ 0 w 53"/>
                <a:gd name="T7" fmla="*/ 0 h 42"/>
              </a:gdLst>
              <a:ahLst/>
              <a:cxnLst>
                <a:cxn ang="0">
                  <a:pos x="T0" y="T1"/>
                </a:cxn>
                <a:cxn ang="0">
                  <a:pos x="T2" y="T3"/>
                </a:cxn>
                <a:cxn ang="0">
                  <a:pos x="T4" y="T5"/>
                </a:cxn>
                <a:cxn ang="0">
                  <a:pos x="T6" y="T7"/>
                </a:cxn>
              </a:cxnLst>
              <a:rect l="0" t="0" r="r" b="b"/>
              <a:pathLst>
                <a:path w="53" h="42">
                  <a:moveTo>
                    <a:pt x="0" y="0"/>
                  </a:moveTo>
                  <a:lnTo>
                    <a:pt x="53"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Line 150">
              <a:extLst>
                <a:ext uri="{FF2B5EF4-FFF2-40B4-BE49-F238E27FC236}">
                  <a16:creationId xmlns:a16="http://schemas.microsoft.com/office/drawing/2014/main" id="{8E65D726-CDBD-40D5-82A6-554FC88DB4DC}"/>
                </a:ext>
              </a:extLst>
            </p:cNvPr>
            <p:cNvSpPr>
              <a:spLocks noChangeShapeType="1"/>
            </p:cNvSpPr>
            <p:nvPr/>
          </p:nvSpPr>
          <p:spPr bwMode="auto">
            <a:xfrm>
              <a:off x="4681284" y="3884613"/>
              <a:ext cx="371475"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51">
              <a:extLst>
                <a:ext uri="{FF2B5EF4-FFF2-40B4-BE49-F238E27FC236}">
                  <a16:creationId xmlns:a16="http://schemas.microsoft.com/office/drawing/2014/main" id="{BE855F45-65A8-481E-BF66-EE54C6DE5DA9}"/>
                </a:ext>
              </a:extLst>
            </p:cNvPr>
            <p:cNvSpPr>
              <a:spLocks/>
            </p:cNvSpPr>
            <p:nvPr/>
          </p:nvSpPr>
          <p:spPr bwMode="auto">
            <a:xfrm>
              <a:off x="5041646" y="3851275"/>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Line 152">
              <a:extLst>
                <a:ext uri="{FF2B5EF4-FFF2-40B4-BE49-F238E27FC236}">
                  <a16:creationId xmlns:a16="http://schemas.microsoft.com/office/drawing/2014/main" id="{BA34E254-E0A3-4091-A7D6-45D18218299D}"/>
                </a:ext>
              </a:extLst>
            </p:cNvPr>
            <p:cNvSpPr>
              <a:spLocks noChangeShapeType="1"/>
            </p:cNvSpPr>
            <p:nvPr/>
          </p:nvSpPr>
          <p:spPr bwMode="auto">
            <a:xfrm>
              <a:off x="6211634" y="3884613"/>
              <a:ext cx="414338"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153">
              <a:extLst>
                <a:ext uri="{FF2B5EF4-FFF2-40B4-BE49-F238E27FC236}">
                  <a16:creationId xmlns:a16="http://schemas.microsoft.com/office/drawing/2014/main" id="{8425B5BC-BA52-439F-9454-09A611A369DD}"/>
                </a:ext>
              </a:extLst>
            </p:cNvPr>
            <p:cNvSpPr>
              <a:spLocks/>
            </p:cNvSpPr>
            <p:nvPr/>
          </p:nvSpPr>
          <p:spPr bwMode="auto">
            <a:xfrm>
              <a:off x="6614859" y="3851275"/>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Line 154">
              <a:extLst>
                <a:ext uri="{FF2B5EF4-FFF2-40B4-BE49-F238E27FC236}">
                  <a16:creationId xmlns:a16="http://schemas.microsoft.com/office/drawing/2014/main" id="{44F79630-6E94-46DF-A2CF-386C7CA71107}"/>
                </a:ext>
              </a:extLst>
            </p:cNvPr>
            <p:cNvSpPr>
              <a:spLocks noChangeShapeType="1"/>
            </p:cNvSpPr>
            <p:nvPr/>
          </p:nvSpPr>
          <p:spPr bwMode="auto">
            <a:xfrm>
              <a:off x="4681284" y="4498975"/>
              <a:ext cx="388938"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155">
              <a:extLst>
                <a:ext uri="{FF2B5EF4-FFF2-40B4-BE49-F238E27FC236}">
                  <a16:creationId xmlns:a16="http://schemas.microsoft.com/office/drawing/2014/main" id="{58B7E43E-67D4-47B9-9CFA-22FC18BEDEF8}"/>
                </a:ext>
              </a:extLst>
            </p:cNvPr>
            <p:cNvSpPr>
              <a:spLocks/>
            </p:cNvSpPr>
            <p:nvPr/>
          </p:nvSpPr>
          <p:spPr bwMode="auto">
            <a:xfrm>
              <a:off x="5059109" y="4465638"/>
              <a:ext cx="84138" cy="66675"/>
            </a:xfrm>
            <a:custGeom>
              <a:avLst/>
              <a:gdLst>
                <a:gd name="T0" fmla="*/ 0 w 53"/>
                <a:gd name="T1" fmla="*/ 0 h 42"/>
                <a:gd name="T2" fmla="*/ 53 w 53"/>
                <a:gd name="T3" fmla="*/ 21 h 42"/>
                <a:gd name="T4" fmla="*/ 0 w 53"/>
                <a:gd name="T5" fmla="*/ 42 h 42"/>
                <a:gd name="T6" fmla="*/ 0 w 53"/>
                <a:gd name="T7" fmla="*/ 0 h 42"/>
              </a:gdLst>
              <a:ahLst/>
              <a:cxnLst>
                <a:cxn ang="0">
                  <a:pos x="T0" y="T1"/>
                </a:cxn>
                <a:cxn ang="0">
                  <a:pos x="T2" y="T3"/>
                </a:cxn>
                <a:cxn ang="0">
                  <a:pos x="T4" y="T5"/>
                </a:cxn>
                <a:cxn ang="0">
                  <a:pos x="T6" y="T7"/>
                </a:cxn>
              </a:cxnLst>
              <a:rect l="0" t="0" r="r" b="b"/>
              <a:pathLst>
                <a:path w="53" h="42">
                  <a:moveTo>
                    <a:pt x="0" y="0"/>
                  </a:moveTo>
                  <a:lnTo>
                    <a:pt x="53"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Line 156">
              <a:extLst>
                <a:ext uri="{FF2B5EF4-FFF2-40B4-BE49-F238E27FC236}">
                  <a16:creationId xmlns:a16="http://schemas.microsoft.com/office/drawing/2014/main" id="{0C0DD3E3-4378-4F41-9707-294D1994AC26}"/>
                </a:ext>
              </a:extLst>
            </p:cNvPr>
            <p:cNvSpPr>
              <a:spLocks noChangeShapeType="1"/>
            </p:cNvSpPr>
            <p:nvPr/>
          </p:nvSpPr>
          <p:spPr bwMode="auto">
            <a:xfrm>
              <a:off x="6229096" y="4457700"/>
              <a:ext cx="396875"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7">
              <a:extLst>
                <a:ext uri="{FF2B5EF4-FFF2-40B4-BE49-F238E27FC236}">
                  <a16:creationId xmlns:a16="http://schemas.microsoft.com/office/drawing/2014/main" id="{41D4497E-7AB3-43B1-9BFF-89067BEE8A5C}"/>
                </a:ext>
              </a:extLst>
            </p:cNvPr>
            <p:cNvSpPr>
              <a:spLocks/>
            </p:cNvSpPr>
            <p:nvPr/>
          </p:nvSpPr>
          <p:spPr bwMode="auto">
            <a:xfrm>
              <a:off x="6614859" y="4424363"/>
              <a:ext cx="85725" cy="66675"/>
            </a:xfrm>
            <a:custGeom>
              <a:avLst/>
              <a:gdLst>
                <a:gd name="T0" fmla="*/ 0 w 54"/>
                <a:gd name="T1" fmla="*/ 0 h 42"/>
                <a:gd name="T2" fmla="*/ 54 w 54"/>
                <a:gd name="T3" fmla="*/ 21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Line 158">
              <a:extLst>
                <a:ext uri="{FF2B5EF4-FFF2-40B4-BE49-F238E27FC236}">
                  <a16:creationId xmlns:a16="http://schemas.microsoft.com/office/drawing/2014/main" id="{81B5E6EC-3B7D-4CE1-954C-DFC965A73A08}"/>
                </a:ext>
              </a:extLst>
            </p:cNvPr>
            <p:cNvSpPr>
              <a:spLocks noChangeShapeType="1"/>
            </p:cNvSpPr>
            <p:nvPr/>
          </p:nvSpPr>
          <p:spPr bwMode="auto">
            <a:xfrm>
              <a:off x="2828671" y="3479800"/>
              <a:ext cx="0" cy="130175"/>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159">
              <a:extLst>
                <a:ext uri="{FF2B5EF4-FFF2-40B4-BE49-F238E27FC236}">
                  <a16:creationId xmlns:a16="http://schemas.microsoft.com/office/drawing/2014/main" id="{FE53784B-D698-4E7B-8A90-44A97BC8E5E2}"/>
                </a:ext>
              </a:extLst>
            </p:cNvPr>
            <p:cNvSpPr>
              <a:spLocks/>
            </p:cNvSpPr>
            <p:nvPr/>
          </p:nvSpPr>
          <p:spPr bwMode="auto">
            <a:xfrm>
              <a:off x="2785809" y="3600450"/>
              <a:ext cx="85725" cy="66675"/>
            </a:xfrm>
            <a:custGeom>
              <a:avLst/>
              <a:gdLst>
                <a:gd name="T0" fmla="*/ 54 w 54"/>
                <a:gd name="T1" fmla="*/ 0 h 42"/>
                <a:gd name="T2" fmla="*/ 27 w 54"/>
                <a:gd name="T3" fmla="*/ 42 h 42"/>
                <a:gd name="T4" fmla="*/ 0 w 54"/>
                <a:gd name="T5" fmla="*/ 0 h 42"/>
                <a:gd name="T6" fmla="*/ 54 w 54"/>
                <a:gd name="T7" fmla="*/ 0 h 42"/>
              </a:gdLst>
              <a:ahLst/>
              <a:cxnLst>
                <a:cxn ang="0">
                  <a:pos x="T0" y="T1"/>
                </a:cxn>
                <a:cxn ang="0">
                  <a:pos x="T2" y="T3"/>
                </a:cxn>
                <a:cxn ang="0">
                  <a:pos x="T4" y="T5"/>
                </a:cxn>
                <a:cxn ang="0">
                  <a:pos x="T6" y="T7"/>
                </a:cxn>
              </a:cxnLst>
              <a:rect l="0" t="0" r="r" b="b"/>
              <a:pathLst>
                <a:path w="54" h="42">
                  <a:moveTo>
                    <a:pt x="54" y="0"/>
                  </a:moveTo>
                  <a:lnTo>
                    <a:pt x="27" y="42"/>
                  </a:lnTo>
                  <a:lnTo>
                    <a:pt x="0" y="0"/>
                  </a:lnTo>
                  <a:lnTo>
                    <a:pt x="54"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60">
              <a:extLst>
                <a:ext uri="{FF2B5EF4-FFF2-40B4-BE49-F238E27FC236}">
                  <a16:creationId xmlns:a16="http://schemas.microsoft.com/office/drawing/2014/main" id="{12E1FB4C-80D1-4589-AA03-82FAC7D85E91}"/>
                </a:ext>
              </a:extLst>
            </p:cNvPr>
            <p:cNvSpPr>
              <a:spLocks noChangeArrowheads="1"/>
            </p:cNvSpPr>
            <p:nvPr/>
          </p:nvSpPr>
          <p:spPr bwMode="auto">
            <a:xfrm>
              <a:off x="463296" y="69850"/>
              <a:ext cx="7025453" cy="49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solidFill>
                    <a:srgbClr val="000000"/>
                  </a:solidFill>
                  <a:latin typeface="Calibri" panose="020F0502020204030204" pitchFamily="34" charset="0"/>
                </a:rPr>
                <a:t>Current SDWIS State Systems and Processes</a:t>
              </a:r>
              <a:endParaRPr lang="en-US" altLang="en-US" sz="3200" dirty="0"/>
            </a:p>
          </p:txBody>
        </p:sp>
        <p:sp>
          <p:nvSpPr>
            <p:cNvPr id="162" name="Line 161">
              <a:extLst>
                <a:ext uri="{FF2B5EF4-FFF2-40B4-BE49-F238E27FC236}">
                  <a16:creationId xmlns:a16="http://schemas.microsoft.com/office/drawing/2014/main" id="{F97D93C9-9BA0-4240-994B-D00E85D084F5}"/>
                </a:ext>
              </a:extLst>
            </p:cNvPr>
            <p:cNvSpPr>
              <a:spLocks noChangeShapeType="1"/>
            </p:cNvSpPr>
            <p:nvPr/>
          </p:nvSpPr>
          <p:spPr bwMode="auto">
            <a:xfrm>
              <a:off x="3395409" y="4449763"/>
              <a:ext cx="385763" cy="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162">
              <a:extLst>
                <a:ext uri="{FF2B5EF4-FFF2-40B4-BE49-F238E27FC236}">
                  <a16:creationId xmlns:a16="http://schemas.microsoft.com/office/drawing/2014/main" id="{92030991-2C80-4184-9D90-B7BFA3501511}"/>
                </a:ext>
              </a:extLst>
            </p:cNvPr>
            <p:cNvSpPr>
              <a:spLocks/>
            </p:cNvSpPr>
            <p:nvPr/>
          </p:nvSpPr>
          <p:spPr bwMode="auto">
            <a:xfrm>
              <a:off x="3771646" y="4416425"/>
              <a:ext cx="84138" cy="66675"/>
            </a:xfrm>
            <a:custGeom>
              <a:avLst/>
              <a:gdLst>
                <a:gd name="T0" fmla="*/ 0 w 53"/>
                <a:gd name="T1" fmla="*/ 0 h 42"/>
                <a:gd name="T2" fmla="*/ 53 w 53"/>
                <a:gd name="T3" fmla="*/ 21 h 42"/>
                <a:gd name="T4" fmla="*/ 0 w 53"/>
                <a:gd name="T5" fmla="*/ 42 h 42"/>
                <a:gd name="T6" fmla="*/ 0 w 53"/>
                <a:gd name="T7" fmla="*/ 0 h 42"/>
              </a:gdLst>
              <a:ahLst/>
              <a:cxnLst>
                <a:cxn ang="0">
                  <a:pos x="T0" y="T1"/>
                </a:cxn>
                <a:cxn ang="0">
                  <a:pos x="T2" y="T3"/>
                </a:cxn>
                <a:cxn ang="0">
                  <a:pos x="T4" y="T5"/>
                </a:cxn>
                <a:cxn ang="0">
                  <a:pos x="T6" y="T7"/>
                </a:cxn>
              </a:cxnLst>
              <a:rect l="0" t="0" r="r" b="b"/>
              <a:pathLst>
                <a:path w="53" h="42">
                  <a:moveTo>
                    <a:pt x="0" y="0"/>
                  </a:moveTo>
                  <a:lnTo>
                    <a:pt x="53" y="21"/>
                  </a:lnTo>
                  <a:lnTo>
                    <a:pt x="0" y="42"/>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3">
              <a:extLst>
                <a:ext uri="{FF2B5EF4-FFF2-40B4-BE49-F238E27FC236}">
                  <a16:creationId xmlns:a16="http://schemas.microsoft.com/office/drawing/2014/main" id="{06B618B0-ED91-4E81-B2C9-6E81447743E5}"/>
                </a:ext>
              </a:extLst>
            </p:cNvPr>
            <p:cNvSpPr>
              <a:spLocks noChangeArrowheads="1"/>
            </p:cNvSpPr>
            <p:nvPr/>
          </p:nvSpPr>
          <p:spPr bwMode="auto">
            <a:xfrm>
              <a:off x="9615234" y="2900363"/>
              <a:ext cx="846138" cy="720725"/>
            </a:xfrm>
            <a:prstGeom prst="rect">
              <a:avLst/>
            </a:prstGeom>
            <a:solidFill>
              <a:srgbClr val="BDD7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US" sz="600" dirty="0">
                <a:latin typeface="Calibri" panose="020F0502020204030204" pitchFamily="34" charset="0"/>
                <a:cs typeface="Calibri" panose="020F0502020204030204" pitchFamily="34" charset="0"/>
              </a:endParaRPr>
            </a:p>
            <a:p>
              <a:pPr algn="ctr"/>
              <a:r>
                <a:rPr lang="en-US" sz="1100" b="1" dirty="0">
                  <a:latin typeface="Calibri" panose="020F0502020204030204" pitchFamily="34" charset="0"/>
                  <a:cs typeface="Calibri" panose="020F0502020204030204" pitchFamily="34" charset="0"/>
                </a:rPr>
                <a:t>Federal Reporting Process</a:t>
              </a:r>
            </a:p>
          </p:txBody>
        </p:sp>
        <p:sp>
          <p:nvSpPr>
            <p:cNvPr id="165" name="Rectangle 164">
              <a:extLst>
                <a:ext uri="{FF2B5EF4-FFF2-40B4-BE49-F238E27FC236}">
                  <a16:creationId xmlns:a16="http://schemas.microsoft.com/office/drawing/2014/main" id="{4D95A1F0-F08D-40B4-B06B-1693372811EE}"/>
                </a:ext>
              </a:extLst>
            </p:cNvPr>
            <p:cNvSpPr>
              <a:spLocks noChangeArrowheads="1"/>
            </p:cNvSpPr>
            <p:nvPr/>
          </p:nvSpPr>
          <p:spPr bwMode="auto">
            <a:xfrm>
              <a:off x="9615234" y="2900363"/>
              <a:ext cx="846138" cy="72072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8">
              <a:extLst>
                <a:ext uri="{FF2B5EF4-FFF2-40B4-BE49-F238E27FC236}">
                  <a16:creationId xmlns:a16="http://schemas.microsoft.com/office/drawing/2014/main" id="{718C7BD2-B403-4792-AB7C-10E38899DFEB}"/>
                </a:ext>
              </a:extLst>
            </p:cNvPr>
            <p:cNvSpPr>
              <a:spLocks noChangeArrowheads="1"/>
            </p:cNvSpPr>
            <p:nvPr/>
          </p:nvSpPr>
          <p:spPr bwMode="auto">
            <a:xfrm>
              <a:off x="6792659" y="1044222"/>
              <a:ext cx="3048957" cy="994925"/>
            </a:xfrm>
            <a:prstGeom prst="rect">
              <a:avLst/>
            </a:prstGeom>
            <a:noFill/>
            <a:ln w="7938"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69">
              <a:extLst>
                <a:ext uri="{FF2B5EF4-FFF2-40B4-BE49-F238E27FC236}">
                  <a16:creationId xmlns:a16="http://schemas.microsoft.com/office/drawing/2014/main" id="{86CFA7A1-2343-4AC0-B311-F91139B55A20}"/>
                </a:ext>
              </a:extLst>
            </p:cNvPr>
            <p:cNvSpPr>
              <a:spLocks noChangeArrowheads="1"/>
            </p:cNvSpPr>
            <p:nvPr/>
          </p:nvSpPr>
          <p:spPr bwMode="auto">
            <a:xfrm>
              <a:off x="7056639" y="1503581"/>
              <a:ext cx="177800" cy="138113"/>
            </a:xfrm>
            <a:prstGeom prst="rect">
              <a:avLst/>
            </a:prstGeom>
            <a:solidFill>
              <a:srgbClr val="BDD7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70">
              <a:extLst>
                <a:ext uri="{FF2B5EF4-FFF2-40B4-BE49-F238E27FC236}">
                  <a16:creationId xmlns:a16="http://schemas.microsoft.com/office/drawing/2014/main" id="{48F0BC0B-0290-4F87-8C0D-3CAFFB0FEAD3}"/>
                </a:ext>
              </a:extLst>
            </p:cNvPr>
            <p:cNvSpPr>
              <a:spLocks noChangeArrowheads="1"/>
            </p:cNvSpPr>
            <p:nvPr/>
          </p:nvSpPr>
          <p:spPr bwMode="auto">
            <a:xfrm>
              <a:off x="7056639" y="1503581"/>
              <a:ext cx="177800" cy="138113"/>
            </a:xfrm>
            <a:prstGeom prst="rect">
              <a:avLst/>
            </a:prstGeom>
            <a:noFill/>
            <a:ln w="952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71">
              <a:extLst>
                <a:ext uri="{FF2B5EF4-FFF2-40B4-BE49-F238E27FC236}">
                  <a16:creationId xmlns:a16="http://schemas.microsoft.com/office/drawing/2014/main" id="{5C8A9659-32D9-4E9A-8D2E-4BA6DB39FFA4}"/>
                </a:ext>
              </a:extLst>
            </p:cNvPr>
            <p:cNvSpPr>
              <a:spLocks noChangeArrowheads="1"/>
            </p:cNvSpPr>
            <p:nvPr/>
          </p:nvSpPr>
          <p:spPr bwMode="auto">
            <a:xfrm>
              <a:off x="7043939" y="1301969"/>
              <a:ext cx="177800" cy="138113"/>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72">
              <a:extLst>
                <a:ext uri="{FF2B5EF4-FFF2-40B4-BE49-F238E27FC236}">
                  <a16:creationId xmlns:a16="http://schemas.microsoft.com/office/drawing/2014/main" id="{3DFD6022-A357-4657-8508-519C3DF137B3}"/>
                </a:ext>
              </a:extLst>
            </p:cNvPr>
            <p:cNvSpPr>
              <a:spLocks noChangeArrowheads="1"/>
            </p:cNvSpPr>
            <p:nvPr/>
          </p:nvSpPr>
          <p:spPr bwMode="auto">
            <a:xfrm>
              <a:off x="7043939" y="1301969"/>
              <a:ext cx="177800" cy="138113"/>
            </a:xfrm>
            <a:prstGeom prst="rect">
              <a:avLst/>
            </a:prstGeom>
            <a:noFill/>
            <a:ln w="952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Rectangle 173">
              <a:extLst>
                <a:ext uri="{FF2B5EF4-FFF2-40B4-BE49-F238E27FC236}">
                  <a16:creationId xmlns:a16="http://schemas.microsoft.com/office/drawing/2014/main" id="{AA4001AD-87D8-4A6C-B30B-DCEECDC12DFB}"/>
                </a:ext>
              </a:extLst>
            </p:cNvPr>
            <p:cNvSpPr>
              <a:spLocks noChangeArrowheads="1"/>
            </p:cNvSpPr>
            <p:nvPr/>
          </p:nvSpPr>
          <p:spPr bwMode="auto">
            <a:xfrm>
              <a:off x="7359851" y="1498819"/>
              <a:ext cx="281202"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Blue </a:t>
              </a:r>
              <a:endParaRPr lang="en-US" altLang="en-US" sz="1100" b="1" dirty="0"/>
            </a:p>
          </p:txBody>
        </p:sp>
        <p:sp>
          <p:nvSpPr>
            <p:cNvPr id="175" name="Rectangle 174">
              <a:extLst>
                <a:ext uri="{FF2B5EF4-FFF2-40B4-BE49-F238E27FC236}">
                  <a16:creationId xmlns:a16="http://schemas.microsoft.com/office/drawing/2014/main" id="{320F2D15-70A5-4DD2-9266-882A5DEE3685}"/>
                </a:ext>
              </a:extLst>
            </p:cNvPr>
            <p:cNvSpPr>
              <a:spLocks noChangeArrowheads="1"/>
            </p:cNvSpPr>
            <p:nvPr/>
          </p:nvSpPr>
          <p:spPr bwMode="auto">
            <a:xfrm>
              <a:off x="7758938" y="1508417"/>
              <a:ext cx="57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dirty="0">
                  <a:solidFill>
                    <a:srgbClr val="000000"/>
                  </a:solidFill>
                  <a:latin typeface="Calibri" panose="020F0502020204030204" pitchFamily="34" charset="0"/>
                </a:rPr>
                <a:t>–</a:t>
              </a:r>
              <a:endParaRPr lang="en-US" altLang="en-US" dirty="0"/>
            </a:p>
          </p:txBody>
        </p:sp>
        <p:sp>
          <p:nvSpPr>
            <p:cNvPr id="176" name="Rectangle 175">
              <a:extLst>
                <a:ext uri="{FF2B5EF4-FFF2-40B4-BE49-F238E27FC236}">
                  <a16:creationId xmlns:a16="http://schemas.microsoft.com/office/drawing/2014/main" id="{CA5FE07B-F1E4-4AA9-BB35-81E655713BB9}"/>
                </a:ext>
              </a:extLst>
            </p:cNvPr>
            <p:cNvSpPr>
              <a:spLocks noChangeArrowheads="1"/>
            </p:cNvSpPr>
            <p:nvPr/>
          </p:nvSpPr>
          <p:spPr bwMode="auto">
            <a:xfrm>
              <a:off x="7724976" y="1498819"/>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7" name="Rectangle 176">
              <a:extLst>
                <a:ext uri="{FF2B5EF4-FFF2-40B4-BE49-F238E27FC236}">
                  <a16:creationId xmlns:a16="http://schemas.microsoft.com/office/drawing/2014/main" id="{53C61029-CB52-4181-8925-975A5F4E4610}"/>
                </a:ext>
              </a:extLst>
            </p:cNvPr>
            <p:cNvSpPr>
              <a:spLocks noChangeArrowheads="1"/>
            </p:cNvSpPr>
            <p:nvPr/>
          </p:nvSpPr>
          <p:spPr bwMode="auto">
            <a:xfrm>
              <a:off x="7873979" y="1488764"/>
              <a:ext cx="800404" cy="183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dirty="0">
                  <a:solidFill>
                    <a:srgbClr val="000000"/>
                  </a:solidFill>
                  <a:latin typeface="Calibri" panose="020F0502020204030204" pitchFamily="34" charset="0"/>
                </a:rPr>
                <a:t>EPA Network</a:t>
              </a:r>
              <a:endParaRPr lang="en-US" altLang="en-US" sz="1200" b="1" dirty="0"/>
            </a:p>
          </p:txBody>
        </p:sp>
        <p:sp>
          <p:nvSpPr>
            <p:cNvPr id="178" name="Rectangle 177">
              <a:extLst>
                <a:ext uri="{FF2B5EF4-FFF2-40B4-BE49-F238E27FC236}">
                  <a16:creationId xmlns:a16="http://schemas.microsoft.com/office/drawing/2014/main" id="{39FD9F1D-89EC-4ED4-9738-E9C15E121A11}"/>
                </a:ext>
              </a:extLst>
            </p:cNvPr>
            <p:cNvSpPr>
              <a:spLocks noChangeArrowheads="1"/>
            </p:cNvSpPr>
            <p:nvPr/>
          </p:nvSpPr>
          <p:spPr bwMode="auto">
            <a:xfrm>
              <a:off x="7364614" y="1317844"/>
              <a:ext cx="366180"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Green</a:t>
              </a:r>
              <a:r>
                <a:rPr lang="en-US" altLang="en-US" sz="900" dirty="0">
                  <a:solidFill>
                    <a:srgbClr val="000000"/>
                  </a:solidFill>
                  <a:latin typeface="Calibri" panose="020F0502020204030204" pitchFamily="34" charset="0"/>
                </a:rPr>
                <a:t> </a:t>
              </a:r>
              <a:endParaRPr lang="en-US" altLang="en-US" dirty="0"/>
            </a:p>
          </p:txBody>
        </p:sp>
        <p:sp>
          <p:nvSpPr>
            <p:cNvPr id="179" name="Rectangle 178">
              <a:extLst>
                <a:ext uri="{FF2B5EF4-FFF2-40B4-BE49-F238E27FC236}">
                  <a16:creationId xmlns:a16="http://schemas.microsoft.com/office/drawing/2014/main" id="{167B9F09-757F-4157-A7A6-CA3109F396A9}"/>
                </a:ext>
              </a:extLst>
            </p:cNvPr>
            <p:cNvSpPr>
              <a:spLocks noChangeArrowheads="1"/>
            </p:cNvSpPr>
            <p:nvPr/>
          </p:nvSpPr>
          <p:spPr bwMode="auto">
            <a:xfrm>
              <a:off x="7759901" y="1317844"/>
              <a:ext cx="57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000000"/>
                  </a:solidFill>
                  <a:latin typeface="Calibri" panose="020F0502020204030204" pitchFamily="34" charset="0"/>
                </a:rPr>
                <a:t>–</a:t>
              </a:r>
              <a:endParaRPr lang="en-US" altLang="en-US"/>
            </a:p>
          </p:txBody>
        </p:sp>
        <p:sp>
          <p:nvSpPr>
            <p:cNvPr id="180" name="Rectangle 179">
              <a:extLst>
                <a:ext uri="{FF2B5EF4-FFF2-40B4-BE49-F238E27FC236}">
                  <a16:creationId xmlns:a16="http://schemas.microsoft.com/office/drawing/2014/main" id="{EB629187-B122-45B9-B7E5-BA0ACEF95A23}"/>
                </a:ext>
              </a:extLst>
            </p:cNvPr>
            <p:cNvSpPr>
              <a:spLocks noChangeArrowheads="1"/>
            </p:cNvSpPr>
            <p:nvPr/>
          </p:nvSpPr>
          <p:spPr bwMode="auto">
            <a:xfrm>
              <a:off x="7832926" y="1317844"/>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1" name="Rectangle 180">
              <a:extLst>
                <a:ext uri="{FF2B5EF4-FFF2-40B4-BE49-F238E27FC236}">
                  <a16:creationId xmlns:a16="http://schemas.microsoft.com/office/drawing/2014/main" id="{5810CC55-243A-4F01-8998-5B2E96F1FF56}"/>
                </a:ext>
              </a:extLst>
            </p:cNvPr>
            <p:cNvSpPr>
              <a:spLocks noChangeArrowheads="1"/>
            </p:cNvSpPr>
            <p:nvPr/>
          </p:nvSpPr>
          <p:spPr bwMode="auto">
            <a:xfrm>
              <a:off x="7864676" y="1317844"/>
              <a:ext cx="1418366"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Primacy Agency Network</a:t>
              </a:r>
              <a:endParaRPr lang="en-US" altLang="en-US" sz="1100" b="1" dirty="0"/>
            </a:p>
          </p:txBody>
        </p:sp>
        <p:sp>
          <p:nvSpPr>
            <p:cNvPr id="182" name="Rectangle 181">
              <a:extLst>
                <a:ext uri="{FF2B5EF4-FFF2-40B4-BE49-F238E27FC236}">
                  <a16:creationId xmlns:a16="http://schemas.microsoft.com/office/drawing/2014/main" id="{CA0051DA-2309-4442-BB2D-B87E11D540C7}"/>
                </a:ext>
              </a:extLst>
            </p:cNvPr>
            <p:cNvSpPr>
              <a:spLocks noChangeArrowheads="1"/>
            </p:cNvSpPr>
            <p:nvPr/>
          </p:nvSpPr>
          <p:spPr bwMode="auto">
            <a:xfrm>
              <a:off x="7056639" y="1695669"/>
              <a:ext cx="177800" cy="139700"/>
            </a:xfrm>
            <a:prstGeom prst="rect">
              <a:avLst/>
            </a:prstGeom>
            <a:solidFill>
              <a:srgbClr val="FEE5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82">
              <a:extLst>
                <a:ext uri="{FF2B5EF4-FFF2-40B4-BE49-F238E27FC236}">
                  <a16:creationId xmlns:a16="http://schemas.microsoft.com/office/drawing/2014/main" id="{F50C9996-F784-424F-9791-F4F7E45C696D}"/>
                </a:ext>
              </a:extLst>
            </p:cNvPr>
            <p:cNvSpPr>
              <a:spLocks noChangeArrowheads="1"/>
            </p:cNvSpPr>
            <p:nvPr/>
          </p:nvSpPr>
          <p:spPr bwMode="auto">
            <a:xfrm>
              <a:off x="7056639" y="1695669"/>
              <a:ext cx="177800" cy="139700"/>
            </a:xfrm>
            <a:prstGeom prst="rect">
              <a:avLst/>
            </a:prstGeom>
            <a:noFill/>
            <a:ln w="952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83">
              <a:extLst>
                <a:ext uri="{FF2B5EF4-FFF2-40B4-BE49-F238E27FC236}">
                  <a16:creationId xmlns:a16="http://schemas.microsoft.com/office/drawing/2014/main" id="{A95045E9-F25E-478C-A3B2-B54C00166258}"/>
                </a:ext>
              </a:extLst>
            </p:cNvPr>
            <p:cNvSpPr>
              <a:spLocks noChangeArrowheads="1"/>
            </p:cNvSpPr>
            <p:nvPr/>
          </p:nvSpPr>
          <p:spPr bwMode="auto">
            <a:xfrm>
              <a:off x="7367789" y="1697256"/>
              <a:ext cx="412531"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Yellow </a:t>
              </a:r>
              <a:endParaRPr lang="en-US" altLang="en-US" sz="1100" b="1" dirty="0"/>
            </a:p>
          </p:txBody>
        </p:sp>
        <p:sp>
          <p:nvSpPr>
            <p:cNvPr id="185" name="Rectangle 184">
              <a:extLst>
                <a:ext uri="{FF2B5EF4-FFF2-40B4-BE49-F238E27FC236}">
                  <a16:creationId xmlns:a16="http://schemas.microsoft.com/office/drawing/2014/main" id="{165C1939-B1EE-4AB9-BE55-3C6D2A1C8387}"/>
                </a:ext>
              </a:extLst>
            </p:cNvPr>
            <p:cNvSpPr>
              <a:spLocks noChangeArrowheads="1"/>
            </p:cNvSpPr>
            <p:nvPr/>
          </p:nvSpPr>
          <p:spPr bwMode="auto">
            <a:xfrm>
              <a:off x="7790064" y="1697256"/>
              <a:ext cx="571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000000"/>
                  </a:solidFill>
                  <a:latin typeface="Calibri" panose="020F0502020204030204" pitchFamily="34" charset="0"/>
                </a:rPr>
                <a:t>–</a:t>
              </a:r>
              <a:endParaRPr lang="en-US" altLang="en-US"/>
            </a:p>
          </p:txBody>
        </p:sp>
        <p:sp>
          <p:nvSpPr>
            <p:cNvPr id="186" name="Rectangle 185">
              <a:extLst>
                <a:ext uri="{FF2B5EF4-FFF2-40B4-BE49-F238E27FC236}">
                  <a16:creationId xmlns:a16="http://schemas.microsoft.com/office/drawing/2014/main" id="{FF3E367D-52A8-490F-BC1E-41A3FED67027}"/>
                </a:ext>
              </a:extLst>
            </p:cNvPr>
            <p:cNvSpPr>
              <a:spLocks noChangeArrowheads="1"/>
            </p:cNvSpPr>
            <p:nvPr/>
          </p:nvSpPr>
          <p:spPr bwMode="auto">
            <a:xfrm>
              <a:off x="7861501" y="1697256"/>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7" name="Rectangle 186">
              <a:extLst>
                <a:ext uri="{FF2B5EF4-FFF2-40B4-BE49-F238E27FC236}">
                  <a16:creationId xmlns:a16="http://schemas.microsoft.com/office/drawing/2014/main" id="{D6266CE0-2E27-4CC7-9886-BAD38A31BC9E}"/>
                </a:ext>
              </a:extLst>
            </p:cNvPr>
            <p:cNvSpPr>
              <a:spLocks noChangeArrowheads="1"/>
            </p:cNvSpPr>
            <p:nvPr/>
          </p:nvSpPr>
          <p:spPr bwMode="auto">
            <a:xfrm>
              <a:off x="7894839" y="1697256"/>
              <a:ext cx="1946777"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EPA Developed Software installed </a:t>
              </a:r>
              <a:endParaRPr lang="en-US" altLang="en-US" sz="1100" b="1" dirty="0"/>
            </a:p>
          </p:txBody>
        </p:sp>
        <p:sp>
          <p:nvSpPr>
            <p:cNvPr id="188" name="Rectangle 187">
              <a:extLst>
                <a:ext uri="{FF2B5EF4-FFF2-40B4-BE49-F238E27FC236}">
                  <a16:creationId xmlns:a16="http://schemas.microsoft.com/office/drawing/2014/main" id="{C85D2D7C-FD22-470F-AFF1-D4207E47A2A5}"/>
                </a:ext>
              </a:extLst>
            </p:cNvPr>
            <p:cNvSpPr>
              <a:spLocks noChangeArrowheads="1"/>
            </p:cNvSpPr>
            <p:nvPr/>
          </p:nvSpPr>
          <p:spPr bwMode="auto">
            <a:xfrm>
              <a:off x="7910714" y="1835369"/>
              <a:ext cx="1594503" cy="1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000000"/>
                  </a:solidFill>
                  <a:latin typeface="Calibri" panose="020F0502020204030204" pitchFamily="34" charset="0"/>
                </a:rPr>
                <a:t>on Primacy Agency Network</a:t>
              </a:r>
              <a:endParaRPr lang="en-US" altLang="en-US" sz="1100" b="1" dirty="0"/>
            </a:p>
          </p:txBody>
        </p:sp>
        <p:sp>
          <p:nvSpPr>
            <p:cNvPr id="189" name="Rectangle 188">
              <a:extLst>
                <a:ext uri="{FF2B5EF4-FFF2-40B4-BE49-F238E27FC236}">
                  <a16:creationId xmlns:a16="http://schemas.microsoft.com/office/drawing/2014/main" id="{3F97109B-F665-4BCE-88B8-4DD5832D2D34}"/>
                </a:ext>
              </a:extLst>
            </p:cNvPr>
            <p:cNvSpPr>
              <a:spLocks noChangeArrowheads="1"/>
            </p:cNvSpPr>
            <p:nvPr/>
          </p:nvSpPr>
          <p:spPr bwMode="auto">
            <a:xfrm>
              <a:off x="7043939" y="1097207"/>
              <a:ext cx="441826" cy="183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dirty="0">
                  <a:solidFill>
                    <a:srgbClr val="000000"/>
                  </a:solidFill>
                  <a:latin typeface="Calibri" panose="020F0502020204030204" pitchFamily="34" charset="0"/>
                </a:rPr>
                <a:t>Legend</a:t>
              </a:r>
              <a:endParaRPr lang="en-US" altLang="en-US" sz="1200" dirty="0"/>
            </a:p>
          </p:txBody>
        </p:sp>
      </p:grpSp>
      <p:sp>
        <p:nvSpPr>
          <p:cNvPr id="191" name="Rectangle 190">
            <a:extLst>
              <a:ext uri="{FF2B5EF4-FFF2-40B4-BE49-F238E27FC236}">
                <a16:creationId xmlns:a16="http://schemas.microsoft.com/office/drawing/2014/main" id="{B4FC7830-CE82-4C2A-B99A-CB00FCF2D1F9}"/>
              </a:ext>
            </a:extLst>
          </p:cNvPr>
          <p:cNvSpPr/>
          <p:nvPr/>
        </p:nvSpPr>
        <p:spPr>
          <a:xfrm>
            <a:off x="8662971" y="2990910"/>
            <a:ext cx="767377" cy="553998"/>
          </a:xfrm>
          <a:prstGeom prst="rect">
            <a:avLst/>
          </a:prstGeom>
        </p:spPr>
        <p:txBody>
          <a:bodyPr wrap="square">
            <a:spAutoFit/>
          </a:bodyPr>
          <a:lstStyle/>
          <a:p>
            <a:pPr lvl="0" algn="ctr"/>
            <a:r>
              <a:rPr lang="en-US" altLang="en-US" sz="1000" b="1" dirty="0">
                <a:solidFill>
                  <a:srgbClr val="000000"/>
                </a:solidFill>
                <a:latin typeface="Calibri" panose="020F0502020204030204" pitchFamily="34" charset="0"/>
              </a:rPr>
              <a:t>XML Validated File</a:t>
            </a:r>
            <a:endParaRPr lang="en-US" altLang="en-US" sz="1000" b="1" dirty="0">
              <a:solidFill>
                <a:srgbClr val="4A4F5D"/>
              </a:solidFill>
            </a:endParaRPr>
          </a:p>
        </p:txBody>
      </p:sp>
      <p:sp>
        <p:nvSpPr>
          <p:cNvPr id="193" name="Rectangle 192">
            <a:extLst>
              <a:ext uri="{FF2B5EF4-FFF2-40B4-BE49-F238E27FC236}">
                <a16:creationId xmlns:a16="http://schemas.microsoft.com/office/drawing/2014/main" id="{17211CBF-B81E-433A-817E-AE3AADB182D4}"/>
              </a:ext>
            </a:extLst>
          </p:cNvPr>
          <p:cNvSpPr/>
          <p:nvPr/>
        </p:nvSpPr>
        <p:spPr>
          <a:xfrm>
            <a:off x="3914710" y="4368242"/>
            <a:ext cx="681597" cy="261610"/>
          </a:xfrm>
          <a:prstGeom prst="rect">
            <a:avLst/>
          </a:prstGeom>
        </p:spPr>
        <p:txBody>
          <a:bodyPr wrap="none">
            <a:spAutoFit/>
          </a:bodyPr>
          <a:lstStyle/>
          <a:p>
            <a:pPr lvl="0"/>
            <a:r>
              <a:rPr lang="en-US" sz="1100" b="1" dirty="0">
                <a:solidFill>
                  <a:srgbClr val="4A4F5D"/>
                </a:solidFill>
                <a:latin typeface="Calibri" panose="020F0502020204030204" pitchFamily="34" charset="0"/>
                <a:cs typeface="Calibri" panose="020F0502020204030204" pitchFamily="34" charset="0"/>
              </a:rPr>
              <a:t>XML File</a:t>
            </a:r>
          </a:p>
        </p:txBody>
      </p:sp>
      <p:sp>
        <p:nvSpPr>
          <p:cNvPr id="194" name="Rectangle 193">
            <a:extLst>
              <a:ext uri="{FF2B5EF4-FFF2-40B4-BE49-F238E27FC236}">
                <a16:creationId xmlns:a16="http://schemas.microsoft.com/office/drawing/2014/main" id="{9D11168F-6BB2-4886-8B3A-ED203DAAD7F7}"/>
              </a:ext>
            </a:extLst>
          </p:cNvPr>
          <p:cNvSpPr/>
          <p:nvPr/>
        </p:nvSpPr>
        <p:spPr>
          <a:xfrm>
            <a:off x="1235242" y="3772951"/>
            <a:ext cx="681597" cy="261610"/>
          </a:xfrm>
          <a:prstGeom prst="rect">
            <a:avLst/>
          </a:prstGeom>
        </p:spPr>
        <p:txBody>
          <a:bodyPr wrap="none">
            <a:spAutoFit/>
          </a:bodyPr>
          <a:lstStyle/>
          <a:p>
            <a:pPr lvl="0"/>
            <a:r>
              <a:rPr lang="en-US" sz="1100" b="1" dirty="0">
                <a:solidFill>
                  <a:srgbClr val="4A4F5D"/>
                </a:solidFill>
                <a:latin typeface="Calibri" panose="020F0502020204030204" pitchFamily="34" charset="0"/>
                <a:cs typeface="Calibri" panose="020F0502020204030204" pitchFamily="34" charset="0"/>
              </a:rPr>
              <a:t>XML File</a:t>
            </a:r>
          </a:p>
        </p:txBody>
      </p:sp>
    </p:spTree>
    <p:extLst>
      <p:ext uri="{BB962C8B-B14F-4D97-AF65-F5344CB8AC3E}">
        <p14:creationId xmlns:p14="http://schemas.microsoft.com/office/powerpoint/2010/main" val="2540765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E81BB-50D8-46BC-8922-51C12E3B63BB}"/>
              </a:ext>
            </a:extLst>
          </p:cNvPr>
          <p:cNvSpPr>
            <a:spLocks noGrp="1"/>
          </p:cNvSpPr>
          <p:nvPr>
            <p:ph type="title"/>
          </p:nvPr>
        </p:nvSpPr>
        <p:spPr>
          <a:xfrm>
            <a:off x="211089" y="0"/>
            <a:ext cx="7953197" cy="1325563"/>
          </a:xfrm>
        </p:spPr>
        <p:txBody>
          <a:bodyPr/>
          <a:lstStyle/>
          <a:p>
            <a:pPr algn="ctr"/>
            <a:r>
              <a:rPr lang="en-US" dirty="0"/>
              <a:t>EPA Decision with Regard to SDWIS State</a:t>
            </a:r>
          </a:p>
        </p:txBody>
      </p:sp>
      <p:sp>
        <p:nvSpPr>
          <p:cNvPr id="3" name="Content Placeholder 2">
            <a:extLst>
              <a:ext uri="{FF2B5EF4-FFF2-40B4-BE49-F238E27FC236}">
                <a16:creationId xmlns:a16="http://schemas.microsoft.com/office/drawing/2014/main" id="{0F2B887F-60D2-436E-8B4A-FD11BCFB8534}"/>
              </a:ext>
            </a:extLst>
          </p:cNvPr>
          <p:cNvSpPr>
            <a:spLocks noGrp="1"/>
          </p:cNvSpPr>
          <p:nvPr>
            <p:ph idx="1"/>
          </p:nvPr>
        </p:nvSpPr>
        <p:spPr>
          <a:xfrm>
            <a:off x="374374" y="1524000"/>
            <a:ext cx="11393083" cy="4408714"/>
          </a:xfrm>
        </p:spPr>
        <p:txBody>
          <a:bodyPr>
            <a:noAutofit/>
          </a:bodyPr>
          <a:lstStyle/>
          <a:p>
            <a:pPr marL="285750" indent="-285750">
              <a:buFont typeface="Arial" panose="020B0604020202020204" pitchFamily="34" charset="0"/>
              <a:buChar char="•"/>
            </a:pPr>
            <a:r>
              <a:rPr lang="en-US" sz="2800" dirty="0"/>
              <a:t>EPA has decided to move forward with updating SDWIS State and its data flow components to address security issues related to outdated underlying software</a:t>
            </a:r>
          </a:p>
          <a:p>
            <a:pPr marL="285750" indent="-285750">
              <a:buFont typeface="Arial" panose="020B0604020202020204" pitchFamily="34" charset="0"/>
              <a:buChar char="•"/>
            </a:pPr>
            <a:r>
              <a:rPr lang="en-US" sz="2800" dirty="0"/>
              <a:t>This will enable primacy agencies to safely continue to use SDWIS State while we proceed with actions to assess the SDWIS Prime database issues and path ahead</a:t>
            </a:r>
          </a:p>
          <a:p>
            <a:pPr marL="285750" indent="-285750">
              <a:buFont typeface="Arial" panose="020B0604020202020204" pitchFamily="34" charset="0"/>
              <a:buChar char="•"/>
            </a:pPr>
            <a:r>
              <a:rPr lang="en-US" sz="2800" dirty="0"/>
              <a:t>We have consulted with multiple state staff to determine the technical fixes we need to address</a:t>
            </a:r>
          </a:p>
          <a:p>
            <a:pPr marL="285750" indent="-285750">
              <a:buFont typeface="Arial" panose="020B0604020202020204" pitchFamily="34" charset="0"/>
              <a:buChar char="•"/>
            </a:pPr>
            <a:r>
              <a:rPr lang="en-US" sz="2800" dirty="0"/>
              <a:t>We have requested a Level of Effort from Systalex for this update </a:t>
            </a:r>
          </a:p>
        </p:txBody>
      </p:sp>
      <p:sp>
        <p:nvSpPr>
          <p:cNvPr id="4" name="Slide Number Placeholder 1">
            <a:extLst>
              <a:ext uri="{FF2B5EF4-FFF2-40B4-BE49-F238E27FC236}">
                <a16:creationId xmlns:a16="http://schemas.microsoft.com/office/drawing/2014/main" id="{E73B3121-8B65-4731-8C9A-0608E558600C}"/>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3</a:t>
            </a:fld>
            <a:endParaRPr lang="en-US" dirty="0">
              <a:solidFill>
                <a:srgbClr val="FFFFFF"/>
              </a:solidFill>
            </a:endParaRPr>
          </a:p>
        </p:txBody>
      </p:sp>
    </p:spTree>
    <p:extLst>
      <p:ext uri="{BB962C8B-B14F-4D97-AF65-F5344CB8AC3E}">
        <p14:creationId xmlns:p14="http://schemas.microsoft.com/office/powerpoint/2010/main" val="35469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E590-08B3-4883-A835-0C462E837BB6}"/>
              </a:ext>
            </a:extLst>
          </p:cNvPr>
          <p:cNvSpPr>
            <a:spLocks noGrp="1"/>
          </p:cNvSpPr>
          <p:nvPr>
            <p:ph type="title"/>
          </p:nvPr>
        </p:nvSpPr>
        <p:spPr>
          <a:xfrm>
            <a:off x="0" y="89452"/>
            <a:ext cx="8860971" cy="1325563"/>
          </a:xfrm>
        </p:spPr>
        <p:txBody>
          <a:bodyPr/>
          <a:lstStyle/>
          <a:p>
            <a:pPr algn="ctr"/>
            <a:r>
              <a:rPr lang="en-US" dirty="0"/>
              <a:t>Identified Technical Issues with SDWIS State </a:t>
            </a:r>
          </a:p>
        </p:txBody>
      </p:sp>
      <p:sp>
        <p:nvSpPr>
          <p:cNvPr id="3" name="Content Placeholder 2">
            <a:extLst>
              <a:ext uri="{FF2B5EF4-FFF2-40B4-BE49-F238E27FC236}">
                <a16:creationId xmlns:a16="http://schemas.microsoft.com/office/drawing/2014/main" id="{780EEA37-726C-427A-9A7B-A7465694BB7D}"/>
              </a:ext>
            </a:extLst>
          </p:cNvPr>
          <p:cNvSpPr>
            <a:spLocks noGrp="1"/>
          </p:cNvSpPr>
          <p:nvPr>
            <p:ph idx="1"/>
          </p:nvPr>
        </p:nvSpPr>
        <p:spPr>
          <a:xfrm>
            <a:off x="141514" y="1415015"/>
            <a:ext cx="11941629" cy="4659213"/>
          </a:xfrm>
        </p:spPr>
        <p:txBody>
          <a:bodyPr>
            <a:normAutofit fontScale="77500" lnSpcReduction="20000"/>
          </a:bodyPr>
          <a:lstStyle/>
          <a:p>
            <a:pPr marL="0" indent="0">
              <a:buNone/>
            </a:pPr>
            <a:r>
              <a:rPr lang="en-US" sz="3400" b="1" dirty="0"/>
              <a:t>Potential Incompatibility between Java 8 and SDWIS Products  - </a:t>
            </a:r>
            <a:r>
              <a:rPr lang="en-US" sz="3400" dirty="0"/>
              <a:t>Bulletin from SAIC about Java version 1/21/2016</a:t>
            </a:r>
          </a:p>
          <a:p>
            <a:pPr marL="0" indent="0">
              <a:buNone/>
            </a:pPr>
            <a:endParaRPr lang="en-US" dirty="0"/>
          </a:p>
          <a:p>
            <a:pPr marL="285750" indent="-285750" fontAlgn="base">
              <a:buFont typeface="Arial" panose="020B0604020202020204" pitchFamily="34" charset="0"/>
              <a:buChar char="•"/>
            </a:pPr>
            <a:r>
              <a:rPr lang="en-US" sz="3100" dirty="0"/>
              <a:t>Based on limited testing of SDWIS/</a:t>
            </a:r>
            <a:r>
              <a:rPr lang="en-US" sz="3100" dirty="0" err="1"/>
              <a:t>FedRep</a:t>
            </a:r>
            <a:r>
              <a:rPr lang="en-US" sz="3100" dirty="0"/>
              <a:t>, SDWIS/STATE, and other SDWIS products deployed with Java 8, agencies are advised to refrain from upgrading to Java 8 and to continue to deploy these products using Java 7   </a:t>
            </a:r>
          </a:p>
          <a:p>
            <a:pPr marL="285750" indent="-285750" fontAlgn="base">
              <a:buFont typeface="Arial" panose="020B0604020202020204" pitchFamily="34" charset="0"/>
              <a:buChar char="•"/>
            </a:pPr>
            <a:r>
              <a:rPr lang="en-US" sz="3100" dirty="0"/>
              <a:t>While preliminary testing appears to indicate many key functions of SDWIS/</a:t>
            </a:r>
            <a:r>
              <a:rPr lang="en-US" sz="3100" dirty="0" err="1"/>
              <a:t>FedRep</a:t>
            </a:r>
            <a:r>
              <a:rPr lang="en-US" sz="3100" dirty="0"/>
              <a:t>, SDWIS/STATE,  and other SDWIS applications work with Java 8,  there are known issues with at least the reporting functions of these applications (for example, the SDWIS/STATE  Compliance Determination reports and SDWIS/</a:t>
            </a:r>
            <a:r>
              <a:rPr lang="en-US" sz="3100" dirty="0" err="1"/>
              <a:t>FedRep</a:t>
            </a:r>
            <a:r>
              <a:rPr lang="en-US" sz="3100" dirty="0"/>
              <a:t> reports and job listing/details functions.) </a:t>
            </a:r>
          </a:p>
          <a:p>
            <a:pPr marL="285750" indent="-285750" fontAlgn="base">
              <a:buFont typeface="Arial" panose="020B0604020202020204" pitchFamily="34" charset="0"/>
              <a:buChar char="•"/>
            </a:pPr>
            <a:r>
              <a:rPr lang="en-US" sz="3100" dirty="0"/>
              <a:t>This advisory applies to the most recent releases of SDWIS/</a:t>
            </a:r>
            <a:r>
              <a:rPr lang="en-US" sz="3100" dirty="0" err="1"/>
              <a:t>FedRep</a:t>
            </a:r>
            <a:r>
              <a:rPr lang="en-US" sz="3100" dirty="0"/>
              <a:t> (3.51) and SDWIS/STATE (3.32), both of which used Java 7 for certification testing, as documented in the Installation Guide and Release Notes for each product </a:t>
            </a:r>
          </a:p>
          <a:p>
            <a:pPr fontAlgn="base"/>
            <a:endParaRPr lang="en-US" dirty="0"/>
          </a:p>
        </p:txBody>
      </p:sp>
      <p:sp>
        <p:nvSpPr>
          <p:cNvPr id="4" name="Slide Number Placeholder 1">
            <a:extLst>
              <a:ext uri="{FF2B5EF4-FFF2-40B4-BE49-F238E27FC236}">
                <a16:creationId xmlns:a16="http://schemas.microsoft.com/office/drawing/2014/main" id="{E466F540-F235-4811-9D8A-AD8EA41FC966}"/>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4</a:t>
            </a:fld>
            <a:endParaRPr lang="en-US" dirty="0">
              <a:solidFill>
                <a:srgbClr val="FFFFFF"/>
              </a:solidFill>
            </a:endParaRPr>
          </a:p>
        </p:txBody>
      </p:sp>
    </p:spTree>
    <p:extLst>
      <p:ext uri="{BB962C8B-B14F-4D97-AF65-F5344CB8AC3E}">
        <p14:creationId xmlns:p14="http://schemas.microsoft.com/office/powerpoint/2010/main" val="312652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B7B32-CC65-493A-85ED-FCBAB51B4965}"/>
              </a:ext>
            </a:extLst>
          </p:cNvPr>
          <p:cNvSpPr>
            <a:spLocks noGrp="1"/>
          </p:cNvSpPr>
          <p:nvPr>
            <p:ph type="title"/>
          </p:nvPr>
        </p:nvSpPr>
        <p:spPr>
          <a:xfrm>
            <a:off x="-87084" y="0"/>
            <a:ext cx="9579428" cy="1325563"/>
          </a:xfrm>
        </p:spPr>
        <p:txBody>
          <a:bodyPr>
            <a:normAutofit/>
          </a:bodyPr>
          <a:lstStyle/>
          <a:p>
            <a:pPr algn="ctr"/>
            <a:r>
              <a:rPr lang="en-US" sz="3600" dirty="0"/>
              <a:t>Request for the Level of Effort for SDWIS State Update</a:t>
            </a:r>
          </a:p>
        </p:txBody>
      </p:sp>
      <p:sp>
        <p:nvSpPr>
          <p:cNvPr id="3" name="Content Placeholder 2">
            <a:extLst>
              <a:ext uri="{FF2B5EF4-FFF2-40B4-BE49-F238E27FC236}">
                <a16:creationId xmlns:a16="http://schemas.microsoft.com/office/drawing/2014/main" id="{E4801A6B-72E2-4AD8-9412-E6618A76AF63}"/>
              </a:ext>
            </a:extLst>
          </p:cNvPr>
          <p:cNvSpPr>
            <a:spLocks noGrp="1"/>
          </p:cNvSpPr>
          <p:nvPr>
            <p:ph idx="1"/>
          </p:nvPr>
        </p:nvSpPr>
        <p:spPr>
          <a:xfrm>
            <a:off x="0" y="1676399"/>
            <a:ext cx="11956775" cy="4267201"/>
          </a:xfrm>
        </p:spPr>
        <p:txBody>
          <a:bodyPr/>
          <a:lstStyle/>
          <a:p>
            <a:pPr marL="1181085" lvl="1" indent="-571500">
              <a:buFont typeface="Arial" panose="020B0604020202020204" pitchFamily="34" charset="0"/>
              <a:buChar char="•"/>
            </a:pPr>
            <a:r>
              <a:rPr lang="en-US" sz="3200" dirty="0"/>
              <a:t>To be compatible with Java 8 or higher</a:t>
            </a:r>
          </a:p>
          <a:p>
            <a:pPr marL="1790670" lvl="2" indent="-571500">
              <a:buFont typeface="Courier New" panose="02070309020205020404" pitchFamily="49" charset="0"/>
              <a:buChar char="o"/>
            </a:pPr>
            <a:r>
              <a:rPr lang="en-US" sz="3200" dirty="0"/>
              <a:t>Need to be able to install and run OpenJDK (Open Java Development Kit)</a:t>
            </a:r>
          </a:p>
          <a:p>
            <a:pPr marL="1181085" lvl="1" indent="-571500">
              <a:buFont typeface="Arial" panose="020B0604020202020204" pitchFamily="34" charset="0"/>
              <a:buChar char="•"/>
            </a:pPr>
            <a:r>
              <a:rPr lang="en-US" sz="3200" dirty="0"/>
              <a:t>To be compatible with Tomcat 8.5 or higher</a:t>
            </a:r>
          </a:p>
          <a:p>
            <a:pPr marL="1181085" lvl="1" indent="-571500">
              <a:buFont typeface="Arial" panose="020B0604020202020204" pitchFamily="34" charset="0"/>
              <a:buChar char="•"/>
            </a:pPr>
            <a:r>
              <a:rPr lang="en-US" sz="3200" dirty="0"/>
              <a:t>To be compatible with Window Server 2012/2016</a:t>
            </a:r>
          </a:p>
          <a:p>
            <a:pPr marL="1181085" lvl="1" indent="-571500">
              <a:buFont typeface="Arial" panose="020B0604020202020204" pitchFamily="34" charset="0"/>
              <a:buChar char="•"/>
            </a:pPr>
            <a:r>
              <a:rPr lang="en-US" sz="3200" dirty="0"/>
              <a:t>Allow cross browser compatibility (Chrome, Firefox, Edge)</a:t>
            </a:r>
          </a:p>
          <a:p>
            <a:endParaRPr lang="en-US" dirty="0"/>
          </a:p>
        </p:txBody>
      </p:sp>
      <p:sp>
        <p:nvSpPr>
          <p:cNvPr id="4" name="Slide Number Placeholder 1">
            <a:extLst>
              <a:ext uri="{FF2B5EF4-FFF2-40B4-BE49-F238E27FC236}">
                <a16:creationId xmlns:a16="http://schemas.microsoft.com/office/drawing/2014/main" id="{40CA3CC0-7CA7-43B3-83C2-E29FDDD53592}"/>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5</a:t>
            </a:fld>
            <a:endParaRPr lang="en-US" dirty="0">
              <a:solidFill>
                <a:srgbClr val="FFFFFF"/>
              </a:solidFill>
            </a:endParaRPr>
          </a:p>
        </p:txBody>
      </p:sp>
    </p:spTree>
    <p:extLst>
      <p:ext uri="{BB962C8B-B14F-4D97-AF65-F5344CB8AC3E}">
        <p14:creationId xmlns:p14="http://schemas.microsoft.com/office/powerpoint/2010/main" val="358587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EFE2-8E66-43AE-9530-65F1EE04E6F7}"/>
              </a:ext>
            </a:extLst>
          </p:cNvPr>
          <p:cNvSpPr>
            <a:spLocks noGrp="1"/>
          </p:cNvSpPr>
          <p:nvPr>
            <p:ph type="title"/>
          </p:nvPr>
        </p:nvSpPr>
        <p:spPr>
          <a:xfrm>
            <a:off x="401707" y="0"/>
            <a:ext cx="5204436" cy="1325563"/>
          </a:xfrm>
        </p:spPr>
        <p:txBody>
          <a:bodyPr/>
          <a:lstStyle/>
          <a:p>
            <a:pPr algn="ctr"/>
            <a:r>
              <a:rPr lang="en-US" dirty="0"/>
              <a:t>Additional Considerations</a:t>
            </a:r>
          </a:p>
        </p:txBody>
      </p:sp>
      <p:sp>
        <p:nvSpPr>
          <p:cNvPr id="3" name="Content Placeholder 2">
            <a:extLst>
              <a:ext uri="{FF2B5EF4-FFF2-40B4-BE49-F238E27FC236}">
                <a16:creationId xmlns:a16="http://schemas.microsoft.com/office/drawing/2014/main" id="{A9BFEE2B-1F8F-4B85-BECF-92C1F93788EF}"/>
              </a:ext>
            </a:extLst>
          </p:cNvPr>
          <p:cNvSpPr>
            <a:spLocks noGrp="1"/>
          </p:cNvSpPr>
          <p:nvPr>
            <p:ph idx="1"/>
          </p:nvPr>
        </p:nvSpPr>
        <p:spPr>
          <a:xfrm>
            <a:off x="250370" y="1242392"/>
            <a:ext cx="11865429" cy="4853608"/>
          </a:xfrm>
        </p:spPr>
        <p:txBody>
          <a:bodyPr>
            <a:noAutofit/>
          </a:bodyPr>
          <a:lstStyle/>
          <a:p>
            <a:pPr marL="457200" lvl="0" indent="-457200">
              <a:buFont typeface="Arial" panose="020B0604020202020204" pitchFamily="34" charset="0"/>
              <a:buChar char="•"/>
            </a:pPr>
            <a:r>
              <a:rPr lang="en-US" sz="2800" dirty="0"/>
              <a:t>Ensure updates to the core SDWIS State application will support continued integration with SDWIS State “add-on” applications:</a:t>
            </a:r>
          </a:p>
          <a:p>
            <a:pPr marL="1066785" lvl="1" indent="-457200">
              <a:buFont typeface="Courier New" panose="02070309020205020404" pitchFamily="49" charset="0"/>
              <a:buChar char="o"/>
            </a:pPr>
            <a:r>
              <a:rPr lang="en-US" sz="2800" dirty="0"/>
              <a:t>Drinking Water Watch, XML Sampling, Migrate to State, </a:t>
            </a:r>
            <a:r>
              <a:rPr lang="en-US" sz="2800" dirty="0" err="1"/>
              <a:t>FedRep</a:t>
            </a:r>
            <a:r>
              <a:rPr lang="en-US" sz="2800" dirty="0"/>
              <a:t>, Data Bridge, Lab-to-State, Sanitary Survey</a:t>
            </a:r>
          </a:p>
          <a:p>
            <a:pPr marL="1066785" lvl="1" indent="-457200">
              <a:buFont typeface="Courier New" panose="02070309020205020404" pitchFamily="49" charset="0"/>
              <a:buChar char="o"/>
            </a:pPr>
            <a:r>
              <a:rPr lang="en-US" sz="2800" dirty="0"/>
              <a:t>These “add-on” applications will also require similar updates and should be included in the LOE </a:t>
            </a:r>
          </a:p>
          <a:p>
            <a:pPr marL="457200" lvl="0" indent="-457200">
              <a:buFont typeface="Arial" panose="020B0604020202020204" pitchFamily="34" charset="0"/>
              <a:buChar char="•"/>
            </a:pPr>
            <a:r>
              <a:rPr lang="en-US" sz="2800" dirty="0"/>
              <a:t>Determine all the needed upgrades to do for the minimum level of stabilization/security</a:t>
            </a:r>
          </a:p>
          <a:p>
            <a:pPr marL="1066785" lvl="1" indent="-457200">
              <a:buFont typeface="Courier New" panose="02070309020205020404" pitchFamily="49" charset="0"/>
              <a:buChar char="o"/>
            </a:pPr>
            <a:r>
              <a:rPr lang="en-US" sz="2800" dirty="0"/>
              <a:t>Identify what version of the software you recommend updating to for each of the above and why</a:t>
            </a:r>
          </a:p>
        </p:txBody>
      </p:sp>
      <p:sp>
        <p:nvSpPr>
          <p:cNvPr id="4" name="Slide Number Placeholder 1">
            <a:extLst>
              <a:ext uri="{FF2B5EF4-FFF2-40B4-BE49-F238E27FC236}">
                <a16:creationId xmlns:a16="http://schemas.microsoft.com/office/drawing/2014/main" id="{B1AC77F5-EA5B-464D-A788-8A73463D550C}"/>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6</a:t>
            </a:fld>
            <a:endParaRPr lang="en-US" dirty="0">
              <a:solidFill>
                <a:srgbClr val="FFFFFF"/>
              </a:solidFill>
            </a:endParaRPr>
          </a:p>
        </p:txBody>
      </p:sp>
    </p:spTree>
    <p:extLst>
      <p:ext uri="{BB962C8B-B14F-4D97-AF65-F5344CB8AC3E}">
        <p14:creationId xmlns:p14="http://schemas.microsoft.com/office/powerpoint/2010/main" val="12960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B31F-0019-4A54-AF5E-D445F84238B3}"/>
              </a:ext>
            </a:extLst>
          </p:cNvPr>
          <p:cNvSpPr>
            <a:spLocks noGrp="1"/>
          </p:cNvSpPr>
          <p:nvPr>
            <p:ph type="title"/>
          </p:nvPr>
        </p:nvSpPr>
        <p:spPr/>
        <p:txBody>
          <a:bodyPr/>
          <a:lstStyle/>
          <a:p>
            <a:r>
              <a:rPr lang="en-US" dirty="0"/>
              <a:t>CMDP Considerations</a:t>
            </a:r>
          </a:p>
        </p:txBody>
      </p:sp>
      <p:sp>
        <p:nvSpPr>
          <p:cNvPr id="3" name="Content Placeholder 2">
            <a:extLst>
              <a:ext uri="{FF2B5EF4-FFF2-40B4-BE49-F238E27FC236}">
                <a16:creationId xmlns:a16="http://schemas.microsoft.com/office/drawing/2014/main" id="{038354FC-C401-463F-9691-B119772B5594}"/>
              </a:ext>
            </a:extLst>
          </p:cNvPr>
          <p:cNvSpPr>
            <a:spLocks noGrp="1"/>
          </p:cNvSpPr>
          <p:nvPr>
            <p:ph idx="1"/>
          </p:nvPr>
        </p:nvSpPr>
        <p:spPr>
          <a:xfrm>
            <a:off x="609600" y="1763487"/>
            <a:ext cx="10711543" cy="3759199"/>
          </a:xfrm>
        </p:spPr>
        <p:txBody>
          <a:bodyPr/>
          <a:lstStyle/>
          <a:p>
            <a:pPr marL="457200" indent="-457200">
              <a:buFont typeface="Arial" panose="020B0604020202020204" pitchFamily="34" charset="0"/>
              <a:buChar char="•"/>
            </a:pPr>
            <a:r>
              <a:rPr lang="en-US" sz="3200" dirty="0"/>
              <a:t>Ensure updates to the core SDWIS State application will support continued integration with CMDP Data Sync Engine or identify whether it is determined that updates will be needed for the Data Sync Engine</a:t>
            </a:r>
          </a:p>
          <a:p>
            <a:pPr marL="0" indent="0">
              <a:buNone/>
            </a:pPr>
            <a:endParaRPr lang="en-US" dirty="0"/>
          </a:p>
        </p:txBody>
      </p:sp>
      <p:sp>
        <p:nvSpPr>
          <p:cNvPr id="4" name="Slide Number Placeholder 1">
            <a:extLst>
              <a:ext uri="{FF2B5EF4-FFF2-40B4-BE49-F238E27FC236}">
                <a16:creationId xmlns:a16="http://schemas.microsoft.com/office/drawing/2014/main" id="{3687211E-410A-4BDC-A25E-F10B7D12DAB0}"/>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7</a:t>
            </a:fld>
            <a:endParaRPr lang="en-US" dirty="0">
              <a:solidFill>
                <a:srgbClr val="FFFFFF"/>
              </a:solidFill>
            </a:endParaRPr>
          </a:p>
        </p:txBody>
      </p:sp>
    </p:spTree>
    <p:extLst>
      <p:ext uri="{BB962C8B-B14F-4D97-AF65-F5344CB8AC3E}">
        <p14:creationId xmlns:p14="http://schemas.microsoft.com/office/powerpoint/2010/main" val="80089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830A-77CF-4B41-844D-EF4C3B67E619}"/>
              </a:ext>
            </a:extLst>
          </p:cNvPr>
          <p:cNvSpPr>
            <a:spLocks noGrp="1"/>
          </p:cNvSpPr>
          <p:nvPr>
            <p:ph type="title"/>
          </p:nvPr>
        </p:nvSpPr>
        <p:spPr>
          <a:xfrm>
            <a:off x="217714" y="176668"/>
            <a:ext cx="3396343" cy="1143000"/>
          </a:xfrm>
        </p:spPr>
        <p:txBody>
          <a:bodyPr>
            <a:normAutofit/>
          </a:bodyPr>
          <a:lstStyle/>
          <a:p>
            <a:pPr algn="ctr"/>
            <a:r>
              <a:rPr lang="en-US" sz="3600" dirty="0"/>
              <a:t>Next Steps</a:t>
            </a:r>
          </a:p>
        </p:txBody>
      </p:sp>
      <p:sp>
        <p:nvSpPr>
          <p:cNvPr id="3" name="Content Placeholder 2">
            <a:extLst>
              <a:ext uri="{FF2B5EF4-FFF2-40B4-BE49-F238E27FC236}">
                <a16:creationId xmlns:a16="http://schemas.microsoft.com/office/drawing/2014/main" id="{31D8E1FF-7738-4A6A-9F08-205D65B949D7}"/>
              </a:ext>
            </a:extLst>
          </p:cNvPr>
          <p:cNvSpPr>
            <a:spLocks noGrp="1"/>
          </p:cNvSpPr>
          <p:nvPr>
            <p:ph idx="1"/>
          </p:nvPr>
        </p:nvSpPr>
        <p:spPr>
          <a:xfrm>
            <a:off x="522513" y="1643745"/>
            <a:ext cx="10689772" cy="3788227"/>
          </a:xfrm>
        </p:spPr>
        <p:txBody>
          <a:bodyPr>
            <a:normAutofit/>
          </a:bodyPr>
          <a:lstStyle/>
          <a:p>
            <a:pPr marL="457200" indent="-457200">
              <a:buFont typeface="Arial" panose="020B0604020202020204" pitchFamily="34" charset="0"/>
              <a:buChar char="•"/>
            </a:pPr>
            <a:r>
              <a:rPr lang="en-US" sz="3200" dirty="0"/>
              <a:t>We expect to have an initial, draft SDWIS State update schedule over the next one to two months.</a:t>
            </a:r>
          </a:p>
          <a:p>
            <a:endParaRPr lang="en-US" sz="3200" dirty="0"/>
          </a:p>
          <a:p>
            <a:pPr marL="457200" indent="-457200">
              <a:buFont typeface="Arial" panose="020B0604020202020204" pitchFamily="34" charset="0"/>
              <a:buChar char="•"/>
            </a:pPr>
            <a:r>
              <a:rPr lang="en-US" sz="3200" dirty="0"/>
              <a:t>We will communicate schedule and more details about the expected updates</a:t>
            </a:r>
          </a:p>
        </p:txBody>
      </p:sp>
      <p:sp>
        <p:nvSpPr>
          <p:cNvPr id="4" name="Slide Number Placeholder 1">
            <a:extLst>
              <a:ext uri="{FF2B5EF4-FFF2-40B4-BE49-F238E27FC236}">
                <a16:creationId xmlns:a16="http://schemas.microsoft.com/office/drawing/2014/main" id="{EECC127D-3868-42FB-91B9-D66955E44BF2}"/>
              </a:ext>
            </a:extLst>
          </p:cNvPr>
          <p:cNvSpPr>
            <a:spLocks noGrp="1"/>
          </p:cNvSpPr>
          <p:nvPr>
            <p:ph type="sldNum" sz="quarter" idx="12"/>
          </p:nvPr>
        </p:nvSpPr>
        <p:spPr>
          <a:xfrm>
            <a:off x="10915904" y="6273800"/>
            <a:ext cx="812800" cy="365125"/>
          </a:xfrm>
        </p:spPr>
        <p:txBody>
          <a:bodyPr/>
          <a:lstStyle/>
          <a:p>
            <a:pPr>
              <a:defRPr/>
            </a:pPr>
            <a:fld id="{6E6D2834-8CA3-4932-A9F2-29F3EEE45DD9}" type="slidenum">
              <a:rPr lang="en-US" smtClean="0">
                <a:solidFill>
                  <a:srgbClr val="FFFFFF"/>
                </a:solidFill>
              </a:rPr>
              <a:pPr>
                <a:defRPr/>
              </a:pPr>
              <a:t>8</a:t>
            </a:fld>
            <a:endParaRPr lang="en-US" dirty="0">
              <a:solidFill>
                <a:srgbClr val="FFFFFF"/>
              </a:solidFill>
            </a:endParaRPr>
          </a:p>
        </p:txBody>
      </p:sp>
    </p:spTree>
    <p:extLst>
      <p:ext uri="{BB962C8B-B14F-4D97-AF65-F5344CB8AC3E}">
        <p14:creationId xmlns:p14="http://schemas.microsoft.com/office/powerpoint/2010/main" val="658638169"/>
      </p:ext>
    </p:extLst>
  </p:cSld>
  <p:clrMapOvr>
    <a:masterClrMapping/>
  </p:clrMapOvr>
</p:sld>
</file>

<file path=ppt/theme/theme1.xml><?xml version="1.0" encoding="utf-8"?>
<a:theme xmlns:a="http://schemas.openxmlformats.org/drawingml/2006/main" name="Office Theme">
  <a:themeElements>
    <a:clrScheme name="EPA OGWDW">
      <a:dk1>
        <a:srgbClr val="4A4F5D"/>
      </a:dk1>
      <a:lt1>
        <a:sysClr val="window" lastClr="FFFFFF"/>
      </a:lt1>
      <a:dk2>
        <a:srgbClr val="193965"/>
      </a:dk2>
      <a:lt2>
        <a:srgbClr val="FFFFFF"/>
      </a:lt2>
      <a:accent1>
        <a:srgbClr val="2369AF"/>
      </a:accent1>
      <a:accent2>
        <a:srgbClr val="9CCB3B"/>
      </a:accent2>
      <a:accent3>
        <a:srgbClr val="4EBDAC"/>
      </a:accent3>
      <a:accent4>
        <a:srgbClr val="D94F33"/>
      </a:accent4>
      <a:accent5>
        <a:srgbClr val="94CBEE"/>
      </a:accent5>
      <a:accent6>
        <a:srgbClr val="007A60"/>
      </a:accent6>
      <a:hlink>
        <a:srgbClr val="2369AF"/>
      </a:hlink>
      <a:folHlink>
        <a:srgbClr val="2369AF"/>
      </a:folHlink>
    </a:clrScheme>
    <a:fontScheme name="EP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C24E682FA4834B8453A72AD0ED93FE" ma:contentTypeVersion="32" ma:contentTypeDescription="Create a new document." ma:contentTypeScope="" ma:versionID="33bbfa5e9eebffc5738b76075f04b4da">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978b1971-02e4-4e22-8d4e-24897902e7c8" xmlns:ns6="4bd2ab78-7571-449a-9e85-c0295914c86c" xmlns:ns7="74cde06e-bffd-4303-adfe-fb097bdc1913" targetNamespace="http://schemas.microsoft.com/office/2006/metadata/properties" ma:root="true" ma:fieldsID="846441b1b342825e7ad8772374ae78ce" ns1:_="" ns2:_="" ns3:_="" ns4:_="" ns5:_="" ns6:_="" ns7:_="">
    <xsd:import namespace="http://schemas.microsoft.com/sharepoint/v3"/>
    <xsd:import namespace="4ffa91fb-a0ff-4ac5-b2db-65c790d184a4"/>
    <xsd:import namespace="http://schemas.microsoft.com/sharepoint.v3"/>
    <xsd:import namespace="http://schemas.microsoft.com/sharepoint/v3/fields"/>
    <xsd:import namespace="978b1971-02e4-4e22-8d4e-24897902e7c8"/>
    <xsd:import namespace="4bd2ab78-7571-449a-9e85-c0295914c86c"/>
    <xsd:import namespace="74cde06e-bffd-4303-adfe-fb097bdc1913"/>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6:LastSharedByUser" minOccurs="0"/>
                <xsd:element ref="ns6:LastSharedByTime" minOccurs="0"/>
                <xsd:element ref="ns7:MediaServiceMetadata" minOccurs="0"/>
                <xsd:element ref="ns7:MediaServiceFastMetadata" minOccurs="0"/>
                <xsd:element ref="ns7:About" minOccurs="0"/>
                <xsd:element ref="ns7:MediaServiceAutoTags" minOccurs="0"/>
                <xsd:element ref="ns7:MediaServiceOCR" minOccurs="0"/>
                <xsd:element ref="ns7:MediaServiceEventHashCode" minOccurs="0"/>
                <xsd:element ref="ns7:MediaServiceGenerationTime" minOccurs="0"/>
                <xsd:element ref="ns7: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d28151cc-ad8c-461a-8fcd-c036c81f34f3}" ma:internalName="TaxCatchAllLabel" ma:readOnly="true" ma:showField="CatchAllDataLabel" ma:web="4bd2ab78-7571-449a-9e85-c0295914c86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d28151cc-ad8c-461a-8fcd-c036c81f34f3}" ma:internalName="TaxCatchAll" ma:showField="CatchAllData" ma:web="4bd2ab78-7571-449a-9e85-c0295914c86c">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8b1971-02e4-4e22-8d4e-24897902e7c8"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d2ab78-7571-449a-9e85-c0295914c86c" elementFormDefault="qualified">
    <xsd:import namespace="http://schemas.microsoft.com/office/2006/documentManagement/types"/>
    <xsd:import namespace="http://schemas.microsoft.com/office/infopath/2007/PartnerControls"/>
    <xsd:element name="LastSharedByUser" ma:index="31" nillable="true" ma:displayName="Last Shared By User" ma:description="" ma:internalName="LastSharedByUser" ma:readOnly="true">
      <xsd:simpleType>
        <xsd:restriction base="dms:Note">
          <xsd:maxLength value="255"/>
        </xsd:restriction>
      </xsd:simpleType>
    </xsd:element>
    <xsd:element name="LastSharedByTime" ma:index="3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4cde06e-bffd-4303-adfe-fb097bdc1913" elementFormDefault="qualified">
    <xsd:import namespace="http://schemas.microsoft.com/office/2006/documentManagement/types"/>
    <xsd:import namespace="http://schemas.microsoft.com/office/infopath/2007/PartnerControls"/>
    <xsd:element name="MediaServiceMetadata" ma:index="33" nillable="true" ma:displayName="MediaServiceMetadata" ma:description="" ma:hidden="true" ma:internalName="MediaServiceMetadata" ma:readOnly="true">
      <xsd:simpleType>
        <xsd:restriction base="dms:Note"/>
      </xsd:simpleType>
    </xsd:element>
    <xsd:element name="MediaServiceFastMetadata" ma:index="34" nillable="true" ma:displayName="MediaServiceFastMetadata" ma:description="" ma:hidden="true" ma:internalName="MediaServiceFastMetadata" ma:readOnly="true">
      <xsd:simpleType>
        <xsd:restriction base="dms:Note"/>
      </xsd:simpleType>
    </xsd:element>
    <xsd:element name="About" ma:index="35" nillable="true" ma:displayName="About" ma:internalName="About">
      <xsd:simpleType>
        <xsd:restriction base="dms:Text">
          <xsd:maxLength value="255"/>
        </xsd:restriction>
      </xsd:simpleType>
    </xsd:element>
    <xsd:element name="MediaServiceAutoTags" ma:index="36" nillable="true" ma:displayName="MediaServiceAutoTags" ma:internalName="MediaServiceAutoTags" ma:readOnly="true">
      <xsd:simpleType>
        <xsd:restriction base="dms:Text"/>
      </xsd:simpleType>
    </xsd:element>
    <xsd:element name="MediaServiceOCR" ma:index="37" nillable="true" ma:displayName="MediaServiceOCR" ma:internalName="MediaServiceOCR" ma:readOnly="true">
      <xsd:simpleType>
        <xsd:restriction base="dms:Note">
          <xsd:maxLength value="255"/>
        </xsd:restriction>
      </xsd:simpleType>
    </xsd:element>
    <xsd:element name="MediaServiceEventHashCode" ma:index="38" nillable="true" ma:displayName="MediaServiceEventHashCode" ma:hidden="true" ma:internalName="MediaServiceEventHashCode" ma:readOnly="true">
      <xsd:simpleType>
        <xsd:restriction base="dms:Text"/>
      </xsd:simpleType>
    </xsd:element>
    <xsd:element name="MediaServiceGenerationTime" ma:index="39" nillable="true" ma:displayName="MediaServiceGenerationTime" ma:hidden="true" ma:internalName="MediaServiceGenerationTime" ma:readOnly="true">
      <xsd:simpleType>
        <xsd:restriction base="dms:Text"/>
      </xsd:simpleType>
    </xsd:element>
    <xsd:element name="MediaServiceDateTaken" ma:index="4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2018-12-04T05:00:00+00:00</Document_x0020_Creation_x0020_Date>
    <EPA_x0020_Office xmlns="4ffa91fb-a0ff-4ac5-b2db-65c790d184a4">OW-OGDW-DWPD-IB</EPA_x0020_Office>
    <CategoryDescription xmlns="http://schemas.microsoft.com/sharepoint.v3" xsi:nil="true"/>
    <Identifier xmlns="4ffa91fb-a0ff-4ac5-b2db-65c790d184a4" xsi:nil="true"/>
    <_Coverage xmlns="http://schemas.microsoft.com/sharepoint/v3/fields" xsi:nil="true"/>
    <Creator xmlns="4ffa91fb-a0ff-4ac5-b2db-65c790d184a4">
      <UserInfo>
        <DisplayName>Plastino, Michael</DisplayName>
        <AccountId>75</AccountId>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e3f09c3df709400db2417a7161762d62 xmlns="4ffa91fb-a0ff-4ac5-b2db-65c790d184a4">
      <Terms xmlns="http://schemas.microsoft.com/office/infopath/2007/PartnerControls"/>
    </e3f09c3df709400db2417a7161762d62>
    <About xmlns="74cde06e-bffd-4303-adfe-fb097bdc1913" xsi:nil="true"/>
  </documentManagement>
</p:properties>
</file>

<file path=customXml/itemProps1.xml><?xml version="1.0" encoding="utf-8"?>
<ds:datastoreItem xmlns:ds="http://schemas.openxmlformats.org/officeDocument/2006/customXml" ds:itemID="{7EA2F271-0324-4B08-B206-309C03A340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978b1971-02e4-4e22-8d4e-24897902e7c8"/>
    <ds:schemaRef ds:uri="4bd2ab78-7571-449a-9e85-c0295914c86c"/>
    <ds:schemaRef ds:uri="74cde06e-bffd-4303-adfe-fb097bdc19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7508FE-9340-4395-A20B-096D1417635D}">
  <ds:schemaRefs>
    <ds:schemaRef ds:uri="http://schemas.microsoft.com/sharepoint/v3/contenttype/forms"/>
  </ds:schemaRefs>
</ds:datastoreItem>
</file>

<file path=customXml/itemProps3.xml><?xml version="1.0" encoding="utf-8"?>
<ds:datastoreItem xmlns:ds="http://schemas.openxmlformats.org/officeDocument/2006/customXml" ds:itemID="{EDE07AB6-FD48-43CE-A355-A7ADDB3F7DFC}">
  <ds:schemaRefs>
    <ds:schemaRef ds:uri="http://purl.org/dc/elements/1.1/"/>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purl.org/dc/terms/"/>
    <ds:schemaRef ds:uri="74cde06e-bffd-4303-adfe-fb097bdc1913"/>
    <ds:schemaRef ds:uri="4bd2ab78-7571-449a-9e85-c0295914c86c"/>
    <ds:schemaRef ds:uri="http://schemas.microsoft.com/office/2006/documentManagement/types"/>
    <ds:schemaRef ds:uri="978b1971-02e4-4e22-8d4e-24897902e7c8"/>
    <ds:schemaRef ds:uri="http://schemas.microsoft.com/sharepoint/v3/fields"/>
    <ds:schemaRef ds:uri="http://schemas.microsoft.com/sharepoint.v3"/>
    <ds:schemaRef ds:uri="4ffa91fb-a0ff-4ac5-b2db-65c790d184a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2878</TotalTime>
  <Words>444</Words>
  <Application>Microsoft Office PowerPoint</Application>
  <PresentationFormat>Widescreen</PresentationFormat>
  <Paragraphs>98</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Tahoma</vt:lpstr>
      <vt:lpstr>Office Theme</vt:lpstr>
      <vt:lpstr>SDWIS State Update </vt:lpstr>
      <vt:lpstr>PowerPoint Presentation</vt:lpstr>
      <vt:lpstr>EPA Decision with Regard to SDWIS State</vt:lpstr>
      <vt:lpstr>Identified Technical Issues with SDWIS State </vt:lpstr>
      <vt:lpstr>Request for the Level of Effort for SDWIS State Update</vt:lpstr>
      <vt:lpstr>Additional Considerations</vt:lpstr>
      <vt:lpstr>CMDP Considerations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SDWIS Prime &amp;  Compliance monitoring  data portal (CMDP)</dc:title>
  <dc:creator>Teasley, Deric</dc:creator>
  <cp:keywords/>
  <cp:lastModifiedBy>Morris, Renee</cp:lastModifiedBy>
  <cp:revision>105</cp:revision>
  <cp:lastPrinted>2019-06-14T18:06:22Z</cp:lastPrinted>
  <dcterms:created xsi:type="dcterms:W3CDTF">2019-03-19T19:35:33Z</dcterms:created>
  <dcterms:modified xsi:type="dcterms:W3CDTF">2019-07-20T00:07:33Z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Type">
    <vt:lpwstr/>
  </property>
  <property fmtid="{D5CDD505-2E9C-101B-9397-08002B2CF9AE}" pid="3" name="AuthorIds_UIVersion_7">
    <vt:lpwstr>293</vt:lpwstr>
  </property>
  <property fmtid="{D5CDD505-2E9C-101B-9397-08002B2CF9AE}" pid="4" name="TaxKeyword">
    <vt:lpwstr/>
  </property>
  <property fmtid="{D5CDD505-2E9C-101B-9397-08002B2CF9AE}" pid="5" name="ContentTypeId">
    <vt:lpwstr>0x01010003C24E682FA4834B8453A72AD0ED93FE</vt:lpwstr>
  </property>
  <property fmtid="{D5CDD505-2E9C-101B-9397-08002B2CF9AE}" pid="6" name="AuthorIds_UIVersion_37">
    <vt:lpwstr>75</vt:lpwstr>
  </property>
  <property fmtid="{D5CDD505-2E9C-101B-9397-08002B2CF9AE}" pid="7" name="EPA Subject">
    <vt:lpwstr/>
  </property>
  <property fmtid="{D5CDD505-2E9C-101B-9397-08002B2CF9AE}" pid="8" name="e3f09c3df709400db2417a7161762d62">
    <vt:lpwstr/>
  </property>
</Properties>
</file>