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259" r:id="rId6"/>
    <p:sldId id="729" r:id="rId7"/>
    <p:sldId id="791" r:id="rId8"/>
    <p:sldId id="257" r:id="rId9"/>
    <p:sldId id="276" r:id="rId10"/>
    <p:sldId id="267" r:id="rId11"/>
    <p:sldId id="266" r:id="rId12"/>
    <p:sldId id="271" r:id="rId13"/>
    <p:sldId id="258" r:id="rId14"/>
    <p:sldId id="260" r:id="rId15"/>
    <p:sldId id="261" r:id="rId16"/>
    <p:sldId id="798" r:id="rId17"/>
    <p:sldId id="794" r:id="rId18"/>
    <p:sldId id="799" r:id="rId19"/>
    <p:sldId id="262" r:id="rId20"/>
    <p:sldId id="264" r:id="rId21"/>
    <p:sldId id="273" r:id="rId22"/>
    <p:sldId id="274" r:id="rId23"/>
    <p:sldId id="275" r:id="rId24"/>
    <p:sldId id="263" r:id="rId25"/>
    <p:sldId id="265" r:id="rId26"/>
    <p:sldId id="796" r:id="rId27"/>
    <p:sldId id="795" r:id="rId28"/>
    <p:sldId id="268" r:id="rId29"/>
    <p:sldId id="792" r:id="rId30"/>
    <p:sldId id="270" r:id="rId31"/>
    <p:sldId id="793" r:id="rId32"/>
    <p:sldId id="269" r:id="rId33"/>
    <p:sldId id="797" r:id="rId34"/>
    <p:sldId id="272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367B47-F40F-4A76-8FDC-6FB8ACA50241}" v="35" dt="2019-10-15T15:48:19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4660"/>
  </p:normalViewPr>
  <p:slideViewPr>
    <p:cSldViewPr>
      <p:cViewPr varScale="1">
        <p:scale>
          <a:sx n="141" d="100"/>
          <a:sy n="141" d="100"/>
        </p:scale>
        <p:origin x="65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B0D21-C4CC-4991-9638-189C4023E091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A3658225-2B3F-4354-843C-BFC13A501CA3}">
      <dgm:prSet phldrT="[Text]"/>
      <dgm:spPr/>
      <dgm:t>
        <a:bodyPr/>
        <a:lstStyle/>
        <a:p>
          <a:r>
            <a:rPr lang="en-US" dirty="0"/>
            <a:t>Fall, 2018</a:t>
          </a:r>
        </a:p>
      </dgm:t>
    </dgm:pt>
    <dgm:pt modelId="{7798586E-1707-45D6-B91B-CEAEEBEC7FD9}" type="parTrans" cxnId="{684454C2-16C0-4131-B6B2-A388B20B5D88}">
      <dgm:prSet/>
      <dgm:spPr/>
      <dgm:t>
        <a:bodyPr/>
        <a:lstStyle/>
        <a:p>
          <a:endParaRPr lang="en-US"/>
        </a:p>
      </dgm:t>
    </dgm:pt>
    <dgm:pt modelId="{3512475C-35EC-41AB-AED9-9DA918E7DED2}" type="sibTrans" cxnId="{684454C2-16C0-4131-B6B2-A388B20B5D88}">
      <dgm:prSet/>
      <dgm:spPr/>
      <dgm:t>
        <a:bodyPr/>
        <a:lstStyle/>
        <a:p>
          <a:endParaRPr lang="en-US"/>
        </a:p>
      </dgm:t>
    </dgm:pt>
    <dgm:pt modelId="{303970A9-AC8E-4819-9338-1C43F77082C6}">
      <dgm:prSet phldrT="[Text]"/>
      <dgm:spPr/>
      <dgm:t>
        <a:bodyPr/>
        <a:lstStyle/>
        <a:p>
          <a:r>
            <a:rPr lang="en-US" dirty="0"/>
            <a:t>Staff and board surveys</a:t>
          </a:r>
        </a:p>
      </dgm:t>
    </dgm:pt>
    <dgm:pt modelId="{855715A2-383A-4423-96D6-138D7D48DB04}" type="parTrans" cxnId="{0F46C88B-2EB9-4360-9585-CE5C7519675E}">
      <dgm:prSet/>
      <dgm:spPr/>
      <dgm:t>
        <a:bodyPr/>
        <a:lstStyle/>
        <a:p>
          <a:endParaRPr lang="en-US"/>
        </a:p>
      </dgm:t>
    </dgm:pt>
    <dgm:pt modelId="{38189FE5-E882-4611-B870-B14B26704F4D}" type="sibTrans" cxnId="{0F46C88B-2EB9-4360-9585-CE5C7519675E}">
      <dgm:prSet/>
      <dgm:spPr/>
      <dgm:t>
        <a:bodyPr/>
        <a:lstStyle/>
        <a:p>
          <a:endParaRPr lang="en-US"/>
        </a:p>
      </dgm:t>
    </dgm:pt>
    <dgm:pt modelId="{02FBE50C-7EF7-4ED3-A054-E1A349B793C8}">
      <dgm:prSet phldrT="[Text]"/>
      <dgm:spPr/>
      <dgm:t>
        <a:bodyPr/>
        <a:lstStyle/>
        <a:p>
          <a:r>
            <a:rPr lang="en-US" dirty="0"/>
            <a:t>Winter, 2018</a:t>
          </a:r>
        </a:p>
      </dgm:t>
    </dgm:pt>
    <dgm:pt modelId="{24DDF0A9-3CD4-4D8C-81DD-8AEB91CAF476}" type="parTrans" cxnId="{FEE8CBEF-39EF-4784-B635-D3A834BAF301}">
      <dgm:prSet/>
      <dgm:spPr/>
      <dgm:t>
        <a:bodyPr/>
        <a:lstStyle/>
        <a:p>
          <a:endParaRPr lang="en-US"/>
        </a:p>
      </dgm:t>
    </dgm:pt>
    <dgm:pt modelId="{442CADC7-5B32-4356-9F1A-A793059EE368}" type="sibTrans" cxnId="{FEE8CBEF-39EF-4784-B635-D3A834BAF301}">
      <dgm:prSet/>
      <dgm:spPr/>
      <dgm:t>
        <a:bodyPr/>
        <a:lstStyle/>
        <a:p>
          <a:endParaRPr lang="en-US"/>
        </a:p>
      </dgm:t>
    </dgm:pt>
    <dgm:pt modelId="{BD0FD038-C551-496C-91A2-58CFD20578B3}">
      <dgm:prSet phldrT="[Text]"/>
      <dgm:spPr/>
      <dgm:t>
        <a:bodyPr/>
        <a:lstStyle/>
        <a:p>
          <a:r>
            <a:rPr lang="en-US" dirty="0"/>
            <a:t>Staff workshop</a:t>
          </a:r>
        </a:p>
      </dgm:t>
    </dgm:pt>
    <dgm:pt modelId="{1DDCF212-8B2D-4181-AA69-799DBCD6B8BE}" type="parTrans" cxnId="{EAF9704F-9CE3-4E32-927C-1A090DE5FF35}">
      <dgm:prSet/>
      <dgm:spPr/>
      <dgm:t>
        <a:bodyPr/>
        <a:lstStyle/>
        <a:p>
          <a:endParaRPr lang="en-US"/>
        </a:p>
      </dgm:t>
    </dgm:pt>
    <dgm:pt modelId="{4878E266-25F3-4ECD-BD63-724E8956A56A}" type="sibTrans" cxnId="{EAF9704F-9CE3-4E32-927C-1A090DE5FF35}">
      <dgm:prSet/>
      <dgm:spPr/>
      <dgm:t>
        <a:bodyPr/>
        <a:lstStyle/>
        <a:p>
          <a:endParaRPr lang="en-US"/>
        </a:p>
      </dgm:t>
    </dgm:pt>
    <dgm:pt modelId="{76843559-FCEF-490E-9BAC-317E1F03962D}">
      <dgm:prSet phldrT="[Text]"/>
      <dgm:spPr/>
      <dgm:t>
        <a:bodyPr/>
        <a:lstStyle/>
        <a:p>
          <a:r>
            <a:rPr lang="en-US" dirty="0"/>
            <a:t>Spring, 2019</a:t>
          </a:r>
        </a:p>
      </dgm:t>
    </dgm:pt>
    <dgm:pt modelId="{430D4BDD-C7EA-483E-841D-0F3995B01882}" type="parTrans" cxnId="{F79DC7D5-3A6D-4459-ABCB-7D1E87DE1439}">
      <dgm:prSet/>
      <dgm:spPr/>
      <dgm:t>
        <a:bodyPr/>
        <a:lstStyle/>
        <a:p>
          <a:endParaRPr lang="en-US"/>
        </a:p>
      </dgm:t>
    </dgm:pt>
    <dgm:pt modelId="{5BC692ED-6F90-4582-A1F0-213964E05425}" type="sibTrans" cxnId="{F79DC7D5-3A6D-4459-ABCB-7D1E87DE1439}">
      <dgm:prSet/>
      <dgm:spPr/>
      <dgm:t>
        <a:bodyPr/>
        <a:lstStyle/>
        <a:p>
          <a:endParaRPr lang="en-US"/>
        </a:p>
      </dgm:t>
    </dgm:pt>
    <dgm:pt modelId="{7156D95C-5550-4652-8250-FEB0A4D84452}">
      <dgm:prSet phldrT="[Text]"/>
      <dgm:spPr/>
      <dgm:t>
        <a:bodyPr/>
        <a:lstStyle/>
        <a:p>
          <a:r>
            <a:rPr lang="en-US" dirty="0"/>
            <a:t>Board review</a:t>
          </a:r>
        </a:p>
      </dgm:t>
    </dgm:pt>
    <dgm:pt modelId="{E580E53D-8E50-41CC-B8F0-1FAA4608E347}" type="parTrans" cxnId="{A7F9F208-7549-4DCA-8C59-D1F6C692913B}">
      <dgm:prSet/>
      <dgm:spPr/>
      <dgm:t>
        <a:bodyPr/>
        <a:lstStyle/>
        <a:p>
          <a:endParaRPr lang="en-US"/>
        </a:p>
      </dgm:t>
    </dgm:pt>
    <dgm:pt modelId="{7F46E9A3-7D76-4106-A7D5-9B7A5969D6C6}" type="sibTrans" cxnId="{A7F9F208-7549-4DCA-8C59-D1F6C692913B}">
      <dgm:prSet/>
      <dgm:spPr/>
      <dgm:t>
        <a:bodyPr/>
        <a:lstStyle/>
        <a:p>
          <a:endParaRPr lang="en-US"/>
        </a:p>
      </dgm:t>
    </dgm:pt>
    <dgm:pt modelId="{5661A8F9-8489-4D65-8D97-3FB4D23C2F88}">
      <dgm:prSet phldrT="[Text]"/>
      <dgm:spPr/>
      <dgm:t>
        <a:bodyPr/>
        <a:lstStyle/>
        <a:p>
          <a:r>
            <a:rPr lang="en-US" dirty="0"/>
            <a:t>Summer, 2019</a:t>
          </a:r>
        </a:p>
      </dgm:t>
    </dgm:pt>
    <dgm:pt modelId="{3B2188B6-37E2-40C0-95EA-348EB2BF2F02}" type="parTrans" cxnId="{EABEE3A5-2DD3-4825-BC8E-2589E2EC572F}">
      <dgm:prSet/>
      <dgm:spPr/>
      <dgm:t>
        <a:bodyPr/>
        <a:lstStyle/>
        <a:p>
          <a:endParaRPr lang="en-US"/>
        </a:p>
      </dgm:t>
    </dgm:pt>
    <dgm:pt modelId="{E7FC3838-EC8D-4CCA-A7C0-804517DF36D1}" type="sibTrans" cxnId="{EABEE3A5-2DD3-4825-BC8E-2589E2EC572F}">
      <dgm:prSet/>
      <dgm:spPr/>
      <dgm:t>
        <a:bodyPr/>
        <a:lstStyle/>
        <a:p>
          <a:endParaRPr lang="en-US"/>
        </a:p>
      </dgm:t>
    </dgm:pt>
    <dgm:pt modelId="{613E7D61-31B4-4245-A072-129FC212896A}">
      <dgm:prSet phldrT="[Text]"/>
      <dgm:spPr/>
      <dgm:t>
        <a:bodyPr/>
        <a:lstStyle/>
        <a:p>
          <a:r>
            <a:rPr lang="en-US" dirty="0"/>
            <a:t>Board adoption</a:t>
          </a:r>
        </a:p>
      </dgm:t>
    </dgm:pt>
    <dgm:pt modelId="{0320E82F-6941-4380-A64D-EE7D814C8DF1}" type="parTrans" cxnId="{29AF5B87-E52C-402F-96EB-0DECD7D2AA5A}">
      <dgm:prSet/>
      <dgm:spPr/>
      <dgm:t>
        <a:bodyPr/>
        <a:lstStyle/>
        <a:p>
          <a:endParaRPr lang="en-US"/>
        </a:p>
      </dgm:t>
    </dgm:pt>
    <dgm:pt modelId="{2DE79BDD-D830-4C38-9384-3A6FD08A2BAE}" type="sibTrans" cxnId="{29AF5B87-E52C-402F-96EB-0DECD7D2AA5A}">
      <dgm:prSet/>
      <dgm:spPr/>
      <dgm:t>
        <a:bodyPr/>
        <a:lstStyle/>
        <a:p>
          <a:endParaRPr lang="en-US"/>
        </a:p>
      </dgm:t>
    </dgm:pt>
    <dgm:pt modelId="{41F4EA82-E485-4657-80D1-A7B7FF254ED2}">
      <dgm:prSet phldrT="[Text]"/>
      <dgm:spPr/>
      <dgm:t>
        <a:bodyPr/>
        <a:lstStyle/>
        <a:p>
          <a:r>
            <a:rPr lang="en-US" dirty="0"/>
            <a:t>Fall, 2019</a:t>
          </a:r>
        </a:p>
      </dgm:t>
    </dgm:pt>
    <dgm:pt modelId="{DFA689A6-8648-4B55-8C8D-CD77702104DF}" type="parTrans" cxnId="{07ECC18B-4908-4867-A6E1-910482CD2CAD}">
      <dgm:prSet/>
      <dgm:spPr/>
      <dgm:t>
        <a:bodyPr/>
        <a:lstStyle/>
        <a:p>
          <a:endParaRPr lang="en-US"/>
        </a:p>
      </dgm:t>
    </dgm:pt>
    <dgm:pt modelId="{43F4DF39-3D2D-457C-A5FC-D2ED4CCADCBB}" type="sibTrans" cxnId="{07ECC18B-4908-4867-A6E1-910482CD2CAD}">
      <dgm:prSet/>
      <dgm:spPr/>
      <dgm:t>
        <a:bodyPr/>
        <a:lstStyle/>
        <a:p>
          <a:endParaRPr lang="en-US"/>
        </a:p>
      </dgm:t>
    </dgm:pt>
    <dgm:pt modelId="{3FD90A70-B630-43BF-9997-83EE8EAC899D}">
      <dgm:prSet phldrT="[Text]"/>
      <dgm:spPr/>
      <dgm:t>
        <a:bodyPr/>
        <a:lstStyle/>
        <a:p>
          <a:r>
            <a:rPr lang="en-US" dirty="0"/>
            <a:t>Incorporate plan objectives and strategies into 2020 staff workplans</a:t>
          </a:r>
        </a:p>
      </dgm:t>
    </dgm:pt>
    <dgm:pt modelId="{4964BA9D-6AC4-45B6-9CEF-D2A07FE81CBB}" type="parTrans" cxnId="{5A4840F9-0E86-4A49-8170-CE9320B0C581}">
      <dgm:prSet/>
      <dgm:spPr/>
      <dgm:t>
        <a:bodyPr/>
        <a:lstStyle/>
        <a:p>
          <a:endParaRPr lang="en-US"/>
        </a:p>
      </dgm:t>
    </dgm:pt>
    <dgm:pt modelId="{AFBAA15C-E1C6-4664-AAFA-1E7F0D1DB725}" type="sibTrans" cxnId="{5A4840F9-0E86-4A49-8170-CE9320B0C581}">
      <dgm:prSet/>
      <dgm:spPr/>
      <dgm:t>
        <a:bodyPr/>
        <a:lstStyle/>
        <a:p>
          <a:endParaRPr lang="en-US"/>
        </a:p>
      </dgm:t>
    </dgm:pt>
    <dgm:pt modelId="{03E3FBA9-D8CB-4494-BC7C-F052046F3C04}" type="pres">
      <dgm:prSet presAssocID="{AF1B0D21-C4CC-4991-9638-189C4023E091}" presName="CompostProcess" presStyleCnt="0">
        <dgm:presLayoutVars>
          <dgm:dir/>
          <dgm:resizeHandles val="exact"/>
        </dgm:presLayoutVars>
      </dgm:prSet>
      <dgm:spPr/>
    </dgm:pt>
    <dgm:pt modelId="{58203664-0561-4E88-B281-0970E6A4F17A}" type="pres">
      <dgm:prSet presAssocID="{AF1B0D21-C4CC-4991-9638-189C4023E091}" presName="arrow" presStyleLbl="bgShp" presStyleIdx="0" presStyleCnt="1"/>
      <dgm:spPr/>
    </dgm:pt>
    <dgm:pt modelId="{0A77D830-1B5F-429B-9061-C1C070D62C59}" type="pres">
      <dgm:prSet presAssocID="{AF1B0D21-C4CC-4991-9638-189C4023E091}" presName="linearProcess" presStyleCnt="0"/>
      <dgm:spPr/>
    </dgm:pt>
    <dgm:pt modelId="{EE99F00C-0AC8-4747-91A7-7201FD0D0F8C}" type="pres">
      <dgm:prSet presAssocID="{A3658225-2B3F-4354-843C-BFC13A501CA3}" presName="textNode" presStyleLbl="node1" presStyleIdx="0" presStyleCnt="5">
        <dgm:presLayoutVars>
          <dgm:bulletEnabled val="1"/>
        </dgm:presLayoutVars>
      </dgm:prSet>
      <dgm:spPr/>
    </dgm:pt>
    <dgm:pt modelId="{889C1750-AE54-4C29-BFA1-BB868567EC1C}" type="pres">
      <dgm:prSet presAssocID="{3512475C-35EC-41AB-AED9-9DA918E7DED2}" presName="sibTrans" presStyleCnt="0"/>
      <dgm:spPr/>
    </dgm:pt>
    <dgm:pt modelId="{D9B091D4-A2A8-42CE-98FB-74DA70732368}" type="pres">
      <dgm:prSet presAssocID="{02FBE50C-7EF7-4ED3-A054-E1A349B793C8}" presName="textNode" presStyleLbl="node1" presStyleIdx="1" presStyleCnt="5">
        <dgm:presLayoutVars>
          <dgm:bulletEnabled val="1"/>
        </dgm:presLayoutVars>
      </dgm:prSet>
      <dgm:spPr/>
    </dgm:pt>
    <dgm:pt modelId="{57DB8924-FB2C-47B2-A8A9-0E2E3A794583}" type="pres">
      <dgm:prSet presAssocID="{442CADC7-5B32-4356-9F1A-A793059EE368}" presName="sibTrans" presStyleCnt="0"/>
      <dgm:spPr/>
    </dgm:pt>
    <dgm:pt modelId="{50950885-DBF4-4A6D-B509-9700C2AB8D37}" type="pres">
      <dgm:prSet presAssocID="{76843559-FCEF-490E-9BAC-317E1F03962D}" presName="textNode" presStyleLbl="node1" presStyleIdx="2" presStyleCnt="5">
        <dgm:presLayoutVars>
          <dgm:bulletEnabled val="1"/>
        </dgm:presLayoutVars>
      </dgm:prSet>
      <dgm:spPr/>
    </dgm:pt>
    <dgm:pt modelId="{9A04E4E0-60AF-4DC0-BDFF-BF31061B47AE}" type="pres">
      <dgm:prSet presAssocID="{5BC692ED-6F90-4582-A1F0-213964E05425}" presName="sibTrans" presStyleCnt="0"/>
      <dgm:spPr/>
    </dgm:pt>
    <dgm:pt modelId="{C573021F-C815-49E1-A133-62C9B1287135}" type="pres">
      <dgm:prSet presAssocID="{5661A8F9-8489-4D65-8D97-3FB4D23C2F88}" presName="textNode" presStyleLbl="node1" presStyleIdx="3" presStyleCnt="5">
        <dgm:presLayoutVars>
          <dgm:bulletEnabled val="1"/>
        </dgm:presLayoutVars>
      </dgm:prSet>
      <dgm:spPr/>
    </dgm:pt>
    <dgm:pt modelId="{9081B5DE-078E-4066-957B-9EF496FA6160}" type="pres">
      <dgm:prSet presAssocID="{E7FC3838-EC8D-4CCA-A7C0-804517DF36D1}" presName="sibTrans" presStyleCnt="0"/>
      <dgm:spPr/>
    </dgm:pt>
    <dgm:pt modelId="{AF65AC87-86B3-4128-A379-E5F13E130429}" type="pres">
      <dgm:prSet presAssocID="{41F4EA82-E485-4657-80D1-A7B7FF254ED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A7F9F208-7549-4DCA-8C59-D1F6C692913B}" srcId="{76843559-FCEF-490E-9BAC-317E1F03962D}" destId="{7156D95C-5550-4652-8250-FEB0A4D84452}" srcOrd="0" destOrd="0" parTransId="{E580E53D-8E50-41CC-B8F0-1FAA4608E347}" sibTransId="{7F46E9A3-7D76-4106-A7D5-9B7A5969D6C6}"/>
    <dgm:cxn modelId="{77722035-9561-48BD-A52F-A1A6B6248585}" type="presOf" srcId="{613E7D61-31B4-4245-A072-129FC212896A}" destId="{C573021F-C815-49E1-A133-62C9B1287135}" srcOrd="0" destOrd="1" presId="urn:microsoft.com/office/officeart/2005/8/layout/hProcess9"/>
    <dgm:cxn modelId="{158B1D3C-1E79-4ACE-8A3F-1AD8ACBA6901}" type="presOf" srcId="{7156D95C-5550-4652-8250-FEB0A4D84452}" destId="{50950885-DBF4-4A6D-B509-9700C2AB8D37}" srcOrd="0" destOrd="1" presId="urn:microsoft.com/office/officeart/2005/8/layout/hProcess9"/>
    <dgm:cxn modelId="{6D24B962-1959-4A1D-90B0-0C73CDD421D2}" type="presOf" srcId="{3FD90A70-B630-43BF-9997-83EE8EAC899D}" destId="{AF65AC87-86B3-4128-A379-E5F13E130429}" srcOrd="0" destOrd="1" presId="urn:microsoft.com/office/officeart/2005/8/layout/hProcess9"/>
    <dgm:cxn modelId="{EAF9704F-9CE3-4E32-927C-1A090DE5FF35}" srcId="{02FBE50C-7EF7-4ED3-A054-E1A349B793C8}" destId="{BD0FD038-C551-496C-91A2-58CFD20578B3}" srcOrd="0" destOrd="0" parTransId="{1DDCF212-8B2D-4181-AA69-799DBCD6B8BE}" sibTransId="{4878E266-25F3-4ECD-BD63-724E8956A56A}"/>
    <dgm:cxn modelId="{29AF5B87-E52C-402F-96EB-0DECD7D2AA5A}" srcId="{5661A8F9-8489-4D65-8D97-3FB4D23C2F88}" destId="{613E7D61-31B4-4245-A072-129FC212896A}" srcOrd="0" destOrd="0" parTransId="{0320E82F-6941-4380-A64D-EE7D814C8DF1}" sibTransId="{2DE79BDD-D830-4C38-9384-3A6FD08A2BAE}"/>
    <dgm:cxn modelId="{07ECC18B-4908-4867-A6E1-910482CD2CAD}" srcId="{AF1B0D21-C4CC-4991-9638-189C4023E091}" destId="{41F4EA82-E485-4657-80D1-A7B7FF254ED2}" srcOrd="4" destOrd="0" parTransId="{DFA689A6-8648-4B55-8C8D-CD77702104DF}" sibTransId="{43F4DF39-3D2D-457C-A5FC-D2ED4CCADCBB}"/>
    <dgm:cxn modelId="{0F46C88B-2EB9-4360-9585-CE5C7519675E}" srcId="{A3658225-2B3F-4354-843C-BFC13A501CA3}" destId="{303970A9-AC8E-4819-9338-1C43F77082C6}" srcOrd="0" destOrd="0" parTransId="{855715A2-383A-4423-96D6-138D7D48DB04}" sibTransId="{38189FE5-E882-4611-B870-B14B26704F4D}"/>
    <dgm:cxn modelId="{53EDBC90-587B-4A20-9ECA-42D26CDFC7D2}" type="presOf" srcId="{AF1B0D21-C4CC-4991-9638-189C4023E091}" destId="{03E3FBA9-D8CB-4494-BC7C-F052046F3C04}" srcOrd="0" destOrd="0" presId="urn:microsoft.com/office/officeart/2005/8/layout/hProcess9"/>
    <dgm:cxn modelId="{9E165DA2-59B4-4971-9F93-4378226196C8}" type="presOf" srcId="{02FBE50C-7EF7-4ED3-A054-E1A349B793C8}" destId="{D9B091D4-A2A8-42CE-98FB-74DA70732368}" srcOrd="0" destOrd="0" presId="urn:microsoft.com/office/officeart/2005/8/layout/hProcess9"/>
    <dgm:cxn modelId="{EABEE3A5-2DD3-4825-BC8E-2589E2EC572F}" srcId="{AF1B0D21-C4CC-4991-9638-189C4023E091}" destId="{5661A8F9-8489-4D65-8D97-3FB4D23C2F88}" srcOrd="3" destOrd="0" parTransId="{3B2188B6-37E2-40C0-95EA-348EB2BF2F02}" sibTransId="{E7FC3838-EC8D-4CCA-A7C0-804517DF36D1}"/>
    <dgm:cxn modelId="{AC6D0AAA-1973-4908-BC52-5F2FAC64F421}" type="presOf" srcId="{303970A9-AC8E-4819-9338-1C43F77082C6}" destId="{EE99F00C-0AC8-4747-91A7-7201FD0D0F8C}" srcOrd="0" destOrd="1" presId="urn:microsoft.com/office/officeart/2005/8/layout/hProcess9"/>
    <dgm:cxn modelId="{6806E1AF-B4A3-4315-B582-40E9702A6DF0}" type="presOf" srcId="{A3658225-2B3F-4354-843C-BFC13A501CA3}" destId="{EE99F00C-0AC8-4747-91A7-7201FD0D0F8C}" srcOrd="0" destOrd="0" presId="urn:microsoft.com/office/officeart/2005/8/layout/hProcess9"/>
    <dgm:cxn modelId="{854B1FB4-CE08-47F0-B488-2DA528B0B28F}" type="presOf" srcId="{41F4EA82-E485-4657-80D1-A7B7FF254ED2}" destId="{AF65AC87-86B3-4128-A379-E5F13E130429}" srcOrd="0" destOrd="0" presId="urn:microsoft.com/office/officeart/2005/8/layout/hProcess9"/>
    <dgm:cxn modelId="{684454C2-16C0-4131-B6B2-A388B20B5D88}" srcId="{AF1B0D21-C4CC-4991-9638-189C4023E091}" destId="{A3658225-2B3F-4354-843C-BFC13A501CA3}" srcOrd="0" destOrd="0" parTransId="{7798586E-1707-45D6-B91B-CEAEEBEC7FD9}" sibTransId="{3512475C-35EC-41AB-AED9-9DA918E7DED2}"/>
    <dgm:cxn modelId="{6EF122D4-B4DD-4B7B-808A-84E5650C9EAE}" type="presOf" srcId="{76843559-FCEF-490E-9BAC-317E1F03962D}" destId="{50950885-DBF4-4A6D-B509-9700C2AB8D37}" srcOrd="0" destOrd="0" presId="urn:microsoft.com/office/officeart/2005/8/layout/hProcess9"/>
    <dgm:cxn modelId="{F79DC7D5-3A6D-4459-ABCB-7D1E87DE1439}" srcId="{AF1B0D21-C4CC-4991-9638-189C4023E091}" destId="{76843559-FCEF-490E-9BAC-317E1F03962D}" srcOrd="2" destOrd="0" parTransId="{430D4BDD-C7EA-483E-841D-0F3995B01882}" sibTransId="{5BC692ED-6F90-4582-A1F0-213964E05425}"/>
    <dgm:cxn modelId="{9BBBF7DD-5254-41AA-B061-A38007435692}" type="presOf" srcId="{BD0FD038-C551-496C-91A2-58CFD20578B3}" destId="{D9B091D4-A2A8-42CE-98FB-74DA70732368}" srcOrd="0" destOrd="1" presId="urn:microsoft.com/office/officeart/2005/8/layout/hProcess9"/>
    <dgm:cxn modelId="{D36DFDDF-4B25-4DB8-BC21-262DE782382A}" type="presOf" srcId="{5661A8F9-8489-4D65-8D97-3FB4D23C2F88}" destId="{C573021F-C815-49E1-A133-62C9B1287135}" srcOrd="0" destOrd="0" presId="urn:microsoft.com/office/officeart/2005/8/layout/hProcess9"/>
    <dgm:cxn modelId="{FEE8CBEF-39EF-4784-B635-D3A834BAF301}" srcId="{AF1B0D21-C4CC-4991-9638-189C4023E091}" destId="{02FBE50C-7EF7-4ED3-A054-E1A349B793C8}" srcOrd="1" destOrd="0" parTransId="{24DDF0A9-3CD4-4D8C-81DD-8AEB91CAF476}" sibTransId="{442CADC7-5B32-4356-9F1A-A793059EE368}"/>
    <dgm:cxn modelId="{5A4840F9-0E86-4A49-8170-CE9320B0C581}" srcId="{41F4EA82-E485-4657-80D1-A7B7FF254ED2}" destId="{3FD90A70-B630-43BF-9997-83EE8EAC899D}" srcOrd="0" destOrd="0" parTransId="{4964BA9D-6AC4-45B6-9CEF-D2A07FE81CBB}" sibTransId="{AFBAA15C-E1C6-4664-AAFA-1E7F0D1DB725}"/>
    <dgm:cxn modelId="{F5A511E0-A497-4499-8985-3436A0AA2EB6}" type="presParOf" srcId="{03E3FBA9-D8CB-4494-BC7C-F052046F3C04}" destId="{58203664-0561-4E88-B281-0970E6A4F17A}" srcOrd="0" destOrd="0" presId="urn:microsoft.com/office/officeart/2005/8/layout/hProcess9"/>
    <dgm:cxn modelId="{9764ABDB-F4B0-45FA-ABB5-0EDA65E1B3A1}" type="presParOf" srcId="{03E3FBA9-D8CB-4494-BC7C-F052046F3C04}" destId="{0A77D830-1B5F-429B-9061-C1C070D62C59}" srcOrd="1" destOrd="0" presId="urn:microsoft.com/office/officeart/2005/8/layout/hProcess9"/>
    <dgm:cxn modelId="{A4A939C7-796D-4BEE-98F7-7FA178C8221F}" type="presParOf" srcId="{0A77D830-1B5F-429B-9061-C1C070D62C59}" destId="{EE99F00C-0AC8-4747-91A7-7201FD0D0F8C}" srcOrd="0" destOrd="0" presId="urn:microsoft.com/office/officeart/2005/8/layout/hProcess9"/>
    <dgm:cxn modelId="{AF086CC9-4019-40A2-B05B-D222EFC6E231}" type="presParOf" srcId="{0A77D830-1B5F-429B-9061-C1C070D62C59}" destId="{889C1750-AE54-4C29-BFA1-BB868567EC1C}" srcOrd="1" destOrd="0" presId="urn:microsoft.com/office/officeart/2005/8/layout/hProcess9"/>
    <dgm:cxn modelId="{224CA54B-E7F6-4E80-866C-4A3CC48B21FA}" type="presParOf" srcId="{0A77D830-1B5F-429B-9061-C1C070D62C59}" destId="{D9B091D4-A2A8-42CE-98FB-74DA70732368}" srcOrd="2" destOrd="0" presId="urn:microsoft.com/office/officeart/2005/8/layout/hProcess9"/>
    <dgm:cxn modelId="{5F705DC1-E56F-4A51-BB6D-632D8598E7A8}" type="presParOf" srcId="{0A77D830-1B5F-429B-9061-C1C070D62C59}" destId="{57DB8924-FB2C-47B2-A8A9-0E2E3A794583}" srcOrd="3" destOrd="0" presId="urn:microsoft.com/office/officeart/2005/8/layout/hProcess9"/>
    <dgm:cxn modelId="{27BDBCAE-583F-4EC5-B209-9E93FE2E6DDA}" type="presParOf" srcId="{0A77D830-1B5F-429B-9061-C1C070D62C59}" destId="{50950885-DBF4-4A6D-B509-9700C2AB8D37}" srcOrd="4" destOrd="0" presId="urn:microsoft.com/office/officeart/2005/8/layout/hProcess9"/>
    <dgm:cxn modelId="{04997A95-2F7A-472A-82E9-E1F8D49E5C5D}" type="presParOf" srcId="{0A77D830-1B5F-429B-9061-C1C070D62C59}" destId="{9A04E4E0-60AF-4DC0-BDFF-BF31061B47AE}" srcOrd="5" destOrd="0" presId="urn:microsoft.com/office/officeart/2005/8/layout/hProcess9"/>
    <dgm:cxn modelId="{5D3B53FB-F459-40FA-9E6A-A9EC39D28A17}" type="presParOf" srcId="{0A77D830-1B5F-429B-9061-C1C070D62C59}" destId="{C573021F-C815-49E1-A133-62C9B1287135}" srcOrd="6" destOrd="0" presId="urn:microsoft.com/office/officeart/2005/8/layout/hProcess9"/>
    <dgm:cxn modelId="{93C44D5B-BB2A-4A21-8820-EB63412D503C}" type="presParOf" srcId="{0A77D830-1B5F-429B-9061-C1C070D62C59}" destId="{9081B5DE-078E-4066-957B-9EF496FA6160}" srcOrd="7" destOrd="0" presId="urn:microsoft.com/office/officeart/2005/8/layout/hProcess9"/>
    <dgm:cxn modelId="{7F74C7BE-376D-4764-97E0-65BAC2C5E365}" type="presParOf" srcId="{0A77D830-1B5F-429B-9061-C1C070D62C59}" destId="{AF65AC87-86B3-4128-A379-E5F13E13042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03664-0561-4E88-B281-0970E6A4F17A}">
      <dsp:nvSpPr>
        <dsp:cNvPr id="0" name=""/>
        <dsp:cNvSpPr/>
      </dsp:nvSpPr>
      <dsp:spPr>
        <a:xfrm>
          <a:off x="525779" y="0"/>
          <a:ext cx="5958840" cy="5029199"/>
        </a:xfrm>
        <a:prstGeom prst="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9F00C-0AC8-4747-91A7-7201FD0D0F8C}">
      <dsp:nvSpPr>
        <dsp:cNvPr id="0" name=""/>
        <dsp:cNvSpPr/>
      </dsp:nvSpPr>
      <dsp:spPr>
        <a:xfrm>
          <a:off x="3080" y="1508759"/>
          <a:ext cx="1346968" cy="2011680"/>
        </a:xfrm>
        <a:prstGeom prst="round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Fall, 2018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Staff and board surveys</a:t>
          </a:r>
        </a:p>
      </dsp:txBody>
      <dsp:txXfrm>
        <a:off x="68834" y="1574513"/>
        <a:ext cx="1215460" cy="1880172"/>
      </dsp:txXfrm>
    </dsp:sp>
    <dsp:sp modelId="{D9B091D4-A2A8-42CE-98FB-74DA70732368}">
      <dsp:nvSpPr>
        <dsp:cNvPr id="0" name=""/>
        <dsp:cNvSpPr/>
      </dsp:nvSpPr>
      <dsp:spPr>
        <a:xfrm>
          <a:off x="1417398" y="1508759"/>
          <a:ext cx="1346968" cy="2011680"/>
        </a:xfrm>
        <a:prstGeom prst="round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Winter, 2018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Staff workshop</a:t>
          </a:r>
        </a:p>
      </dsp:txBody>
      <dsp:txXfrm>
        <a:off x="1483152" y="1574513"/>
        <a:ext cx="1215460" cy="1880172"/>
      </dsp:txXfrm>
    </dsp:sp>
    <dsp:sp modelId="{50950885-DBF4-4A6D-B509-9700C2AB8D37}">
      <dsp:nvSpPr>
        <dsp:cNvPr id="0" name=""/>
        <dsp:cNvSpPr/>
      </dsp:nvSpPr>
      <dsp:spPr>
        <a:xfrm>
          <a:off x="2831715" y="1508759"/>
          <a:ext cx="1346968" cy="2011680"/>
        </a:xfrm>
        <a:prstGeom prst="roundRect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Spring, 2019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Board review</a:t>
          </a:r>
        </a:p>
      </dsp:txBody>
      <dsp:txXfrm>
        <a:off x="2897469" y="1574513"/>
        <a:ext cx="1215460" cy="1880172"/>
      </dsp:txXfrm>
    </dsp:sp>
    <dsp:sp modelId="{C573021F-C815-49E1-A133-62C9B1287135}">
      <dsp:nvSpPr>
        <dsp:cNvPr id="0" name=""/>
        <dsp:cNvSpPr/>
      </dsp:nvSpPr>
      <dsp:spPr>
        <a:xfrm>
          <a:off x="4246032" y="1508759"/>
          <a:ext cx="1346968" cy="2011680"/>
        </a:xfrm>
        <a:prstGeom prst="roundRect">
          <a:avLst/>
        </a:prstGeom>
        <a:solidFill>
          <a:schemeClr val="accent3">
            <a:shade val="50000"/>
            <a:hueOff val="214045"/>
            <a:satOff val="-3415"/>
            <a:lumOff val="328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Summer, 2019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Board adoption</a:t>
          </a:r>
        </a:p>
      </dsp:txBody>
      <dsp:txXfrm>
        <a:off x="4311786" y="1574513"/>
        <a:ext cx="1215460" cy="1880172"/>
      </dsp:txXfrm>
    </dsp:sp>
    <dsp:sp modelId="{AF65AC87-86B3-4128-A379-E5F13E130429}">
      <dsp:nvSpPr>
        <dsp:cNvPr id="0" name=""/>
        <dsp:cNvSpPr/>
      </dsp:nvSpPr>
      <dsp:spPr>
        <a:xfrm>
          <a:off x="5660350" y="1508759"/>
          <a:ext cx="1346968" cy="2011680"/>
        </a:xfrm>
        <a:prstGeom prst="roundRect">
          <a:avLst/>
        </a:prstGeom>
        <a:solidFill>
          <a:schemeClr val="accent3">
            <a:shade val="50000"/>
            <a:hueOff val="107022"/>
            <a:satOff val="-1708"/>
            <a:lumOff val="164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Fall, 2019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/>
            <a:t>Incorporate plan objectives and strategies into 2020 staff workplans</a:t>
          </a:r>
        </a:p>
      </dsp:txBody>
      <dsp:txXfrm>
        <a:off x="5726104" y="1574513"/>
        <a:ext cx="1215460" cy="1880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FEBDFF04-0814-450C-A823-464DB0FA0978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CC2F6D20-E7A9-4B0D-A7E6-E328ECB553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61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D9385AAC-A3EF-44AF-9AC8-20DE0BFBD7D3}" type="datetimeFigureOut">
              <a:rPr lang="en-US" smtClean="0"/>
              <a:t>10/15/2019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788BAA2-1461-4C15-8154-C66D7ABC0E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74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C23F032-0A75-4C2E-80C9-3667F46406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5FCCA-CB24-457F-93D9-C4AAE20F14DC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1026050" name="Rectangle 7">
            <a:extLst>
              <a:ext uri="{FF2B5EF4-FFF2-40B4-BE49-F238E27FC236}">
                <a16:creationId xmlns:a16="http://schemas.microsoft.com/office/drawing/2014/main" id="{F1C602A5-26B2-45EC-B97E-04C528E547A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39561" y="8947003"/>
            <a:ext cx="3093065" cy="47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524" tIns="47261" rIns="94524" bIns="47261" anchor="b"/>
          <a:lstStyle>
            <a:lvl1pPr algn="l" defTabSz="9318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2100" algn="l" defTabSz="9318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3363" algn="l" defTabSz="9318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0363" indent="-233363" algn="l" defTabSz="9318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088" indent="-233363" algn="l" defTabSz="93186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2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14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6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5888" indent="-233363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40479CB1-E728-4822-A4F7-CE95CEA56579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1026051" name="Rectangle 2">
            <a:extLst>
              <a:ext uri="{FF2B5EF4-FFF2-40B4-BE49-F238E27FC236}">
                <a16:creationId xmlns:a16="http://schemas.microsoft.com/office/drawing/2014/main" id="{8A6913B4-BB39-45CB-B05F-0E07E710C6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4438" y="706438"/>
            <a:ext cx="4705350" cy="3529012"/>
          </a:xfrm>
          <a:ln/>
        </p:spPr>
      </p:sp>
      <p:sp>
        <p:nvSpPr>
          <p:cNvPr id="1026052" name="Rectangle 3">
            <a:extLst>
              <a:ext uri="{FF2B5EF4-FFF2-40B4-BE49-F238E27FC236}">
                <a16:creationId xmlns:a16="http://schemas.microsoft.com/office/drawing/2014/main" id="{70BEB1D6-EFCA-442D-8B3C-E73349816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94524" tIns="47261" rIns="94524" bIns="47261"/>
          <a:lstStyle/>
          <a:p>
            <a:endParaRPr kumimoji="1" lang="en-US" alt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1FA6DD-50A2-44FE-93B3-17F4ABA07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0" b="48888"/>
          <a:stretch/>
        </p:blipFill>
        <p:spPr>
          <a:xfrm>
            <a:off x="0" y="4648200"/>
            <a:ext cx="9144000" cy="22098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76F3A41-10FC-48D6-B7A3-80F06351D7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458200" cy="1755775"/>
          </a:xfrm>
        </p:spPr>
        <p:txBody>
          <a:bodyPr>
            <a:normAutofit/>
          </a:bodyPr>
          <a:lstStyle/>
          <a:p>
            <a:r>
              <a:rPr lang="en-US" sz="3600"/>
              <a:t>Click to edit Master title style</a:t>
            </a:r>
            <a:endParaRPr lang="en-US" sz="36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6119A3C-998A-4BE8-939E-79F3BD413D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533400"/>
          </a:xfrm>
        </p:spPr>
        <p:txBody>
          <a:bodyPr>
            <a:normAutofit/>
          </a:bodyPr>
          <a:lstStyle/>
          <a:p>
            <a:r>
              <a:rPr lang="en-US" sz="2400"/>
              <a:t>Click to edit Master subtitle style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A41866-0A4E-4EEB-AB71-98628DB098C1}"/>
              </a:ext>
            </a:extLst>
          </p:cNvPr>
          <p:cNvSpPr txBox="1"/>
          <p:nvPr userDrawn="1"/>
        </p:nvSpPr>
        <p:spPr>
          <a:xfrm>
            <a:off x="0" y="64008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ZapfHumnst Dm BT" pitchFamily="34" charset="0"/>
              </a:rPr>
              <a:t>Association of State Drinking Water Administrators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ZapfHumnst Dm BT" pitchFamily="34" charset="0"/>
              </a:rPr>
              <a:t> 1401 Wilson Blvd. - Suite 1225 - Arlington, VA 22209 - (703) 812-9505 - www.ASDWA.org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2044F3B8-3599-46A2-B0F0-B9B1F58F76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501"/>
            <a:ext cx="2667000" cy="1058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B5F2-BE7C-4B9B-9DC3-9F1D1EAD3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F19C0-0EA0-46A2-B9EC-1C98AAF85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FDB0E-E475-4616-92B2-9505FFC0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DA72-9F9A-4806-B602-590C62BF4E09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D117C-A63F-421D-8B14-584A30B7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5000-49F5-465D-9CF5-EFD7C82D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EAE7E-B098-4659-A5C4-784635DD1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6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B79AF5-F0C1-4A50-82C3-5E587922F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0" b="48888"/>
          <a:stretch/>
        </p:blipFill>
        <p:spPr>
          <a:xfrm>
            <a:off x="0" y="4648200"/>
            <a:ext cx="9144000" cy="22098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7BD0A9-8323-4468-AB93-8F09CE4FF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244"/>
            <a:ext cx="8229600" cy="3154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AA691-73AF-46B0-AB25-681AEB5599B0}"/>
              </a:ext>
            </a:extLst>
          </p:cNvPr>
          <p:cNvSpPr txBox="1"/>
          <p:nvPr userDrawn="1"/>
        </p:nvSpPr>
        <p:spPr>
          <a:xfrm>
            <a:off x="0" y="64008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ZapfHumnst Dm BT" pitchFamily="34" charset="0"/>
              </a:rPr>
              <a:t>Association of State Drinking Water Administrators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ZapfHumnst Dm BT" pitchFamily="34" charset="0"/>
              </a:rPr>
              <a:t> 1401 Wilson Blvd. - Suite 1225 - Arlington, VA 22209 - (703) 812-9505 - www.ASDWA.org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6645CEDC-DD12-4BB7-B0A4-2F73D1AF6D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501"/>
            <a:ext cx="2667000" cy="10580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C25A-2BCE-44EC-B227-0D6E55F2EA7B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4C25A-2BCE-44EC-B227-0D6E55F2EA7B}" type="datetimeFigureOut">
              <a:rPr lang="en-US" smtClean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60A7E-4D15-4FAE-8C15-41A0ED285A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77E07D-2677-4354-B96A-B54F7DB4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0" b="48888"/>
          <a:stretch/>
        </p:blipFill>
        <p:spPr>
          <a:xfrm>
            <a:off x="0" y="4648200"/>
            <a:ext cx="9144000" cy="220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0825"/>
            <a:ext cx="8458200" cy="1755775"/>
          </a:xfrm>
        </p:spPr>
        <p:txBody>
          <a:bodyPr>
            <a:normAutofit/>
          </a:bodyPr>
          <a:lstStyle/>
          <a:p>
            <a:r>
              <a:rPr lang="en-US" sz="5400" dirty="0"/>
              <a:t>Executive Director’s Report</a:t>
            </a:r>
            <a:br>
              <a:rPr lang="en-US" sz="5400" dirty="0"/>
            </a:br>
            <a:r>
              <a:rPr lang="en-US" sz="4000" dirty="0"/>
              <a:t>Annual Conference Preview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810000"/>
            <a:ext cx="64008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J. Alan Roberson</a:t>
            </a:r>
          </a:p>
          <a:p>
            <a:pPr marL="0" indent="0" algn="ctr">
              <a:buNone/>
            </a:pPr>
            <a:r>
              <a:rPr lang="en-US" sz="2400" dirty="0"/>
              <a:t>ASDWA Executive Director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008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ZapfHumnst Dm BT" pitchFamily="34" charset="0"/>
              </a:rPr>
              <a:t>Association of State Drinking Water Administrators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  <a:latin typeface="ZapfHumnst Dm BT" pitchFamily="34" charset="0"/>
              </a:rPr>
              <a:t> 1401 Wilson Blvd. - Suite 1225 - Arlington, VA 22209 - (703) 812-9505 - www.ASDWA.org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0758B0AA-D3E9-4426-A532-1C02C98C70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501"/>
            <a:ext cx="2667000" cy="105807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4C8955-3AAF-4AE3-99A0-94FB192F5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SDWA CCL Processes (five-year cycles)</a:t>
            </a:r>
          </a:p>
          <a:p>
            <a:pPr lvl="1"/>
            <a:r>
              <a:rPr lang="en-US" dirty="0"/>
              <a:t>Preliminary RegDet 4 (1/21 deadline for final)</a:t>
            </a:r>
          </a:p>
          <a:p>
            <a:pPr lvl="1"/>
            <a:r>
              <a:rPr lang="en-US" dirty="0"/>
              <a:t>Draft CCL5 (11/21 deadline for final)</a:t>
            </a:r>
          </a:p>
          <a:p>
            <a:pPr lvl="1"/>
            <a:r>
              <a:rPr lang="en-US" dirty="0"/>
              <a:t>Proposed UCMR5 (1/22 deadline for final)</a:t>
            </a:r>
          </a:p>
          <a:p>
            <a:r>
              <a:rPr lang="en-US" dirty="0"/>
              <a:t>Restructuring (10/20 deadline)</a:t>
            </a:r>
          </a:p>
          <a:p>
            <a:pPr lvl="1"/>
            <a:r>
              <a:rPr lang="en-US" dirty="0"/>
              <a:t>May require systems w/ repeated violations to assess options for consolidation or transfer of ownership</a:t>
            </a:r>
          </a:p>
          <a:p>
            <a:pPr lvl="2"/>
            <a:r>
              <a:rPr lang="en-US" dirty="0"/>
              <a:t>New primacy package for states</a:t>
            </a:r>
          </a:p>
          <a:p>
            <a:r>
              <a:rPr lang="en-US" dirty="0"/>
              <a:t>CCR (10/20 deadline)</a:t>
            </a:r>
          </a:p>
          <a:p>
            <a:pPr lvl="1"/>
            <a:r>
              <a:rPr lang="en-US" dirty="0"/>
              <a:t>Biannual delivery for systems &gt;10,000 people</a:t>
            </a:r>
          </a:p>
          <a:p>
            <a:pPr lvl="1"/>
            <a:r>
              <a:rPr lang="en-US" dirty="0"/>
              <a:t>More readable and understandable</a:t>
            </a:r>
          </a:p>
          <a:p>
            <a:pPr lvl="2"/>
            <a:r>
              <a:rPr lang="en-US" dirty="0"/>
              <a:t>Minimal work so far by EPA</a:t>
            </a:r>
          </a:p>
          <a:p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B9701C-34F0-49E7-AD09-A7946D3B08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667000" y="76200"/>
            <a:ext cx="7391400" cy="1143000"/>
          </a:xfrm>
        </p:spPr>
        <p:txBody>
          <a:bodyPr/>
          <a:lstStyle/>
          <a:p>
            <a:r>
              <a:rPr lang="en-US" b="1" dirty="0"/>
              <a:t>EPA Regulations in 2020</a:t>
            </a:r>
            <a:r>
              <a:rPr lang="en-US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7BA3F9-84F1-4BEA-AB48-58903FD6ED8B}"/>
              </a:ext>
            </a:extLst>
          </p:cNvPr>
          <p:cNvSpPr txBox="1"/>
          <p:nvPr/>
        </p:nvSpPr>
        <p:spPr>
          <a:xfrm>
            <a:off x="7010400" y="38862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Public Notification (PN) Handbook to be revised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76343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F320A-F7A5-4BFC-894B-E4EDC98E8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Water Infrastructure Improvements for the Nation (WIIN) Act Grant Programs</a:t>
            </a:r>
          </a:p>
          <a:p>
            <a:r>
              <a:rPr lang="en-US" dirty="0"/>
              <a:t>Drinking Water State Revolving Fund (DWSRF)</a:t>
            </a:r>
          </a:p>
          <a:p>
            <a:r>
              <a:rPr lang="en-US" dirty="0"/>
              <a:t>Intractable Systems Report to Congress</a:t>
            </a:r>
          </a:p>
          <a:p>
            <a:r>
              <a:rPr lang="en-US" dirty="0"/>
              <a:t>Asset Management and Capacity Development Strategies</a:t>
            </a:r>
          </a:p>
          <a:p>
            <a:r>
              <a:rPr lang="en-US" dirty="0"/>
              <a:t>Consumer Confidence Report (CCR) – previous slide</a:t>
            </a:r>
          </a:p>
          <a:p>
            <a:r>
              <a:rPr lang="en-US" dirty="0"/>
              <a:t>Water System Restructuring Rule (WSRR) – previous</a:t>
            </a:r>
          </a:p>
          <a:p>
            <a:r>
              <a:rPr lang="en-US" dirty="0"/>
              <a:t>Community Water System Risk and Resilience Assessments</a:t>
            </a:r>
          </a:p>
          <a:p>
            <a:r>
              <a:rPr lang="en-US" dirty="0"/>
              <a:t>Amendments to the Emergency Planning and Community Right-to-Know Act 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482AAF-E8EA-44FB-9DD8-B15B551889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WIIN and AWIA </a:t>
            </a:r>
            <a:br>
              <a:rPr lang="en-US" sz="3600" b="1" dirty="0"/>
            </a:br>
            <a:r>
              <a:rPr lang="en-US" sz="3600" b="1" dirty="0"/>
              <a:t>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946474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F787F-97C0-442A-9EE6-FAB3BA1CD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Lead testing in schools and child care centers</a:t>
            </a:r>
          </a:p>
          <a:p>
            <a:pPr lvl="1"/>
            <a:r>
              <a:rPr lang="en-US" dirty="0"/>
              <a:t>Workplans for grants being reviewed/revised</a:t>
            </a:r>
          </a:p>
          <a:p>
            <a:pPr lvl="1"/>
            <a:r>
              <a:rPr lang="en-US" dirty="0"/>
              <a:t>3 Ts MOU announced on 10/3</a:t>
            </a:r>
          </a:p>
          <a:p>
            <a:pPr lvl="2"/>
            <a:r>
              <a:rPr lang="en-US" dirty="0"/>
              <a:t>Concerns with what actions should be taken based on the test results?</a:t>
            </a:r>
          </a:p>
          <a:p>
            <a:r>
              <a:rPr lang="en-US" dirty="0"/>
              <a:t>Grants for small &amp; disadvantaged systems</a:t>
            </a:r>
          </a:p>
          <a:p>
            <a:pPr lvl="1"/>
            <a:r>
              <a:rPr lang="en-US" dirty="0"/>
              <a:t>Application process just opened up</a:t>
            </a:r>
          </a:p>
          <a:p>
            <a:pPr lvl="1"/>
            <a:r>
              <a:rPr lang="en-US" dirty="0"/>
              <a:t>NEPA reviews instead of SEPR</a:t>
            </a:r>
          </a:p>
          <a:p>
            <a:r>
              <a:rPr lang="en-US" dirty="0"/>
              <a:t>Grants for reducing lead – out in the fall</a:t>
            </a:r>
          </a:p>
          <a:p>
            <a:pPr lvl="2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C3494D-EE7A-4FDD-BF8D-ECE8AF5B96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0200" y="0"/>
            <a:ext cx="7467600" cy="1143000"/>
          </a:xfrm>
        </p:spPr>
        <p:txBody>
          <a:bodyPr/>
          <a:lstStyle/>
          <a:p>
            <a:r>
              <a:rPr lang="en-US" b="1" dirty="0"/>
              <a:t>WIIN Grants</a:t>
            </a:r>
          </a:p>
        </p:txBody>
      </p:sp>
    </p:spTree>
    <p:extLst>
      <p:ext uri="{BB962C8B-B14F-4D97-AF65-F5344CB8AC3E}">
        <p14:creationId xmlns:p14="http://schemas.microsoft.com/office/powerpoint/2010/main" val="2182335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C2907A-E476-4FE9-B277-05204710C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Drinking Water State Revolving Fund (DWSRF)</a:t>
            </a:r>
          </a:p>
          <a:p>
            <a:pPr lvl="1"/>
            <a:r>
              <a:rPr lang="en-US" b="1" dirty="0"/>
              <a:t>Disadvantaged Communities: </a:t>
            </a:r>
            <a:r>
              <a:rPr lang="en-US" dirty="0"/>
              <a:t>New state maximum of 35%, minimum of 6%</a:t>
            </a:r>
          </a:p>
          <a:p>
            <a:pPr lvl="1"/>
            <a:r>
              <a:rPr lang="en-US" b="1" dirty="0"/>
              <a:t>Loan Terms: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Extends loan period to 30 years (from 20 years)</a:t>
            </a:r>
          </a:p>
          <a:p>
            <a:pPr lvl="2"/>
            <a:r>
              <a:rPr lang="en-US" dirty="0"/>
              <a:t>Increases loan period for disadvantaged communities to 40 years</a:t>
            </a:r>
          </a:p>
          <a:p>
            <a:pPr lvl="2"/>
            <a:r>
              <a:rPr lang="en-US" dirty="0"/>
              <a:t>Extends the time period for initial repayments to 18 months after project completion (from 12 months)</a:t>
            </a:r>
          </a:p>
          <a:p>
            <a:pPr lvl="1"/>
            <a:r>
              <a:rPr lang="en-US" b="1" dirty="0"/>
              <a:t>Lead Service Lines:</a:t>
            </a:r>
            <a:r>
              <a:rPr lang="en-US" dirty="0"/>
              <a:t> Future EPA drinking water needs surveys must include cost estimates for lead service line replacement</a:t>
            </a:r>
          </a:p>
          <a:p>
            <a:pPr lvl="1"/>
            <a:r>
              <a:rPr lang="en-US" b="1" dirty="0"/>
              <a:t>Source Water Protection Set-asides:</a:t>
            </a:r>
            <a:r>
              <a:rPr lang="en-US" dirty="0"/>
              <a:t> Authorizes assistance for delineating source water protection areas and conducting and updating assessments </a:t>
            </a:r>
            <a:endParaRPr lang="en-US" b="1" dirty="0"/>
          </a:p>
          <a:p>
            <a:pPr lvl="1"/>
            <a:r>
              <a:rPr lang="en-US" b="1" dirty="0"/>
              <a:t>EPA Best Practices Report:</a:t>
            </a:r>
            <a:r>
              <a:rPr lang="en-US" dirty="0"/>
              <a:t> EPA must collect state best practices on DWSRF administration and disseminate them within 3 years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F86865-45DF-46A0-82BD-25889BFB91D9}"/>
              </a:ext>
            </a:extLst>
          </p:cNvPr>
          <p:cNvSpPr txBox="1"/>
          <p:nvPr/>
        </p:nvSpPr>
        <p:spPr>
          <a:xfrm>
            <a:off x="3352800" y="152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AWIA and DWSRF</a:t>
            </a:r>
          </a:p>
        </p:txBody>
      </p:sp>
    </p:spTree>
    <p:extLst>
      <p:ext uri="{BB962C8B-B14F-4D97-AF65-F5344CB8AC3E}">
        <p14:creationId xmlns:p14="http://schemas.microsoft.com/office/powerpoint/2010/main" val="139772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5399E1B-7F92-418D-8E96-76D5C4E4F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Intractable Systems Report to Congress: </a:t>
            </a:r>
            <a:r>
              <a:rPr lang="en-US" dirty="0"/>
              <a:t>List of systems that had at least one open health-based violation for at least 274 days in all 3 calendar years of 2016, 2017, and 2018</a:t>
            </a:r>
          </a:p>
          <a:p>
            <a:pPr lvl="1"/>
            <a:r>
              <a:rPr lang="en-US" dirty="0"/>
              <a:t>Report will include case studies and information about barriers</a:t>
            </a:r>
          </a:p>
          <a:p>
            <a:pPr lvl="1"/>
            <a:r>
              <a:rPr lang="en-US" dirty="0"/>
              <a:t>June/July 2019 - Draft report provided to states and EPA Regions</a:t>
            </a:r>
          </a:p>
          <a:p>
            <a:pPr lvl="1"/>
            <a:r>
              <a:rPr lang="en-US" dirty="0"/>
              <a:t>October 2020 - Final report due (will include summary data only)</a:t>
            </a:r>
          </a:p>
          <a:p>
            <a:r>
              <a:rPr lang="en-US" b="1" dirty="0"/>
              <a:t>Asset Management and Capacity Development Strategies: </a:t>
            </a:r>
            <a:r>
              <a:rPr lang="en-US" dirty="0"/>
              <a:t>​States must amend their state capacity development strategies to include actions that encourage the development of asset management plans </a:t>
            </a:r>
          </a:p>
          <a:p>
            <a:pPr lvl="1"/>
            <a:r>
              <a:rPr lang="en-US" dirty="0"/>
              <a:t>Fall 2019 - Expected release of EPA guidance</a:t>
            </a:r>
          </a:p>
          <a:p>
            <a:pPr lvl="1"/>
            <a:r>
              <a:rPr lang="en-US" dirty="0"/>
              <a:t>Fall 2021 - Expected two-year timeframe for states to complete amended strategies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FCA066-2B88-4F07-B188-B6C6794C49B9}"/>
              </a:ext>
            </a:extLst>
          </p:cNvPr>
          <p:cNvSpPr txBox="1"/>
          <p:nvPr/>
        </p:nvSpPr>
        <p:spPr>
          <a:xfrm>
            <a:off x="3124200" y="152400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Intractable Systems, Asset Mgmt., &amp; Capacity Development Strategies</a:t>
            </a:r>
          </a:p>
        </p:txBody>
      </p:sp>
    </p:spTree>
    <p:extLst>
      <p:ext uri="{BB962C8B-B14F-4D97-AF65-F5344CB8AC3E}">
        <p14:creationId xmlns:p14="http://schemas.microsoft.com/office/powerpoint/2010/main" val="638165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95971-376D-4FC7-92C9-34D2301D8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05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Community Water System Risk and Resilience Assessments</a:t>
            </a:r>
          </a:p>
          <a:p>
            <a:pPr lvl="1"/>
            <a:r>
              <a:rPr lang="en-US" dirty="0"/>
              <a:t>Requires community water systems serving more than 3,300 people to develop or update risk assessments and emergency response plans (ERPs)</a:t>
            </a:r>
          </a:p>
          <a:p>
            <a:pPr lvl="2"/>
            <a:r>
              <a:rPr lang="en-US" dirty="0"/>
              <a:t>Must certify completion to EPA</a:t>
            </a:r>
          </a:p>
          <a:p>
            <a:pPr lvl="2"/>
            <a:r>
              <a:rPr lang="en-US" dirty="0"/>
              <a:t>Every 5 years – Initial deadlines -&gt; 2020 for large &amp; medium systems </a:t>
            </a:r>
          </a:p>
          <a:p>
            <a:pPr lvl="3"/>
            <a:r>
              <a:rPr lang="en-US" dirty="0"/>
              <a:t>2021 for small systems</a:t>
            </a:r>
          </a:p>
          <a:p>
            <a:r>
              <a:rPr lang="en-US" b="1" dirty="0"/>
              <a:t>Amendments to the Emergency Planning and Community Right-to-Know Act</a:t>
            </a:r>
          </a:p>
          <a:p>
            <a:pPr lvl="1"/>
            <a:r>
              <a:rPr lang="en-US" dirty="0"/>
              <a:t>Requires state and tribal emergency response commissions to:</a:t>
            </a:r>
          </a:p>
          <a:p>
            <a:pPr lvl="2"/>
            <a:r>
              <a:rPr lang="en-US" dirty="0"/>
              <a:t>Notify the drinking water primacy agency of any reportable releases (spills) </a:t>
            </a:r>
          </a:p>
          <a:p>
            <a:pPr lvl="2"/>
            <a:r>
              <a:rPr lang="en-US" dirty="0"/>
              <a:t>Provide water systems with hazardous chemical inventory data</a:t>
            </a:r>
          </a:p>
          <a:p>
            <a:pPr lvl="1"/>
            <a:r>
              <a:rPr lang="en-US" dirty="0"/>
              <a:t>EPA Resource - “Guide for Community Water Systems and State Drinking Water Primacy Agencies”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C9321C-820E-483C-B82A-963D7F2768D0}"/>
              </a:ext>
            </a:extLst>
          </p:cNvPr>
          <p:cNvSpPr txBox="1"/>
          <p:nvPr/>
        </p:nvSpPr>
        <p:spPr>
          <a:xfrm>
            <a:off x="3124200" y="228600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Emergency Planning &amp; Response</a:t>
            </a:r>
          </a:p>
        </p:txBody>
      </p:sp>
    </p:spTree>
    <p:extLst>
      <p:ext uri="{BB962C8B-B14F-4D97-AF65-F5344CB8AC3E}">
        <p14:creationId xmlns:p14="http://schemas.microsoft.com/office/powerpoint/2010/main" val="351987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39383-D91C-4585-B615-1C951169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724400"/>
          </a:xfrm>
        </p:spPr>
        <p:txBody>
          <a:bodyPr>
            <a:normAutofit/>
          </a:bodyPr>
          <a:lstStyle/>
          <a:p>
            <a:r>
              <a:rPr lang="en-US" sz="2800" dirty="0"/>
              <a:t>National Compliance Initiative</a:t>
            </a:r>
          </a:p>
          <a:p>
            <a:pPr lvl="1"/>
            <a:r>
              <a:rPr lang="en-US" sz="2400" dirty="0"/>
              <a:t>Ongoing OECA dialogue – Board conference call on Aug. 1</a:t>
            </a:r>
            <a:r>
              <a:rPr lang="en-US" sz="2400" baseline="30000" dirty="0"/>
              <a:t>st</a:t>
            </a:r>
            <a:r>
              <a:rPr lang="en-US" sz="2400" dirty="0"/>
              <a:t> </a:t>
            </a:r>
          </a:p>
          <a:p>
            <a:pPr lvl="2"/>
            <a:r>
              <a:rPr lang="en-US" sz="2000" dirty="0"/>
              <a:t>OECA visits to states</a:t>
            </a:r>
          </a:p>
          <a:p>
            <a:pPr lvl="1"/>
            <a:r>
              <a:rPr lang="en-US" sz="2400" dirty="0"/>
              <a:t>Still waiting on implementation strategy</a:t>
            </a:r>
          </a:p>
          <a:p>
            <a:r>
              <a:rPr lang="en-US" sz="2800" dirty="0"/>
              <a:t>SDWA Section 1431 – Emergency Powers</a:t>
            </a:r>
          </a:p>
          <a:p>
            <a:pPr lvl="1"/>
            <a:r>
              <a:rPr lang="en-US" sz="2400" dirty="0"/>
              <a:t>New guidance released in 2018</a:t>
            </a:r>
          </a:p>
          <a:p>
            <a:pPr lvl="1"/>
            <a:r>
              <a:rPr lang="en-US" sz="2400" dirty="0"/>
              <a:t>Implementation issues became apparent in 2019</a:t>
            </a:r>
          </a:p>
          <a:p>
            <a:pPr lvl="2"/>
            <a:r>
              <a:rPr lang="en-US" sz="2000" dirty="0"/>
              <a:t>ASDWA survey in August/September</a:t>
            </a:r>
          </a:p>
          <a:p>
            <a:pPr lvl="2"/>
            <a:r>
              <a:rPr lang="en-US" sz="2000" dirty="0"/>
              <a:t>Board/OECA/OGWDW Conference Call on September 27</a:t>
            </a:r>
            <a:r>
              <a:rPr lang="en-US" sz="2000" baseline="30000" dirty="0"/>
              <a:t>th</a:t>
            </a:r>
            <a:r>
              <a:rPr lang="en-US" sz="2000" dirty="0"/>
              <a:t> </a:t>
            </a:r>
          </a:p>
          <a:p>
            <a:pPr lvl="1"/>
            <a:r>
              <a:rPr lang="en-US" sz="2400" dirty="0"/>
              <a:t>More work is needed on this issue</a:t>
            </a:r>
          </a:p>
          <a:p>
            <a:pPr lvl="1"/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66D90B-C342-49CF-B4F3-E7BA7ADD86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r>
              <a:rPr lang="en-US" b="1" dirty="0"/>
              <a:t>OECA</a:t>
            </a:r>
          </a:p>
        </p:txBody>
      </p:sp>
    </p:spTree>
    <p:extLst>
      <p:ext uri="{BB962C8B-B14F-4D97-AF65-F5344CB8AC3E}">
        <p14:creationId xmlns:p14="http://schemas.microsoft.com/office/powerpoint/2010/main" val="2033313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BC1F65-1308-42B2-A53A-F4D4C223E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0037"/>
            <a:ext cx="5867400" cy="3916363"/>
          </a:xfrm>
        </p:spPr>
        <p:txBody>
          <a:bodyPr/>
          <a:lstStyle/>
          <a:p>
            <a:r>
              <a:rPr lang="en-US" dirty="0"/>
              <a:t>Continuing Resolution (CR)</a:t>
            </a:r>
          </a:p>
          <a:p>
            <a:pPr lvl="1"/>
            <a:r>
              <a:rPr lang="en-US" dirty="0"/>
              <a:t>Through November 21</a:t>
            </a:r>
            <a:r>
              <a:rPr lang="en-US" baseline="30000" dirty="0"/>
              <a:t>st</a:t>
            </a:r>
            <a:endParaRPr lang="en-US" dirty="0"/>
          </a:p>
          <a:p>
            <a:pPr lvl="2"/>
            <a:r>
              <a:rPr lang="en-US" dirty="0"/>
              <a:t>Beyond that, who knows</a:t>
            </a:r>
          </a:p>
          <a:p>
            <a:r>
              <a:rPr lang="en-US" dirty="0"/>
              <a:t>Appropriations</a:t>
            </a:r>
          </a:p>
          <a:p>
            <a:pPr lvl="1"/>
            <a:r>
              <a:rPr lang="en-US" dirty="0"/>
              <a:t>Possible $ increase for STAG?</a:t>
            </a:r>
          </a:p>
          <a:p>
            <a:r>
              <a:rPr lang="en-US" dirty="0"/>
              <a:t>NDAA – “must-pass” bill</a:t>
            </a:r>
          </a:p>
          <a:p>
            <a:pPr lvl="1"/>
            <a:r>
              <a:rPr lang="en-US" dirty="0"/>
              <a:t>Potential PFAS provisions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19500-B462-44E4-B9EB-26B97326CF62}"/>
              </a:ext>
            </a:extLst>
          </p:cNvPr>
          <p:cNvSpPr txBox="1"/>
          <p:nvPr/>
        </p:nvSpPr>
        <p:spPr>
          <a:xfrm>
            <a:off x="3429000" y="685800"/>
            <a:ext cx="4495800" cy="78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Congress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9CD26C9-0665-4767-B379-CD335637CA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842821"/>
              </p:ext>
            </p:extLst>
          </p:nvPr>
        </p:nvGraphicFramePr>
        <p:xfrm>
          <a:off x="6072936" y="1295400"/>
          <a:ext cx="307106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3" imgW="4552381" imgH="5704762" progId="MS_ClipArt_Gallery.2">
                  <p:embed/>
                </p:oleObj>
              </mc:Choice>
              <mc:Fallback>
                <p:oleObj name="Clip" r:id="rId3" imgW="4552381" imgH="5704762" progId="MS_ClipArt_Gallery.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9CD26C9-0665-4767-B379-CD335637CA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2936" y="1295400"/>
                        <a:ext cx="3071066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090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15E5E1-7156-4C12-97A6-CBF1A2235B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847421"/>
              </p:ext>
            </p:extLst>
          </p:nvPr>
        </p:nvGraphicFramePr>
        <p:xfrm>
          <a:off x="990600" y="1219200"/>
          <a:ext cx="7010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4870C7F-BAB1-48FC-B2D5-EC6B8807095E}"/>
              </a:ext>
            </a:extLst>
          </p:cNvPr>
          <p:cNvSpPr txBox="1"/>
          <p:nvPr/>
        </p:nvSpPr>
        <p:spPr>
          <a:xfrm>
            <a:off x="3581400" y="76200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Plan Development Process</a:t>
            </a:r>
          </a:p>
        </p:txBody>
      </p:sp>
    </p:spTree>
    <p:extLst>
      <p:ext uri="{BB962C8B-B14F-4D97-AF65-F5344CB8AC3E}">
        <p14:creationId xmlns:p14="http://schemas.microsoft.com/office/powerpoint/2010/main" val="4015010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950C7-9922-45F0-9550-6724CC09C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13" y="457200"/>
            <a:ext cx="4587587" cy="1219200"/>
          </a:xfrm>
        </p:spPr>
        <p:txBody>
          <a:bodyPr>
            <a:no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Strategic Plan Influencing Factors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8BADD-2536-4E86-AFDF-9660EAA427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48" t="16323" r="39279" b="7555"/>
          <a:stretch/>
        </p:blipFill>
        <p:spPr>
          <a:xfrm>
            <a:off x="5221432" y="1068545"/>
            <a:ext cx="3653444" cy="47209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759CA1-3224-4607-8679-343897324023}"/>
              </a:ext>
            </a:extLst>
          </p:cNvPr>
          <p:cNvSpPr txBox="1"/>
          <p:nvPr/>
        </p:nvSpPr>
        <p:spPr>
          <a:xfrm>
            <a:off x="112221" y="2057400"/>
            <a:ext cx="4587587" cy="37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Economic Uncertainty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Internal Culture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Environment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Industry Convergence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Political Leadership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Public Expectation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Regulation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Workforce Issues</a:t>
            </a:r>
          </a:p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278294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289B68-591E-485D-AD62-1656E1FE8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0" b="48888"/>
          <a:stretch/>
        </p:blipFill>
        <p:spPr>
          <a:xfrm>
            <a:off x="0" y="4648200"/>
            <a:ext cx="9144000" cy="2209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0092E2-2763-497D-925C-0BDBFE8EA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228600"/>
            <a:ext cx="6400800" cy="1143000"/>
          </a:xfrm>
        </p:spPr>
        <p:txBody>
          <a:bodyPr/>
          <a:lstStyle/>
          <a:p>
            <a:r>
              <a:rPr lang="en-US" b="1" dirty="0"/>
              <a:t>Presentation Outline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60198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EPA overview</a:t>
            </a:r>
          </a:p>
          <a:p>
            <a:pPr lvl="1"/>
            <a:r>
              <a:rPr lang="en-US" sz="2400" dirty="0"/>
              <a:t>Regulations</a:t>
            </a:r>
          </a:p>
          <a:p>
            <a:pPr lvl="1"/>
            <a:r>
              <a:rPr lang="en-US" sz="2400" dirty="0"/>
              <a:t>AWIA implementation</a:t>
            </a:r>
          </a:p>
          <a:p>
            <a:pPr lvl="1"/>
            <a:r>
              <a:rPr lang="en-US" sz="2400" dirty="0"/>
              <a:t>WIIN grants</a:t>
            </a:r>
          </a:p>
          <a:p>
            <a:pPr lvl="1"/>
            <a:r>
              <a:rPr lang="en-US" sz="2400" dirty="0"/>
              <a:t>OECA</a:t>
            </a:r>
          </a:p>
          <a:p>
            <a:r>
              <a:rPr lang="en-US" sz="2800" dirty="0"/>
              <a:t>Congressional overview</a:t>
            </a:r>
          </a:p>
          <a:p>
            <a:r>
              <a:rPr lang="en-US" sz="2800" dirty="0"/>
              <a:t>ASDWA 2020-2022 Strategic Plan</a:t>
            </a:r>
          </a:p>
          <a:p>
            <a:r>
              <a:rPr lang="en-US" sz="2800" dirty="0"/>
              <a:t>ASDWA 2021-2025 dues</a:t>
            </a:r>
          </a:p>
          <a:p>
            <a:r>
              <a:rPr lang="en-US" sz="2800" dirty="0"/>
              <a:t>New process for regional reports</a:t>
            </a:r>
          </a:p>
          <a:p>
            <a:r>
              <a:rPr lang="en-US" sz="2800" dirty="0"/>
              <a:t>Two ongoing ASDWA projects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400800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/>
                </a:solidFill>
                <a:latin typeface="ZapfHumnst Dm BT" pitchFamily="34" charset="0"/>
              </a:rPr>
              <a:t>Association of State Drinking Water Administrators</a:t>
            </a:r>
          </a:p>
          <a:p>
            <a:pPr algn="ctr"/>
            <a:r>
              <a:rPr lang="en-US" sz="1100" dirty="0">
                <a:solidFill>
                  <a:schemeClr val="tx2"/>
                </a:solidFill>
                <a:latin typeface="ZapfHumnst Dm BT" pitchFamily="34" charset="0"/>
              </a:rPr>
              <a:t> 1401 Wilson Blvd. - Suite 1225 - Arlington, VA 22209 - (703) 812-9505 - www.ASDWA.org</a:t>
            </a:r>
          </a:p>
        </p:txBody>
      </p:sp>
      <p:pic>
        <p:nvPicPr>
          <p:cNvPr id="12" name="Picture 11" descr="A picture containing clipart&#10;&#10;Description automatically generated">
            <a:extLst>
              <a:ext uri="{FF2B5EF4-FFF2-40B4-BE49-F238E27FC236}">
                <a16:creationId xmlns:a16="http://schemas.microsoft.com/office/drawing/2014/main" id="{F84B38FA-FF2F-4155-8E38-666599A084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1501"/>
            <a:ext cx="2667000" cy="1058074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3EACBDC-0415-41C6-A268-519970B5B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971163"/>
              </p:ext>
            </p:extLst>
          </p:nvPr>
        </p:nvGraphicFramePr>
        <p:xfrm>
          <a:off x="6891089" y="2346011"/>
          <a:ext cx="2252912" cy="2683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5" imgW="4552381" imgH="5704762" progId="MS_ClipArt_Gallery.2">
                  <p:embed/>
                </p:oleObj>
              </mc:Choice>
              <mc:Fallback>
                <p:oleObj name="Clip" r:id="rId5" imgW="4552381" imgH="5704762" progId="MS_ClipArt_Gallery.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3EACBDC-0415-41C6-A268-519970B5B4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1089" y="2346011"/>
                        <a:ext cx="2252912" cy="26831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4" descr="EPA vertical1-med">
            <a:extLst>
              <a:ext uri="{FF2B5EF4-FFF2-40B4-BE49-F238E27FC236}">
                <a16:creationId xmlns:a16="http://schemas.microsoft.com/office/drawing/2014/main" id="{26632B56-BE4A-4E3D-915A-01B687A32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19200"/>
            <a:ext cx="223943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462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35A20A-AF90-4BEB-9C85-0D52A20505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60" t="16609" r="20012" b="13035"/>
          <a:stretch/>
        </p:blipFill>
        <p:spPr>
          <a:xfrm>
            <a:off x="324197" y="927908"/>
            <a:ext cx="8175566" cy="5017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13687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74637E-C5F5-479F-B03F-BFE1F0CF6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191000"/>
          </a:xfrm>
        </p:spPr>
        <p:txBody>
          <a:bodyPr/>
          <a:lstStyle/>
          <a:p>
            <a:r>
              <a:rPr lang="en-US" dirty="0"/>
              <a:t>ASDWA’s dues generally based on PWSS grants</a:t>
            </a:r>
          </a:p>
          <a:p>
            <a:r>
              <a:rPr lang="en-US" dirty="0"/>
              <a:t>Last dues increase in 2006</a:t>
            </a:r>
          </a:p>
          <a:p>
            <a:r>
              <a:rPr lang="en-US" dirty="0"/>
              <a:t>Revenue from EPA Cooperative Agreement has been over 50% six out of the past ten years</a:t>
            </a:r>
          </a:p>
          <a:p>
            <a:pPr lvl="1"/>
            <a:r>
              <a:rPr lang="en-US" dirty="0"/>
              <a:t>Goal is to be under 50%</a:t>
            </a:r>
          </a:p>
          <a:p>
            <a:r>
              <a:rPr lang="en-US" dirty="0"/>
              <a:t>Drivers -&gt; increased travel for states &amp; project funding for issues not being addressed by EPA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71B84-1126-425D-9AB6-D5F67EC7B7CF}"/>
              </a:ext>
            </a:extLst>
          </p:cNvPr>
          <p:cNvSpPr txBox="1"/>
          <p:nvPr/>
        </p:nvSpPr>
        <p:spPr>
          <a:xfrm>
            <a:off x="3429000" y="3810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2021-2025 Dues</a:t>
            </a:r>
          </a:p>
        </p:txBody>
      </p:sp>
    </p:spTree>
    <p:extLst>
      <p:ext uri="{BB962C8B-B14F-4D97-AF65-F5344CB8AC3E}">
        <p14:creationId xmlns:p14="http://schemas.microsoft.com/office/powerpoint/2010/main" val="297663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A35065-ACD4-41D7-A2DB-5BF60A849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244"/>
            <a:ext cx="8534400" cy="4396156"/>
          </a:xfrm>
        </p:spPr>
        <p:txBody>
          <a:bodyPr>
            <a:normAutofit/>
          </a:bodyPr>
          <a:lstStyle/>
          <a:p>
            <a:r>
              <a:rPr lang="en-US" dirty="0"/>
              <a:t>ASDWA currently has 10 tiers of dues for states</a:t>
            </a:r>
          </a:p>
          <a:p>
            <a:r>
              <a:rPr lang="en-US" dirty="0"/>
              <a:t>Needs to be simplified</a:t>
            </a:r>
          </a:p>
          <a:p>
            <a:pPr lvl="1"/>
            <a:r>
              <a:rPr lang="en-US" dirty="0"/>
              <a:t>ASTSWMO – 3 tiers looking to shift to 1</a:t>
            </a:r>
          </a:p>
          <a:p>
            <a:pPr lvl="1"/>
            <a:r>
              <a:rPr lang="en-US" dirty="0"/>
              <a:t>ACWA – 3 tiers</a:t>
            </a:r>
          </a:p>
          <a:p>
            <a:pPr lvl="1"/>
            <a:r>
              <a:rPr lang="en-US" dirty="0"/>
              <a:t>ECOS – 3 tiers</a:t>
            </a:r>
          </a:p>
          <a:p>
            <a:r>
              <a:rPr lang="en-US" dirty="0"/>
              <a:t>New dues structure has 5 tiers of dues for states</a:t>
            </a:r>
          </a:p>
          <a:p>
            <a:pPr lvl="1"/>
            <a:r>
              <a:rPr lang="en-US" dirty="0"/>
              <a:t>Maintain the same 4 tiers for territories, D.C., and Navajo Nation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B719F3-E26A-441B-8480-B20F1148F10F}"/>
              </a:ext>
            </a:extLst>
          </p:cNvPr>
          <p:cNvSpPr txBox="1"/>
          <p:nvPr/>
        </p:nvSpPr>
        <p:spPr>
          <a:xfrm>
            <a:off x="3276600" y="381000"/>
            <a:ext cx="54102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2021-2025 Dues (cont.)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359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8B3FBC-69B4-478B-B318-2F3A5F971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244"/>
            <a:ext cx="8229600" cy="4091356"/>
          </a:xfrm>
        </p:spPr>
        <p:txBody>
          <a:bodyPr/>
          <a:lstStyle/>
          <a:p>
            <a:r>
              <a:rPr lang="en-US" dirty="0"/>
              <a:t>Board discussed options for dues increase at March Meeting</a:t>
            </a:r>
          </a:p>
          <a:p>
            <a:r>
              <a:rPr lang="en-US" dirty="0"/>
              <a:t>Executive Committee refined options during the spring</a:t>
            </a:r>
          </a:p>
          <a:p>
            <a:r>
              <a:rPr lang="en-US" dirty="0"/>
              <a:t>Board fine-tuned preferred option in July</a:t>
            </a:r>
          </a:p>
          <a:p>
            <a:r>
              <a:rPr lang="en-US" dirty="0"/>
              <a:t>Board approved on August 22</a:t>
            </a:r>
            <a:r>
              <a:rPr lang="en-US" baseline="30000" dirty="0"/>
              <a:t>nd</a:t>
            </a:r>
            <a:r>
              <a:rPr lang="en-US" dirty="0"/>
              <a:t> conference call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928F4-75A9-4050-A72E-3E1C5A29D39E}"/>
              </a:ext>
            </a:extLst>
          </p:cNvPr>
          <p:cNvSpPr txBox="1"/>
          <p:nvPr/>
        </p:nvSpPr>
        <p:spPr>
          <a:xfrm>
            <a:off x="3429000" y="2286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2021-2025 Dues (cont.)</a:t>
            </a:r>
          </a:p>
        </p:txBody>
      </p:sp>
    </p:spTree>
    <p:extLst>
      <p:ext uri="{BB962C8B-B14F-4D97-AF65-F5344CB8AC3E}">
        <p14:creationId xmlns:p14="http://schemas.microsoft.com/office/powerpoint/2010/main" val="2284950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1D8843-1F26-42DD-B3CC-E69259E01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244"/>
            <a:ext cx="8458200" cy="4243756"/>
          </a:xfrm>
        </p:spPr>
        <p:txBody>
          <a:bodyPr/>
          <a:lstStyle/>
          <a:p>
            <a:r>
              <a:rPr lang="en-US" dirty="0"/>
              <a:t>For states remaining in the upper half of 5 tiers</a:t>
            </a:r>
          </a:p>
          <a:p>
            <a:pPr lvl="1"/>
            <a:r>
              <a:rPr lang="en-US" dirty="0"/>
              <a:t>5% increase for 2 years, 1% increase thereafter</a:t>
            </a:r>
          </a:p>
          <a:p>
            <a:pPr lvl="2"/>
            <a:r>
              <a:rPr lang="en-US" dirty="0"/>
              <a:t>Same % for territories, D.C., and Navajo Nation</a:t>
            </a:r>
          </a:p>
          <a:p>
            <a:r>
              <a:rPr lang="en-US" dirty="0"/>
              <a:t>For states moving up into the upper half</a:t>
            </a:r>
          </a:p>
          <a:p>
            <a:pPr lvl="1"/>
            <a:r>
              <a:rPr lang="en-US" dirty="0"/>
              <a:t>Constant percentage for 5 years, 1% increase thereafter</a:t>
            </a:r>
          </a:p>
          <a:p>
            <a:r>
              <a:rPr lang="en-US" dirty="0"/>
              <a:t>Starts in 2021 – dues for 2020 remain the same</a:t>
            </a:r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F43155-F092-4B0D-9A9D-0DC90CEB2F03}"/>
              </a:ext>
            </a:extLst>
          </p:cNvPr>
          <p:cNvSpPr txBox="1"/>
          <p:nvPr/>
        </p:nvSpPr>
        <p:spPr>
          <a:xfrm>
            <a:off x="3429000" y="228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2021-2025 Dues (cont.)</a:t>
            </a:r>
          </a:p>
        </p:txBody>
      </p:sp>
    </p:spTree>
    <p:extLst>
      <p:ext uri="{BB962C8B-B14F-4D97-AF65-F5344CB8AC3E}">
        <p14:creationId xmlns:p14="http://schemas.microsoft.com/office/powerpoint/2010/main" val="266142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B682A9-BA06-4ACA-904B-9A76C482B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71244"/>
            <a:ext cx="4419600" cy="3154363"/>
          </a:xfrm>
        </p:spPr>
        <p:txBody>
          <a:bodyPr>
            <a:normAutofit/>
          </a:bodyPr>
          <a:lstStyle/>
          <a:p>
            <a:r>
              <a:rPr lang="en-US" sz="3600" dirty="0"/>
              <a:t>Update of 2013 State Resource Needs Report</a:t>
            </a:r>
          </a:p>
          <a:p>
            <a:r>
              <a:rPr lang="en-US" sz="3600" dirty="0"/>
              <a:t>Toolkit for State Standard-Setting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A68C2E-FFE9-4F06-AF44-95847B751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5992" y="1219200"/>
            <a:ext cx="2848007" cy="3657600"/>
          </a:xfrm>
          <a:prstGeom prst="rect">
            <a:avLst/>
          </a:prstGeom>
        </p:spPr>
      </p:pic>
      <p:pic>
        <p:nvPicPr>
          <p:cNvPr id="3074" name="Picture 2" descr="Image result for toolkit">
            <a:extLst>
              <a:ext uri="{FF2B5EF4-FFF2-40B4-BE49-F238E27FC236}">
                <a16:creationId xmlns:a16="http://schemas.microsoft.com/office/drawing/2014/main" id="{3FD8AF59-6390-4DFF-AD66-3D2AA08EB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276600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6CA859-485B-4C12-A79B-B4731D90BDE8}"/>
              </a:ext>
            </a:extLst>
          </p:cNvPr>
          <p:cNvSpPr txBox="1"/>
          <p:nvPr/>
        </p:nvSpPr>
        <p:spPr>
          <a:xfrm>
            <a:off x="3276600" y="43511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Two ASDWA Projects</a:t>
            </a:r>
          </a:p>
        </p:txBody>
      </p:sp>
    </p:spTree>
    <p:extLst>
      <p:ext uri="{BB962C8B-B14F-4D97-AF65-F5344CB8AC3E}">
        <p14:creationId xmlns:p14="http://schemas.microsoft.com/office/powerpoint/2010/main" val="1931698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EC6629-3486-43C2-B600-F3B57ED5D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244"/>
            <a:ext cx="8229600" cy="409135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Signed a contract with Cadmus in February 2019</a:t>
            </a:r>
          </a:p>
          <a:p>
            <a:r>
              <a:rPr lang="en-US" dirty="0"/>
              <a:t>Convened the State Resource Needs Advisory Panel</a:t>
            </a:r>
          </a:p>
          <a:p>
            <a:pPr lvl="1"/>
            <a:r>
              <a:rPr lang="en-US" dirty="0"/>
              <a:t>MT, SD, CO, CT, NY, OK, PA, ID, OK, TX</a:t>
            </a:r>
          </a:p>
          <a:p>
            <a:r>
              <a:rPr lang="en-US" dirty="0"/>
              <a:t>Four conference our calls with the Advisory Panel and Cadmus and completed the in-person meeting (6/15-6/16) </a:t>
            </a:r>
          </a:p>
          <a:p>
            <a:pPr lvl="1"/>
            <a:r>
              <a:rPr lang="en-US" dirty="0"/>
              <a:t>Conference calls were designed to gather state input on the methodology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F4EC4F-4492-4E1D-96C1-E99CE8E7A841}"/>
              </a:ext>
            </a:extLst>
          </p:cNvPr>
          <p:cNvSpPr txBox="1"/>
          <p:nvPr/>
        </p:nvSpPr>
        <p:spPr>
          <a:xfrm>
            <a:off x="3200400" y="420469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State Resource Needs Project</a:t>
            </a:r>
          </a:p>
        </p:txBody>
      </p:sp>
    </p:spTree>
    <p:extLst>
      <p:ext uri="{BB962C8B-B14F-4D97-AF65-F5344CB8AC3E}">
        <p14:creationId xmlns:p14="http://schemas.microsoft.com/office/powerpoint/2010/main" val="564243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B1D73F-93D2-4483-95AE-ED620D182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244"/>
            <a:ext cx="8229600" cy="42437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Currently collecting financial information and questionnaires</a:t>
            </a:r>
          </a:p>
          <a:p>
            <a:pPr lvl="1"/>
            <a:r>
              <a:rPr lang="en-US" dirty="0"/>
              <a:t>The questionnaire seeks input on some information new to the model not covered in calls (For example, sanitary Survey: State-specific Requirements and Site-travel Estimates).</a:t>
            </a:r>
          </a:p>
          <a:p>
            <a:r>
              <a:rPr lang="en-US" dirty="0"/>
              <a:t>Information at the Annual Conference presented will reflect the preliminary numbers in the updated model </a:t>
            </a:r>
          </a:p>
          <a:p>
            <a:pPr lvl="1"/>
            <a:r>
              <a:rPr lang="en-US" dirty="0"/>
              <a:t>Questionnaire input, once collection has finished, will influence some calculations. </a:t>
            </a:r>
          </a:p>
          <a:p>
            <a:r>
              <a:rPr lang="en-US" dirty="0"/>
              <a:t>Expected completion date - end of 2019 </a:t>
            </a:r>
          </a:p>
          <a:p>
            <a:pPr lvl="1"/>
            <a:r>
              <a:rPr lang="en-US" dirty="0"/>
              <a:t>Dependent on state responses – we need your help!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127D8E-8AB8-4FBB-B955-5884178DF55E}"/>
              </a:ext>
            </a:extLst>
          </p:cNvPr>
          <p:cNvSpPr txBox="1"/>
          <p:nvPr/>
        </p:nvSpPr>
        <p:spPr>
          <a:xfrm>
            <a:off x="3429000" y="2286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Resource Needs Status</a:t>
            </a:r>
          </a:p>
        </p:txBody>
      </p:sp>
    </p:spTree>
    <p:extLst>
      <p:ext uri="{BB962C8B-B14F-4D97-AF65-F5344CB8AC3E}">
        <p14:creationId xmlns:p14="http://schemas.microsoft.com/office/powerpoint/2010/main" val="2270405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514746-9831-4E7C-9949-CB27E3F3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449763"/>
          </a:xfrm>
        </p:spPr>
        <p:txBody>
          <a:bodyPr>
            <a:normAutofit/>
          </a:bodyPr>
          <a:lstStyle/>
          <a:p>
            <a:r>
              <a:rPr lang="en-US" dirty="0"/>
              <a:t>States are having to set their own standards</a:t>
            </a:r>
          </a:p>
          <a:p>
            <a:pPr lvl="1"/>
            <a:r>
              <a:rPr lang="en-US" dirty="0"/>
              <a:t>Based on public/legislative pressures</a:t>
            </a:r>
          </a:p>
          <a:p>
            <a:r>
              <a:rPr lang="en-US" dirty="0"/>
              <a:t>Some states setting standards for the 1</a:t>
            </a:r>
            <a:r>
              <a:rPr lang="en-US" baseline="30000" dirty="0"/>
              <a:t>st</a:t>
            </a:r>
            <a:r>
              <a:rPr lang="en-US" dirty="0"/>
              <a:t> time</a:t>
            </a:r>
          </a:p>
          <a:p>
            <a:pPr lvl="1"/>
            <a:r>
              <a:rPr lang="en-US" dirty="0"/>
              <a:t>How to assess the foundation for standards</a:t>
            </a:r>
          </a:p>
          <a:p>
            <a:pPr lvl="2"/>
            <a:r>
              <a:rPr lang="en-US" dirty="0"/>
              <a:t>Health effects</a:t>
            </a:r>
          </a:p>
          <a:p>
            <a:pPr lvl="2"/>
            <a:r>
              <a:rPr lang="en-US" dirty="0"/>
              <a:t>Occurrence</a:t>
            </a:r>
          </a:p>
          <a:p>
            <a:pPr lvl="2"/>
            <a:r>
              <a:rPr lang="en-US" dirty="0"/>
              <a:t>Analytical methods</a:t>
            </a:r>
          </a:p>
          <a:p>
            <a:pPr lvl="2"/>
            <a:r>
              <a:rPr lang="en-US" dirty="0"/>
              <a:t>Treatment</a:t>
            </a:r>
          </a:p>
          <a:p>
            <a:pPr lvl="2"/>
            <a:r>
              <a:rPr lang="en-US" dirty="0"/>
              <a:t>Benefit-cost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E2A96-991D-4016-ACD8-8C330AC28F9C}"/>
              </a:ext>
            </a:extLst>
          </p:cNvPr>
          <p:cNvSpPr txBox="1"/>
          <p:nvPr/>
        </p:nvSpPr>
        <p:spPr>
          <a:xfrm>
            <a:off x="3657600" y="1524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Toolkit for State Standard-Setting</a:t>
            </a:r>
          </a:p>
        </p:txBody>
      </p:sp>
    </p:spTree>
    <p:extLst>
      <p:ext uri="{BB962C8B-B14F-4D97-AF65-F5344CB8AC3E}">
        <p14:creationId xmlns:p14="http://schemas.microsoft.com/office/powerpoint/2010/main" val="2703477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621BDB-657D-49FC-8DB1-546E5FFCD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/>
              <a:t>Signed a contract with Ross Strategic on 6/20</a:t>
            </a:r>
          </a:p>
          <a:p>
            <a:pPr lvl="1"/>
            <a:r>
              <a:rPr lang="en-US" dirty="0"/>
              <a:t>Corona Environmental Consulting assisting with cost-benefit analysis</a:t>
            </a:r>
          </a:p>
          <a:p>
            <a:r>
              <a:rPr lang="en-US" dirty="0"/>
              <a:t>States providing input and guidance</a:t>
            </a:r>
          </a:p>
          <a:p>
            <a:pPr lvl="1"/>
            <a:r>
              <a:rPr lang="en-US" dirty="0"/>
              <a:t>CA, NH, NJ, NY, MI, VT, PA, CO, MA, CT, MN</a:t>
            </a:r>
          </a:p>
          <a:p>
            <a:pPr lvl="2"/>
            <a:r>
              <a:rPr lang="en-US" dirty="0"/>
              <a:t>Workshop in Chicago on 8/21-8/22</a:t>
            </a:r>
          </a:p>
          <a:p>
            <a:r>
              <a:rPr lang="en-US" dirty="0"/>
              <a:t>Ongoing follow-up webinars to refine modules</a:t>
            </a:r>
          </a:p>
          <a:p>
            <a:pPr lvl="1"/>
            <a:r>
              <a:rPr lang="en-US" dirty="0"/>
              <a:t>First draft for final review in December</a:t>
            </a:r>
          </a:p>
          <a:p>
            <a:pPr lvl="1"/>
            <a:r>
              <a:rPr lang="en-US" dirty="0"/>
              <a:t>Final toolkit in January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39B5CF-F2C9-419A-B54F-2EA347969672}"/>
              </a:ext>
            </a:extLst>
          </p:cNvPr>
          <p:cNvSpPr txBox="1"/>
          <p:nvPr/>
        </p:nvSpPr>
        <p:spPr>
          <a:xfrm>
            <a:off x="3581400" y="20651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Toolkit (cont.)</a:t>
            </a:r>
          </a:p>
        </p:txBody>
      </p:sp>
    </p:spTree>
    <p:extLst>
      <p:ext uri="{BB962C8B-B14F-4D97-AF65-F5344CB8AC3E}">
        <p14:creationId xmlns:p14="http://schemas.microsoft.com/office/powerpoint/2010/main" val="3641308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Slide Number Placeholder 1">
            <a:extLst>
              <a:ext uri="{FF2B5EF4-FFF2-40B4-BE49-F238E27FC236}">
                <a16:creationId xmlns:a16="http://schemas.microsoft.com/office/drawing/2014/main" id="{B620919C-319A-45A4-A76C-ADA13F97EFA8}"/>
              </a:ext>
            </a:extLst>
          </p:cNvPr>
          <p:cNvSpPr txBox="1">
            <a:spLocks noGrp="1"/>
          </p:cNvSpPr>
          <p:nvPr/>
        </p:nvSpPr>
        <p:spPr bwMode="auto">
          <a:xfrm>
            <a:off x="71628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endParaRPr lang="en-US" altLang="en-US" sz="1400" b="1" i="0" dirty="0">
              <a:solidFill>
                <a:schemeClr val="bg1"/>
              </a:solidFill>
            </a:endParaRPr>
          </a:p>
        </p:txBody>
      </p:sp>
      <p:sp>
        <p:nvSpPr>
          <p:cNvPr id="1025027" name="Text Box 2">
            <a:extLst>
              <a:ext uri="{FF2B5EF4-FFF2-40B4-BE49-F238E27FC236}">
                <a16:creationId xmlns:a16="http://schemas.microsoft.com/office/drawing/2014/main" id="{41E97F6E-80A0-4AB5-A651-3A9BD3460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87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b="1" dirty="0">
                <a:latin typeface="Arial" panose="020B0604020202020204" pitchFamily="34" charset="0"/>
              </a:rPr>
              <a:t>SDWA Regulatory Development Process</a:t>
            </a:r>
            <a:endParaRPr lang="en-US" altLang="en-US" sz="3200" b="1" i="0" dirty="0">
              <a:latin typeface="Arial" panose="020B0604020202020204" pitchFamily="34" charset="0"/>
            </a:endParaRPr>
          </a:p>
        </p:txBody>
      </p:sp>
      <p:sp>
        <p:nvSpPr>
          <p:cNvPr id="769027" name="Line 3">
            <a:extLst>
              <a:ext uri="{FF2B5EF4-FFF2-40B4-BE49-F238E27FC236}">
                <a16:creationId xmlns:a16="http://schemas.microsoft.com/office/drawing/2014/main" id="{3FA5B7FF-E3A5-4D60-8B9B-56909535E5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250" y="6324600"/>
            <a:ext cx="8153400" cy="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med" len="med"/>
          </a:ln>
          <a:effectLst>
            <a:outerShdw dist="13470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029" name="Text Box 5">
            <a:extLst>
              <a:ext uri="{FF2B5EF4-FFF2-40B4-BE49-F238E27FC236}">
                <a16:creationId xmlns:a16="http://schemas.microsoft.com/office/drawing/2014/main" id="{444E3595-8000-4FF5-80FF-2EDE98522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1452563"/>
            <a:ext cx="1454150" cy="434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0" dirty="0">
                <a:solidFill>
                  <a:srgbClr val="000000"/>
                </a:solidFill>
                <a:latin typeface="Comic Sans MS" panose="030F0702030302020204" pitchFamily="66" charset="0"/>
              </a:rPr>
              <a:t>Draft CCL</a:t>
            </a:r>
          </a:p>
        </p:txBody>
      </p:sp>
      <p:sp>
        <p:nvSpPr>
          <p:cNvPr id="1025030" name="Text Box 6">
            <a:extLst>
              <a:ext uri="{FF2B5EF4-FFF2-40B4-BE49-F238E27FC236}">
                <a16:creationId xmlns:a16="http://schemas.microsoft.com/office/drawing/2014/main" id="{A2AE640F-57DD-4A58-897C-4EE147CBA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8" y="2159000"/>
            <a:ext cx="1395412" cy="434975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0" dirty="0">
                <a:solidFill>
                  <a:srgbClr val="000000"/>
                </a:solidFill>
                <a:latin typeface="Comic Sans MS" panose="030F0702030302020204" pitchFamily="66" charset="0"/>
              </a:rPr>
              <a:t>Final  CCL</a:t>
            </a:r>
          </a:p>
        </p:txBody>
      </p:sp>
      <p:sp>
        <p:nvSpPr>
          <p:cNvPr id="1025031" name="Text Box 7">
            <a:extLst>
              <a:ext uri="{FF2B5EF4-FFF2-40B4-BE49-F238E27FC236}">
                <a16:creationId xmlns:a16="http://schemas.microsoft.com/office/drawing/2014/main" id="{AC2B15BA-04A3-49D6-BACC-8A302112C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4822825"/>
            <a:ext cx="1200150" cy="1031875"/>
          </a:xfrm>
          <a:prstGeom prst="rect">
            <a:avLst/>
          </a:prstGeom>
          <a:solidFill>
            <a:srgbClr val="99FF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0" dirty="0">
                <a:solidFill>
                  <a:srgbClr val="000000"/>
                </a:solidFill>
                <a:latin typeface="Comic Sans MS" panose="030F0702030302020204" pitchFamily="66" charset="0"/>
              </a:rPr>
              <a:t>Final </a:t>
            </a:r>
            <a:br>
              <a:rPr lang="en-US" altLang="en-US" sz="2000" i="0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2000" i="0" dirty="0">
                <a:solidFill>
                  <a:srgbClr val="000000"/>
                </a:solidFill>
                <a:latin typeface="Comic Sans MS" panose="030F0702030302020204" pitchFamily="66" charset="0"/>
              </a:rPr>
              <a:t>Rule (NPDWR)</a:t>
            </a:r>
          </a:p>
        </p:txBody>
      </p:sp>
      <p:sp>
        <p:nvSpPr>
          <p:cNvPr id="1025032" name="Text Box 8">
            <a:extLst>
              <a:ext uri="{FF2B5EF4-FFF2-40B4-BE49-F238E27FC236}">
                <a16:creationId xmlns:a16="http://schemas.microsoft.com/office/drawing/2014/main" id="{10015646-EA2B-495E-B92D-32656DE24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700" y="4765675"/>
            <a:ext cx="1543050" cy="1336675"/>
          </a:xfrm>
          <a:prstGeom prst="rect">
            <a:avLst/>
          </a:prstGeom>
          <a:solidFill>
            <a:srgbClr val="FF99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0" dirty="0">
                <a:solidFill>
                  <a:srgbClr val="000000"/>
                </a:solidFill>
                <a:latin typeface="Comic Sans MS" panose="030F0702030302020204" pitchFamily="66" charset="0"/>
              </a:rPr>
              <a:t>Six Year Review of Existing NPDWRs</a:t>
            </a:r>
          </a:p>
        </p:txBody>
      </p:sp>
      <p:sp>
        <p:nvSpPr>
          <p:cNvPr id="1025033" name="Text Box 9">
            <a:extLst>
              <a:ext uri="{FF2B5EF4-FFF2-40B4-BE49-F238E27FC236}">
                <a16:creationId xmlns:a16="http://schemas.microsoft.com/office/drawing/2014/main" id="{8DD7A486-B7DA-4261-815F-5892E84C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989513"/>
            <a:ext cx="1866900" cy="835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600" i="0" dirty="0">
                <a:solidFill>
                  <a:srgbClr val="000000"/>
                </a:solidFill>
                <a:latin typeface="Comic Sans MS" panose="030F0702030302020204" pitchFamily="66" charset="0"/>
              </a:rPr>
              <a:t>No further action or develop health advisory</a:t>
            </a:r>
          </a:p>
        </p:txBody>
      </p:sp>
      <p:sp>
        <p:nvSpPr>
          <p:cNvPr id="1025034" name="Text Box 10">
            <a:extLst>
              <a:ext uri="{FF2B5EF4-FFF2-40B4-BE49-F238E27FC236}">
                <a16:creationId xmlns:a16="http://schemas.microsoft.com/office/drawing/2014/main" id="{F001B961-6928-4AA7-9876-1AC21B0E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1870075"/>
            <a:ext cx="2457450" cy="1031875"/>
          </a:xfrm>
          <a:prstGeom prst="rect">
            <a:avLst/>
          </a:prstGeom>
          <a:solidFill>
            <a:srgbClr val="00FF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0" dirty="0">
                <a:solidFill>
                  <a:srgbClr val="000000"/>
                </a:solidFill>
                <a:latin typeface="Comic Sans MS" panose="030F0702030302020204" pitchFamily="66" charset="0"/>
              </a:rPr>
              <a:t>Preliminary Regulatory Determinations (RD)</a:t>
            </a:r>
          </a:p>
        </p:txBody>
      </p:sp>
      <p:sp>
        <p:nvSpPr>
          <p:cNvPr id="1025035" name="Text Box 11">
            <a:extLst>
              <a:ext uri="{FF2B5EF4-FFF2-40B4-BE49-F238E27FC236}">
                <a16:creationId xmlns:a16="http://schemas.microsoft.com/office/drawing/2014/main" id="{7E461C2D-5A5A-45F3-8033-B4FDBBFD71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352800"/>
            <a:ext cx="2476500" cy="1031875"/>
          </a:xfrm>
          <a:prstGeom prst="rect">
            <a:avLst/>
          </a:prstGeom>
          <a:solidFill>
            <a:srgbClr val="00FFFF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0" dirty="0">
                <a:solidFill>
                  <a:srgbClr val="000000"/>
                </a:solidFill>
                <a:latin typeface="Comic Sans MS" panose="030F0702030302020204" pitchFamily="66" charset="0"/>
              </a:rPr>
              <a:t>Final Regulatory Determinations (RD)</a:t>
            </a:r>
          </a:p>
        </p:txBody>
      </p:sp>
      <p:sp>
        <p:nvSpPr>
          <p:cNvPr id="769036" name="AutoShape 12">
            <a:extLst>
              <a:ext uri="{FF2B5EF4-FFF2-40B4-BE49-F238E27FC236}">
                <a16:creationId xmlns:a16="http://schemas.microsoft.com/office/drawing/2014/main" id="{AF64E004-0E48-4EDC-9754-74E391A90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066800"/>
            <a:ext cx="381000" cy="361950"/>
          </a:xfrm>
          <a:prstGeom prst="star5">
            <a:avLst/>
          </a:prstGeom>
          <a:solidFill>
            <a:srgbClr val="339966"/>
          </a:solidFill>
          <a:ln w="95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69037" name="AutoShape 13">
            <a:extLst>
              <a:ext uri="{FF2B5EF4-FFF2-40B4-BE49-F238E27FC236}">
                <a16:creationId xmlns:a16="http://schemas.microsoft.com/office/drawing/2014/main" id="{BE56550B-F65F-4DD2-B138-4BDE5A48B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0" y="1524000"/>
            <a:ext cx="381000" cy="381000"/>
          </a:xfrm>
          <a:prstGeom prst="star5">
            <a:avLst/>
          </a:prstGeom>
          <a:solidFill>
            <a:srgbClr val="339966"/>
          </a:solidFill>
          <a:ln w="95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69038" name="AutoShape 14">
            <a:extLst>
              <a:ext uri="{FF2B5EF4-FFF2-40B4-BE49-F238E27FC236}">
                <a16:creationId xmlns:a16="http://schemas.microsoft.com/office/drawing/2014/main" id="{8BB8D80A-58E3-41C7-9B26-32265AC99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2850" y="4419600"/>
            <a:ext cx="381000" cy="323850"/>
          </a:xfrm>
          <a:prstGeom prst="star5">
            <a:avLst/>
          </a:prstGeom>
          <a:solidFill>
            <a:srgbClr val="339966"/>
          </a:solidFill>
          <a:ln w="95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039" name="Text Box 15">
            <a:extLst>
              <a:ext uri="{FF2B5EF4-FFF2-40B4-BE49-F238E27FC236}">
                <a16:creationId xmlns:a16="http://schemas.microsoft.com/office/drawing/2014/main" id="{67B5B831-79A7-4C75-919C-AFF31BA74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3314700"/>
            <a:ext cx="1276350" cy="1031875"/>
          </a:xfrm>
          <a:prstGeom prst="rect">
            <a:avLst/>
          </a:prstGeom>
          <a:solidFill>
            <a:srgbClr val="99FF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0" dirty="0">
                <a:solidFill>
                  <a:srgbClr val="000000"/>
                </a:solidFill>
                <a:latin typeface="Comic Sans MS" panose="030F0702030302020204" pitchFamily="66" charset="0"/>
              </a:rPr>
              <a:t>Proposed Rule (NPDWR)</a:t>
            </a:r>
          </a:p>
        </p:txBody>
      </p:sp>
      <p:sp>
        <p:nvSpPr>
          <p:cNvPr id="1025040" name="Text Box 19">
            <a:extLst>
              <a:ext uri="{FF2B5EF4-FFF2-40B4-BE49-F238E27FC236}">
                <a16:creationId xmlns:a16="http://schemas.microsoft.com/office/drawing/2014/main" id="{E102DD8B-4599-451A-A534-B6471466F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179763"/>
            <a:ext cx="1720850" cy="422275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0" dirty="0">
                <a:solidFill>
                  <a:srgbClr val="000000"/>
                </a:solidFill>
                <a:latin typeface="Comic Sans MS" panose="030F0702030302020204" pitchFamily="66" charset="0"/>
              </a:rPr>
              <a:t>Draft UCMR</a:t>
            </a:r>
          </a:p>
        </p:txBody>
      </p:sp>
      <p:sp>
        <p:nvSpPr>
          <p:cNvPr id="1025041" name="Text Box 20">
            <a:extLst>
              <a:ext uri="{FF2B5EF4-FFF2-40B4-BE49-F238E27FC236}">
                <a16:creationId xmlns:a16="http://schemas.microsoft.com/office/drawing/2014/main" id="{B2796AF4-D6BF-4229-8ECA-E2C5EEEB2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188" y="3917950"/>
            <a:ext cx="1585912" cy="422275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000" i="0" dirty="0">
                <a:solidFill>
                  <a:srgbClr val="000000"/>
                </a:solidFill>
                <a:latin typeface="Comic Sans MS" panose="030F0702030302020204" pitchFamily="66" charset="0"/>
              </a:rPr>
              <a:t>Final UCMR</a:t>
            </a:r>
          </a:p>
        </p:txBody>
      </p:sp>
      <p:sp>
        <p:nvSpPr>
          <p:cNvPr id="769045" name="AutoShape 21">
            <a:extLst>
              <a:ext uri="{FF2B5EF4-FFF2-40B4-BE49-F238E27FC236}">
                <a16:creationId xmlns:a16="http://schemas.microsoft.com/office/drawing/2014/main" id="{35CC3560-B51E-4678-B1F1-54C6701E4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43200"/>
            <a:ext cx="381000" cy="400050"/>
          </a:xfrm>
          <a:prstGeom prst="star5">
            <a:avLst/>
          </a:prstGeom>
          <a:solidFill>
            <a:srgbClr val="339966"/>
          </a:solidFill>
          <a:ln w="95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043" name="Line 22">
            <a:extLst>
              <a:ext uri="{FF2B5EF4-FFF2-40B4-BE49-F238E27FC236}">
                <a16:creationId xmlns:a16="http://schemas.microsoft.com/office/drawing/2014/main" id="{ABD0783C-0613-49BD-A7C0-6FF36EB1D8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48300" y="3848100"/>
            <a:ext cx="301625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44" name="Line 23">
            <a:extLst>
              <a:ext uri="{FF2B5EF4-FFF2-40B4-BE49-F238E27FC236}">
                <a16:creationId xmlns:a16="http://schemas.microsoft.com/office/drawing/2014/main" id="{5B5E218F-697C-491F-8C73-B420D9772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3150" y="2343150"/>
            <a:ext cx="7620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45" name="Line 24">
            <a:extLst>
              <a:ext uri="{FF2B5EF4-FFF2-40B4-BE49-F238E27FC236}">
                <a16:creationId xmlns:a16="http://schemas.microsoft.com/office/drawing/2014/main" id="{B2AAE96C-1670-45DA-B3B2-4D5DCFD4F66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4419600"/>
            <a:ext cx="0" cy="5334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46" name="Line 25">
            <a:extLst>
              <a:ext uri="{FF2B5EF4-FFF2-40B4-BE49-F238E27FC236}">
                <a16:creationId xmlns:a16="http://schemas.microsoft.com/office/drawing/2014/main" id="{57F8A5EB-49C3-47E4-92DD-78EFBF03D6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00900" y="5410200"/>
            <a:ext cx="3111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69050" name="AutoShape 26">
            <a:extLst>
              <a:ext uri="{FF2B5EF4-FFF2-40B4-BE49-F238E27FC236}">
                <a16:creationId xmlns:a16="http://schemas.microsoft.com/office/drawing/2014/main" id="{ED36BAAE-E0C8-4FDC-8358-73B8EFA3A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3100" y="2971800"/>
            <a:ext cx="381000" cy="323850"/>
          </a:xfrm>
          <a:prstGeom prst="star5">
            <a:avLst/>
          </a:prstGeom>
          <a:solidFill>
            <a:srgbClr val="339966"/>
          </a:solidFill>
          <a:ln w="95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 i="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1025048" name="AutoShape 27">
            <a:extLst>
              <a:ext uri="{FF2B5EF4-FFF2-40B4-BE49-F238E27FC236}">
                <a16:creationId xmlns:a16="http://schemas.microsoft.com/office/drawing/2014/main" id="{C222C3EA-1509-4BD6-A744-826F85588397}"/>
              </a:ext>
            </a:extLst>
          </p:cNvPr>
          <p:cNvCxnSpPr>
            <a:cxnSpLocks noChangeShapeType="1"/>
            <a:stCxn id="1025032" idx="0"/>
            <a:endCxn id="1025039" idx="3"/>
          </p:cNvCxnSpPr>
          <p:nvPr/>
        </p:nvCxnSpPr>
        <p:spPr bwMode="auto">
          <a:xfrm rot="5400000" flipH="1">
            <a:off x="7188994" y="3664744"/>
            <a:ext cx="922337" cy="1254125"/>
          </a:xfrm>
          <a:prstGeom prst="bentConnector2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49" name="Text Box 28">
            <a:extLst>
              <a:ext uri="{FF2B5EF4-FFF2-40B4-BE49-F238E27FC236}">
                <a16:creationId xmlns:a16="http://schemas.microsoft.com/office/drawing/2014/main" id="{30590B37-CD0E-492F-9359-6728F1DA4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4667250"/>
            <a:ext cx="1238250" cy="8509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i="0" dirty="0">
                <a:solidFill>
                  <a:srgbClr val="000000"/>
                </a:solidFill>
                <a:latin typeface="Comic Sans MS" panose="030F0702030302020204" pitchFamily="66" charset="0"/>
              </a:rPr>
              <a:t>UCMR Monitoring Results</a:t>
            </a:r>
          </a:p>
        </p:txBody>
      </p:sp>
      <p:sp>
        <p:nvSpPr>
          <p:cNvPr id="1025050" name="Line 29">
            <a:extLst>
              <a:ext uri="{FF2B5EF4-FFF2-40B4-BE49-F238E27FC236}">
                <a16:creationId xmlns:a16="http://schemas.microsoft.com/office/drawing/2014/main" id="{956BAAB9-DE05-441A-82F1-38C04DDAC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029200"/>
            <a:ext cx="24765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51" name="Line 30">
            <a:extLst>
              <a:ext uri="{FF2B5EF4-FFF2-40B4-BE49-F238E27FC236}">
                <a16:creationId xmlns:a16="http://schemas.microsoft.com/office/drawing/2014/main" id="{45C90B1E-24FB-4667-9A0D-422718D5CE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0350" y="2495550"/>
            <a:ext cx="0" cy="25146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52" name="Line 31">
            <a:extLst>
              <a:ext uri="{FF2B5EF4-FFF2-40B4-BE49-F238E27FC236}">
                <a16:creationId xmlns:a16="http://schemas.microsoft.com/office/drawing/2014/main" id="{03226A72-38CB-42B2-B64C-F216449F5172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2514600"/>
            <a:ext cx="3048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53" name="Line 32">
            <a:extLst>
              <a:ext uri="{FF2B5EF4-FFF2-40B4-BE49-F238E27FC236}">
                <a16:creationId xmlns:a16="http://schemas.microsoft.com/office/drawing/2014/main" id="{08892207-E7A6-4600-8A8D-F67A9503A7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33500" y="2628900"/>
            <a:ext cx="0" cy="5143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54" name="Line 33">
            <a:extLst>
              <a:ext uri="{FF2B5EF4-FFF2-40B4-BE49-F238E27FC236}">
                <a16:creationId xmlns:a16="http://schemas.microsoft.com/office/drawing/2014/main" id="{684345D5-B7AC-4C69-8B08-10EB6F3756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1650" y="2609850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55" name="Line 34">
            <a:extLst>
              <a:ext uri="{FF2B5EF4-FFF2-40B4-BE49-F238E27FC236}">
                <a16:creationId xmlns:a16="http://schemas.microsoft.com/office/drawing/2014/main" id="{BF1CA03C-FE39-4F13-B777-790D763ADD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200" y="5143500"/>
            <a:ext cx="127952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56" name="Line 35">
            <a:extLst>
              <a:ext uri="{FF2B5EF4-FFF2-40B4-BE49-F238E27FC236}">
                <a16:creationId xmlns:a16="http://schemas.microsoft.com/office/drawing/2014/main" id="{B9D88E2A-3FA1-41F4-A7B1-9C6B9AD2873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7150" y="1695450"/>
            <a:ext cx="0" cy="345916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57" name="Line 37">
            <a:extLst>
              <a:ext uri="{FF2B5EF4-FFF2-40B4-BE49-F238E27FC236}">
                <a16:creationId xmlns:a16="http://schemas.microsoft.com/office/drawing/2014/main" id="{8134F38D-668A-4BF9-8303-2C9C19921C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" y="1676400"/>
            <a:ext cx="36195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58" name="Line 38">
            <a:extLst>
              <a:ext uri="{FF2B5EF4-FFF2-40B4-BE49-F238E27FC236}">
                <a16:creationId xmlns:a16="http://schemas.microsoft.com/office/drawing/2014/main" id="{81B819D1-A403-4C37-AA39-860FE6772E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150" y="2400300"/>
            <a:ext cx="8509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59" name="Line 40">
            <a:extLst>
              <a:ext uri="{FF2B5EF4-FFF2-40B4-BE49-F238E27FC236}">
                <a16:creationId xmlns:a16="http://schemas.microsoft.com/office/drawing/2014/main" id="{8805C942-6892-4029-9315-CB429EC0C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5750" y="2895600"/>
            <a:ext cx="323850" cy="4381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60" name="Line 41">
            <a:extLst>
              <a:ext uri="{FF2B5EF4-FFF2-40B4-BE49-F238E27FC236}">
                <a16:creationId xmlns:a16="http://schemas.microsoft.com/office/drawing/2014/main" id="{308DD522-0DA6-46B6-83F3-5DB812B2E9D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4343400"/>
            <a:ext cx="304800" cy="45720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61" name="Line 42">
            <a:extLst>
              <a:ext uri="{FF2B5EF4-FFF2-40B4-BE49-F238E27FC236}">
                <a16:creationId xmlns:a16="http://schemas.microsoft.com/office/drawing/2014/main" id="{5E9FFC05-DF69-4112-A646-82E0966135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4900" y="1885950"/>
            <a:ext cx="469900" cy="2476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62" name="Line 42">
            <a:extLst>
              <a:ext uri="{FF2B5EF4-FFF2-40B4-BE49-F238E27FC236}">
                <a16:creationId xmlns:a16="http://schemas.microsoft.com/office/drawing/2014/main" id="{A2C89380-B502-4CD6-9981-3B41EE975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619500"/>
            <a:ext cx="469900" cy="2476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5063" name="Line 42">
            <a:extLst>
              <a:ext uri="{FF2B5EF4-FFF2-40B4-BE49-F238E27FC236}">
                <a16:creationId xmlns:a16="http://schemas.microsoft.com/office/drawing/2014/main" id="{66C90B3A-CBE6-4A20-8FA6-C69128FCE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4950" y="4362450"/>
            <a:ext cx="469900" cy="2476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AutoShape 26">
            <a:extLst>
              <a:ext uri="{FF2B5EF4-FFF2-40B4-BE49-F238E27FC236}">
                <a16:creationId xmlns:a16="http://schemas.microsoft.com/office/drawing/2014/main" id="{F545C99C-34AD-457C-A9FE-EB45A1EA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350" y="2057400"/>
            <a:ext cx="381000" cy="381000"/>
          </a:xfrm>
          <a:prstGeom prst="star5">
            <a:avLst/>
          </a:prstGeom>
          <a:solidFill>
            <a:srgbClr val="339966"/>
          </a:solidFill>
          <a:ln w="9525" algn="ctr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2400" b="1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25065" name="Text Box 41">
            <a:extLst>
              <a:ext uri="{FF2B5EF4-FFF2-40B4-BE49-F238E27FC236}">
                <a16:creationId xmlns:a16="http://schemas.microsoft.com/office/drawing/2014/main" id="{01E4205B-7234-48E0-9416-7DD3F42B5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7750" y="1981200"/>
            <a:ext cx="1593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0"/>
              </a:spcBef>
            </a:pPr>
            <a:r>
              <a:rPr lang="en-US" altLang="en-US" sz="1800" i="0" dirty="0">
                <a:latin typeface="Comic Sans MS" panose="030F0702030302020204" pitchFamily="66" charset="0"/>
              </a:rPr>
              <a:t>Public Review</a:t>
            </a:r>
            <a:br>
              <a:rPr lang="en-US" altLang="en-US" sz="1800" i="0" dirty="0">
                <a:latin typeface="Comic Sans MS" panose="030F0702030302020204" pitchFamily="66" charset="0"/>
              </a:rPr>
            </a:br>
            <a:r>
              <a:rPr lang="en-US" altLang="en-US" sz="1800" i="0" dirty="0">
                <a:latin typeface="Comic Sans MS" panose="030F0702030302020204" pitchFamily="66" charset="0"/>
              </a:rPr>
              <a:t>and Comment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6C6081-75C8-4164-893D-28276C43C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8610600" cy="416755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Health effects characterization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Occurrence characterization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Analytical methods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Treatment &amp; compliance options characterization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Benefits, costs, and </a:t>
            </a:r>
            <a:r>
              <a:rPr lang="en-US"/>
              <a:t>economic considerations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Intermediate management strategies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Regulation – MCL and treatment technique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10D441-2F05-4419-ABFD-3A9FF2460642}"/>
              </a:ext>
            </a:extLst>
          </p:cNvPr>
          <p:cNvSpPr txBox="1"/>
          <p:nvPr/>
        </p:nvSpPr>
        <p:spPr>
          <a:xfrm>
            <a:off x="3733800" y="228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Toolkit Modules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081142-D179-4DCA-AC7E-D8ACFAED3F98}"/>
              </a:ext>
            </a:extLst>
          </p:cNvPr>
          <p:cNvSpPr txBox="1"/>
          <p:nvPr/>
        </p:nvSpPr>
        <p:spPr>
          <a:xfrm>
            <a:off x="228600" y="1219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 – Self-assessment of regulatory context and capacity - undertake emergency measures, if needed</a:t>
            </a:r>
          </a:p>
        </p:txBody>
      </p:sp>
    </p:spTree>
    <p:extLst>
      <p:ext uri="{BB962C8B-B14F-4D97-AF65-F5344CB8AC3E}">
        <p14:creationId xmlns:p14="http://schemas.microsoft.com/office/powerpoint/2010/main" val="1503535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9BD96C-681A-4BBC-9FB4-01F1BE230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Questions?</a:t>
            </a:r>
          </a:p>
          <a:p>
            <a:pPr marL="0" indent="0" algn="ctr">
              <a:buNone/>
            </a:pPr>
            <a:r>
              <a:rPr lang="en-US" sz="6000" dirty="0"/>
              <a:t>Discussion??</a:t>
            </a:r>
          </a:p>
        </p:txBody>
      </p:sp>
    </p:spTree>
    <p:extLst>
      <p:ext uri="{BB962C8B-B14F-4D97-AF65-F5344CB8AC3E}">
        <p14:creationId xmlns:p14="http://schemas.microsoft.com/office/powerpoint/2010/main" val="297595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C9DEC-F239-4683-A575-600274E9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/>
              <a:t>Regulatory Decisions: 1998-2016</a:t>
            </a:r>
            <a:br>
              <a:rPr lang="en-US" dirty="0"/>
            </a:br>
            <a:r>
              <a:rPr lang="en-US" dirty="0"/>
              <a:t>CCLs, UCMRs, RegDets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98550AD-7990-4197-99A0-60E55C5FC3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491568"/>
              </p:ext>
            </p:extLst>
          </p:nvPr>
        </p:nvGraphicFramePr>
        <p:xfrm>
          <a:off x="450850" y="2514600"/>
          <a:ext cx="8382001" cy="340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944">
                  <a:extLst>
                    <a:ext uri="{9D8B030D-6E8A-4147-A177-3AD203B41FA5}">
                      <a16:colId xmlns:a16="http://schemas.microsoft.com/office/drawing/2014/main" val="705296632"/>
                    </a:ext>
                  </a:extLst>
                </a:gridCol>
                <a:gridCol w="1785056">
                  <a:extLst>
                    <a:ext uri="{9D8B030D-6E8A-4147-A177-3AD203B41FA5}">
                      <a16:colId xmlns:a16="http://schemas.microsoft.com/office/drawing/2014/main" val="789678098"/>
                    </a:ext>
                  </a:extLst>
                </a:gridCol>
                <a:gridCol w="1785056">
                  <a:extLst>
                    <a:ext uri="{9D8B030D-6E8A-4147-A177-3AD203B41FA5}">
                      <a16:colId xmlns:a16="http://schemas.microsoft.com/office/drawing/2014/main" val="1387995092"/>
                    </a:ext>
                  </a:extLst>
                </a:gridCol>
                <a:gridCol w="1940278">
                  <a:extLst>
                    <a:ext uri="{9D8B030D-6E8A-4147-A177-3AD203B41FA5}">
                      <a16:colId xmlns:a16="http://schemas.microsoft.com/office/drawing/2014/main" val="1422193379"/>
                    </a:ext>
                  </a:extLst>
                </a:gridCol>
                <a:gridCol w="1862667">
                  <a:extLst>
                    <a:ext uri="{9D8B030D-6E8A-4147-A177-3AD203B41FA5}">
                      <a16:colId xmlns:a16="http://schemas.microsoft.com/office/drawing/2014/main" val="30722851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FIRST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FOURTH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64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401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 contaminants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 contaminants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116 contaminants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109 contaminants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471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UCMR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12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26 contaminants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contaminants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contaminants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 contaminants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270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RegDet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Final to be published in 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615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9–Not regulated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11-Not regulated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4-Not regulated</a:t>
                      </a:r>
                    </a:p>
                    <a:p>
                      <a:r>
                        <a:rPr lang="en-US" dirty="0"/>
                        <a:t>1-Needs more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533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58283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83DBE9-BF97-4D83-AE18-9588AD0B4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8153400" cy="4343400"/>
          </a:xfrm>
        </p:spPr>
        <p:txBody>
          <a:bodyPr>
            <a:noAutofit/>
          </a:bodyPr>
          <a:lstStyle/>
          <a:p>
            <a:r>
              <a:rPr lang="en-US" dirty="0"/>
              <a:t>Perchlorate - proposed on 6/26 </a:t>
            </a:r>
          </a:p>
          <a:p>
            <a:pPr lvl="1"/>
            <a:r>
              <a:rPr lang="en-US" dirty="0"/>
              <a:t>Four proposed options</a:t>
            </a:r>
          </a:p>
          <a:p>
            <a:pPr lvl="2"/>
            <a:r>
              <a:rPr lang="en-US" dirty="0"/>
              <a:t>Proposal: 56 ug/L</a:t>
            </a:r>
          </a:p>
          <a:p>
            <a:pPr lvl="3"/>
            <a:r>
              <a:rPr lang="en-US" dirty="0"/>
              <a:t>Options: 18 &amp; 90 ug/L and negative regulatory determination</a:t>
            </a:r>
          </a:p>
          <a:p>
            <a:pPr lvl="1"/>
            <a:r>
              <a:rPr lang="en-US" dirty="0"/>
              <a:t>Court deadline for final – June 19, 2020</a:t>
            </a:r>
          </a:p>
          <a:p>
            <a:r>
              <a:rPr lang="en-US" dirty="0"/>
              <a:t>Lead and Copper Rule Revisions (LCRR)</a:t>
            </a:r>
          </a:p>
          <a:p>
            <a:pPr lvl="1"/>
            <a:r>
              <a:rPr lang="en-US" dirty="0"/>
              <a:t>Signed by EPA Administrator Wheeler on 10/10</a:t>
            </a:r>
          </a:p>
          <a:p>
            <a:pPr lvl="1"/>
            <a:r>
              <a:rPr lang="en-US" dirty="0"/>
              <a:t>Pre-publication version weighs in at 347 pages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015A3-4919-4516-B22B-97CAD0B183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28800" y="914400"/>
            <a:ext cx="69342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EPA Regulations for 2019</a:t>
            </a:r>
            <a:r>
              <a:rPr lang="en-US" dirty="0"/>
              <a:t>	</a:t>
            </a:r>
          </a:p>
        </p:txBody>
      </p:sp>
      <p:pic>
        <p:nvPicPr>
          <p:cNvPr id="5" name="Picture 4" descr="A picture containing indoor, red, sitting, wooden&#10;&#10;Description automatically generated">
            <a:extLst>
              <a:ext uri="{FF2B5EF4-FFF2-40B4-BE49-F238E27FC236}">
                <a16:creationId xmlns:a16="http://schemas.microsoft.com/office/drawing/2014/main" id="{D2F1D635-356E-460C-9AE5-267003A15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32226"/>
            <a:ext cx="1447800" cy="1439574"/>
          </a:xfrm>
          <a:prstGeom prst="rect">
            <a:avLst/>
          </a:prstGeom>
        </p:spPr>
      </p:pic>
      <p:pic>
        <p:nvPicPr>
          <p:cNvPr id="7" name="Picture 6" descr="A picture containing sitting, black, old, table&#10;&#10;Description automatically generated">
            <a:extLst>
              <a:ext uri="{FF2B5EF4-FFF2-40B4-BE49-F238E27FC236}">
                <a16:creationId xmlns:a16="http://schemas.microsoft.com/office/drawing/2014/main" id="{D8DEE2B4-E0DE-4242-AE86-CE2AF0A467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3352800"/>
            <a:ext cx="16256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98863-C56E-43E3-BD79-DC775A175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/>
              <a:t>LCRR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B038F-ED2F-4CA6-8FA2-1461AD0B4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“Trigger level” (ASDWA suggestion) of 10 ppb will be established to require systems to take certain actions to be better prepared in case of a future exceedance of the 15 ppb AL.</a:t>
            </a:r>
          </a:p>
          <a:p>
            <a:pPr lvl="0"/>
            <a:r>
              <a:rPr lang="en-US" dirty="0"/>
              <a:t>Water systems will be required to develop LSL replacement plan when above the “trigger level”</a:t>
            </a:r>
          </a:p>
          <a:p>
            <a:pPr lvl="1"/>
            <a:r>
              <a:rPr lang="en-US" dirty="0"/>
              <a:t>Start replacing LSLs at a minimum of three percent a year with an action level exceedance (ALE).</a:t>
            </a:r>
          </a:p>
          <a:p>
            <a:pPr lvl="0"/>
            <a:r>
              <a:rPr lang="en-US" dirty="0"/>
              <a:t>Water systems will be required to notify the public within 24 hours of an ALE</a:t>
            </a:r>
          </a:p>
          <a:p>
            <a:pPr lvl="1"/>
            <a:r>
              <a:rPr lang="en-US" dirty="0"/>
              <a:t>Notify residents within 24 hours if an individual sample is above the 15 ppb AL.</a:t>
            </a:r>
          </a:p>
          <a:p>
            <a:pPr lvl="0"/>
            <a:r>
              <a:rPr lang="en-US" dirty="0"/>
              <a:t>Water systems will be required to annually sample 20% of the schools and licensed child care centers in the service area.</a:t>
            </a:r>
          </a:p>
          <a:p>
            <a:pPr lvl="0"/>
            <a:r>
              <a:rPr lang="en-US" dirty="0"/>
              <a:t>Improves water quality parameter monitoring and CCR language</a:t>
            </a:r>
          </a:p>
          <a:p>
            <a:pPr lvl="1"/>
            <a:r>
              <a:rPr lang="en-US" dirty="0"/>
              <a:t>Strengthens sampling protocols but does not change any copper related requirements.</a:t>
            </a:r>
          </a:p>
          <a:p>
            <a:pPr lvl="0"/>
            <a:r>
              <a:rPr lang="en-US" dirty="0"/>
              <a:t>Alternatives to OCCT would be allowed for small systems and NTNCWS that exceed the 15 ppb AL</a:t>
            </a:r>
          </a:p>
        </p:txBody>
      </p:sp>
    </p:spTree>
    <p:extLst>
      <p:ext uri="{BB962C8B-B14F-4D97-AF65-F5344CB8AC3E}">
        <p14:creationId xmlns:p14="http://schemas.microsoft.com/office/powerpoint/2010/main" val="2252228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84E4BC-4A6F-4C32-9742-DF61E1DE1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244"/>
            <a:ext cx="8229600" cy="40913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Flexibility for states</a:t>
            </a:r>
          </a:p>
          <a:p>
            <a:pPr lvl="1"/>
            <a:r>
              <a:rPr lang="en-US" dirty="0"/>
              <a:t>What’s the right balance?</a:t>
            </a:r>
          </a:p>
          <a:p>
            <a:pPr lvl="1"/>
            <a:r>
              <a:rPr lang="en-US" dirty="0"/>
              <a:t>Too much flexibility leads to more transactions</a:t>
            </a:r>
          </a:p>
          <a:p>
            <a:r>
              <a:rPr lang="en-US" dirty="0"/>
              <a:t>Number of transactions between states and water systems</a:t>
            </a:r>
          </a:p>
          <a:p>
            <a:pPr lvl="1"/>
            <a:r>
              <a:rPr lang="en-US" dirty="0"/>
              <a:t>Pre-publication version lists 30 transactions</a:t>
            </a:r>
          </a:p>
          <a:p>
            <a:pPr lvl="2"/>
            <a:r>
              <a:rPr lang="en-US" dirty="0"/>
              <a:t>What’s the number of hours for implementation?</a:t>
            </a:r>
          </a:p>
          <a:p>
            <a:r>
              <a:rPr lang="en-US" dirty="0"/>
              <a:t>Other issues TBD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D3FAFA-3DDB-457A-A9EF-6648B6DC6B7F}"/>
              </a:ext>
            </a:extLst>
          </p:cNvPr>
          <p:cNvSpPr txBox="1"/>
          <p:nvPr/>
        </p:nvSpPr>
        <p:spPr>
          <a:xfrm>
            <a:off x="3429000" y="3810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Potential LCRR Issues</a:t>
            </a:r>
          </a:p>
        </p:txBody>
      </p:sp>
    </p:spTree>
    <p:extLst>
      <p:ext uri="{BB962C8B-B14F-4D97-AF65-F5344CB8AC3E}">
        <p14:creationId xmlns:p14="http://schemas.microsoft.com/office/powerpoint/2010/main" val="263334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B646CF-5BBC-4793-B460-A3D921E64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244"/>
            <a:ext cx="8610600" cy="4319956"/>
          </a:xfrm>
        </p:spPr>
        <p:txBody>
          <a:bodyPr>
            <a:normAutofit/>
          </a:bodyPr>
          <a:lstStyle/>
          <a:p>
            <a:r>
              <a:rPr lang="en-US" dirty="0"/>
              <a:t>List of issues where EPA is requesting comment</a:t>
            </a:r>
          </a:p>
          <a:p>
            <a:pPr lvl="1"/>
            <a:r>
              <a:rPr lang="en-US" dirty="0"/>
              <a:t>Comment period extension letter (extend to 90 days)</a:t>
            </a:r>
          </a:p>
          <a:p>
            <a:r>
              <a:rPr lang="en-US" dirty="0"/>
              <a:t>Conference calls</a:t>
            </a:r>
          </a:p>
          <a:p>
            <a:pPr lvl="1"/>
            <a:r>
              <a:rPr lang="en-US" dirty="0"/>
              <a:t>ASDWA Workgroup on Thursday, 10/17</a:t>
            </a:r>
          </a:p>
          <a:p>
            <a:pPr lvl="2"/>
            <a:r>
              <a:rPr lang="en-US" dirty="0"/>
              <a:t>Weekly calls in November</a:t>
            </a:r>
          </a:p>
          <a:p>
            <a:pPr lvl="1"/>
            <a:r>
              <a:rPr lang="en-US" dirty="0"/>
              <a:t>Board on Friday, 10/18 – Meeting Sunday, 10/27</a:t>
            </a:r>
          </a:p>
          <a:p>
            <a:r>
              <a:rPr lang="en-US" dirty="0"/>
              <a:t>Contract – Confluence Engineering Group</a:t>
            </a:r>
          </a:p>
          <a:p>
            <a:pPr lvl="1"/>
            <a:r>
              <a:rPr lang="en-US" dirty="0"/>
              <a:t>Darrell is helping on a part-time basis</a:t>
            </a:r>
          </a:p>
          <a:p>
            <a:pPr lvl="2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122A3E-4FB0-4CE3-8021-183DB4F6F4E6}"/>
              </a:ext>
            </a:extLst>
          </p:cNvPr>
          <p:cNvSpPr txBox="1"/>
          <p:nvPr/>
        </p:nvSpPr>
        <p:spPr>
          <a:xfrm>
            <a:off x="3429000" y="3048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LCRR Next Steps</a:t>
            </a:r>
          </a:p>
        </p:txBody>
      </p:sp>
    </p:spTree>
    <p:extLst>
      <p:ext uri="{BB962C8B-B14F-4D97-AF65-F5344CB8AC3E}">
        <p14:creationId xmlns:p14="http://schemas.microsoft.com/office/powerpoint/2010/main" val="412982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500927-41C4-489B-B85B-8B0D56FCF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1244"/>
            <a:ext cx="5867400" cy="3938956"/>
          </a:xfrm>
        </p:spPr>
        <p:txBody>
          <a:bodyPr/>
          <a:lstStyle/>
          <a:p>
            <a:r>
              <a:rPr lang="en-US" dirty="0"/>
              <a:t>LCRR pre-publication lists 30 different state activities</a:t>
            </a:r>
          </a:p>
          <a:p>
            <a:pPr lvl="1"/>
            <a:r>
              <a:rPr lang="en-US" dirty="0"/>
              <a:t>Likely a significant increase in states’ workload</a:t>
            </a:r>
          </a:p>
          <a:p>
            <a:r>
              <a:rPr lang="en-US" dirty="0"/>
              <a:t>Working to update CoSTS report to reflect the proposed LCRR</a:t>
            </a:r>
          </a:p>
        </p:txBody>
      </p:sp>
      <p:pic>
        <p:nvPicPr>
          <p:cNvPr id="6" name="Picture 5" descr="A close up of a mans face&#10;&#10;Description automatically generated">
            <a:extLst>
              <a:ext uri="{FF2B5EF4-FFF2-40B4-BE49-F238E27FC236}">
                <a16:creationId xmlns:a16="http://schemas.microsoft.com/office/drawing/2014/main" id="{151FADB7-FAF3-4A30-B77E-E1974A80F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672" y="1447800"/>
            <a:ext cx="2826328" cy="3657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A3D592-8CC5-4325-AD83-9D11CF0CEAE2}"/>
              </a:ext>
            </a:extLst>
          </p:cNvPr>
          <p:cNvSpPr txBox="1"/>
          <p:nvPr/>
        </p:nvSpPr>
        <p:spPr>
          <a:xfrm>
            <a:off x="3124200" y="373559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More LCRR Next Steps</a:t>
            </a:r>
          </a:p>
        </p:txBody>
      </p:sp>
    </p:spTree>
    <p:extLst>
      <p:ext uri="{BB962C8B-B14F-4D97-AF65-F5344CB8AC3E}">
        <p14:creationId xmlns:p14="http://schemas.microsoft.com/office/powerpoint/2010/main" val="1354098174"/>
      </p:ext>
    </p:extLst>
  </p:cSld>
  <p:clrMapOvr>
    <a:masterClrMapping/>
  </p:clrMapOvr>
</p:sld>
</file>

<file path=ppt/theme/theme1.xml><?xml version="1.0" encoding="utf-8"?>
<a:theme xmlns:a="http://schemas.openxmlformats.org/drawingml/2006/main" name="ASDWA Simp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D0A5EF5-558F-4678-9744-CE3707F292A8}" vid="{B525ECB9-5316-4A00-AF12-E4C80C7A02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0ACF44DD843F4B942F5D8982D0CBC9" ma:contentTypeVersion="12" ma:contentTypeDescription="Create a new document." ma:contentTypeScope="" ma:versionID="5b2bd209ff4823ffb27fe6a09bace228">
  <xsd:schema xmlns:xsd="http://www.w3.org/2001/XMLSchema" xmlns:xs="http://www.w3.org/2001/XMLSchema" xmlns:p="http://schemas.microsoft.com/office/2006/metadata/properties" xmlns:ns2="43aa5029-632d-4f3d-8c32-7cc88cd5415b" xmlns:ns3="f50b8e66-415b-4c37-945f-b7186ade6346" targetNamespace="http://schemas.microsoft.com/office/2006/metadata/properties" ma:root="true" ma:fieldsID="9f1a88792b3c04ddecf95b90635574a2" ns2:_="" ns3:_="">
    <xsd:import namespace="43aa5029-632d-4f3d-8c32-7cc88cd5415b"/>
    <xsd:import namespace="f50b8e66-415b-4c37-945f-b7186ade63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aa5029-632d-4f3d-8c32-7cc88cd541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b8e66-415b-4c37-945f-b7186ade634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50b8e66-415b-4c37-945f-b7186ade6346">
      <UserInfo>
        <DisplayName>Anthony DeRosa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71493B0-1097-478D-B683-77C035203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aa5029-632d-4f3d-8c32-7cc88cd5415b"/>
    <ds:schemaRef ds:uri="f50b8e66-415b-4c37-945f-b7186ade63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17656F-6023-47B1-8512-AA2ED67945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1230E4-09B9-4C22-A9DD-40156EC91031}">
  <ds:schemaRefs>
    <ds:schemaRef ds:uri="http://schemas.microsoft.com/office/2006/metadata/properties"/>
    <ds:schemaRef ds:uri="http://schemas.microsoft.com/office/infopath/2007/PartnerControls"/>
    <ds:schemaRef ds:uri="f50b8e66-415b-4c37-945f-b7186ade634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ASDWA PowerPoint Template</Template>
  <TotalTime>462</TotalTime>
  <Words>1725</Words>
  <Application>Microsoft Office PowerPoint</Application>
  <PresentationFormat>On-screen Show (4:3)</PresentationFormat>
  <Paragraphs>276</Paragraphs>
  <Slides>31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Comic Sans MS</vt:lpstr>
      <vt:lpstr>Times New Roman</vt:lpstr>
      <vt:lpstr>Wingdings</vt:lpstr>
      <vt:lpstr>ZapfHumnst Dm BT</vt:lpstr>
      <vt:lpstr>ASDWA Simple</vt:lpstr>
      <vt:lpstr>Clip</vt:lpstr>
      <vt:lpstr>Executive Director’s Report Annual Conference Preview</vt:lpstr>
      <vt:lpstr>Presentation Outline</vt:lpstr>
      <vt:lpstr>PowerPoint Presentation</vt:lpstr>
      <vt:lpstr>Regulatory Decisions: 1998-2016 CCLs, UCMRs, RegDets</vt:lpstr>
      <vt:lpstr>EPA Regulations for 2019 </vt:lpstr>
      <vt:lpstr>LCRR Highlights</vt:lpstr>
      <vt:lpstr>PowerPoint Presentation</vt:lpstr>
      <vt:lpstr>PowerPoint Presentation</vt:lpstr>
      <vt:lpstr>PowerPoint Presentation</vt:lpstr>
      <vt:lpstr>EPA Regulations in 2020 </vt:lpstr>
      <vt:lpstr>WIIN and AWIA  Implementation</vt:lpstr>
      <vt:lpstr>WIIN Grants</vt:lpstr>
      <vt:lpstr>PowerPoint Presentation</vt:lpstr>
      <vt:lpstr>PowerPoint Presentation</vt:lpstr>
      <vt:lpstr>PowerPoint Presentation</vt:lpstr>
      <vt:lpstr>OECA</vt:lpstr>
      <vt:lpstr>PowerPoint Presentation</vt:lpstr>
      <vt:lpstr>PowerPoint Presentation</vt:lpstr>
      <vt:lpstr>Strategic Plan Influencing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Roberson</dc:creator>
  <cp:lastModifiedBy>Anthony DeRosa</cp:lastModifiedBy>
  <cp:revision>2</cp:revision>
  <cp:lastPrinted>2019-10-15T14:06:09Z</cp:lastPrinted>
  <dcterms:created xsi:type="dcterms:W3CDTF">2019-09-18T14:12:54Z</dcterms:created>
  <dcterms:modified xsi:type="dcterms:W3CDTF">2019-10-15T20:02:50Z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0x010100840ACF44DD843F4B942F5D8982D0CBC9</vt:lpwstr>
  </property>
</Properties>
</file>