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39"/>
  </p:notesMasterIdLst>
  <p:sldIdLst>
    <p:sldId id="274" r:id="rId2"/>
    <p:sldId id="281" r:id="rId3"/>
    <p:sldId id="282" r:id="rId4"/>
    <p:sldId id="283" r:id="rId5"/>
    <p:sldId id="275" r:id="rId6"/>
    <p:sldId id="273" r:id="rId7"/>
    <p:sldId id="285" r:id="rId8"/>
    <p:sldId id="286" r:id="rId9"/>
    <p:sldId id="288" r:id="rId10"/>
    <p:sldId id="287" r:id="rId11"/>
    <p:sldId id="289" r:id="rId12"/>
    <p:sldId id="272" r:id="rId13"/>
    <p:sldId id="270" r:id="rId14"/>
    <p:sldId id="271" r:id="rId15"/>
    <p:sldId id="256" r:id="rId16"/>
    <p:sldId id="291" r:id="rId17"/>
    <p:sldId id="278" r:id="rId18"/>
    <p:sldId id="257" r:id="rId19"/>
    <p:sldId id="258" r:id="rId20"/>
    <p:sldId id="259" r:id="rId21"/>
    <p:sldId id="264" r:id="rId22"/>
    <p:sldId id="261" r:id="rId23"/>
    <p:sldId id="260" r:id="rId24"/>
    <p:sldId id="265" r:id="rId25"/>
    <p:sldId id="262" r:id="rId26"/>
    <p:sldId id="266" r:id="rId27"/>
    <p:sldId id="263" r:id="rId28"/>
    <p:sldId id="267" r:id="rId29"/>
    <p:sldId id="268" r:id="rId30"/>
    <p:sldId id="269" r:id="rId31"/>
    <p:sldId id="280" r:id="rId32"/>
    <p:sldId id="292" r:id="rId33"/>
    <p:sldId id="279" r:id="rId34"/>
    <p:sldId id="276" r:id="rId35"/>
    <p:sldId id="294" r:id="rId36"/>
    <p:sldId id="293" r:id="rId37"/>
    <p:sldId id="295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98" autoAdjust="0"/>
  </p:normalViewPr>
  <p:slideViewPr>
    <p:cSldViewPr snapToGrid="0">
      <p:cViewPr varScale="1">
        <p:scale>
          <a:sx n="63" d="100"/>
          <a:sy n="63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246D3-5097-460E-893E-765E7862F10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4A51E-313C-4C6B-852E-35456A026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8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39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Begin deep dive into specifics of SDWIS extraction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42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note of the connections to CMDP going through SCS for Authentication and Authorization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34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the association is not part of the trigger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Items in yellow are visible in CMDP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52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the association isn’t part of the trigger.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22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federal </a:t>
            </a:r>
            <a:r>
              <a:rPr lang="en-US" dirty="0" err="1"/>
              <a:t>pws</a:t>
            </a:r>
            <a:r>
              <a:rPr lang="en-US" dirty="0"/>
              <a:t> type</a:t>
            </a:r>
          </a:p>
          <a:p>
            <a:r>
              <a:rPr lang="en-US" dirty="0"/>
              <a:t>Water System Deleted Date will be used to populate a “Removed Date” in CMDP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80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Population will be the sum of the individual populations.</a:t>
            </a:r>
          </a:p>
          <a:p>
            <a:r>
              <a:rPr lang="en-US" dirty="0"/>
              <a:t>No phone/email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48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Nothing of designations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88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 type is required, or error will occur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131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7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targets both agencies looking into CMDP as well as experienced users.  </a:t>
            </a:r>
          </a:p>
          <a:p>
            <a:r>
              <a:rPr lang="en-US" dirty="0"/>
              <a:t>Touch on questions that agencies have as well as bring up some user support 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the data from CMDP into SDWIS State and run compliance on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8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60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through SCS that Authentication and Authorization are managed.  </a:t>
            </a:r>
          </a:p>
          <a:p>
            <a:r>
              <a:rPr lang="en-US" dirty="0"/>
              <a:t>There are sub-roles, but these are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52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CMDP State Admin account is used to perform the following: </a:t>
            </a:r>
            <a:br>
              <a:rPr lang="en-US" dirty="0"/>
            </a:br>
            <a:r>
              <a:rPr lang="en-US" dirty="0"/>
              <a:t>Should have multiple state admin </a:t>
            </a:r>
            <a:r>
              <a:rPr lang="en-US" dirty="0" err="1"/>
              <a:t>accnt</a:t>
            </a:r>
            <a:r>
              <a:rPr lang="en-US" dirty="0"/>
              <a:t>.</a:t>
            </a:r>
          </a:p>
          <a:p>
            <a:r>
              <a:rPr lang="en-US" dirty="0"/>
              <a:t>Dedicated </a:t>
            </a:r>
            <a:r>
              <a:rPr lang="en-US" dirty="0" err="1"/>
              <a:t>DSEAdmin</a:t>
            </a:r>
            <a:r>
              <a:rPr lang="en-US" dirty="0"/>
              <a:t>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44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Viewable data will be restricted based on registration, organizations, roles.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38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Begin the dive into the DSE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2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main processes  SCC and C2S</a:t>
            </a:r>
          </a:p>
          <a:p>
            <a:r>
              <a:rPr lang="en-US" dirty="0"/>
              <a:t>All data or recently updated</a:t>
            </a:r>
          </a:p>
          <a:p>
            <a:r>
              <a:rPr lang="en-US" dirty="0"/>
              <a:t>After job has been “Certify and Submit to State”, extracted</a:t>
            </a:r>
          </a:p>
          <a:p>
            <a:r>
              <a:rPr lang="en-US" dirty="0"/>
              <a:t>“Accepted by State” means DSE has successfully extracted the data from CMDP and placed the file in folder, does not mean data is in SDWIS, still needs to pass validations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4A51E-313C-4C6B-852E-35456A026B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96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2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64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022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43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93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45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18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0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5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4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502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564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4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69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2020 Data Management Users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E295-7D42-4D4F-A74A-EB7C99ACE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320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hf sldNum="0"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78B58-11F8-426F-BA13-6CC2C1F67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2080" y="1122363"/>
            <a:ext cx="9418320" cy="2387600"/>
          </a:xfrm>
        </p:spPr>
        <p:txBody>
          <a:bodyPr/>
          <a:lstStyle/>
          <a:p>
            <a:r>
              <a:rPr lang="en-US" dirty="0"/>
              <a:t>Compliance monitoring data portal</a:t>
            </a:r>
            <a:br>
              <a:rPr lang="en-US" dirty="0"/>
            </a:br>
            <a:r>
              <a:rPr lang="en-US" dirty="0"/>
              <a:t>(CMDP)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061F3-A5EA-4A80-AF6B-468C02A522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Barrett Brown</a:t>
            </a:r>
          </a:p>
          <a:p>
            <a:r>
              <a:rPr lang="en-US" dirty="0"/>
              <a:t>The Group, LLC</a:t>
            </a:r>
          </a:p>
          <a:p>
            <a:r>
              <a:rPr lang="en-US" dirty="0"/>
              <a:t>September 23, 2020</a:t>
            </a:r>
          </a:p>
        </p:txBody>
      </p:sp>
    </p:spTree>
    <p:extLst>
      <p:ext uri="{BB962C8B-B14F-4D97-AF65-F5344CB8AC3E}">
        <p14:creationId xmlns:p14="http://schemas.microsoft.com/office/powerpoint/2010/main" val="3469716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FB70-EB73-4685-8F7C-A9E0A728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CMDP </a:t>
            </a:r>
            <a:r>
              <a:rPr lang="en-US" dirty="0" err="1">
                <a:effectLst/>
              </a:rPr>
              <a:t>PREreQUISiTES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02A08-2C6A-43BF-8E81-6A11398D3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52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Shared CROMERR Services CMDP Roles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DCEFF-BE51-4523-94EC-78D91E37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E8291-0719-4510-9766-73D50310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FCAC4F1-3358-438A-98B2-FBB52CE8B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716142"/>
              </p:ext>
            </p:extLst>
          </p:nvPr>
        </p:nvGraphicFramePr>
        <p:xfrm>
          <a:off x="3225252" y="2606040"/>
          <a:ext cx="6330228" cy="31929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30228">
                  <a:extLst>
                    <a:ext uri="{9D8B030D-6E8A-4147-A177-3AD203B41FA5}">
                      <a16:colId xmlns:a16="http://schemas.microsoft.com/office/drawing/2014/main" val="2694685264"/>
                    </a:ext>
                  </a:extLst>
                </a:gridCol>
              </a:tblGrid>
              <a:tr h="48439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CMDP Administrator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378733"/>
                  </a:ext>
                </a:extLst>
              </a:tr>
              <a:tr h="484396">
                <a:tc>
                  <a:txBody>
                    <a:bodyPr/>
                    <a:lstStyle/>
                    <a:p>
                      <a:r>
                        <a:rPr lang="en-US" dirty="0"/>
                        <a:t>Push SDWIS State data to CMDP (DSE)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445312"/>
                  </a:ext>
                </a:extLst>
              </a:tr>
              <a:tr h="484396">
                <a:tc>
                  <a:txBody>
                    <a:bodyPr/>
                    <a:lstStyle/>
                    <a:p>
                      <a:r>
                        <a:rPr lang="en-US" dirty="0"/>
                        <a:t>Pull down CMDP certified samples (DSE)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81750"/>
                  </a:ext>
                </a:extLst>
              </a:tr>
              <a:tr h="615317">
                <a:tc>
                  <a:txBody>
                    <a:bodyPr/>
                    <a:lstStyle/>
                    <a:p>
                      <a:r>
                        <a:rPr lang="en-US" dirty="0"/>
                        <a:t>Approve other CMDP State accounts, Lab(Private or State) and PWS Admin accounts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062858"/>
                  </a:ext>
                </a:extLst>
              </a:tr>
              <a:tr h="484396">
                <a:tc>
                  <a:txBody>
                    <a:bodyPr/>
                    <a:lstStyle/>
                    <a:p>
                      <a:r>
                        <a:rPr lang="en-US" dirty="0"/>
                        <a:t>View certified samples submitted to the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925144"/>
                  </a:ext>
                </a:extLst>
              </a:tr>
              <a:tr h="615317">
                <a:tc>
                  <a:txBody>
                    <a:bodyPr/>
                    <a:lstStyle/>
                    <a:p>
                      <a:r>
                        <a:rPr lang="en-US" dirty="0"/>
                        <a:t>Approve/Reject PWS/Lab profile data change requests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3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0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FB70-EB73-4685-8F7C-A9E0A728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CMDP </a:t>
            </a:r>
            <a:r>
              <a:rPr lang="en-US" dirty="0" err="1">
                <a:effectLst/>
              </a:rPr>
              <a:t>PREreQUISiTES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02A08-2C6A-43BF-8E81-6A11398D3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0829"/>
            <a:ext cx="10353762" cy="4412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Shared CROMERR Services CMDP Roles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DCEFF-BE51-4523-94EC-78D91E37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E8291-0719-4510-9766-73D50310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846F3EF-AF0E-4B09-929C-A5399ECBD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48441"/>
              </p:ext>
            </p:extLst>
          </p:nvPr>
        </p:nvGraphicFramePr>
        <p:xfrm>
          <a:off x="924443" y="2106386"/>
          <a:ext cx="9159153" cy="3776883"/>
        </p:xfrm>
        <a:graphic>
          <a:graphicData uri="http://schemas.openxmlformats.org/drawingml/2006/table">
            <a:tbl>
              <a:tblPr/>
              <a:tblGrid>
                <a:gridCol w="5326662">
                  <a:extLst>
                    <a:ext uri="{9D8B030D-6E8A-4147-A177-3AD203B41FA5}">
                      <a16:colId xmlns:a16="http://schemas.microsoft.com/office/drawing/2014/main" val="1320471441"/>
                    </a:ext>
                  </a:extLst>
                </a:gridCol>
                <a:gridCol w="826083">
                  <a:extLst>
                    <a:ext uri="{9D8B030D-6E8A-4147-A177-3AD203B41FA5}">
                      <a16:colId xmlns:a16="http://schemas.microsoft.com/office/drawing/2014/main" val="2065797965"/>
                    </a:ext>
                  </a:extLst>
                </a:gridCol>
                <a:gridCol w="934426">
                  <a:extLst>
                    <a:ext uri="{9D8B030D-6E8A-4147-A177-3AD203B41FA5}">
                      <a16:colId xmlns:a16="http://schemas.microsoft.com/office/drawing/2014/main" val="1165098680"/>
                    </a:ext>
                  </a:extLst>
                </a:gridCol>
                <a:gridCol w="798999">
                  <a:extLst>
                    <a:ext uri="{9D8B030D-6E8A-4147-A177-3AD203B41FA5}">
                      <a16:colId xmlns:a16="http://schemas.microsoft.com/office/drawing/2014/main" val="2274815619"/>
                    </a:ext>
                  </a:extLst>
                </a:gridCol>
                <a:gridCol w="1272983">
                  <a:extLst>
                    <a:ext uri="{9D8B030D-6E8A-4147-A177-3AD203B41FA5}">
                      <a16:colId xmlns:a16="http://schemas.microsoft.com/office/drawing/2014/main" val="3239116868"/>
                    </a:ext>
                  </a:extLst>
                </a:gridCol>
              </a:tblGrid>
              <a:tr h="24713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Private/State Lab and PWS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647801"/>
                  </a:ext>
                </a:extLst>
              </a:tr>
              <a:tr h="247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33916"/>
                  </a:ext>
                </a:extLst>
              </a:tr>
              <a:tr h="271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Approve Private Lab Preparer/Reviewer/Certifier SCS accounts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059790"/>
                  </a:ext>
                </a:extLst>
              </a:tr>
              <a:tr h="271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 a Sample Job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332927"/>
                  </a:ext>
                </a:extLst>
              </a:tr>
              <a:tr h="290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Edit/Remove Sample Job In Preparer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44180"/>
                  </a:ext>
                </a:extLst>
              </a:tr>
              <a:tr h="273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Edit/Reject Sample Job In Reviewer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473544"/>
                  </a:ext>
                </a:extLst>
              </a:tr>
              <a:tr h="271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Edit/Reject Sample Job In Certifier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65273"/>
                  </a:ext>
                </a:extLst>
              </a:tr>
              <a:tr h="271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Assign sample job to Reviewer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71912"/>
                  </a:ext>
                </a:extLst>
              </a:tr>
              <a:tr h="271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Assign sample job to Certifier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236586"/>
                  </a:ext>
                </a:extLst>
              </a:tr>
              <a:tr h="271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Certify a Sample Job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284379"/>
                  </a:ext>
                </a:extLst>
              </a:tr>
              <a:tr h="271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View sample jobs submitted by lab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16759"/>
                  </a:ext>
                </a:extLst>
              </a:tr>
              <a:tr h="271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View state CMDP PWS profile data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938055"/>
                  </a:ext>
                </a:extLst>
              </a:tr>
              <a:tr h="271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View private lab CMDP profile data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757951"/>
                  </a:ext>
                </a:extLst>
              </a:tr>
              <a:tr h="271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 PWS/Lab profile data change requests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</a:rPr>
                        <a:t>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965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80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C46DC-2BE9-4B7B-B807-1237DE25B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Synchronization Engine (DSE)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513CD-19BE-413B-AA6D-198CB527C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level overview of the DSE</a:t>
            </a:r>
          </a:p>
          <a:p>
            <a:r>
              <a:rPr lang="en-US" dirty="0"/>
              <a:t>Detailed review of how the DSE works</a:t>
            </a:r>
          </a:p>
          <a:p>
            <a:pPr lvl="1"/>
            <a:r>
              <a:rPr lang="en-US" dirty="0"/>
              <a:t>Deep dive into the data extracted from SDWIS State</a:t>
            </a:r>
          </a:p>
          <a:p>
            <a:pPr lvl="1"/>
            <a:r>
              <a:rPr lang="en-US" dirty="0"/>
              <a:t>Overview of data transferred from CMDP to SDWIS State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C8A51-680C-4F49-8329-56084926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DD725-C546-4244-A7B1-CA4CD0918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8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A1D96-82B7-44C1-B6ED-06C9F510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Synchronization Engine (DSE)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846BE-B94C-4F84-AD62-27445631C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it</a:t>
            </a:r>
          </a:p>
          <a:p>
            <a:pPr lvl="1"/>
            <a:r>
              <a:rPr lang="en-US" dirty="0"/>
              <a:t>An application that supports two-way data exchange between CMDP and SDWIS State</a:t>
            </a:r>
          </a:p>
          <a:p>
            <a:pPr lvl="2"/>
            <a:r>
              <a:rPr lang="en-US" dirty="0"/>
              <a:t>Extracts data from SDWIS State, passes it to CMDP</a:t>
            </a:r>
          </a:p>
          <a:p>
            <a:pPr lvl="2"/>
            <a:r>
              <a:rPr lang="en-US" dirty="0"/>
              <a:t>Extracts data from CMDP,  sample data is passed to SDWIS State via SDWIS  </a:t>
            </a:r>
            <a:r>
              <a:rPr lang="en-US" dirty="0" err="1"/>
              <a:t>XMLSampling</a:t>
            </a:r>
            <a:endParaRPr lang="en-US" dirty="0"/>
          </a:p>
          <a:p>
            <a:r>
              <a:rPr lang="en-US" dirty="0"/>
              <a:t>Where is it installed</a:t>
            </a:r>
          </a:p>
          <a:p>
            <a:pPr lvl="1"/>
            <a:r>
              <a:rPr lang="en-US" dirty="0"/>
              <a:t>Installed in a primacy agency’s local environment</a:t>
            </a:r>
          </a:p>
          <a:p>
            <a:pPr lvl="1"/>
            <a:r>
              <a:rPr lang="en-US" dirty="0"/>
              <a:t>Can be installed in the same Tomcat deployment that the SDWIS applications are installed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4D1A3-C446-4BD3-A852-6F57801D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993D8-9D9E-4CE9-B968-E9DAB635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92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1168D-C768-4167-8EA6-BE8C7666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630AA-5F19-4A15-976F-95650CE5A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  <a:p>
            <a:pPr lvl="1"/>
            <a:r>
              <a:rPr lang="en-US" dirty="0"/>
              <a:t>State to CMDP (S2C) Process</a:t>
            </a:r>
          </a:p>
          <a:p>
            <a:pPr lvl="2"/>
            <a:r>
              <a:rPr lang="en-US" dirty="0"/>
              <a:t>Runs a series of four queries to extract data from SDWIS State</a:t>
            </a:r>
          </a:p>
          <a:p>
            <a:pPr lvl="3"/>
            <a:r>
              <a:rPr lang="en-US" dirty="0"/>
              <a:t>Extracts all desired data, depending on configuration</a:t>
            </a:r>
          </a:p>
          <a:p>
            <a:pPr lvl="3"/>
            <a:r>
              <a:rPr lang="en-US" dirty="0"/>
              <a:t>or </a:t>
            </a:r>
          </a:p>
          <a:p>
            <a:pPr lvl="3"/>
            <a:r>
              <a:rPr lang="en-US" dirty="0"/>
              <a:t>Extracts the data changed since the last time the extract ran</a:t>
            </a:r>
          </a:p>
          <a:p>
            <a:pPr lvl="2"/>
            <a:r>
              <a:rPr lang="en-US" dirty="0"/>
              <a:t>Transforms and pushes the extracted data to CMDP</a:t>
            </a:r>
          </a:p>
          <a:p>
            <a:pPr lvl="1"/>
            <a:r>
              <a:rPr lang="en-US" dirty="0"/>
              <a:t>CMDP to State (C2S) Process</a:t>
            </a:r>
          </a:p>
          <a:p>
            <a:pPr lvl="2"/>
            <a:r>
              <a:rPr lang="en-US" dirty="0"/>
              <a:t>Extracts the “Submitted” data from CMDP and places data into specified folder</a:t>
            </a:r>
          </a:p>
          <a:p>
            <a:pPr lvl="2"/>
            <a:r>
              <a:rPr lang="en-US" dirty="0"/>
              <a:t>Changes the job status from “Submitted” to “Accepted by State” in CMDP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E65C7-B067-4190-9336-A58C00E2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FEAB5-43BE-45D9-B165-20172B3D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56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364AE-D456-4B35-9A41-5C4EC1008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1350498"/>
            <a:ext cx="9001462" cy="1776408"/>
          </a:xfrm>
        </p:spPr>
        <p:txBody>
          <a:bodyPr>
            <a:normAutofit/>
          </a:bodyPr>
          <a:lstStyle/>
          <a:p>
            <a:r>
              <a:rPr lang="en-US" dirty="0"/>
              <a:t>Data Flow between SDWIS State and CMDP </a:t>
            </a:r>
          </a:p>
        </p:txBody>
      </p:sp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A616D279-CF8A-45A1-8E58-6E386BEAF145}"/>
              </a:ext>
            </a:extLst>
          </p:cNvPr>
          <p:cNvSpPr/>
          <p:nvPr/>
        </p:nvSpPr>
        <p:spPr>
          <a:xfrm>
            <a:off x="4346917" y="4092697"/>
            <a:ext cx="829994" cy="8169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urved Right 5">
            <a:extLst>
              <a:ext uri="{FF2B5EF4-FFF2-40B4-BE49-F238E27FC236}">
                <a16:creationId xmlns:a16="http://schemas.microsoft.com/office/drawing/2014/main" id="{4D94E912-2BB5-413C-9513-55F7754C0105}"/>
              </a:ext>
            </a:extLst>
          </p:cNvPr>
          <p:cNvSpPr/>
          <p:nvPr/>
        </p:nvSpPr>
        <p:spPr>
          <a:xfrm rot="10800000">
            <a:off x="6531293" y="4909624"/>
            <a:ext cx="829994" cy="826012"/>
          </a:xfrm>
          <a:prstGeom prst="curv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4FB1CA-2320-424C-BFC7-507076162FE0}"/>
              </a:ext>
            </a:extLst>
          </p:cNvPr>
          <p:cNvSpPr/>
          <p:nvPr/>
        </p:nvSpPr>
        <p:spPr>
          <a:xfrm>
            <a:off x="5176910" y="4092697"/>
            <a:ext cx="1354381" cy="456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SDWIS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9D28FE-223F-415C-9DF8-376157154D3A}"/>
              </a:ext>
            </a:extLst>
          </p:cNvPr>
          <p:cNvSpPr/>
          <p:nvPr/>
        </p:nvSpPr>
        <p:spPr>
          <a:xfrm>
            <a:off x="5176910" y="5279618"/>
            <a:ext cx="1354381" cy="456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CMDP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F493E4-5128-45C1-9D7A-CBD26531A23C}"/>
              </a:ext>
            </a:extLst>
          </p:cNvPr>
          <p:cNvSpPr/>
          <p:nvPr/>
        </p:nvSpPr>
        <p:spPr>
          <a:xfrm>
            <a:off x="5176909" y="4686156"/>
            <a:ext cx="1354381" cy="456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DSE</a:t>
            </a:r>
          </a:p>
        </p:txBody>
      </p:sp>
      <p:sp>
        <p:nvSpPr>
          <p:cNvPr id="8" name="Arrow: Curved Right 7">
            <a:extLst>
              <a:ext uri="{FF2B5EF4-FFF2-40B4-BE49-F238E27FC236}">
                <a16:creationId xmlns:a16="http://schemas.microsoft.com/office/drawing/2014/main" id="{F8273549-8DF7-460D-831C-7D692DD8B808}"/>
              </a:ext>
            </a:extLst>
          </p:cNvPr>
          <p:cNvSpPr/>
          <p:nvPr/>
        </p:nvSpPr>
        <p:spPr>
          <a:xfrm>
            <a:off x="4346913" y="4909624"/>
            <a:ext cx="829994" cy="8169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Curved Right 10">
            <a:extLst>
              <a:ext uri="{FF2B5EF4-FFF2-40B4-BE49-F238E27FC236}">
                <a16:creationId xmlns:a16="http://schemas.microsoft.com/office/drawing/2014/main" id="{16E32BC2-727A-472B-9919-AEDE1B1B47C0}"/>
              </a:ext>
            </a:extLst>
          </p:cNvPr>
          <p:cNvSpPr/>
          <p:nvPr/>
        </p:nvSpPr>
        <p:spPr>
          <a:xfrm rot="10800000">
            <a:off x="6531288" y="4083611"/>
            <a:ext cx="829994" cy="826012"/>
          </a:xfrm>
          <a:prstGeom prst="curv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48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FB70-EB73-4685-8F7C-A9E0A728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DSE Data Flow</a:t>
            </a:r>
            <a:endParaRPr lang="en-US" dirty="0"/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39F8223B-86DA-4FF5-B945-0F308A694A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" y="1486216"/>
            <a:ext cx="9677399" cy="500591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DCEFF-BE51-4523-94EC-78D91E37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E8291-0719-4510-9766-73D50310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03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AD21B-1FEB-4A43-B825-3E84243DF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3657-261A-4AB1-A805-CF0ED256C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B850B-021B-44A8-8998-225C06E3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09257-3FB2-496F-BD3C-B3E0775C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92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14F6-13CF-4E00-9438-9DC177E49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 from SDWIS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63346-C017-4D6E-BFBC-B75D8B8AD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 Main Components of Data Extraction</a:t>
            </a:r>
          </a:p>
          <a:p>
            <a:pPr lvl="1"/>
            <a:r>
              <a:rPr lang="en-US" sz="3200" dirty="0"/>
              <a:t>Legal Entities (Laboratories)</a:t>
            </a:r>
          </a:p>
          <a:p>
            <a:pPr lvl="1"/>
            <a:r>
              <a:rPr lang="en-US" sz="3200" dirty="0"/>
              <a:t>Water Systems</a:t>
            </a:r>
          </a:p>
          <a:p>
            <a:pPr lvl="2"/>
            <a:r>
              <a:rPr lang="en-US" sz="2800" dirty="0"/>
              <a:t>Water System Facilities</a:t>
            </a:r>
          </a:p>
          <a:p>
            <a:pPr lvl="3"/>
            <a:r>
              <a:rPr lang="en-US" sz="2400" dirty="0"/>
              <a:t>Sample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77E6E-01B5-436B-B517-2F062C25D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49638-2011-4876-93B8-782522C8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11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354B4-A8AA-4AAC-A7AD-4709F7B4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 – Legal Entities (Laboratories)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4753-E99A-401C-9016-248B3A3FA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Extracts data from 4 tables in SDWIS</a:t>
            </a:r>
          </a:p>
          <a:p>
            <a:pPr lvl="1"/>
            <a:r>
              <a:rPr lang="en-US" dirty="0"/>
              <a:t>TSALAB - Laboratory</a:t>
            </a:r>
          </a:p>
          <a:p>
            <a:pPr lvl="1"/>
            <a:r>
              <a:rPr lang="en-US" dirty="0"/>
              <a:t>TSALLEA - Lab to Legal Entity Association</a:t>
            </a:r>
          </a:p>
          <a:p>
            <a:pPr lvl="1"/>
            <a:r>
              <a:rPr lang="en-US" dirty="0"/>
              <a:t>TINLGENT - Legal Entity</a:t>
            </a:r>
          </a:p>
          <a:p>
            <a:pPr lvl="1"/>
            <a:r>
              <a:rPr lang="en-US" dirty="0"/>
              <a:t>TINLGCOM - Legal Entity Communication</a:t>
            </a:r>
          </a:p>
          <a:p>
            <a:r>
              <a:rPr lang="en-US" dirty="0"/>
              <a:t>Extraction Triggered by Timestamp Update to Either:</a:t>
            </a:r>
          </a:p>
          <a:p>
            <a:pPr lvl="1"/>
            <a:r>
              <a:rPr lang="en-US" dirty="0"/>
              <a:t>TSALAB</a:t>
            </a:r>
          </a:p>
          <a:p>
            <a:pPr lvl="1"/>
            <a:r>
              <a:rPr lang="en-US" dirty="0"/>
              <a:t>TINLGENT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96B08-EA8A-411E-8848-E4CCFE03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C7F42-9EE0-4917-915B-D16DB2DDA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1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A6BA-EE10-4DAF-8E55-9A838FF1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55109-B2CA-4048-9340-CD4DA5388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effectLst/>
              </a:rPr>
              <a:t>CMDP Overview/Prerequisites</a:t>
            </a:r>
          </a:p>
          <a:p>
            <a:pPr lvl="1"/>
            <a:r>
              <a:rPr lang="en-US" dirty="0">
                <a:effectLst/>
              </a:rPr>
              <a:t>SDWIS State</a:t>
            </a:r>
          </a:p>
          <a:p>
            <a:pPr lvl="1"/>
            <a:r>
              <a:rPr lang="en-US" dirty="0">
                <a:effectLst/>
              </a:rPr>
              <a:t>Data Synchronization Engine (DSE)</a:t>
            </a:r>
          </a:p>
          <a:p>
            <a:pPr lvl="1"/>
            <a:r>
              <a:rPr lang="en-US" dirty="0">
                <a:effectLst/>
              </a:rPr>
              <a:t>Shared CROMERR Services(SCS) Accounts ( State / PWS /  Lab )</a:t>
            </a:r>
          </a:p>
          <a:p>
            <a:pPr lvl="0"/>
            <a:r>
              <a:rPr lang="en-US" dirty="0">
                <a:effectLst/>
              </a:rPr>
              <a:t>CMDP Getting Started</a:t>
            </a:r>
          </a:p>
          <a:p>
            <a:pPr lvl="1"/>
            <a:r>
              <a:rPr lang="en-US" dirty="0">
                <a:effectLst/>
              </a:rPr>
              <a:t>Data Synchronization Engine (DSE) Overview</a:t>
            </a:r>
          </a:p>
          <a:p>
            <a:r>
              <a:rPr lang="en-US" dirty="0">
                <a:effectLst/>
              </a:rPr>
              <a:t>CMDP Sample Prerequisites  (SDWIS State Data Tie-in)</a:t>
            </a:r>
          </a:p>
          <a:p>
            <a:pPr lvl="1"/>
            <a:r>
              <a:rPr lang="en-US" dirty="0">
                <a:effectLst/>
              </a:rPr>
              <a:t>Compare SDWIS State LE entry migrated to the CMDP</a:t>
            </a:r>
          </a:p>
          <a:p>
            <a:pPr lvl="1"/>
            <a:r>
              <a:rPr lang="en-US" dirty="0">
                <a:effectLst/>
              </a:rPr>
              <a:t>Compare SDWIS State Inventory entry migrated to the CMDP</a:t>
            </a:r>
          </a:p>
          <a:p>
            <a:pPr lvl="0"/>
            <a:r>
              <a:rPr lang="en-US" dirty="0">
                <a:effectLst/>
              </a:rPr>
              <a:t>Break (15 minutes)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853A2-CA5A-4EF9-B3CA-73EA07FB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B871E-F525-466E-8F68-7C648F1F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37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FC8A-D9A9-4313-9BA2-D3265FCB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 - Laboratory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B7E00F4-B22A-462F-8A56-997ACB8946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987179"/>
              </p:ext>
            </p:extLst>
          </p:nvPr>
        </p:nvGraphicFramePr>
        <p:xfrm>
          <a:off x="914400" y="2095500"/>
          <a:ext cx="10353674" cy="3337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455102228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1075633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Primacy Agency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Lab Name*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58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Certifying 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Lab ID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19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Line 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 Line 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392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44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Zip Code/International Postal Code*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Country Code*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805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Email/URL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 (BUS/EMERG/HOME/MOB/FAX)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3254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* = Active Administrative Contact Associated to Lab record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275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Not Extracted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65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Additional Contacts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Certification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668721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6C74F0-CEF1-487A-A055-DFB8BBE2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82CC4-29CB-4FCE-8F16-510AF19D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0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354B4-A8AA-4AAC-A7AD-4709F7B4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 – Water System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25161-7419-453A-AB4D-AF73BE7BF0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Extracts data from 7 tables in SDWIS</a:t>
            </a:r>
          </a:p>
          <a:p>
            <a:pPr lvl="1"/>
            <a:r>
              <a:rPr lang="en-US" dirty="0"/>
              <a:t>TINWSYS – Water System</a:t>
            </a:r>
          </a:p>
          <a:p>
            <a:pPr lvl="1"/>
            <a:r>
              <a:rPr lang="en-US" dirty="0"/>
              <a:t>TINWSLEC – Water System to Legal Entity Association</a:t>
            </a:r>
          </a:p>
          <a:p>
            <a:pPr lvl="1"/>
            <a:r>
              <a:rPr lang="en-US" dirty="0"/>
              <a:t>TINLGENT - Legal Entity</a:t>
            </a:r>
          </a:p>
          <a:p>
            <a:pPr lvl="1"/>
            <a:r>
              <a:rPr lang="en-US" dirty="0"/>
              <a:t>TININDIV - Individual</a:t>
            </a:r>
          </a:p>
          <a:p>
            <a:pPr lvl="1"/>
            <a:r>
              <a:rPr lang="en-US" dirty="0"/>
              <a:t>TINAOPRD – Annual Operating Period</a:t>
            </a:r>
          </a:p>
          <a:p>
            <a:pPr lvl="1"/>
            <a:r>
              <a:rPr lang="en-US" dirty="0"/>
              <a:t>TINPOPSV – Population Served</a:t>
            </a:r>
          </a:p>
          <a:p>
            <a:pPr lvl="1"/>
            <a:r>
              <a:rPr lang="en-US" dirty="0"/>
              <a:t>TINWASH – Water System History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A9F275-CC6E-439D-942F-A6F84B804D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Extraction Triggered by Timestamp Update to Either:</a:t>
            </a:r>
          </a:p>
          <a:p>
            <a:pPr lvl="1"/>
            <a:r>
              <a:rPr lang="en-US" dirty="0"/>
              <a:t>TINWSYS</a:t>
            </a:r>
          </a:p>
          <a:p>
            <a:pPr lvl="1"/>
            <a:r>
              <a:rPr lang="en-US" dirty="0"/>
              <a:t>TINLGENT</a:t>
            </a:r>
          </a:p>
          <a:p>
            <a:pPr lvl="1"/>
            <a:r>
              <a:rPr lang="en-US" dirty="0"/>
              <a:t>TININDIV</a:t>
            </a:r>
          </a:p>
          <a:p>
            <a:pPr lvl="1"/>
            <a:r>
              <a:rPr lang="en-US" dirty="0"/>
              <a:t>TINAOPRD</a:t>
            </a:r>
          </a:p>
          <a:p>
            <a:pPr lvl="1"/>
            <a:r>
              <a:rPr lang="en-US" dirty="0"/>
              <a:t>TINPOPSV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C6C22-D685-4838-8D35-753C286EB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94B8B-908F-4D73-90B6-19CAB403B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</a:p>
        </p:txBody>
      </p:sp>
    </p:spTree>
    <p:extLst>
      <p:ext uri="{BB962C8B-B14F-4D97-AF65-F5344CB8AC3E}">
        <p14:creationId xmlns:p14="http://schemas.microsoft.com/office/powerpoint/2010/main" val="397281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8ED9-10FE-4C12-B056-E46F3469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 – Water System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D5B23A-0B4C-4543-BF36-489BEB11AB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969791"/>
              </p:ext>
            </p:extLst>
          </p:nvPr>
        </p:nvGraphicFramePr>
        <p:xfrm>
          <a:off x="914400" y="2095500"/>
          <a:ext cx="10353674" cy="3606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2468756575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3892365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PWS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PWS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46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Alternate State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4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Activity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3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Water Ratios (GW, GWP, SW, SWP, GU, GUP)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Fed Primary Source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46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State PWS Type (if null, then Federal PWS Type)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Water System Deleted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94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6243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Items of Note: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26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Federal PWS Type is NOT extracted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TINWSYS.D_Population_Count</a:t>
                      </a:r>
                      <a:r>
                        <a:rPr lang="en-US" dirty="0"/>
                        <a:t> is not extracted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79124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Extract is for Active/Inactive/Potential water systems and any system with a “Deleted” record in the Water System History table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560472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0DD4F-2160-49A9-AAD4-673D18ACE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6BEAC-2B45-4D59-BF13-756566E5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02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8ED9-10FE-4C12-B056-E46F3469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 – Water System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D5B23A-0B4C-4543-BF36-489BEB11AB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910376"/>
              </p:ext>
            </p:extLst>
          </p:nvPr>
        </p:nvGraphicFramePr>
        <p:xfrm>
          <a:off x="914400" y="2095500"/>
          <a:ext cx="10353674" cy="4079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2468756575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389236529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/>
                        <a:t>Population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46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Average Daily Count (Not from TINWSYS)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4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Effective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Seasonal 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3579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/>
                        <a:t>Contact 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46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First Name*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Last Name*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94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Address Line 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Address Line 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285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City*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State*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6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Zip Code/International Postal Code*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Country Code*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75416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Admin Contact Begin Date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83283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* = Active Individual Administrative Contact associated to water system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654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No phone/email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07212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8EE253-43BE-4DC1-A56C-41D2D541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BA18B-6D03-4B2B-9633-D8AA4D82C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248400"/>
            <a:ext cx="6672865" cy="365125"/>
          </a:xfrm>
        </p:spPr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81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354B4-A8AA-4AAC-A7AD-4709F7B4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 – </a:t>
            </a:r>
            <a:br>
              <a:rPr lang="en-US" dirty="0"/>
            </a:br>
            <a:r>
              <a:rPr lang="en-US" dirty="0"/>
              <a:t>Water System </a:t>
            </a:r>
            <a:r>
              <a:rPr lang="en-US" dirty="0" err="1"/>
              <a:t>FAcilities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4753-E99A-401C-9016-248B3A3FA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Extracts data from 3 tables in SDWIS</a:t>
            </a:r>
          </a:p>
          <a:p>
            <a:pPr lvl="1"/>
            <a:r>
              <a:rPr lang="en-US" dirty="0"/>
              <a:t>TINWSF – Water System Facility</a:t>
            </a:r>
          </a:p>
          <a:p>
            <a:pPr lvl="1"/>
            <a:r>
              <a:rPr lang="en-US" dirty="0"/>
              <a:t>TINWSFC – Water System Facility to Legal Entity Association</a:t>
            </a:r>
          </a:p>
          <a:p>
            <a:pPr lvl="1"/>
            <a:r>
              <a:rPr lang="en-US" dirty="0"/>
              <a:t>TINLGENT - Legal Entity</a:t>
            </a:r>
          </a:p>
          <a:p>
            <a:r>
              <a:rPr lang="en-US" dirty="0"/>
              <a:t>Extraction Triggered by Timestamp Update to Either:</a:t>
            </a:r>
          </a:p>
          <a:p>
            <a:pPr lvl="1"/>
            <a:r>
              <a:rPr lang="en-US" dirty="0"/>
              <a:t>TINWSF</a:t>
            </a:r>
          </a:p>
          <a:p>
            <a:pPr lvl="1"/>
            <a:r>
              <a:rPr lang="en-US" dirty="0"/>
              <a:t>TINLGENT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39DFC-9412-4EDF-B1F7-D7B694CFA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6B981-9EE9-463E-A0E3-0CAACE7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69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8ED9-10FE-4C12-B056-E46F3469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 – </a:t>
            </a:r>
            <a:br>
              <a:rPr lang="en-US" dirty="0"/>
            </a:br>
            <a:r>
              <a:rPr lang="en-US" dirty="0"/>
              <a:t>Water System facility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D5B23A-0B4C-4543-BF36-489BEB11AB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286714"/>
              </p:ext>
            </p:extLst>
          </p:nvPr>
        </p:nvGraphicFramePr>
        <p:xfrm>
          <a:off x="914400" y="2095500"/>
          <a:ext cx="10353674" cy="4079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2468756575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3892365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State Assigned ID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External System Number (Federal Facility 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46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Facility Type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Facility Name if null (“No Value From State”)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4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Local Name if null (“No Value From State”)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Activity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3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Activity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Availability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46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Water Source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Water Source Type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94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Treatment Status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285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Note:  </a:t>
                      </a:r>
                      <a:r>
                        <a:rPr lang="en-US" b="1" dirty="0"/>
                        <a:t>All</a:t>
                      </a:r>
                      <a:r>
                        <a:rPr lang="en-US" dirty="0"/>
                        <a:t> Facilities for Extracted PWSs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6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 Line 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 Line 2*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80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66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Zip Code/International Postal Code*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01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* = Active Contacts for WSF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338229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A0E2A-2D30-4D35-8627-5D2DB113D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FDDCC-0CB6-4E02-8E11-EFDF5BB6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248400"/>
            <a:ext cx="6672865" cy="365125"/>
          </a:xfrm>
        </p:spPr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8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354B4-A8AA-4AAC-A7AD-4709F7B4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 – Sample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4753-E99A-401C-9016-248B3A3FA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Extracts data from 1 table in SDWIS</a:t>
            </a:r>
          </a:p>
          <a:p>
            <a:pPr lvl="1"/>
            <a:r>
              <a:rPr lang="en-US" dirty="0"/>
              <a:t>TSASMPPT – Sample Point</a:t>
            </a:r>
          </a:p>
          <a:p>
            <a:r>
              <a:rPr lang="en-US" dirty="0"/>
              <a:t>Extraction Triggered by Timestamp Update to:</a:t>
            </a:r>
          </a:p>
          <a:p>
            <a:pPr lvl="1"/>
            <a:r>
              <a:rPr lang="en-US" dirty="0"/>
              <a:t>TSASMPPT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743D5-9EF5-4741-93FE-69925A2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AE8A9-43E3-446A-84E8-D7B82658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55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8ED9-10FE-4C12-B056-E46F3469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 – </a:t>
            </a:r>
            <a:br>
              <a:rPr lang="en-US" dirty="0"/>
            </a:br>
            <a:r>
              <a:rPr lang="en-US" dirty="0"/>
              <a:t>Sample Point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D5B23A-0B4C-4543-BF36-489BEB11AB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537459"/>
              </p:ext>
            </p:extLst>
          </p:nvPr>
        </p:nvGraphicFramePr>
        <p:xfrm>
          <a:off x="914400" y="2286564"/>
          <a:ext cx="10353674" cy="2225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2468756575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3892365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Identification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Description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46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Activity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Activity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4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Source Type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3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94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Note 3 (as a comment)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285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Sample Points for Extracted WSFs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62438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9E0C17-0B70-4DDF-8000-A21C0EDB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07B35-1F6D-48F6-8D18-655089AED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73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6B54-8DA5-4C1E-9FC6-967CF3457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D79E-881A-4965-A953-3FAA95C81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ID Change or Lab/PWS Name Change</a:t>
            </a:r>
          </a:p>
          <a:p>
            <a:r>
              <a:rPr lang="en-US" dirty="0"/>
              <a:t>Sample Point ID Change</a:t>
            </a:r>
          </a:p>
          <a:p>
            <a:r>
              <a:rPr lang="en-US" dirty="0"/>
              <a:t>Sample Point Activity Status Changes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22D21-B38A-41E5-9D0E-02DA49E5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02127-FA11-4866-A7CF-4DD9A7D6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06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37A38-AFC9-4BCB-B511-5CA047CE3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ID or Lab/PWS Name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88C76-0091-4A11-B555-9D65F9854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Laboratories and Public Water Systems are referred to Organizations in Shared CROMERR Services (SCS)</a:t>
            </a:r>
          </a:p>
          <a:p>
            <a:r>
              <a:rPr lang="en-US" dirty="0"/>
              <a:t>SCS uses the name of an organization as part of the identifier.  </a:t>
            </a:r>
          </a:p>
          <a:p>
            <a:r>
              <a:rPr lang="en-US" dirty="0"/>
              <a:t>Therefore if a name of an organization changes, that constitutes a new organization.</a:t>
            </a:r>
          </a:p>
          <a:p>
            <a:pPr lvl="1"/>
            <a:r>
              <a:rPr lang="en-US" dirty="0"/>
              <a:t>Requiring all users registered to the original organization to register with the new organization.   (Working on a process to help automate this.)</a:t>
            </a:r>
          </a:p>
          <a:p>
            <a:r>
              <a:rPr lang="en-US" dirty="0"/>
              <a:t>This is not triggered by any limitation in CMDP, it is triggered by SCS policy.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DDD45-25E7-4A9D-8C0B-1D495C84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08AA2-E258-4487-818A-DDFE2267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A6BA-EE10-4DAF-8E55-9A838FF1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55109-B2CA-4048-9340-CD4DA5388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effectLst/>
              </a:rPr>
              <a:t>CMDP Sample submissions</a:t>
            </a:r>
          </a:p>
          <a:p>
            <a:pPr lvl="1"/>
            <a:r>
              <a:rPr lang="en-US" dirty="0">
                <a:effectLst/>
              </a:rPr>
              <a:t>Various methods to enter a sample</a:t>
            </a:r>
          </a:p>
          <a:p>
            <a:pPr lvl="1"/>
            <a:r>
              <a:rPr lang="en-US" dirty="0">
                <a:effectLst/>
              </a:rPr>
              <a:t>TC / E. Coli sample</a:t>
            </a:r>
          </a:p>
          <a:p>
            <a:pPr lvl="1"/>
            <a:r>
              <a:rPr lang="en-US" dirty="0">
                <a:effectLst/>
              </a:rPr>
              <a:t>Nitrate / Nitrite sample</a:t>
            </a:r>
          </a:p>
          <a:p>
            <a:pPr lvl="1"/>
            <a:r>
              <a:rPr lang="en-US" dirty="0">
                <a:effectLst/>
              </a:rPr>
              <a:t>Promote / Certify</a:t>
            </a:r>
          </a:p>
          <a:p>
            <a:pPr lvl="1"/>
            <a:r>
              <a:rPr lang="en-US" dirty="0">
                <a:effectLst/>
              </a:rPr>
              <a:t>Run DSE for SDWIS XML Sampling</a:t>
            </a:r>
          </a:p>
          <a:p>
            <a:pPr lvl="0"/>
            <a:r>
              <a:rPr lang="en-US" dirty="0">
                <a:effectLst/>
              </a:rPr>
              <a:t>SDWIS State </a:t>
            </a:r>
          </a:p>
          <a:p>
            <a:pPr lvl="1"/>
            <a:r>
              <a:rPr lang="en-US" dirty="0">
                <a:effectLst/>
              </a:rPr>
              <a:t>Pull submitted jobs from SDWIS XML Sampling</a:t>
            </a:r>
          </a:p>
          <a:p>
            <a:pPr lvl="1"/>
            <a:r>
              <a:rPr lang="en-US" dirty="0">
                <a:effectLst/>
              </a:rPr>
              <a:t>Run compliance determination on the samples submitted</a:t>
            </a:r>
          </a:p>
          <a:p>
            <a:pPr lvl="0"/>
            <a:r>
              <a:rPr lang="en-US" dirty="0">
                <a:effectLst/>
              </a:rPr>
              <a:t>Break (15 minutes)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853A2-CA5A-4EF9-B3CA-73EA07FB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B871E-F525-466E-8F68-7C648F1F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12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DACB-FC8E-4A1B-9F1F-568DA839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point ID/Status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AA429-9D27-48D6-8565-29572F831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SDWIS State allows a user to change Sample Point ID value.</a:t>
            </a:r>
          </a:p>
          <a:p>
            <a:r>
              <a:rPr lang="en-US" dirty="0"/>
              <a:t>CMDP does NOT have the ability to update a Sample Point ID</a:t>
            </a:r>
          </a:p>
          <a:p>
            <a:pPr lvl="1"/>
            <a:r>
              <a:rPr lang="en-US" dirty="0"/>
              <a:t>Therefore</a:t>
            </a:r>
          </a:p>
          <a:p>
            <a:pPr lvl="2"/>
            <a:r>
              <a:rPr lang="en-US" dirty="0"/>
              <a:t>A new Sample Point ID value will constitute a new sample point in CMDP</a:t>
            </a:r>
          </a:p>
          <a:p>
            <a:pPr lvl="2"/>
            <a:r>
              <a:rPr lang="en-US" dirty="0"/>
              <a:t>Old  sample point will still exist and is considered valid by CMDP </a:t>
            </a:r>
          </a:p>
          <a:p>
            <a:pPr lvl="2"/>
            <a:r>
              <a:rPr lang="en-US" dirty="0"/>
              <a:t>Sequence of events will determine what data is in CMDP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77746-2362-4734-A9D6-19F25B67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EE213-EDFD-4F85-A516-969B4BF9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38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6A59-B25E-4A94-B7B9-E047F40A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Point ID change</a:t>
            </a:r>
            <a:br>
              <a:rPr lang="en-US" dirty="0"/>
            </a:br>
            <a:r>
              <a:rPr lang="en-US" dirty="0"/>
              <a:t>Scenario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85F1E-76C2-4088-A85B-C189AF801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Point ID (RTCR001) – In SDWIS State and CMDP</a:t>
            </a:r>
          </a:p>
          <a:p>
            <a:r>
              <a:rPr lang="en-US" dirty="0"/>
              <a:t>Changed Sample Point ID to (RTCR002) in SDWIS State</a:t>
            </a:r>
          </a:p>
          <a:p>
            <a:r>
              <a:rPr lang="en-US" dirty="0"/>
              <a:t>Run DSE</a:t>
            </a:r>
          </a:p>
          <a:p>
            <a:r>
              <a:rPr lang="en-US" dirty="0"/>
              <a:t>In SDWIS State you will only have (RTCR002)</a:t>
            </a:r>
          </a:p>
          <a:p>
            <a:r>
              <a:rPr lang="en-US" dirty="0"/>
              <a:t>In CMDP you will have (RTCR001) and (RTCR002)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B0358-ABDE-4036-89DF-7D8985F21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356C0-DA10-448B-90EA-5ABC0AB55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403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5385-F7BA-47D3-B8D9-9497B1DB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Point ID and status Change</a:t>
            </a:r>
            <a:br>
              <a:rPr lang="en-US" dirty="0"/>
            </a:br>
            <a:r>
              <a:rPr lang="en-US" dirty="0"/>
              <a:t>Scenario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1E4C7-6FD4-412D-9423-0039FE4E7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Sample Point ID (RTCR001) – Active in SDWIS State and CMDP</a:t>
            </a:r>
          </a:p>
          <a:p>
            <a:r>
              <a:rPr lang="en-US" dirty="0"/>
              <a:t>Change status to Inactive and change to (RTCR001-old) in SDWIS State</a:t>
            </a:r>
          </a:p>
          <a:p>
            <a:r>
              <a:rPr lang="en-US" dirty="0"/>
              <a:t>Create new Active Sample Point ID (RTCR002) in SDWIS State</a:t>
            </a:r>
          </a:p>
          <a:p>
            <a:r>
              <a:rPr lang="en-US" dirty="0"/>
              <a:t>Run DSE</a:t>
            </a:r>
          </a:p>
          <a:p>
            <a:r>
              <a:rPr lang="en-US" dirty="0"/>
              <a:t>In SDWIS State you will have (RTCR001-old) with status of Inactive and Active (RTCR002) </a:t>
            </a:r>
          </a:p>
          <a:p>
            <a:r>
              <a:rPr lang="en-US" dirty="0"/>
              <a:t>In CMDP you will have</a:t>
            </a:r>
          </a:p>
          <a:p>
            <a:pPr lvl="1"/>
            <a:r>
              <a:rPr lang="en-US" dirty="0"/>
              <a:t>Active (RTCR001) </a:t>
            </a:r>
          </a:p>
          <a:p>
            <a:pPr lvl="1"/>
            <a:r>
              <a:rPr lang="en-US" dirty="0"/>
              <a:t>Inactive (RTCR001-old)</a:t>
            </a:r>
          </a:p>
          <a:p>
            <a:pPr lvl="1"/>
            <a:r>
              <a:rPr lang="en-US" dirty="0"/>
              <a:t>Active (RTCR002)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34101-611C-46B6-AF85-25E02147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4A838-B08F-48BE-B80D-4A1541C4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5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7E41-C7A9-4384-A178-25929F0B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221CB-0623-40F5-B959-12F6CF768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C3CD0-367D-48BE-86AD-82EE21BB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A4870-4457-4718-B442-BE4E38E2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839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1232-E8AB-4B3D-91E3-BBA2C0BF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from CMDP to SDWIS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8A207-9B74-4905-B45D-A578F709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Samples/Sample Results/Field Results</a:t>
            </a:r>
          </a:p>
          <a:p>
            <a:pPr lvl="1"/>
            <a:r>
              <a:rPr lang="en-US" dirty="0"/>
              <a:t>Chemical/Microbial/Cryptosporidium/Composite</a:t>
            </a:r>
          </a:p>
          <a:p>
            <a:r>
              <a:rPr lang="en-US" dirty="0"/>
              <a:t>Operational Summary</a:t>
            </a:r>
          </a:p>
          <a:p>
            <a:pPr lvl="1"/>
            <a:r>
              <a:rPr lang="en-US" dirty="0"/>
              <a:t>Combined Filter Effluent Maximum Turbidity (MAXT)</a:t>
            </a:r>
          </a:p>
          <a:p>
            <a:pPr lvl="1"/>
            <a:r>
              <a:rPr lang="en-US" dirty="0"/>
              <a:t>Combined Filter Effluent 95% Turbidity (95PT)</a:t>
            </a:r>
          </a:p>
          <a:p>
            <a:pPr lvl="1"/>
            <a:r>
              <a:rPr lang="en-US" dirty="0"/>
              <a:t>Individual Filter Effluent (IFT)</a:t>
            </a:r>
          </a:p>
          <a:p>
            <a:pPr lvl="1"/>
            <a:r>
              <a:rPr lang="en-US" dirty="0"/>
              <a:t>Entry Point Residual Disinfectant Concentration (EPRD)</a:t>
            </a:r>
          </a:p>
          <a:p>
            <a:pPr lvl="1"/>
            <a:r>
              <a:rPr lang="en-US" dirty="0"/>
              <a:t>Distribution Residual Disinfectant Concentration (DSRD)</a:t>
            </a:r>
          </a:p>
          <a:p>
            <a:pPr lvl="1"/>
            <a:r>
              <a:rPr lang="en-US" dirty="0"/>
              <a:t>Chlorine/Chloramine Maximum Residual Disinfectant Level (MRDL)</a:t>
            </a:r>
          </a:p>
          <a:p>
            <a:r>
              <a:rPr lang="en-US" dirty="0"/>
              <a:t>Not Migrated</a:t>
            </a:r>
          </a:p>
          <a:p>
            <a:pPr lvl="1"/>
            <a:r>
              <a:rPr lang="en-US" dirty="0"/>
              <a:t>Chlorine Dioxide and Chlorite / LCR WQP / TOC / Ozone Treatment (Bromate)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DF5E4-4D45-4964-A983-A9F92968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CD6B2-0537-4F39-91AF-9C0ACA9E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000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C970B-63FC-47FB-99BB-DC8245CE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51BB1-507A-418F-AEF0-8FBDEADAF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SDWIS State inventory update pushed to CMDP</a:t>
            </a:r>
          </a:p>
          <a:p>
            <a:r>
              <a:rPr lang="en-US" dirty="0"/>
              <a:t>Templates</a:t>
            </a:r>
          </a:p>
          <a:p>
            <a:r>
              <a:rPr lang="en-US" dirty="0"/>
              <a:t>Web forms</a:t>
            </a:r>
          </a:p>
          <a:p>
            <a:r>
              <a:rPr lang="en-US" dirty="0"/>
              <a:t>Certify/Submit</a:t>
            </a:r>
          </a:p>
          <a:p>
            <a:r>
              <a:rPr lang="en-US" dirty="0"/>
              <a:t>Download via DSE</a:t>
            </a:r>
          </a:p>
          <a:p>
            <a:r>
              <a:rPr lang="en-US" dirty="0"/>
              <a:t>Migrate into SDWIS State via SDWIS </a:t>
            </a:r>
            <a:r>
              <a:rPr lang="en-US" dirty="0" err="1"/>
              <a:t>XMLSampling</a:t>
            </a:r>
            <a:endParaRPr lang="en-US" dirty="0"/>
          </a:p>
          <a:p>
            <a:r>
              <a:rPr lang="en-US" dirty="0"/>
              <a:t>Run Compliance in SDWIS State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01BF3-CAD3-4194-9A0A-749AC43D5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3F3B-6358-41D3-BC89-46A8AA15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D1CAB03-F6A4-4736-85F6-261056424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"/>
            <a:ext cx="12192000" cy="6858000"/>
          </a:xfrm>
          <a:prstGeom prst="rect">
            <a:avLst/>
          </a:prstGeom>
          <a:gradFill flip="none" rotWithShape="1">
            <a:gsLst>
              <a:gs pos="32000">
                <a:schemeClr val="bg2">
                  <a:lumMod val="75000"/>
                  <a:alpha val="3000"/>
                </a:schemeClr>
              </a:gs>
              <a:gs pos="100000">
                <a:sysClr val="windowText" lastClr="000000">
                  <a:alpha val="70000"/>
                </a:sysClr>
              </a:gs>
            </a:gsLst>
            <a:path path="circle">
              <a:fillToRect l="50000" t="5000" r="50000" b="95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2321B3-5D47-422E-8DD6-192DA485F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sharpenSoften amount="35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close up of a map&#10;&#10;Description automatically generated">
            <a:extLst>
              <a:ext uri="{FF2B5EF4-FFF2-40B4-BE49-F238E27FC236}">
                <a16:creationId xmlns:a16="http://schemas.microsoft.com/office/drawing/2014/main" id="{CF6EC2EF-8D4C-4522-8CF4-6F2F01F4C9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" y="77860"/>
            <a:ext cx="10899648" cy="678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3998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7E41-C7A9-4384-A178-25929F0B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221CB-0623-40F5-B959-12F6CF768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C3CD0-367D-48BE-86AD-82EE21BB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A4870-4457-4718-B442-BE4E38E2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2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A6BA-EE10-4DAF-8E55-9A838FF1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55109-B2CA-4048-9340-CD4DA5388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CMDP State Perspective (Alaska)</a:t>
            </a:r>
          </a:p>
          <a:p>
            <a:pPr lvl="1"/>
            <a:r>
              <a:rPr lang="en-US" dirty="0">
                <a:effectLst/>
              </a:rPr>
              <a:t>Transition Project / Lessons Learned</a:t>
            </a:r>
          </a:p>
          <a:p>
            <a:pPr lvl="1"/>
            <a:r>
              <a:rPr lang="en-US" dirty="0">
                <a:effectLst/>
              </a:rPr>
              <a:t>Managing CMDP experience / Day to day what to expect</a:t>
            </a:r>
          </a:p>
          <a:p>
            <a:pPr lvl="0"/>
            <a:r>
              <a:rPr lang="en-US" dirty="0">
                <a:effectLst/>
              </a:rPr>
              <a:t>CMDP Q&amp;A / Interactive Session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853A2-CA5A-4EF9-B3CA-73EA07FB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B871E-F525-466E-8F68-7C648F1F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4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0FB9A-5A1A-43DB-A739-98E706602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CMDP 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3F34E-086D-4486-8419-3D8170A53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SDWIS State and SDWIS </a:t>
            </a:r>
            <a:r>
              <a:rPr lang="en-US" dirty="0" err="1"/>
              <a:t>XMLSampling</a:t>
            </a:r>
            <a:endParaRPr lang="en-US" dirty="0"/>
          </a:p>
          <a:p>
            <a:pPr lvl="1"/>
            <a:r>
              <a:rPr lang="en-US" dirty="0"/>
              <a:t>Agencies not using SDWIS State can use CMDP, however </a:t>
            </a:r>
          </a:p>
          <a:p>
            <a:pPr lvl="2"/>
            <a:r>
              <a:rPr lang="en-US" dirty="0"/>
              <a:t>extract from their data system will not be automatic</a:t>
            </a:r>
          </a:p>
          <a:p>
            <a:pPr lvl="2"/>
            <a:r>
              <a:rPr lang="en-US" dirty="0"/>
              <a:t>DSE can download data from CMDP, however it will not automatically import into their data system</a:t>
            </a:r>
          </a:p>
          <a:p>
            <a:r>
              <a:rPr lang="en-US" dirty="0"/>
              <a:t>DSE Installation</a:t>
            </a:r>
          </a:p>
          <a:p>
            <a:pPr lvl="1"/>
            <a:r>
              <a:rPr lang="en-US" dirty="0"/>
              <a:t>Discussed if further detail in next segment</a:t>
            </a:r>
          </a:p>
          <a:p>
            <a:r>
              <a:rPr lang="en-US" dirty="0"/>
              <a:t>Registrations with Shared CROMERR Services (SCS)</a:t>
            </a:r>
          </a:p>
          <a:p>
            <a:pPr lvl="1"/>
            <a:r>
              <a:rPr lang="en-US" dirty="0"/>
              <a:t>CMDP State Administrator(s)</a:t>
            </a:r>
          </a:p>
          <a:p>
            <a:pPr lvl="1"/>
            <a:r>
              <a:rPr lang="en-US" dirty="0"/>
              <a:t>CMDP Lab/PWS Administrators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17C80-62F7-4353-8BB0-1C2851AF8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7E70B-9D35-42E3-BEE6-F5F10606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5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FB70-EB73-4685-8F7C-A9E0A728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CMDP </a:t>
            </a:r>
            <a:r>
              <a:rPr lang="en-US" dirty="0" err="1">
                <a:effectLst/>
              </a:rPr>
              <a:t>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02A08-2C6A-43BF-8E81-6A11398D3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Compliance Monitoring Data Portal (CMDP)</a:t>
            </a:r>
          </a:p>
          <a:p>
            <a:pPr lvl="1"/>
            <a:r>
              <a:rPr lang="en-US" dirty="0"/>
              <a:t>Facilitate the electronic reporting of compliance sample results from laboratories and public water systems (PWSs) to primacy agencies under the National Primary and Secondary Drinking Water Regulations.</a:t>
            </a:r>
          </a:p>
          <a:p>
            <a:pPr lvl="1"/>
            <a:r>
              <a:rPr lang="en-US" dirty="0">
                <a:effectLst/>
              </a:rPr>
              <a:t>EPA hosted web-based system comprising of several components:</a:t>
            </a:r>
          </a:p>
          <a:p>
            <a:pPr lvl="2"/>
            <a:r>
              <a:rPr lang="en-US" dirty="0">
                <a:effectLst/>
              </a:rPr>
              <a:t>web application</a:t>
            </a:r>
          </a:p>
          <a:p>
            <a:pPr lvl="2"/>
            <a:r>
              <a:rPr lang="en-US" dirty="0">
                <a:effectLst/>
              </a:rPr>
              <a:t>web services</a:t>
            </a:r>
          </a:p>
          <a:p>
            <a:pPr lvl="2"/>
            <a:r>
              <a:rPr lang="en-US" dirty="0">
                <a:effectLst/>
              </a:rPr>
              <a:t>synchronization tools</a:t>
            </a:r>
          </a:p>
          <a:p>
            <a:pPr lvl="1"/>
            <a:r>
              <a:rPr lang="en-US" dirty="0">
                <a:effectLst/>
              </a:rPr>
              <a:t>Provides the functionality for labs(private and state) and PWSs to submit and certify samples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DCEFF-BE51-4523-94EC-78D91E37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E8291-0719-4510-9766-73D50310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8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FB70-EB73-4685-8F7C-A9E0A728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CMDP </a:t>
            </a:r>
            <a:r>
              <a:rPr lang="en-US" dirty="0" err="1">
                <a:effectLst/>
              </a:rPr>
              <a:t>PREreQUISiTES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02A08-2C6A-43BF-8E81-6A11398D3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SDWIS State</a:t>
            </a:r>
          </a:p>
          <a:p>
            <a:pPr lvl="1"/>
            <a:r>
              <a:rPr lang="en-US" dirty="0"/>
              <a:t>CMDP uses an agency’s SDWIS State database to extract the required information to submit a sample, this includes:</a:t>
            </a:r>
          </a:p>
          <a:p>
            <a:pPr lvl="2"/>
            <a:r>
              <a:rPr lang="en-US" dirty="0"/>
              <a:t>Laboratories (Lab IDs , Lab names, etc)</a:t>
            </a:r>
          </a:p>
          <a:p>
            <a:pPr lvl="2"/>
            <a:r>
              <a:rPr lang="en-US" dirty="0"/>
              <a:t>Public Water System inventory ( PWS IDs, name, etc)</a:t>
            </a:r>
          </a:p>
          <a:p>
            <a:pPr lvl="2"/>
            <a:r>
              <a:rPr lang="en-US" dirty="0"/>
              <a:t>Water System Facilities (Facility IDs , Facility Name,  etc)</a:t>
            </a:r>
          </a:p>
          <a:p>
            <a:pPr lvl="2"/>
            <a:r>
              <a:rPr lang="en-US" dirty="0"/>
              <a:t>Sampling points.</a:t>
            </a:r>
          </a:p>
          <a:p>
            <a:r>
              <a:rPr lang="en-US" dirty="0"/>
              <a:t>SDWIS </a:t>
            </a:r>
            <a:r>
              <a:rPr lang="en-US" dirty="0" err="1"/>
              <a:t>XMLSampling</a:t>
            </a:r>
            <a:endParaRPr lang="en-US" dirty="0"/>
          </a:p>
          <a:p>
            <a:pPr lvl="1"/>
            <a:r>
              <a:rPr lang="en-US" dirty="0"/>
              <a:t>CMDP feeds the SDWIS XML Sampling installation with certified samples in XML format.</a:t>
            </a:r>
          </a:p>
          <a:p>
            <a:pPr lvl="1"/>
            <a:r>
              <a:rPr lang="en-US" dirty="0"/>
              <a:t>The sample XML files are processed by SDWIS </a:t>
            </a:r>
            <a:r>
              <a:rPr lang="en-US" dirty="0" err="1"/>
              <a:t>XMLSampling</a:t>
            </a:r>
            <a:r>
              <a:rPr lang="en-US" dirty="0"/>
              <a:t> and loaded into SDWIS State.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DCEFF-BE51-4523-94EC-78D91E37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E8291-0719-4510-9766-73D50310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FB70-EB73-4685-8F7C-A9E0A728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CMDP </a:t>
            </a:r>
            <a:r>
              <a:rPr lang="en-US" dirty="0" err="1">
                <a:effectLst/>
              </a:rPr>
              <a:t>PREreQUISiTES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02A08-2C6A-43BF-8E81-6A11398D3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Data Synchronization Engine (DSE)</a:t>
            </a:r>
          </a:p>
          <a:p>
            <a:pPr lvl="1"/>
            <a:r>
              <a:rPr lang="en-US" dirty="0"/>
              <a:t>DSE synchronizes SDWIS State Data with CMDP </a:t>
            </a:r>
          </a:p>
          <a:p>
            <a:pPr lvl="1"/>
            <a:r>
              <a:rPr lang="en-US" dirty="0"/>
              <a:t>DSE synchronization frequencies(ex. every 20 minutes)  are configured in the DSE settings</a:t>
            </a:r>
          </a:p>
          <a:p>
            <a:pPr lvl="1"/>
            <a:r>
              <a:rPr lang="en-US" dirty="0"/>
              <a:t>Java </a:t>
            </a:r>
            <a:r>
              <a:rPr lang="en-US" dirty="0" err="1"/>
              <a:t>webapp</a:t>
            </a:r>
            <a:r>
              <a:rPr lang="en-US" dirty="0"/>
              <a:t> that is installed at the state, typically along with SDWIS state and other SDWIS apps</a:t>
            </a:r>
          </a:p>
          <a:p>
            <a:pPr lvl="1"/>
            <a:r>
              <a:rPr lang="en-US" dirty="0"/>
              <a:t>Data is transferred securely over HTTPS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DCEFF-BE51-4523-94EC-78D91E37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9/23/2020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E8291-0719-4510-9766-73D50310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1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FB70-EB73-4685-8F7C-A9E0A728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CMDP </a:t>
            </a:r>
            <a:r>
              <a:rPr lang="en-US" dirty="0" err="1">
                <a:effectLst/>
              </a:rPr>
              <a:t>PREreQUISiTES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02A08-2C6A-43BF-8E81-6A11398D3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Shared CROMERR Services(SCS) accounts</a:t>
            </a:r>
          </a:p>
          <a:p>
            <a:pPr lvl="1"/>
            <a:r>
              <a:rPr lang="en-US" dirty="0">
                <a:effectLst/>
              </a:rPr>
              <a:t>EPA’s Cross-Media Electronic Reporting Rule (CROMERR) provides the legal framework for electronic reporting under EPA’s regulatory programs.</a:t>
            </a:r>
            <a:endParaRPr lang="en-US" dirty="0"/>
          </a:p>
          <a:p>
            <a:pPr lvl="1"/>
            <a:r>
              <a:rPr lang="en-US" dirty="0"/>
              <a:t>CMDP uses Shared CROMERR Services  to provide:</a:t>
            </a:r>
          </a:p>
          <a:p>
            <a:pPr lvl="2"/>
            <a:r>
              <a:rPr lang="en-US" dirty="0"/>
              <a:t>User account management ( user registration, approvals,  password management, etc)</a:t>
            </a:r>
          </a:p>
          <a:p>
            <a:pPr lvl="2"/>
            <a:r>
              <a:rPr lang="en-US" dirty="0"/>
              <a:t>User Authentication</a:t>
            </a:r>
          </a:p>
          <a:p>
            <a:pPr lvl="2"/>
            <a:r>
              <a:rPr lang="en-US" dirty="0"/>
              <a:t>Role management</a:t>
            </a:r>
          </a:p>
          <a:p>
            <a:pPr lvl="2"/>
            <a:r>
              <a:rPr lang="en-US" dirty="0"/>
              <a:t>Identify management </a:t>
            </a:r>
          </a:p>
          <a:p>
            <a:pPr lvl="2"/>
            <a:r>
              <a:rPr lang="en-US" dirty="0"/>
              <a:t>Electronic Signature ( used during sample certification)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DCEFF-BE51-4523-94EC-78D91E37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E8291-0719-4510-9766-73D50310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Data Management Users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7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2404</Words>
  <Application>Microsoft Office PowerPoint</Application>
  <PresentationFormat>Widescreen</PresentationFormat>
  <Paragraphs>470</Paragraphs>
  <Slides>37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Bookman Old Style</vt:lpstr>
      <vt:lpstr>Calibri</vt:lpstr>
      <vt:lpstr>Rockwell</vt:lpstr>
      <vt:lpstr>Segoe UI Symbol</vt:lpstr>
      <vt:lpstr>Damask</vt:lpstr>
      <vt:lpstr>Compliance monitoring data portal (CMDP)</vt:lpstr>
      <vt:lpstr>AGENDA</vt:lpstr>
      <vt:lpstr>AGENDA</vt:lpstr>
      <vt:lpstr>AGENDA</vt:lpstr>
      <vt:lpstr>CMDP prerequisites</vt:lpstr>
      <vt:lpstr>CMDP OVERVIEw</vt:lpstr>
      <vt:lpstr>CMDP PREreQUISiTES</vt:lpstr>
      <vt:lpstr>CMDP PREreQUISiTES</vt:lpstr>
      <vt:lpstr>CMDP PREreQUISiTES</vt:lpstr>
      <vt:lpstr>CMDP PREreQUISiTES</vt:lpstr>
      <vt:lpstr>CMDP PREreQUISiTES</vt:lpstr>
      <vt:lpstr>Data Synchronization Engine (DSE)</vt:lpstr>
      <vt:lpstr>Data Synchronization Engine (DSE)</vt:lpstr>
      <vt:lpstr>DSE</vt:lpstr>
      <vt:lpstr>Data Flow between SDWIS State and CMDP </vt:lpstr>
      <vt:lpstr>DSE Data Flow</vt:lpstr>
      <vt:lpstr>Questions?</vt:lpstr>
      <vt:lpstr>Data Extraction from SDWIS State</vt:lpstr>
      <vt:lpstr>Data Extraction – Legal Entities (Laboratories)</vt:lpstr>
      <vt:lpstr>Data Extract - Laboratory</vt:lpstr>
      <vt:lpstr>Data Extraction – Water System</vt:lpstr>
      <vt:lpstr>Data Extraction – Water System</vt:lpstr>
      <vt:lpstr>Data Extraction – Water System</vt:lpstr>
      <vt:lpstr>Data Extraction –  Water System FAcilities</vt:lpstr>
      <vt:lpstr>Data Extraction –  Water System facility</vt:lpstr>
      <vt:lpstr>Data Extraction – Sample Point</vt:lpstr>
      <vt:lpstr>Data Extraction –  Sample Point</vt:lpstr>
      <vt:lpstr>Notable items</vt:lpstr>
      <vt:lpstr>Lab ID or Lab/PWS Name Change</vt:lpstr>
      <vt:lpstr>Sample point ID/Status Change</vt:lpstr>
      <vt:lpstr>Sample Point ID change Scenario 1</vt:lpstr>
      <vt:lpstr>Sample Point ID and status Change Scenario 2</vt:lpstr>
      <vt:lpstr>Questions?</vt:lpstr>
      <vt:lpstr>Data from CMDP to SDWIS state</vt:lpstr>
      <vt:lpstr>Demonstration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monitoring data portal (CMDP)</dc:title>
  <dc:creator>Brown, Barrett</dc:creator>
  <cp:lastModifiedBy>Brown, Barrett</cp:lastModifiedBy>
  <cp:revision>8</cp:revision>
  <dcterms:created xsi:type="dcterms:W3CDTF">2020-09-21T18:13:30Z</dcterms:created>
  <dcterms:modified xsi:type="dcterms:W3CDTF">2020-09-22T18:10:16Z</dcterms:modified>
</cp:coreProperties>
</file>