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0" r:id="rId2"/>
    <p:sldId id="302" r:id="rId3"/>
    <p:sldId id="284" r:id="rId4"/>
    <p:sldId id="310" r:id="rId5"/>
    <p:sldId id="309" r:id="rId6"/>
    <p:sldId id="311" r:id="rId7"/>
    <p:sldId id="314" r:id="rId8"/>
    <p:sldId id="306" r:id="rId9"/>
    <p:sldId id="315" r:id="rId10"/>
    <p:sldId id="308" r:id="rId11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4628" autoAdjust="0"/>
  </p:normalViewPr>
  <p:slideViewPr>
    <p:cSldViewPr>
      <p:cViewPr varScale="1">
        <p:scale>
          <a:sx n="68" d="100"/>
          <a:sy n="68" d="100"/>
        </p:scale>
        <p:origin x="14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884C614-21D2-43E4-9628-65769C859439}" type="datetimeFigureOut">
              <a:rPr lang="en-US"/>
              <a:pPr>
                <a:defRPr/>
              </a:pPr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4C60C76-2083-4943-9765-6648862F5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365E614-C215-4985-A6EE-06B02CDFC067}" type="datetimeFigureOut">
              <a:rPr lang="en-US"/>
              <a:pPr>
                <a:defRPr/>
              </a:pPr>
              <a:t>10/26/2020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4850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5" rIns="94229" bIns="4711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7"/>
            <a:ext cx="5681980" cy="4224814"/>
          </a:xfrm>
          <a:prstGeom prst="rect">
            <a:avLst/>
          </a:prstGeom>
        </p:spPr>
        <p:txBody>
          <a:bodyPr vert="horz" lIns="94229" tIns="47115" rIns="94229" bIns="47115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493F722-1AAE-4C23-998C-F733A65FE7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2011 Lead Ban</a:t>
            </a:r>
            <a:r>
              <a:rPr lang="en-US" baseline="0" dirty="0"/>
              <a:t> is the Reduction of Lead in Drinking Water Act</a:t>
            </a:r>
            <a:endParaRPr lang="en-US" dirty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824FEE-8271-42D6-BBD6-6F9BE5BCBD7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/>
              <a:t>2011 Lead Ban</a:t>
            </a:r>
            <a:r>
              <a:rPr lang="en-US" baseline="0" dirty="0"/>
              <a:t> is the Reduction of Lead in Drinking Water Act</a:t>
            </a:r>
            <a:endParaRPr lang="en-US" dirty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824FEE-8271-42D6-BBD6-6F9BE5BCBD7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36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3F722-1AAE-4C23-998C-F733A65FE75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225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3F722-1AAE-4C23-998C-F733A65FE75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256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3F722-1AAE-4C23-998C-F733A65FE75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62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3F722-1AAE-4C23-998C-F733A65FE75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3F722-1AAE-4C23-998C-F733A65FE75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678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EDDF8-F484-468E-8810-80C912A93D00}" type="datetimeFigureOut">
              <a:rPr lang="en-US"/>
              <a:pPr>
                <a:defRPr/>
              </a:pPr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C96EC-04C8-4F8A-9053-43096F03DE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D0776-8B3C-4AE9-BAE5-D93C943DB712}" type="datetimeFigureOut">
              <a:rPr lang="en-US"/>
              <a:pPr>
                <a:defRPr/>
              </a:pPr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1573B-DA3E-44B4-AADF-BB8C76CB47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91799-0512-46F4-8FFC-FD429DBC0729}" type="datetimeFigureOut">
              <a:rPr lang="en-US"/>
              <a:pPr>
                <a:defRPr/>
              </a:pPr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4CD54-255E-442C-A6FD-53139523CF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0D72D-E0FE-4B5A-98A7-1772B711FFD8}" type="datetimeFigureOut">
              <a:rPr lang="en-US"/>
              <a:pPr>
                <a:defRPr/>
              </a:pPr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2E923-B454-45BB-B37D-3E074209C6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C343E-A225-4BFD-83AB-4977E9EB061A}" type="datetimeFigureOut">
              <a:rPr lang="en-US"/>
              <a:pPr>
                <a:defRPr/>
              </a:pPr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B1403-45B3-46D1-958C-0178D46A16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4AA97-E1B3-482D-AE72-7531AB45D1EA}" type="datetimeFigureOut">
              <a:rPr lang="en-US"/>
              <a:pPr>
                <a:defRPr/>
              </a:pPr>
              <a:t>10/26/2020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F2DB4-FD18-483F-9FDC-B5F082F7B1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A1DAF-379D-4429-B118-29CA7CC6C6EE}" type="datetimeFigureOut">
              <a:rPr lang="en-US"/>
              <a:pPr>
                <a:defRPr/>
              </a:pPr>
              <a:t>10/26/2020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BA23C-AF83-41AD-81F9-2071722ADC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DE4F2-2671-4988-A6FF-DC0752A40D5B}" type="datetimeFigureOut">
              <a:rPr lang="en-US"/>
              <a:pPr>
                <a:defRPr/>
              </a:pPr>
              <a:t>10/26/2020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47666-2247-4F40-A6CA-4B98F9288B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5E825-2FE2-45DD-AF17-B1CE5780B2F9}" type="datetimeFigureOut">
              <a:rPr lang="en-US"/>
              <a:pPr>
                <a:defRPr/>
              </a:pPr>
              <a:t>10/26/2020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6DFEC-1F6B-45F7-8A27-50DCB4B790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F6B22-019A-49C2-AD7C-47401282B63F}" type="datetimeFigureOut">
              <a:rPr lang="en-US"/>
              <a:pPr>
                <a:defRPr/>
              </a:pPr>
              <a:t>10/26/2020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82D83-4AE8-4645-BBA3-A6847C6649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B4A49-D06D-45E0-AFA9-9AD894891F53}" type="datetimeFigureOut">
              <a:rPr lang="en-US"/>
              <a:pPr>
                <a:defRPr/>
              </a:pPr>
              <a:t>10/26/2020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60A01-42D6-4002-BBB5-AD3E5A60CE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641FA1-5B06-4A3C-95DF-59BF17177F16}" type="datetimeFigureOut">
              <a:rPr lang="en-US"/>
              <a:pPr>
                <a:defRPr/>
              </a:pPr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54D112-7B3D-4DF5-A257-C58BCA9AB4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denet.mde.state.md.us/Newdesign/News_announcements/MDE_templates/NewMDELogo/PNG/MDELogo_Horizontal_GreenTex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2133600" cy="850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6" name="Rectangle 5"/>
          <p:cNvSpPr/>
          <p:nvPr/>
        </p:nvSpPr>
        <p:spPr>
          <a:xfrm>
            <a:off x="1066800" y="1066800"/>
            <a:ext cx="7772400" cy="45719"/>
          </a:xfrm>
          <a:prstGeom prst="rect">
            <a:avLst/>
          </a:prstGeom>
          <a:solidFill>
            <a:srgbClr val="476D1D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6324600"/>
            <a:ext cx="7696200" cy="45719"/>
          </a:xfrm>
          <a:prstGeom prst="rect">
            <a:avLst/>
          </a:prstGeom>
          <a:solidFill>
            <a:srgbClr val="476D1D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369" name="Title 10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153400" cy="3048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LCRR </a:t>
            </a:r>
            <a:br>
              <a:rPr lang="en-US" dirty="0">
                <a:solidFill>
                  <a:schemeClr val="bg1"/>
                </a:solidFill>
                <a:latin typeface="Aharoni" panose="020B0604020202020204" pitchFamily="2" charset="-79"/>
                <a:cs typeface="Aharoni" panose="020B0604020202020204" pitchFamily="2" charset="-79"/>
              </a:rPr>
            </a:br>
            <a:r>
              <a:rPr lang="en-US" sz="4000" dirty="0">
                <a:solidFill>
                  <a:schemeClr val="bg1"/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Early Implementation Issues:  </a:t>
            </a:r>
            <a:br>
              <a:rPr lang="en-US" dirty="0">
                <a:solidFill>
                  <a:schemeClr val="bg1"/>
                </a:solidFill>
                <a:latin typeface="Aharoni" panose="020B0604020202020204" pitchFamily="2" charset="-79"/>
                <a:cs typeface="Aharoni" panose="020B0604020202020204" pitchFamily="2" charset="-79"/>
              </a:rPr>
            </a:br>
            <a:r>
              <a:rPr lang="en-US" sz="3600" dirty="0">
                <a:solidFill>
                  <a:schemeClr val="bg1"/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Monitoring for Lead in Schools and Child Care Facilities </a:t>
            </a:r>
            <a:br>
              <a:rPr lang="en-US" dirty="0">
                <a:solidFill>
                  <a:schemeClr val="bg1"/>
                </a:solidFill>
                <a:latin typeface="Khmer UI" panose="020B0604020202020204" pitchFamily="34" charset="0"/>
                <a:cs typeface="Khmer UI" panose="020B0604020202020204" pitchFamily="34" charset="0"/>
              </a:rPr>
            </a:br>
            <a:br>
              <a:rPr lang="en-US" dirty="0">
                <a:solidFill>
                  <a:schemeClr val="bg1"/>
                </a:solidFill>
                <a:latin typeface="Impact" pitchFamily="34" charset="0"/>
                <a:cs typeface="Lucida Sans Unicode" pitchFamily="34" charset="0"/>
              </a:rPr>
            </a:br>
            <a:r>
              <a:rPr lang="en-US" sz="2800" dirty="0">
                <a:solidFill>
                  <a:schemeClr val="bg1"/>
                </a:solidFill>
                <a:cs typeface="Lucida Sans Unicode" pitchFamily="34" charset="0"/>
              </a:rPr>
              <a:t>ASDWA Annual Conference</a:t>
            </a:r>
            <a:br>
              <a:rPr lang="en-US" sz="2800" dirty="0">
                <a:solidFill>
                  <a:schemeClr val="bg1"/>
                </a:solidFill>
                <a:cs typeface="Lucida Sans Unicode" pitchFamily="34" charset="0"/>
              </a:rPr>
            </a:br>
            <a:br>
              <a:rPr lang="en-US" sz="2800" dirty="0">
                <a:solidFill>
                  <a:schemeClr val="bg1"/>
                </a:solidFill>
                <a:cs typeface="Lucida Sans Unicode" pitchFamily="34" charset="0"/>
              </a:rPr>
            </a:br>
            <a:r>
              <a:rPr lang="en-US" sz="2800" dirty="0">
                <a:solidFill>
                  <a:schemeClr val="bg1"/>
                </a:solidFill>
                <a:cs typeface="Lucida Sans Unicode" pitchFamily="34" charset="0"/>
              </a:rPr>
              <a:t>October 27, 2020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5371" name="AutoShape 11" descr="Image result for Schoolhouse rock i'm just a bill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/>
          <a:lstStyle/>
          <a:p>
            <a:pPr algn="ctr">
              <a:buNone/>
            </a:pPr>
            <a:r>
              <a:rPr lang="en-US" dirty="0">
                <a:solidFill>
                  <a:schemeClr val="bg1"/>
                </a:solidFill>
              </a:rPr>
              <a:t>Christina </a:t>
            </a:r>
            <a:r>
              <a:rPr lang="en-US" dirty="0" err="1">
                <a:solidFill>
                  <a:schemeClr val="bg1"/>
                </a:solidFill>
              </a:rPr>
              <a:t>Ardito</a:t>
            </a:r>
            <a:endParaRPr lang="en-US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dirty="0">
                <a:solidFill>
                  <a:schemeClr val="bg1"/>
                </a:solidFill>
              </a:rPr>
              <a:t>Maryland Department of the Environment Water Supply Program</a:t>
            </a:r>
          </a:p>
          <a:p>
            <a:pPr algn="ctr">
              <a:buNone/>
            </a:pPr>
            <a:r>
              <a:rPr lang="en-US" dirty="0">
                <a:solidFill>
                  <a:schemeClr val="bg1"/>
                </a:solidFill>
              </a:rPr>
              <a:t>www.MDE.maryland.gov</a:t>
            </a:r>
          </a:p>
          <a:p>
            <a:pPr algn="ctr">
              <a:buNone/>
            </a:pPr>
            <a:r>
              <a:rPr lang="en-US" dirty="0">
                <a:solidFill>
                  <a:schemeClr val="bg1"/>
                </a:solidFill>
              </a:rPr>
              <a:t>Christina.Ardito@maryland.gov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http://mdenet.mde.state.md.us/Newdesign/News_announcements/MDE_templates/NewMDELogo/PNG/MDELogo_Horizontal_GreenText.png">
            <a:extLst>
              <a:ext uri="{FF2B5EF4-FFF2-40B4-BE49-F238E27FC236}">
                <a16:creationId xmlns:a16="http://schemas.microsoft.com/office/drawing/2014/main" id="{CFA327A0-442A-47DD-8900-863AFD320A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1828800" cy="7293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800" dirty="0">
                <a:solidFill>
                  <a:schemeClr val="bg1"/>
                </a:solidFill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229600" cy="58674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/>
                </a:solidFill>
              </a:rPr>
              <a:t>Regulatory History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/>
                </a:solidFill>
              </a:rPr>
              <a:t>Proposed LCRR Requirements for Schools and Child Care Facilities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/>
                </a:solidFill>
                <a:cs typeface="Arial" pitchFamily="34" charset="0"/>
              </a:rPr>
              <a:t>Maryland’s Experience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/>
                </a:solidFill>
                <a:cs typeface="Arial" pitchFamily="34" charset="0"/>
              </a:rPr>
              <a:t>Challenges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/>
                </a:solidFill>
                <a:cs typeface="Arial" pitchFamily="34" charset="0"/>
              </a:rPr>
              <a:t>Questions/Discussion</a:t>
            </a:r>
          </a:p>
        </p:txBody>
      </p:sp>
      <p:pic>
        <p:nvPicPr>
          <p:cNvPr id="6" name="Picture 2" descr="http://mdenet.mde.state.md.us/Newdesign/News_announcements/MDE_templates/NewMDELogo/PNG/MDELogo_Horizontal_GreenTex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2133600" cy="850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7" name="Rectangle 6"/>
          <p:cNvSpPr/>
          <p:nvPr/>
        </p:nvSpPr>
        <p:spPr>
          <a:xfrm>
            <a:off x="1066800" y="1143000"/>
            <a:ext cx="7772400" cy="45719"/>
          </a:xfrm>
          <a:prstGeom prst="rect">
            <a:avLst/>
          </a:prstGeom>
          <a:solidFill>
            <a:srgbClr val="476D1D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denet.mde.state.md.us/Newdesign/News_announcements/MDE_templates/NewMDELogo/PNG/MDELogo_Horizontal_GreenTex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2133600" cy="850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6" name="Rectangle 5"/>
          <p:cNvSpPr/>
          <p:nvPr/>
        </p:nvSpPr>
        <p:spPr>
          <a:xfrm>
            <a:off x="1066800" y="1066800"/>
            <a:ext cx="7772400" cy="45719"/>
          </a:xfrm>
          <a:prstGeom prst="rect">
            <a:avLst/>
          </a:prstGeom>
          <a:solidFill>
            <a:srgbClr val="476D1D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6324600"/>
            <a:ext cx="7696200" cy="45719"/>
          </a:xfrm>
          <a:prstGeom prst="rect">
            <a:avLst/>
          </a:prstGeom>
          <a:solidFill>
            <a:srgbClr val="476D1D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536" name="Title 4"/>
          <p:cNvSpPr>
            <a:spLocks noGrp="1"/>
          </p:cNvSpPr>
          <p:nvPr>
            <p:ph type="title"/>
          </p:nvPr>
        </p:nvSpPr>
        <p:spPr>
          <a:xfrm>
            <a:off x="1752600" y="274638"/>
            <a:ext cx="6934200" cy="639762"/>
          </a:xfrm>
        </p:spPr>
        <p:txBody>
          <a:bodyPr/>
          <a:lstStyle/>
          <a:p>
            <a:r>
              <a:rPr lang="en-US" sz="3800" dirty="0">
                <a:solidFill>
                  <a:schemeClr val="bg1"/>
                </a:solidFill>
              </a:rPr>
              <a:t>Regulatory History: </a:t>
            </a:r>
            <a:br>
              <a:rPr lang="en-US" sz="3800" dirty="0">
                <a:solidFill>
                  <a:schemeClr val="bg1"/>
                </a:solidFill>
              </a:rPr>
            </a:br>
            <a:r>
              <a:rPr lang="en-US" sz="3800" dirty="0">
                <a:solidFill>
                  <a:schemeClr val="bg1"/>
                </a:solidFill>
              </a:rPr>
              <a:t>Schools and Child Care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516562"/>
          </a:xfrm>
        </p:spPr>
        <p:txBody>
          <a:bodyPr rtlCol="0">
            <a:normAutofit fontScale="32500" lnSpcReduction="20000"/>
          </a:bodyPr>
          <a:lstStyle/>
          <a:p>
            <a:pPr marL="742950" lvl="2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8000" dirty="0">
              <a:solidFill>
                <a:schemeClr val="bg1"/>
              </a:solidFill>
            </a:endParaRP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800" dirty="0">
                <a:solidFill>
                  <a:schemeClr val="bg1"/>
                </a:solidFill>
              </a:rPr>
              <a:t>Lead Contamination Control Act (1988)</a:t>
            </a:r>
          </a:p>
          <a:p>
            <a:pPr lvl="1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7600" dirty="0">
                <a:solidFill>
                  <a:schemeClr val="bg1"/>
                </a:solidFill>
              </a:rPr>
              <a:t>Schools and child care facilities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8000" dirty="0">
              <a:solidFill>
                <a:schemeClr val="bg1"/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8000" dirty="0">
                <a:solidFill>
                  <a:schemeClr val="bg1"/>
                </a:solidFill>
              </a:rPr>
              <a:t>EPA list of water fountains/coolers with Lead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8000" dirty="0">
              <a:solidFill>
                <a:schemeClr val="bg1"/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8000" dirty="0">
                <a:solidFill>
                  <a:schemeClr val="bg1"/>
                </a:solidFill>
              </a:rPr>
              <a:t>Repair, remove, replace fountains and/or test drinking water (Action Level = 20 ppb, 250 mL)</a:t>
            </a: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8000" u="sng" dirty="0">
              <a:solidFill>
                <a:schemeClr val="bg1"/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8000" dirty="0">
                <a:solidFill>
                  <a:schemeClr val="bg1"/>
                </a:solidFill>
              </a:rPr>
              <a:t>EPA Guidance</a:t>
            </a:r>
            <a:endParaRPr lang="en-US" sz="8000" u="sng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         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denet.mde.state.md.us/Newdesign/News_announcements/MDE_templates/NewMDELogo/PNG/MDELogo_Horizontal_GreenTex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2133600" cy="850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6" name="Rectangle 5"/>
          <p:cNvSpPr/>
          <p:nvPr/>
        </p:nvSpPr>
        <p:spPr>
          <a:xfrm>
            <a:off x="1066800" y="1066800"/>
            <a:ext cx="7772400" cy="45719"/>
          </a:xfrm>
          <a:prstGeom prst="rect">
            <a:avLst/>
          </a:prstGeom>
          <a:solidFill>
            <a:srgbClr val="476D1D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6324600"/>
            <a:ext cx="7696200" cy="45719"/>
          </a:xfrm>
          <a:prstGeom prst="rect">
            <a:avLst/>
          </a:prstGeom>
          <a:solidFill>
            <a:srgbClr val="476D1D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536" name="Title 4"/>
          <p:cNvSpPr>
            <a:spLocks noGrp="1"/>
          </p:cNvSpPr>
          <p:nvPr>
            <p:ph type="title"/>
          </p:nvPr>
        </p:nvSpPr>
        <p:spPr>
          <a:xfrm>
            <a:off x="2514600" y="274638"/>
            <a:ext cx="6172200" cy="639762"/>
          </a:xfrm>
        </p:spPr>
        <p:txBody>
          <a:bodyPr/>
          <a:lstStyle/>
          <a:p>
            <a:r>
              <a:rPr lang="en-US" sz="3800" dirty="0">
                <a:solidFill>
                  <a:schemeClr val="bg1"/>
                </a:solidFill>
              </a:rPr>
              <a:t>Regulatory History: </a:t>
            </a:r>
            <a:br>
              <a:rPr lang="en-US" sz="3800" dirty="0">
                <a:solidFill>
                  <a:schemeClr val="bg1"/>
                </a:solidFill>
              </a:rPr>
            </a:br>
            <a:r>
              <a:rPr lang="en-US" sz="3800" dirty="0">
                <a:solidFill>
                  <a:schemeClr val="bg1"/>
                </a:solidFill>
              </a:rPr>
              <a:t>Schools and Child Care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364162"/>
          </a:xfrm>
        </p:spPr>
        <p:txBody>
          <a:bodyPr rtlCol="0">
            <a:normAutofit fontScale="25000" lnSpcReduction="20000"/>
          </a:bodyPr>
          <a:lstStyle/>
          <a:p>
            <a:pPr marL="742950" lvl="2" indent="-3429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8000" dirty="0">
              <a:solidFill>
                <a:schemeClr val="bg1"/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8000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800" dirty="0">
                <a:solidFill>
                  <a:schemeClr val="bg1"/>
                </a:solidFill>
              </a:rPr>
              <a:t>Lead and Copper Rule (1991) </a:t>
            </a:r>
            <a:r>
              <a:rPr lang="en-US" sz="8800" i="1" dirty="0">
                <a:solidFill>
                  <a:schemeClr val="bg1"/>
                </a:solidFill>
              </a:rPr>
              <a:t>Revisions 2000 &amp; 2007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9600" i="1" dirty="0">
              <a:solidFill>
                <a:schemeClr val="bg1"/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0000" dirty="0">
                <a:solidFill>
                  <a:schemeClr val="bg1"/>
                </a:solidFill>
              </a:rPr>
              <a:t>Public water systems (CWS and NTNCWS) </a:t>
            </a:r>
          </a:p>
          <a:p>
            <a:pPr lvl="2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600" dirty="0">
                <a:solidFill>
                  <a:schemeClr val="bg1"/>
                </a:solidFill>
              </a:rPr>
              <a:t>Schools and child care facilities NOT included unless CWS or NTNCWS</a:t>
            </a:r>
          </a:p>
          <a:p>
            <a:pPr lvl="2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8000" dirty="0">
              <a:solidFill>
                <a:schemeClr val="bg1"/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0000" dirty="0">
                <a:solidFill>
                  <a:schemeClr val="bg1"/>
                </a:solidFill>
              </a:rPr>
              <a:t>Action Level = 15 ppb (1 L, first-draw)</a:t>
            </a:r>
          </a:p>
          <a:p>
            <a:pPr lvl="2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7600" dirty="0">
              <a:solidFill>
                <a:schemeClr val="bg1"/>
              </a:solidFill>
            </a:endParaRPr>
          </a:p>
          <a:p>
            <a:pPr lvl="1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0000" dirty="0">
                <a:solidFill>
                  <a:schemeClr val="bg1"/>
                </a:solidFill>
              </a:rPr>
              <a:t>Lead and Copper Rule Revisions (proposed 2019)</a:t>
            </a:r>
          </a:p>
          <a:p>
            <a:pPr lvl="2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7600" dirty="0">
                <a:solidFill>
                  <a:schemeClr val="bg1"/>
                </a:solidFill>
              </a:rPr>
              <a:t>Schools and child care facilities included</a:t>
            </a:r>
          </a:p>
          <a:p>
            <a:pPr lvl="3" fontAlgn="auto">
              <a:spcAft>
                <a:spcPts val="0"/>
              </a:spcAft>
              <a:buFont typeface="Calibri" panose="020F0502020204030204" pitchFamily="34" charset="0"/>
              <a:buChar char="‐"/>
              <a:defRPr/>
            </a:pPr>
            <a:r>
              <a:rPr lang="en-US" sz="7200" dirty="0">
                <a:solidFill>
                  <a:schemeClr val="bg1"/>
                </a:solidFill>
              </a:rPr>
              <a:t>Lead sample results not part of CWS 90</a:t>
            </a:r>
            <a:r>
              <a:rPr lang="en-US" sz="7200" baseline="30000" dirty="0">
                <a:solidFill>
                  <a:schemeClr val="bg1"/>
                </a:solidFill>
              </a:rPr>
              <a:t>th</a:t>
            </a:r>
            <a:r>
              <a:rPr lang="en-US" sz="7200" dirty="0">
                <a:solidFill>
                  <a:schemeClr val="bg1"/>
                </a:solidFill>
              </a:rPr>
              <a:t> percentile calculation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003341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2215" y="158750"/>
            <a:ext cx="6553200" cy="1143000"/>
          </a:xfrm>
        </p:spPr>
        <p:txBody>
          <a:bodyPr/>
          <a:lstStyle/>
          <a:p>
            <a:r>
              <a:rPr lang="en-US" sz="3800" dirty="0">
                <a:solidFill>
                  <a:schemeClr val="bg1"/>
                </a:solidFill>
              </a:rPr>
              <a:t>LCRR – Schools and Child Care Facilities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80818"/>
            <a:ext cx="8229600" cy="499618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Who?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Community Water Systems, Schools (K-12), licensed child care facilities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What?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CWS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</a:rPr>
              <a:t>Compile list of facilities located within water distribution system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</a:rPr>
              <a:t>Contact facilities and provide information (Public Education, 3Ts)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</a:rPr>
              <a:t>Collect samples for lead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</a:rPr>
              <a:t>Report results to facility, State/Primacy Agency, local health department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</a:rPr>
              <a:t>Certify to State/Primacy Agency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School and child care facility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</a:rPr>
              <a:t>Communicate results to parents and occupants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</a:rPr>
              <a:t>Take remedial action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</a:rPr>
              <a:t>Expand testing (if desired)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1" name="Picture 2" descr="http://mdenet.mde.state.md.us/Newdesign/News_announcements/MDE_templates/NewMDELogo/PNG/MDELogo_Horizontal_GreenTex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2133600" cy="850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12" name="Rectangle 11"/>
          <p:cNvSpPr/>
          <p:nvPr/>
        </p:nvSpPr>
        <p:spPr>
          <a:xfrm>
            <a:off x="1143000" y="1219200"/>
            <a:ext cx="7772400" cy="45719"/>
          </a:xfrm>
          <a:prstGeom prst="rect">
            <a:avLst/>
          </a:prstGeom>
          <a:solidFill>
            <a:srgbClr val="476D1D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22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2215" y="158750"/>
            <a:ext cx="6553200" cy="1143000"/>
          </a:xfrm>
        </p:spPr>
        <p:txBody>
          <a:bodyPr/>
          <a:lstStyle/>
          <a:p>
            <a:r>
              <a:rPr lang="en-US" sz="3800" dirty="0">
                <a:solidFill>
                  <a:schemeClr val="bg1"/>
                </a:solidFill>
              </a:rPr>
              <a:t>LCRR – Schools and Child Care Facilities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399"/>
            <a:ext cx="8229600" cy="5059681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Where?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Samples collected from drinking water outlets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</a:rPr>
              <a:t>Schools – 5 samples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</a:rPr>
              <a:t>Child care facilities – 2 samples</a:t>
            </a:r>
          </a:p>
          <a:p>
            <a:r>
              <a:rPr lang="en-US" dirty="0">
                <a:solidFill>
                  <a:schemeClr val="bg1"/>
                </a:solidFill>
              </a:rPr>
              <a:t>When?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Annually test 20% facilities (i.e. 5 year sampling frequency)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Annually provide public education</a:t>
            </a:r>
          </a:p>
          <a:p>
            <a:r>
              <a:rPr lang="en-US" dirty="0">
                <a:solidFill>
                  <a:schemeClr val="bg1"/>
                </a:solidFill>
              </a:rPr>
              <a:t>How?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EPA Technical Guidance (3Ts)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200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Options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Waivers (full or partial) for CWS</a:t>
            </a:r>
          </a:p>
        </p:txBody>
      </p:sp>
      <p:pic>
        <p:nvPicPr>
          <p:cNvPr id="11" name="Picture 2" descr="http://mdenet.mde.state.md.us/Newdesign/News_announcements/MDE_templates/NewMDELogo/PNG/MDELogo_Horizontal_GreenTex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2133600" cy="850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12" name="Rectangle 11"/>
          <p:cNvSpPr/>
          <p:nvPr/>
        </p:nvSpPr>
        <p:spPr>
          <a:xfrm>
            <a:off x="1143000" y="1219200"/>
            <a:ext cx="7772400" cy="45719"/>
          </a:xfrm>
          <a:prstGeom prst="rect">
            <a:avLst/>
          </a:prstGeom>
          <a:solidFill>
            <a:srgbClr val="476D1D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259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7"/>
            <a:ext cx="6858000" cy="1813243"/>
          </a:xfrm>
        </p:spPr>
        <p:txBody>
          <a:bodyPr/>
          <a:lstStyle/>
          <a:p>
            <a:r>
              <a:rPr lang="en-US" sz="3800" dirty="0">
                <a:solidFill>
                  <a:schemeClr val="bg1"/>
                </a:solidFill>
              </a:rPr>
              <a:t>LCRR – Schools and Child Care Facilities 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600200"/>
            <a:ext cx="9220200" cy="4525963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Other Regulatory Options:  </a:t>
            </a:r>
            <a:r>
              <a:rPr lang="en-US" sz="2800" dirty="0">
                <a:solidFill>
                  <a:schemeClr val="bg1"/>
                </a:solidFill>
              </a:rPr>
              <a:t>“Upon Request” Program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Same components as mandatory program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Limited to facilities that request testing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CWS must annually contact facilities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EPA assumes 5% participation per year in cost estimate</a:t>
            </a:r>
          </a:p>
          <a:p>
            <a:pPr marL="1371600" lvl="3" indent="0">
              <a:lnSpc>
                <a:spcPct val="150000"/>
              </a:lnSpc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lvl="1">
              <a:buNone/>
            </a:pPr>
            <a:endParaRPr lang="en-US" sz="3200" dirty="0"/>
          </a:p>
          <a:p>
            <a:pPr lvl="1">
              <a:buFont typeface="Arial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1447800"/>
            <a:ext cx="7772400" cy="45719"/>
          </a:xfrm>
          <a:prstGeom prst="rect">
            <a:avLst/>
          </a:prstGeom>
          <a:solidFill>
            <a:srgbClr val="476D1D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2" descr="http://mdenet.mde.state.md.us/Newdesign/News_announcements/MDE_templates/NewMDELogo/PNG/MDELogo_Horizontal_GreenTex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1828800" cy="7293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442360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sz="3800" dirty="0">
                <a:solidFill>
                  <a:schemeClr val="bg1"/>
                </a:solidFill>
              </a:rPr>
              <a:t>Maryland’s Program 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242"/>
            <a:ext cx="8686800" cy="5562357"/>
          </a:xfrm>
        </p:spPr>
        <p:txBody>
          <a:bodyPr/>
          <a:lstStyle/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Maryland House Bill 270 (2017)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ALL public, charter, and nonpublic schools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Mandatory testing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ALL drinking water outlets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3 year frequency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EPA 3Ts protocol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Elevated results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Corrective action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Public notification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Follow up testing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Expand program to licensed child care facilities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112520" y="1143242"/>
            <a:ext cx="7772400" cy="45719"/>
          </a:xfrm>
          <a:prstGeom prst="rect">
            <a:avLst/>
          </a:prstGeom>
          <a:solidFill>
            <a:srgbClr val="476D1D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2" descr="http://mdenet.mde.state.md.us/Newdesign/News_announcements/MDE_templates/NewMDELogo/PNG/MDELogo_Horizontal_GreenTex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1828800" cy="7293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sz="3800" dirty="0">
                <a:solidFill>
                  <a:schemeClr val="bg1"/>
                </a:solidFill>
              </a:rPr>
              <a:t>LCRR:  Challenges 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3680"/>
            <a:ext cx="8686800" cy="5181919"/>
          </a:xfrm>
        </p:spPr>
        <p:txBody>
          <a:bodyPr/>
          <a:lstStyle/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EPA 3Ts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no Action Level = no uniformity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Sampling protocol – different objectives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Identifying problems - # taps tested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Inventory - # child care “facilities”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CWS resources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Data collection/tracking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Child care facility licenses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EPA “upon request” option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1447800"/>
            <a:ext cx="7772400" cy="45719"/>
          </a:xfrm>
          <a:prstGeom prst="rect">
            <a:avLst/>
          </a:prstGeom>
          <a:solidFill>
            <a:srgbClr val="476D1D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2" descr="http://mdenet.mde.state.md.us/Newdesign/News_announcements/MDE_templates/NewMDELogo/PNG/MDELogo_Horizontal_GreenTex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1828800" cy="7293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416162943"/>
      </p:ext>
    </p:extLst>
  </p:cSld>
  <p:clrMapOvr>
    <a:masterClrMapping/>
  </p:clrMapOvr>
</p:sld>
</file>

<file path=ppt/theme/theme1.xml><?xml version="1.0" encoding="utf-8"?>
<a:theme xmlns:a="http://schemas.openxmlformats.org/drawingml/2006/main" name="New logo template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3959</TotalTime>
  <Words>471</Words>
  <Application>Microsoft Office PowerPoint</Application>
  <PresentationFormat>On-screen Show (4:3)</PresentationFormat>
  <Paragraphs>114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Aharoni</vt:lpstr>
      <vt:lpstr>Arial</vt:lpstr>
      <vt:lpstr>Calibri</vt:lpstr>
      <vt:lpstr>Impact</vt:lpstr>
      <vt:lpstr>Khmer UI</vt:lpstr>
      <vt:lpstr>Wingdings</vt:lpstr>
      <vt:lpstr>New logo template (1)</vt:lpstr>
      <vt:lpstr>LCRR  Early Implementation Issues:   Monitoring for Lead in Schools and Child Care Facilities   ASDWA Annual Conference  October 27, 2020</vt:lpstr>
      <vt:lpstr>Outline</vt:lpstr>
      <vt:lpstr>Regulatory History:  Schools and Child Care</vt:lpstr>
      <vt:lpstr>Regulatory History:  Schools and Child Care</vt:lpstr>
      <vt:lpstr>LCRR – Schools and Child Care Facilities</vt:lpstr>
      <vt:lpstr>LCRR – Schools and Child Care Facilities</vt:lpstr>
      <vt:lpstr>LCRR – Schools and Child Care Facilities  </vt:lpstr>
      <vt:lpstr> Maryland’s Program  </vt:lpstr>
      <vt:lpstr> LCRR:  Challenges  </vt:lpstr>
      <vt:lpstr> Questions?</vt:lpstr>
    </vt:vector>
  </TitlesOfParts>
  <Company>MDE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skasraei</dc:creator>
  <cp:lastModifiedBy>Christina Ardito</cp:lastModifiedBy>
  <cp:revision>527</cp:revision>
  <cp:lastPrinted>2020-10-26T20:27:33Z</cp:lastPrinted>
  <dcterms:created xsi:type="dcterms:W3CDTF">2016-02-18T18:53:18Z</dcterms:created>
  <dcterms:modified xsi:type="dcterms:W3CDTF">2020-10-26T20:49:45Z</dcterms:modified>
</cp:coreProperties>
</file>