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sldIdLst>
    <p:sldId id="256" r:id="rId5"/>
    <p:sldId id="309" r:id="rId6"/>
    <p:sldId id="297" r:id="rId7"/>
    <p:sldId id="299" r:id="rId8"/>
    <p:sldId id="300" r:id="rId9"/>
    <p:sldId id="311" r:id="rId10"/>
    <p:sldId id="301" r:id="rId11"/>
    <p:sldId id="302" r:id="rId12"/>
    <p:sldId id="305" r:id="rId13"/>
    <p:sldId id="306" r:id="rId14"/>
    <p:sldId id="307" r:id="rId15"/>
    <p:sldId id="308" r:id="rId16"/>
    <p:sldId id="310" r:id="rId17"/>
    <p:sldId id="303" r:id="rId18"/>
    <p:sldId id="304" r:id="rId19"/>
    <p:sldId id="298" r:id="rId20"/>
    <p:sldId id="292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7D8"/>
    <a:srgbClr val="167CB2"/>
    <a:srgbClr val="B9DDF0"/>
    <a:srgbClr val="7CCDC7"/>
    <a:srgbClr val="7FC551"/>
    <a:srgbClr val="FFC000"/>
    <a:srgbClr val="EEF7FC"/>
    <a:srgbClr val="A99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ED2BD-1BC1-49D8-835F-67F5263DCD83}" v="1" dt="2020-10-20T10:34:12.9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1"/>
    <p:restoredTop sz="94600"/>
  </p:normalViewPr>
  <p:slideViewPr>
    <p:cSldViewPr snapToGrid="0" snapToObjects="1">
      <p:cViewPr varScale="1">
        <p:scale>
          <a:sx n="168" d="100"/>
          <a:sy n="168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EA08B-8E25-EC4C-ABDC-989AE1839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950" y="0"/>
            <a:ext cx="611505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44E3-B8E7-3A44-875F-1FBD09C503E2}"/>
              </a:ext>
            </a:extLst>
          </p:cNvPr>
          <p:cNvSpPr/>
          <p:nvPr userDrawn="1"/>
        </p:nvSpPr>
        <p:spPr>
          <a:xfrm>
            <a:off x="0" y="0"/>
            <a:ext cx="30289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81D5C-4744-8C44-AC92-176F742C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38" y="273846"/>
            <a:ext cx="2508812" cy="33982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83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EA08B-8E25-EC4C-ABDC-989AE1839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44E3-B8E7-3A44-875F-1FBD09C503E2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81D5C-4744-8C44-AC92-176F742C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38" y="273847"/>
            <a:ext cx="3936962" cy="12237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E06B3C-3782-B342-9D18-4CFE39EC84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3213" y="1698625"/>
            <a:ext cx="3937000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5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EA08B-8E25-EC4C-ABDC-989AE1839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950" y="0"/>
            <a:ext cx="611505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44E3-B8E7-3A44-875F-1FBD09C503E2}"/>
              </a:ext>
            </a:extLst>
          </p:cNvPr>
          <p:cNvSpPr/>
          <p:nvPr userDrawn="1"/>
        </p:nvSpPr>
        <p:spPr>
          <a:xfrm>
            <a:off x="0" y="0"/>
            <a:ext cx="3028950" cy="5143500"/>
          </a:xfrm>
          <a:prstGeom prst="rect">
            <a:avLst/>
          </a:prstGeom>
          <a:solidFill>
            <a:srgbClr val="167CB2"/>
          </a:solidFill>
          <a:ln>
            <a:noFill/>
          </a:ln>
          <a:effectLst>
            <a:outerShdw blurRad="2540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81D5C-4744-8C44-AC92-176F742C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38" y="273846"/>
            <a:ext cx="2508812" cy="3398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7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EA08B-8E25-EC4C-ABDC-989AE1839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44E3-B8E7-3A44-875F-1FBD09C503E2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67CB2"/>
          </a:solidFill>
          <a:ln>
            <a:noFill/>
          </a:ln>
          <a:effectLst>
            <a:outerShdw blurRad="2540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81D5C-4744-8C44-AC92-176F742C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38" y="273847"/>
            <a:ext cx="4001762" cy="131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3F4C2F-8BD0-974A-927D-B58A63FE13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3213" y="1843088"/>
            <a:ext cx="4002087" cy="2555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2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167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2D077C-4A56-514A-9DB0-0AE50537A6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13400" y="0"/>
            <a:ext cx="3530600" cy="5143500"/>
          </a:xfrm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E0D40F-3EF9-B64A-AA8D-77775A5F1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950" y="1498600"/>
            <a:ext cx="4678363" cy="2914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DDDA12-AFA0-7548-9893-B2BF0ACEF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837" y="273846"/>
            <a:ext cx="4863475" cy="1004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29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E678-3B6D-5A45-8DA2-03F99324D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DC0C5-F91F-A743-9AD8-6C634B08F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pPr/>
              <a:t>10/22/2020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6874C-CEC0-2F4A-BED3-68A9F062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64687-AEB6-CE47-AAE4-323F1B47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5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cap="all" baseline="0">
                <a:solidFill>
                  <a:srgbClr val="167CB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514350" indent="-171450">
              <a:buSzPct val="95000"/>
              <a:buFont typeface="Cambria" panose="02040503050406030204" pitchFamily="18" charset="0"/>
              <a:buChar char="⎻"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857250" indent="-171450">
              <a:buSzPct val="60000"/>
              <a:buFont typeface="Wingdings" pitchFamily="2" charset="2"/>
              <a:buChar char="Ø"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99723A-9A1C-6043-899C-A043B049E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" y="4520893"/>
            <a:ext cx="459101" cy="5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10FD89-C021-414F-B22F-37231E94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47715"/>
            <a:ext cx="9144000" cy="233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cap="all" baseline="0">
                <a:solidFill>
                  <a:srgbClr val="167CB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514350" indent="-171450">
              <a:buSzPct val="95000"/>
              <a:buFont typeface="Cambria" panose="02040503050406030204" pitchFamily="18" charset="0"/>
              <a:buChar char="⎻"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857250" indent="-171450">
              <a:buSzPct val="60000"/>
              <a:buFont typeface="Wingdings" pitchFamily="2" charset="2"/>
              <a:buChar char="Ø"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DDD50C-3B08-0047-BC46-9A9D8BCEC4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" y="4520893"/>
            <a:ext cx="459101" cy="5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2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4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20F1F4-7451-B54C-975C-C932F433F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" y="4520893"/>
            <a:ext cx="459101" cy="5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2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87BD9-DBA9-FF4A-9E41-7302DE087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" y="4520893"/>
            <a:ext cx="459101" cy="5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EE33A-A9FA-B44C-9158-00CDA62E1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" y="4520893"/>
            <a:ext cx="459101" cy="5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3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1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0240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56F31-819E-1E46-BD86-D67966D3E8D0}" type="datetimeFigureOut">
              <a:rPr lang="en-US" smtClean="0"/>
              <a:pPr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072EB-A24F-5643-802A-166850F478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7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7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5" r:id="rId11"/>
    <p:sldLayoutId id="2147483678" r:id="rId12"/>
    <p:sldLayoutId id="2147483662" r:id="rId13"/>
    <p:sldLayoutId id="2147483679" r:id="rId14"/>
    <p:sldLayoutId id="2147483676" r:id="rId15"/>
    <p:sldLayoutId id="2147483661" r:id="rId16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167CB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ambria" panose="02040503050406030204" pitchFamily="18" charset="0"/>
        <a:buChar char="⎻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60000"/>
        <a:buFont typeface="Wingdings" pitchFamily="2" charset="2"/>
        <a:buChar char="Ø"/>
        <a:defRPr sz="15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0CE005-719E-BF41-8043-D94CC75253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163" y="0"/>
            <a:ext cx="9143998" cy="515698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556F15-A6E7-D14A-858B-50D52E524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733" y="1251196"/>
            <a:ext cx="7945657" cy="12418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15B7D8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Executive Director’s Report</a:t>
            </a:r>
          </a:p>
          <a:p>
            <a:r>
              <a:rPr lang="en-US" sz="2000" dirty="0">
                <a:solidFill>
                  <a:srgbClr val="15B7D8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October 20, 2020</a:t>
            </a:r>
            <a:endParaRPr lang="ru-RU" sz="2000" dirty="0">
              <a:solidFill>
                <a:srgbClr val="15B7D8"/>
              </a:solidFill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77ADC-F646-544C-8EB9-ECE464EBB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18" y="3823986"/>
            <a:ext cx="2289072" cy="863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12CB6-E6D0-A440-8E94-A04609637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610" y="183205"/>
            <a:ext cx="7945656" cy="1067991"/>
          </a:xfrm>
        </p:spPr>
        <p:txBody>
          <a:bodyPr>
            <a:normAutofit/>
          </a:bodyPr>
          <a:lstStyle/>
          <a:p>
            <a:r>
              <a:rPr lang="en-US" sz="4400" dirty="0"/>
              <a:t>Everything But the Bagel</a:t>
            </a:r>
          </a:p>
        </p:txBody>
      </p:sp>
    </p:spTree>
    <p:extLst>
      <p:ext uri="{BB962C8B-B14F-4D97-AF65-F5344CB8AC3E}">
        <p14:creationId xmlns:p14="http://schemas.microsoft.com/office/powerpoint/2010/main" val="224628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ACC18-3E75-419F-9136-9139DF4CB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ASDWA Projects &amp;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85430-0A09-4711-AA1A-15BC5B748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 CEC Rule Development and Management Strategies Toolkit (February 2020)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ASDWA PFAS Source Water Guide and Toolkit (June 2020)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Using Water Quality Monitoring Data for Your Building Water Management Program (June 2020)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2019 Analysis of State Drinking Water Programs’ Resources and Needs (July 2020)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ASDWA Distribution System Survey White Paper (September 2020)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Principles of Data Science for Lead Service Line Inventories and Replacement Programs (September 2020)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58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B03F-B21A-479E-B9CB-11A4C2172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717"/>
            <a:ext cx="7886700" cy="994172"/>
          </a:xfrm>
        </p:spPr>
        <p:txBody>
          <a:bodyPr/>
          <a:lstStyle/>
          <a:p>
            <a:r>
              <a:rPr lang="en-US" dirty="0"/>
              <a:t>New ASDWA Office</a:t>
            </a:r>
          </a:p>
        </p:txBody>
      </p:sp>
      <p:pic>
        <p:nvPicPr>
          <p:cNvPr id="5" name="Content Placeholder 4" descr="A large room&#10;&#10;Description automatically generated">
            <a:extLst>
              <a:ext uri="{FF2B5EF4-FFF2-40B4-BE49-F238E27FC236}">
                <a16:creationId xmlns:a16="http://schemas.microsoft.com/office/drawing/2014/main" id="{E8B46E13-6EB0-4760-9DB0-54FA239D2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8" y="880538"/>
            <a:ext cx="2826310" cy="2119732"/>
          </a:xfrm>
        </p:spPr>
      </p:pic>
      <p:pic>
        <p:nvPicPr>
          <p:cNvPr id="7" name="Picture 6" descr="A picture containing indoor, building, refrigerator, floor&#10;&#10;Description automatically generated">
            <a:extLst>
              <a:ext uri="{FF2B5EF4-FFF2-40B4-BE49-F238E27FC236}">
                <a16:creationId xmlns:a16="http://schemas.microsoft.com/office/drawing/2014/main" id="{5B13A66B-7948-47A9-BB30-48B00FCE4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241" y="3000270"/>
            <a:ext cx="2857640" cy="2143230"/>
          </a:xfrm>
          <a:prstGeom prst="rect">
            <a:avLst/>
          </a:prstGeom>
        </p:spPr>
      </p:pic>
      <p:pic>
        <p:nvPicPr>
          <p:cNvPr id="9" name="Picture 8" descr="A kitchen with a blue background&#10;&#10;Description automatically generated">
            <a:extLst>
              <a:ext uri="{FF2B5EF4-FFF2-40B4-BE49-F238E27FC236}">
                <a16:creationId xmlns:a16="http://schemas.microsoft.com/office/drawing/2014/main" id="{3CCBE68A-64B3-45A4-A3B8-F2A1774FB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43" y="880538"/>
            <a:ext cx="2826173" cy="2119630"/>
          </a:xfrm>
          <a:prstGeom prst="rect">
            <a:avLst/>
          </a:prstGeom>
        </p:spPr>
      </p:pic>
      <p:pic>
        <p:nvPicPr>
          <p:cNvPr id="11" name="Picture 10" descr="A picture containing indoor, ceiling, game, room&#10;&#10;Description automatically generated">
            <a:extLst>
              <a:ext uri="{FF2B5EF4-FFF2-40B4-BE49-F238E27FC236}">
                <a16:creationId xmlns:a16="http://schemas.microsoft.com/office/drawing/2014/main" id="{84FEF2D0-EBF1-47E9-8D4F-F42520315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557" y="3000168"/>
            <a:ext cx="2857776" cy="2143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814033-9DBE-4868-9433-BF98D8268EC2}"/>
              </a:ext>
            </a:extLst>
          </p:cNvPr>
          <p:cNvSpPr txBox="1"/>
          <p:nvPr/>
        </p:nvSpPr>
        <p:spPr>
          <a:xfrm>
            <a:off x="7057813" y="880436"/>
            <a:ext cx="162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lease expires 10/31</a:t>
            </a:r>
          </a:p>
          <a:p>
            <a:endParaRPr lang="en-US" dirty="0"/>
          </a:p>
          <a:p>
            <a:r>
              <a:rPr lang="en-US" dirty="0"/>
              <a:t>Moving 10/24</a:t>
            </a:r>
          </a:p>
        </p:txBody>
      </p:sp>
    </p:spTree>
    <p:extLst>
      <p:ext uri="{BB962C8B-B14F-4D97-AF65-F5344CB8AC3E}">
        <p14:creationId xmlns:p14="http://schemas.microsoft.com/office/powerpoint/2010/main" val="193447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7E06A-86D8-4922-A655-D0196E29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1524"/>
            <a:ext cx="7886700" cy="994172"/>
          </a:xfrm>
        </p:spPr>
        <p:txBody>
          <a:bodyPr/>
          <a:lstStyle/>
          <a:p>
            <a:r>
              <a:rPr lang="en-US" dirty="0"/>
              <a:t>ASDWA Finances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974D-C7D5-475F-BCB5-A41BC977B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9978"/>
            <a:ext cx="7886700" cy="3674638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Finances remain solid – no conference revenue but no state travel reimbursement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Developed a monthly cashflow spreadsheet to provide more granularity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Hoping for In-person conferences &amp; state travel to resume sometime in 2021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 report from auditor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PPP loan received and loan forgiveness package submitted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five-year cycle of EPA cooperative agreement submitted and approved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Package for annual cycle for indirect rate submitted and approved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2021-2025 dues increases – 2021 invoices in November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0A9B-75A2-457D-A87F-C2125739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ASDWA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35658-4AA1-435B-9614-4BEEF09F6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30 new Administrators since I started in January 2017</a:t>
            </a:r>
          </a:p>
          <a:p>
            <a:r>
              <a:rPr lang="en-US" sz="2400" dirty="0"/>
              <a:t>Challenges:</a:t>
            </a:r>
          </a:p>
          <a:p>
            <a:pPr lvl="1"/>
            <a:r>
              <a:rPr lang="en-US" sz="2100" dirty="0"/>
              <a:t>Getting to know them – making phone calls</a:t>
            </a:r>
          </a:p>
          <a:p>
            <a:pPr lvl="1"/>
            <a:r>
              <a:rPr lang="en-US" sz="2100" dirty="0"/>
              <a:t>Facilitating state-to-state discussions</a:t>
            </a:r>
          </a:p>
          <a:p>
            <a:pPr lvl="2"/>
            <a:r>
              <a:rPr lang="en-US" sz="1800" dirty="0"/>
              <a:t>Trading tricks and tips</a:t>
            </a:r>
          </a:p>
          <a:p>
            <a:pPr lvl="1"/>
            <a:r>
              <a:rPr lang="en-US" sz="2100" dirty="0"/>
              <a:t>Ensuring new Administrators understand the value of ASDWA</a:t>
            </a:r>
          </a:p>
          <a:p>
            <a:pPr lvl="2"/>
            <a:r>
              <a:rPr lang="en-US" sz="1800" dirty="0"/>
              <a:t>Getting their staff involved with ASDWA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49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9A3854-279D-479C-A390-0DF4EEB2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ASDWA COMMITTEES &amp; </a:t>
            </a:r>
            <a:r>
              <a:rPr lang="en-US" dirty="0" err="1"/>
              <a:t>wORKGROUPS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19E831-76B2-42E8-ADC4-D53665595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Background</a:t>
            </a:r>
          </a:p>
          <a:p>
            <a:pPr lvl="1"/>
            <a:r>
              <a:rPr lang="en-US" sz="2000" dirty="0"/>
              <a:t>Committees were established and have continued since ASDWA was created in 1986</a:t>
            </a:r>
          </a:p>
          <a:p>
            <a:pPr lvl="1"/>
            <a:r>
              <a:rPr lang="en-US" sz="2000" dirty="0"/>
              <a:t>Workgroups are created for working on specific topics or projects and may include EPA and/or other partners (e.g., Data Management)</a:t>
            </a:r>
          </a:p>
          <a:p>
            <a:r>
              <a:rPr lang="en-US" sz="2400" b="1" dirty="0"/>
              <a:t>Opportunity for ASDWA members and staff to:</a:t>
            </a:r>
          </a:p>
          <a:p>
            <a:pPr lvl="1"/>
            <a:r>
              <a:rPr lang="en-US" sz="2000" dirty="0"/>
              <a:t>Provide input into ASDWA actions</a:t>
            </a:r>
          </a:p>
          <a:p>
            <a:pPr lvl="1"/>
            <a:r>
              <a:rPr lang="en-US" sz="2000" dirty="0"/>
              <a:t>Stay engaged in national efforts and issues</a:t>
            </a:r>
          </a:p>
          <a:p>
            <a:pPr lvl="1"/>
            <a:r>
              <a:rPr lang="en-US" sz="2000" dirty="0"/>
              <a:t>Learn about other states’ successes and challenges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7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2205-EFF6-4CC1-90B6-DB57FE57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staff liaisons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FE4F5-DB2A-4C8A-BC12-2A54C9788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0221"/>
            <a:ext cx="7886700" cy="3502502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2000" b="1" dirty="0"/>
              <a:t>DWSRF Committee: </a:t>
            </a:r>
            <a:r>
              <a:rPr lang="en-US" sz="2000" i="1" dirty="0"/>
              <a:t>Wendi Wilkes</a:t>
            </a:r>
          </a:p>
          <a:p>
            <a:pPr fontAlgn="base"/>
            <a:r>
              <a:rPr lang="en-US" sz="2000" b="1" dirty="0"/>
              <a:t>Regulatory Committee</a:t>
            </a:r>
            <a:r>
              <a:rPr lang="en-US" sz="2000" dirty="0"/>
              <a:t>: </a:t>
            </a:r>
            <a:r>
              <a:rPr lang="en-US" sz="2000" i="1" dirty="0"/>
              <a:t>Wendi Wilkes</a:t>
            </a:r>
          </a:p>
          <a:p>
            <a:pPr lvl="1">
              <a:spcBef>
                <a:spcPts val="0"/>
              </a:spcBef>
              <a:tabLst>
                <a:tab pos="-457200" algn="l"/>
              </a:tabLst>
            </a:pPr>
            <a:r>
              <a:rPr lang="en-US" b="1" spc="-15" dirty="0">
                <a:effectLst/>
                <a:ea typeface="Times New Roman" panose="02020603050405020304" pitchFamily="18" charset="0"/>
              </a:rPr>
              <a:t>Committee Workgroups</a:t>
            </a:r>
            <a:endParaRPr lang="en-US" b="1" dirty="0">
              <a:effectLst/>
              <a:ea typeface="Times New Roman" panose="02020603050405020304" pitchFamily="18" charset="0"/>
            </a:endParaRPr>
          </a:p>
          <a:p>
            <a:pPr lvl="2" fontAlgn="ctr">
              <a:spcBef>
                <a:spcPts val="0"/>
              </a:spcBef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Consolidation: </a:t>
            </a:r>
            <a:r>
              <a:rPr lang="en-US" sz="1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Deirdre White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fontAlgn="ctr">
              <a:spcBef>
                <a:spcPts val="0"/>
              </a:spcBef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CCR: </a:t>
            </a:r>
            <a:r>
              <a:rPr lang="en-US" sz="1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Kevin Letterly</a:t>
            </a:r>
            <a:endParaRPr lang="en-US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fontAlgn="ctr">
              <a:spcBef>
                <a:spcPts val="0"/>
              </a:spcBef>
            </a:pPr>
            <a:r>
              <a:rPr lang="en-US" sz="1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Legionella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Wendi Wilkes</a:t>
            </a:r>
            <a:endParaRPr lang="en-US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fontAlgn="ctr">
              <a:spcBef>
                <a:spcPts val="0"/>
              </a:spcBef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Long-Term Lead and Copper Rule: </a:t>
            </a:r>
            <a:r>
              <a:rPr lang="en-US" sz="1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Wendi Wilkes &amp; Alan Roberson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fontAlgn="ctr">
              <a:spcBef>
                <a:spcPts val="0"/>
              </a:spcBef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Perchlorate: </a:t>
            </a:r>
            <a:r>
              <a:rPr lang="en-US" sz="1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Wendi Wilkes &amp; Alan Roberson</a:t>
            </a:r>
            <a:endParaRPr lang="en-US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fontAlgn="ctr">
              <a:spcBef>
                <a:spcPts val="0"/>
              </a:spcBef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PFAS: </a:t>
            </a:r>
            <a:r>
              <a:rPr lang="en-US" sz="1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Deirdre White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en-US" sz="2000" b="1" dirty="0"/>
              <a:t>Security and Resiliency Committee: </a:t>
            </a:r>
            <a:r>
              <a:rPr lang="en-US" sz="2000" i="1" dirty="0"/>
              <a:t>Kevin Letterly</a:t>
            </a:r>
          </a:p>
          <a:p>
            <a:pPr fontAlgn="base"/>
            <a:r>
              <a:rPr lang="en-US" sz="2000" b="1" dirty="0"/>
              <a:t>Small Systems Committee: </a:t>
            </a:r>
            <a:r>
              <a:rPr lang="en-US" sz="2000" i="1" dirty="0"/>
              <a:t>Deirdre White</a:t>
            </a:r>
          </a:p>
          <a:p>
            <a:pPr fontAlgn="base"/>
            <a:r>
              <a:rPr lang="en-US" sz="2000" b="1" dirty="0"/>
              <a:t>Source Water Committee</a:t>
            </a:r>
            <a:r>
              <a:rPr lang="en-US" sz="2000" dirty="0"/>
              <a:t>: </a:t>
            </a:r>
            <a:r>
              <a:rPr lang="en-US" sz="2000" i="1" dirty="0"/>
              <a:t>Deirdre White</a:t>
            </a:r>
          </a:p>
          <a:p>
            <a:pPr fontAlgn="base"/>
            <a:r>
              <a:rPr lang="en-US" sz="2000" b="1" dirty="0"/>
              <a:t>Water Reuse Workgroup</a:t>
            </a:r>
            <a:r>
              <a:rPr lang="en-US" sz="2000" dirty="0"/>
              <a:t>: </a:t>
            </a:r>
            <a:r>
              <a:rPr lang="en-US" sz="2000" i="1" dirty="0"/>
              <a:t>Wendi Wilkes</a:t>
            </a:r>
          </a:p>
          <a:p>
            <a:pPr fontAlgn="base"/>
            <a:r>
              <a:rPr lang="en-US" sz="2000" b="1" dirty="0"/>
              <a:t>Data Management (several workgroups): </a:t>
            </a:r>
            <a:r>
              <a:rPr lang="en-US" sz="2000" i="1" dirty="0"/>
              <a:t>Anthony DeRosa</a:t>
            </a:r>
          </a:p>
        </p:txBody>
      </p:sp>
    </p:spTree>
    <p:extLst>
      <p:ext uri="{BB962C8B-B14F-4D97-AF65-F5344CB8AC3E}">
        <p14:creationId xmlns:p14="http://schemas.microsoft.com/office/powerpoint/2010/main" val="3249759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D7ADB0-F356-4343-BA17-C6467E91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Officers’ Rotation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8E0D0E-1B0A-4DCD-9E16-EA364B1AE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2019 President: Mark Mayer</a:t>
            </a:r>
          </a:p>
          <a:p>
            <a:r>
              <a:rPr lang="en-US" sz="2800" dirty="0"/>
              <a:t>2021 President: Cathy Tucker-Vogel</a:t>
            </a:r>
          </a:p>
          <a:p>
            <a:r>
              <a:rPr lang="en-US" sz="2800" dirty="0"/>
              <a:t>2021 President-Elect: Lori Mathieu</a:t>
            </a:r>
          </a:p>
        </p:txBody>
      </p:sp>
    </p:spTree>
    <p:extLst>
      <p:ext uri="{BB962C8B-B14F-4D97-AF65-F5344CB8AC3E}">
        <p14:creationId xmlns:p14="http://schemas.microsoft.com/office/powerpoint/2010/main" val="15760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C5D058-DE52-ED42-8DBB-FF3D40FC8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1817"/>
            <a:ext cx="9132425" cy="60948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5F3F1D-8708-924F-996A-6CF4559002B5}"/>
              </a:ext>
            </a:extLst>
          </p:cNvPr>
          <p:cNvSpPr/>
          <p:nvPr/>
        </p:nvSpPr>
        <p:spPr>
          <a:xfrm>
            <a:off x="11575" y="-471817"/>
            <a:ext cx="9120850" cy="6094858"/>
          </a:xfrm>
          <a:prstGeom prst="rect">
            <a:avLst/>
          </a:prstGeom>
          <a:solidFill>
            <a:schemeClr val="tx1">
              <a:lumMod val="75000"/>
              <a:lumOff val="2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7D121-0C85-064E-A4C8-BEED6D7878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115" y="-471818"/>
            <a:ext cx="5289630" cy="60992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E3B01-DCDA-D84B-971A-5C2DD07CD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84" y="9547"/>
            <a:ext cx="7908703" cy="8218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0334C9-70C1-554D-9114-705BEAF17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538" y="1226307"/>
            <a:ext cx="8117049" cy="1606424"/>
          </a:xfrm>
        </p:spPr>
        <p:txBody>
          <a:bodyPr>
            <a:normAutofit fontScale="92500" lnSpcReduction="20000"/>
          </a:bodyPr>
          <a:lstStyle/>
          <a:p>
            <a:pPr marL="7938" algn="ctr"/>
            <a:r>
              <a:rPr lang="en-US" sz="2800" dirty="0">
                <a:solidFill>
                  <a:schemeClr val="bg1"/>
                </a:solidFill>
              </a:rPr>
              <a:t>Contact information</a:t>
            </a:r>
          </a:p>
          <a:p>
            <a:pPr marL="7938" lvl="1" algn="ctr"/>
            <a:r>
              <a:rPr lang="en-US" sz="2400" dirty="0">
                <a:solidFill>
                  <a:schemeClr val="bg1"/>
                </a:solidFill>
              </a:rPr>
              <a:t>aroberson@asdwa.org</a:t>
            </a:r>
          </a:p>
          <a:p>
            <a:pPr marL="7938" lvl="1" algn="ctr"/>
            <a:r>
              <a:rPr lang="en-US" sz="2400" dirty="0">
                <a:solidFill>
                  <a:schemeClr val="bg1"/>
                </a:solidFill>
              </a:rPr>
              <a:t>Cell phone: (703) 915-4385</a:t>
            </a:r>
          </a:p>
          <a:p>
            <a:pPr marL="7938" lvl="1" algn="ctr"/>
            <a:r>
              <a:rPr lang="en-US" sz="2400" dirty="0">
                <a:solidFill>
                  <a:schemeClr val="bg1"/>
                </a:solidFill>
              </a:rPr>
              <a:t>social: @AlanTheWaterMan</a:t>
            </a:r>
          </a:p>
          <a:p>
            <a:pPr marL="7938" lvl="1" algn="ctr"/>
            <a:r>
              <a:rPr lang="en-US" sz="2000">
                <a:solidFill>
                  <a:schemeClr val="bg1"/>
                </a:solidFill>
              </a:rPr>
              <a:t>Also @</a:t>
            </a:r>
            <a:r>
              <a:rPr lang="en-US" sz="2000" dirty="0">
                <a:solidFill>
                  <a:schemeClr val="bg1"/>
                </a:solidFill>
              </a:rPr>
              <a:t>ASDWAorg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F396A7-E3AB-034C-8C56-BE24B8B6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990" y="3425062"/>
            <a:ext cx="3826810" cy="143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10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C8F1-C964-4EC4-AE1A-F7A5201B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Times</a:t>
            </a:r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1EFBD41-7B95-40DB-A1BB-07B1922C7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4267" y="1035208"/>
            <a:ext cx="5229013" cy="3921761"/>
          </a:xfrm>
        </p:spPr>
      </p:pic>
    </p:spTree>
    <p:extLst>
      <p:ext uri="{BB962C8B-B14F-4D97-AF65-F5344CB8AC3E}">
        <p14:creationId xmlns:p14="http://schemas.microsoft.com/office/powerpoint/2010/main" val="589147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wearing a pink shirt&#10;&#10;Description automatically generated">
            <a:extLst>
              <a:ext uri="{FF2B5EF4-FFF2-40B4-BE49-F238E27FC236}">
                <a16:creationId xmlns:a16="http://schemas.microsoft.com/office/drawing/2014/main" id="{7CD8AF85-1635-4398-946C-821C942973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833" r="2" b="33085"/>
          <a:stretch/>
        </p:blipFill>
        <p:spPr>
          <a:xfrm>
            <a:off x="3028950" y="10"/>
            <a:ext cx="6115050" cy="51434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84C7D-7F39-C34C-9671-52A33585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8" y="273846"/>
            <a:ext cx="2508812" cy="3398225"/>
          </a:xfrm>
        </p:spPr>
        <p:txBody>
          <a:bodyPr anchor="ctr">
            <a:normAutofit/>
          </a:bodyPr>
          <a:lstStyle/>
          <a:p>
            <a:r>
              <a:rPr lang="en-US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17445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6B015E-9F60-4C4E-A91E-50128809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Response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633FED-9625-4DC4-B522-7A828CFA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9"/>
            <a:ext cx="8095067" cy="32635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transitioned to working remotely-week of 3/16</a:t>
            </a:r>
          </a:p>
          <a:p>
            <a:pPr marL="6858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Timeframe for return to normal occupancy TBD</a:t>
            </a:r>
          </a:p>
          <a:p>
            <a:pPr marL="1028700" lvl="2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 transit for commuting</a:t>
            </a:r>
          </a:p>
          <a:p>
            <a:pPr marL="6858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Maintaining momentum while working remotely until ???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conferences shifted to virtual format</a:t>
            </a:r>
          </a:p>
          <a:p>
            <a:pPr marL="6858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continue through the start of 2021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Developed COVID-19 resource page for Members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onducted COVID-19 webinars</a:t>
            </a:r>
          </a:p>
          <a:p>
            <a:endParaRPr lang="en-US" dirty="0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E86C0F74-DDF0-4220-83C2-07A651092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772" y="18"/>
            <a:ext cx="2533227" cy="14249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51ACA-D470-4DBB-BB67-A0796886E86E}"/>
              </a:ext>
            </a:extLst>
          </p:cNvPr>
          <p:cNvSpPr txBox="1"/>
          <p:nvPr/>
        </p:nvSpPr>
        <p:spPr>
          <a:xfrm>
            <a:off x="1175657" y="4174435"/>
            <a:ext cx="4776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https://elemental.medium.com/your-surge-capacity-is-depleted-it-s-why-you-feel-awful-de285d542f4c</a:t>
            </a:r>
          </a:p>
        </p:txBody>
      </p:sp>
    </p:spTree>
    <p:extLst>
      <p:ext uri="{BB962C8B-B14F-4D97-AF65-F5344CB8AC3E}">
        <p14:creationId xmlns:p14="http://schemas.microsoft.com/office/powerpoint/2010/main" val="50037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BC9D-9180-4A2B-84A0-ACE7945B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729"/>
            <a:ext cx="7886700" cy="994172"/>
          </a:xfrm>
        </p:spPr>
        <p:txBody>
          <a:bodyPr/>
          <a:lstStyle/>
          <a:p>
            <a:r>
              <a:rPr lang="en-US" dirty="0"/>
              <a:t>EPA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41AF-6C16-4381-B564-CF6F1B67A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851920"/>
            <a:ext cx="6629755" cy="4146800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Substantial comments on proposed Lead and Copper Rule Revisions (LCRR)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 on preliminary Fourth Reg Determinations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Recommendations for potential CCR revisions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 on nutrient criteria for reservoirs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sets of comments on TSCA Significant New Use Rules (SNURs)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comments submitted</a:t>
            </a:r>
          </a:p>
          <a:p>
            <a:pPr marL="685800" lvl="1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Transparency in Guidance &amp; Transparency in Science, </a:t>
            </a:r>
          </a:p>
          <a:p>
            <a:pPr marL="685800" lvl="1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OECA National Compliance Initiative (NCI)</a:t>
            </a:r>
          </a:p>
          <a:p>
            <a:pPr marL="685800" lvl="1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 Water Reuse Action Plan (WRAP)</a:t>
            </a:r>
          </a:p>
          <a:p>
            <a:pPr marL="1028700" lvl="2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 with ACWA for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second State Summit on Water Reuse (September 2020)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C2614CA3-0AA1-4EB1-9D84-9729C670E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785" y="-8470"/>
            <a:ext cx="1928857" cy="210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2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6347-94F2-40E8-869E-0CFCA26F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NON-Regulations</a:t>
            </a:r>
          </a:p>
        </p:txBody>
      </p:sp>
      <p:pic>
        <p:nvPicPr>
          <p:cNvPr id="5" name="Content Placeholder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2D65CF3E-0EC1-4796-BA93-8A1E644B6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1635" y="1009"/>
            <a:ext cx="2048010" cy="2234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35100-A20F-4848-8210-768C353E09A2}"/>
              </a:ext>
            </a:extLst>
          </p:cNvPr>
          <p:cNvSpPr txBox="1"/>
          <p:nvPr/>
        </p:nvSpPr>
        <p:spPr>
          <a:xfrm>
            <a:off x="403244" y="1416318"/>
            <a:ext cx="6634249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PFAS – beyond the prelim. Fourth Reg Determinations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Legionella 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building water quality issues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Manganese and UCMR4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use of health advisories in general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of the stakeholder process for potential revisions to the M/DBP Cluster of regulations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2024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court deadline for revisions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AWIA implementation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WIIN grants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407996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B88C3-C495-476A-A2B8-354CA253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dialogue and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F1D90-C48B-416D-9B4B-D36B04DEA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377430" cy="32635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OECA NCI and National Water Program Guidance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SDWIS Modernization &amp; DMUC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Capacity Development/Operator Certification Workshop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 Drinking Water Workshop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 4 Drinking Water Workshop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 AWOP Support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 meetings with Sustainable System Team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Continued participation in relevant WRAP actions</a:t>
            </a:r>
          </a:p>
          <a:p>
            <a:endParaRPr lang="en-US" dirty="0"/>
          </a:p>
        </p:txBody>
      </p:sp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2E58169D-74B4-4C30-9C5D-9B1526DF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853" y="5081"/>
            <a:ext cx="1634790" cy="17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6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2B1E-7A1C-4E49-8348-F45911A0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 with Congress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FCF9B-12EB-41EC-AA32-589A0B4A6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PWSS appropriation was increased 4% for FY2020 to $106 million</a:t>
            </a: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Two ASDWA officers testified before Congress</a:t>
            </a:r>
          </a:p>
          <a:p>
            <a:pPr marL="685800" lvl="1" indent="-342900" fontAlgn="ctr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Cathy Tucker-Vogel testified in person in February at a House Energy &amp; Commerce Committee hearing on Lead and Copper Rule</a:t>
            </a:r>
          </a:p>
          <a:p>
            <a:pPr marL="685800" lvl="1" indent="-342900" fontAlgn="ctr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Shellie Chard testified virtually in July at a House Energy &amp; Commerce hearing on potential SDWA amendments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Submitted appropriations testimony to both House and Senate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Submitted written testimony to Senate EPW on DWIA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78A86F08-AC5B-4BF3-B8C6-61A13101B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014" y="18"/>
            <a:ext cx="1917199" cy="9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6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BAEA4-94BB-4628-8D8B-C13B9C825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F494B-717F-4C5D-B6AC-A2981503E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Collaborations with other state environmental regulator associations</a:t>
            </a:r>
          </a:p>
          <a:p>
            <a:pPr marL="6858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Quarterly staff leadership meetings</a:t>
            </a:r>
          </a:p>
          <a:p>
            <a:pPr marL="6858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Coordination of comments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Presentations at AAPCA National Meeting on State Toolkit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Co-Chair &amp; Co-Leader of Source Water Collaborative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Service Line Replacement Collaborative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p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resentations at AWWA Sections and AWWA Virtual Summit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Features article in upcoming November issues of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Journal-AWWA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need for changes in the water sector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Represented state drinking water programs on AWWA affordability expert panel </a:t>
            </a:r>
          </a:p>
        </p:txBody>
      </p:sp>
    </p:spTree>
    <p:extLst>
      <p:ext uri="{BB962C8B-B14F-4D97-AF65-F5344CB8AC3E}">
        <p14:creationId xmlns:p14="http://schemas.microsoft.com/office/powerpoint/2010/main" val="1790681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2020 ASDWA_PPT_Template" id="{C05258D2-A348-49F2-99DB-DCDCCE165E06}" vid="{3193C4C4-30A7-42D2-BF64-26A15417DAE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CF44DD843F4B942F5D8982D0CBC9" ma:contentTypeVersion="12" ma:contentTypeDescription="Create a new document." ma:contentTypeScope="" ma:versionID="5b2bd209ff4823ffb27fe6a09bace228">
  <xsd:schema xmlns:xsd="http://www.w3.org/2001/XMLSchema" xmlns:xs="http://www.w3.org/2001/XMLSchema" xmlns:p="http://schemas.microsoft.com/office/2006/metadata/properties" xmlns:ns2="43aa5029-632d-4f3d-8c32-7cc88cd5415b" xmlns:ns3="f50b8e66-415b-4c37-945f-b7186ade6346" targetNamespace="http://schemas.microsoft.com/office/2006/metadata/properties" ma:root="true" ma:fieldsID="9f1a88792b3c04ddecf95b90635574a2" ns2:_="" ns3:_="">
    <xsd:import namespace="43aa5029-632d-4f3d-8c32-7cc88cd5415b"/>
    <xsd:import namespace="f50b8e66-415b-4c37-945f-b7186ade6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a5029-632d-4f3d-8c32-7cc88cd54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b8e66-415b-4c37-945f-b7186ade6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50b8e66-415b-4c37-945f-b7186ade6346">
      <UserInfo>
        <DisplayName>Anthony DeRosa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BE8B627-658F-4FF4-8BB7-D073FBE6A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aa5029-632d-4f3d-8c32-7cc88cd5415b"/>
    <ds:schemaRef ds:uri="f50b8e66-415b-4c37-945f-b7186ade63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7563B4-C503-4FD5-A1DF-CDB49AAA65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000BA3-36C0-4546-AD24-3310C3B08215}">
  <ds:schemaRefs>
    <ds:schemaRef ds:uri="http://schemas.microsoft.com/office/2006/metadata/properties"/>
    <ds:schemaRef ds:uri="http://schemas.microsoft.com/office/infopath/2007/PartnerControls"/>
    <ds:schemaRef ds:uri="f50b8e66-415b-4c37-945f-b7186ade634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807</Words>
  <Application>Microsoft Office PowerPoint</Application>
  <PresentationFormat>On-screen Show (16:9)</PresentationFormat>
  <Paragraphs>122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Everything But the Bagel</vt:lpstr>
      <vt:lpstr>Good Times</vt:lpstr>
      <vt:lpstr>Welcome</vt:lpstr>
      <vt:lpstr>Covid-19 Response</vt:lpstr>
      <vt:lpstr>EPA Regulations</vt:lpstr>
      <vt:lpstr>EPA NON-Regulations</vt:lpstr>
      <vt:lpstr>EPA dialogue and workshops</vt:lpstr>
      <vt:lpstr>Working  with Congress</vt:lpstr>
      <vt:lpstr>Partner organizations</vt:lpstr>
      <vt:lpstr>ASDWA Projects &amp; reports</vt:lpstr>
      <vt:lpstr>New ASDWA Office</vt:lpstr>
      <vt:lpstr>ASDWA Finances</vt:lpstr>
      <vt:lpstr>New ASDWA Members</vt:lpstr>
      <vt:lpstr>ASDWA COMMITTEES &amp; wORKGROUPS</vt:lpstr>
      <vt:lpstr>Committee staff liaisons </vt:lpstr>
      <vt:lpstr>Officers’ Rotation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Everything But the Bagel</dc:title>
  <dc:creator>Alan Roberson</dc:creator>
  <cp:lastModifiedBy>Alan Roberson</cp:lastModifiedBy>
  <cp:revision>7</cp:revision>
  <dcterms:created xsi:type="dcterms:W3CDTF">2020-10-15T18:10:10Z</dcterms:created>
  <dcterms:modified xsi:type="dcterms:W3CDTF">2020-10-22T16:08:22Z</dcterms:modified>
</cp:coreProperties>
</file>