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</p:sldMasterIdLst>
  <p:notesMasterIdLst>
    <p:notesMasterId r:id="rId32"/>
  </p:notesMasterIdLst>
  <p:sldIdLst>
    <p:sldId id="257" r:id="rId6"/>
    <p:sldId id="340" r:id="rId7"/>
    <p:sldId id="267" r:id="rId8"/>
    <p:sldId id="268" r:id="rId9"/>
    <p:sldId id="348" r:id="rId10"/>
    <p:sldId id="358" r:id="rId11"/>
    <p:sldId id="335" r:id="rId12"/>
    <p:sldId id="349" r:id="rId13"/>
    <p:sldId id="360" r:id="rId14"/>
    <p:sldId id="354" r:id="rId15"/>
    <p:sldId id="352" r:id="rId16"/>
    <p:sldId id="351" r:id="rId17"/>
    <p:sldId id="334" r:id="rId18"/>
    <p:sldId id="341" r:id="rId19"/>
    <p:sldId id="343" r:id="rId20"/>
    <p:sldId id="337" r:id="rId21"/>
    <p:sldId id="338" r:id="rId22"/>
    <p:sldId id="345" r:id="rId23"/>
    <p:sldId id="355" r:id="rId24"/>
    <p:sldId id="342" r:id="rId25"/>
    <p:sldId id="347" r:id="rId26"/>
    <p:sldId id="359" r:id="rId27"/>
    <p:sldId id="361" r:id="rId28"/>
    <p:sldId id="362" r:id="rId29"/>
    <p:sldId id="363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67736-E64F-4543-B556-56C05DAD08FC}" v="36" dt="2021-03-25T15:45:21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Letterly" userId="41a61cdd-99c4-42b4-ae57-654f8499816e" providerId="ADAL" clId="{D4A67736-E64F-4543-B556-56C05DAD08FC}"/>
    <pc:docChg chg="undo custSel addSld delSld modSld delMainMaster">
      <pc:chgData name="Kevin Letterly" userId="41a61cdd-99c4-42b4-ae57-654f8499816e" providerId="ADAL" clId="{D4A67736-E64F-4543-B556-56C05DAD08FC}" dt="2021-03-25T15:45:21.803" v="289" actId="20577"/>
      <pc:docMkLst>
        <pc:docMk/>
      </pc:docMkLst>
      <pc:sldChg chg="del">
        <pc:chgData name="Kevin Letterly" userId="41a61cdd-99c4-42b4-ae57-654f8499816e" providerId="ADAL" clId="{D4A67736-E64F-4543-B556-56C05DAD08FC}" dt="2021-03-25T13:47:17.731" v="1" actId="47"/>
        <pc:sldMkLst>
          <pc:docMk/>
          <pc:sldMk cId="1451995015" sldId="258"/>
        </pc:sldMkLst>
      </pc:sldChg>
      <pc:sldChg chg="del">
        <pc:chgData name="Kevin Letterly" userId="41a61cdd-99c4-42b4-ae57-654f8499816e" providerId="ADAL" clId="{D4A67736-E64F-4543-B556-56C05DAD08FC}" dt="2021-03-25T13:47:16.214" v="0" actId="47"/>
        <pc:sldMkLst>
          <pc:docMk/>
          <pc:sldMk cId="2635910713" sldId="259"/>
        </pc:sldMkLst>
      </pc:sldChg>
      <pc:sldChg chg="modSp add del mod">
        <pc:chgData name="Kevin Letterly" userId="41a61cdd-99c4-42b4-ae57-654f8499816e" providerId="ADAL" clId="{D4A67736-E64F-4543-B556-56C05DAD08FC}" dt="2021-03-25T13:47:59.694" v="18"/>
        <pc:sldMkLst>
          <pc:docMk/>
          <pc:sldMk cId="3110359664" sldId="267"/>
        </pc:sldMkLst>
        <pc:spChg chg="mod">
          <ac:chgData name="Kevin Letterly" userId="41a61cdd-99c4-42b4-ae57-654f8499816e" providerId="ADAL" clId="{D4A67736-E64F-4543-B556-56C05DAD08FC}" dt="2021-03-25T13:47:59.566" v="17"/>
          <ac:spMkLst>
            <pc:docMk/>
            <pc:sldMk cId="3110359664" sldId="267"/>
            <ac:spMk id="2" creationId="{00000000-0000-0000-0000-000000000000}"/>
          </ac:spMkLst>
        </pc:spChg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228991590" sldId="268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1376916926" sldId="320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086150958" sldId="334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773677475" sldId="335"/>
        </pc:sldMkLst>
      </pc:sldChg>
      <pc:sldChg chg="addSp delSp add del setBg delDesignElem">
        <pc:chgData name="Kevin Letterly" userId="41a61cdd-99c4-42b4-ae57-654f8499816e" providerId="ADAL" clId="{D4A67736-E64F-4543-B556-56C05DAD08FC}" dt="2021-03-25T13:47:59.694" v="18"/>
        <pc:sldMkLst>
          <pc:docMk/>
          <pc:sldMk cId="3825462019" sldId="337"/>
        </pc:sldMkLst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3825462019" sldId="337"/>
            <ac:spMk id="38" creationId="{B5FA7C47-B7C1-4D2E-AB49-ED23BA34BA83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3825462019" sldId="337"/>
            <ac:spMk id="40" creationId="{596EE156-ABF1-4329-A6BA-03B4254E0877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3825462019" sldId="337"/>
            <ac:spMk id="42" creationId="{19B9933F-AAB3-444A-8BB5-9CA194A8BC63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3825462019" sldId="337"/>
            <ac:spMk id="44" creationId="{7D20183A-0B1D-4A1F-89B1-ADBEDBC6E54E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3825462019" sldId="337"/>
            <ac:spMk id="46" creationId="{131031D3-26CD-4214-A9A4-5857EFA15A0C}"/>
          </ac:spMkLst>
        </pc:spChg>
      </pc:sldChg>
      <pc:sldChg chg="addSp delSp add del setBg delDesignElem">
        <pc:chgData name="Kevin Letterly" userId="41a61cdd-99c4-42b4-ae57-654f8499816e" providerId="ADAL" clId="{D4A67736-E64F-4543-B556-56C05DAD08FC}" dt="2021-03-25T13:47:59.694" v="18"/>
        <pc:sldMkLst>
          <pc:docMk/>
          <pc:sldMk cId="1390120513" sldId="338"/>
        </pc:sldMkLst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1390120513" sldId="338"/>
            <ac:spMk id="38" creationId="{B5FA7C47-B7C1-4D2E-AB49-ED23BA34BA83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1390120513" sldId="338"/>
            <ac:spMk id="40" creationId="{596EE156-ABF1-4329-A6BA-03B4254E0877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1390120513" sldId="338"/>
            <ac:spMk id="42" creationId="{19B9933F-AAB3-444A-8BB5-9CA194A8BC63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1390120513" sldId="338"/>
            <ac:spMk id="44" creationId="{7D20183A-0B1D-4A1F-89B1-ADBEDBC6E54E}"/>
          </ac:spMkLst>
        </pc:spChg>
        <pc:spChg chg="add del">
          <ac:chgData name="Kevin Letterly" userId="41a61cdd-99c4-42b4-ae57-654f8499816e" providerId="ADAL" clId="{D4A67736-E64F-4543-B556-56C05DAD08FC}" dt="2021-03-25T13:47:59.566" v="17"/>
          <ac:spMkLst>
            <pc:docMk/>
            <pc:sldMk cId="1390120513" sldId="338"/>
            <ac:spMk id="46" creationId="{131031D3-26CD-4214-A9A4-5857EFA15A0C}"/>
          </ac:spMkLst>
        </pc:spChg>
      </pc:sldChg>
      <pc:sldChg chg="modSp add mod">
        <pc:chgData name="Kevin Letterly" userId="41a61cdd-99c4-42b4-ae57-654f8499816e" providerId="ADAL" clId="{D4A67736-E64F-4543-B556-56C05DAD08FC}" dt="2021-03-25T13:53:52.218" v="256" actId="20577"/>
        <pc:sldMkLst>
          <pc:docMk/>
          <pc:sldMk cId="3378047599" sldId="340"/>
        </pc:sldMkLst>
        <pc:spChg chg="mod">
          <ac:chgData name="Kevin Letterly" userId="41a61cdd-99c4-42b4-ae57-654f8499816e" providerId="ADAL" clId="{D4A67736-E64F-4543-B556-56C05DAD08FC}" dt="2021-03-25T13:53:52.218" v="256" actId="20577"/>
          <ac:spMkLst>
            <pc:docMk/>
            <pc:sldMk cId="3378047599" sldId="340"/>
            <ac:spMk id="3" creationId="{DE8C5E2F-0096-4B8C-A78B-3CBAA7DF3F4C}"/>
          </ac:spMkLst>
        </pc:spChg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2002483624" sldId="341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484511026" sldId="342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2266403093" sldId="343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694716815" sldId="345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2239726677" sldId="347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687026654" sldId="348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94921371" sldId="349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900108937" sldId="351"/>
        </pc:sldMkLst>
      </pc:sldChg>
      <pc:sldChg chg="modSp add del mod">
        <pc:chgData name="Kevin Letterly" userId="41a61cdd-99c4-42b4-ae57-654f8499816e" providerId="ADAL" clId="{D4A67736-E64F-4543-B556-56C05DAD08FC}" dt="2021-03-25T13:47:59.694" v="18"/>
        <pc:sldMkLst>
          <pc:docMk/>
          <pc:sldMk cId="1452602386" sldId="352"/>
        </pc:sldMkLst>
        <pc:spChg chg="mod">
          <ac:chgData name="Kevin Letterly" userId="41a61cdd-99c4-42b4-ae57-654f8499816e" providerId="ADAL" clId="{D4A67736-E64F-4543-B556-56C05DAD08FC}" dt="2021-03-25T13:47:59.566" v="17"/>
          <ac:spMkLst>
            <pc:docMk/>
            <pc:sldMk cId="1452602386" sldId="352"/>
            <ac:spMk id="5" creationId="{8E42905B-3DD1-47FF-97B5-4B8DC06542CB}"/>
          </ac:spMkLst>
        </pc:spChg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695503644" sldId="354"/>
        </pc:sldMkLst>
      </pc:sldChg>
      <pc:sldChg chg="modSp add del mod">
        <pc:chgData name="Kevin Letterly" userId="41a61cdd-99c4-42b4-ae57-654f8499816e" providerId="ADAL" clId="{D4A67736-E64F-4543-B556-56C05DAD08FC}" dt="2021-03-25T13:47:59.694" v="18"/>
        <pc:sldMkLst>
          <pc:docMk/>
          <pc:sldMk cId="684895940" sldId="355"/>
        </pc:sldMkLst>
        <pc:spChg chg="mod">
          <ac:chgData name="Kevin Letterly" userId="41a61cdd-99c4-42b4-ae57-654f8499816e" providerId="ADAL" clId="{D4A67736-E64F-4543-B556-56C05DAD08FC}" dt="2021-03-25T13:47:59.566" v="17"/>
          <ac:spMkLst>
            <pc:docMk/>
            <pc:sldMk cId="684895940" sldId="355"/>
            <ac:spMk id="5" creationId="{8E42905B-3DD1-47FF-97B5-4B8DC06542CB}"/>
          </ac:spMkLst>
        </pc:spChg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075136953" sldId="358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442447691" sldId="359"/>
        </pc:sldMkLst>
      </pc:sldChg>
      <pc:sldChg chg="add del">
        <pc:chgData name="Kevin Letterly" userId="41a61cdd-99c4-42b4-ae57-654f8499816e" providerId="ADAL" clId="{D4A67736-E64F-4543-B556-56C05DAD08FC}" dt="2021-03-25T13:47:59.694" v="18"/>
        <pc:sldMkLst>
          <pc:docMk/>
          <pc:sldMk cId="3004840072" sldId="360"/>
        </pc:sldMkLst>
      </pc:sldChg>
      <pc:sldChg chg="addSp modSp add modNotes">
        <pc:chgData name="Kevin Letterly" userId="41a61cdd-99c4-42b4-ae57-654f8499816e" providerId="ADAL" clId="{D4A67736-E64F-4543-B556-56C05DAD08FC}" dt="2021-03-25T15:45:20.953" v="279" actId="20577"/>
        <pc:sldMkLst>
          <pc:docMk/>
          <pc:sldMk cId="752877599" sldId="361"/>
        </pc:sldMkLst>
        <pc:picChg chg="add mod">
          <ac:chgData name="Kevin Letterly" userId="41a61cdd-99c4-42b4-ae57-654f8499816e" providerId="ADAL" clId="{D4A67736-E64F-4543-B556-56C05DAD08FC}" dt="2021-03-25T15:45:20.767" v="277"/>
          <ac:picMkLst>
            <pc:docMk/>
            <pc:sldMk cId="752877599" sldId="361"/>
            <ac:picMk id="4" creationId="{75DFCA78-05E7-46C9-9900-1720DB495D8C}"/>
          </ac:picMkLst>
        </pc:picChg>
      </pc:sldChg>
      <pc:sldChg chg="addSp modSp add del modNotes">
        <pc:chgData name="Kevin Letterly" userId="41a61cdd-99c4-42b4-ae57-654f8499816e" providerId="ADAL" clId="{D4A67736-E64F-4543-B556-56C05DAD08FC}" dt="2021-03-25T15:44:49.388" v="273" actId="47"/>
        <pc:sldMkLst>
          <pc:docMk/>
          <pc:sldMk cId="827557409" sldId="361"/>
        </pc:sldMkLst>
        <pc:picChg chg="add mod">
          <ac:chgData name="Kevin Letterly" userId="41a61cdd-99c4-42b4-ae57-654f8499816e" providerId="ADAL" clId="{D4A67736-E64F-4543-B556-56C05DAD08FC}" dt="2021-03-25T15:40:41.849" v="259"/>
          <ac:picMkLst>
            <pc:docMk/>
            <pc:sldMk cId="827557409" sldId="361"/>
            <ac:picMk id="4" creationId="{C58823D0-69AD-4EF1-A90C-97442BF0FCE1}"/>
          </ac:picMkLst>
        </pc:picChg>
      </pc:sldChg>
      <pc:sldChg chg="new del">
        <pc:chgData name="Kevin Letterly" userId="41a61cdd-99c4-42b4-ae57-654f8499816e" providerId="ADAL" clId="{D4A67736-E64F-4543-B556-56C05DAD08FC}" dt="2021-03-25T13:48:52.024" v="21" actId="2696"/>
        <pc:sldMkLst>
          <pc:docMk/>
          <pc:sldMk cId="1310800077" sldId="361"/>
        </pc:sldMkLst>
      </pc:sldChg>
      <pc:sldChg chg="addSp modSp add modNotes">
        <pc:chgData name="Kevin Letterly" userId="41a61cdd-99c4-42b4-ae57-654f8499816e" providerId="ADAL" clId="{D4A67736-E64F-4543-B556-56C05DAD08FC}" dt="2021-03-25T15:45:21.301" v="284" actId="20577"/>
        <pc:sldMkLst>
          <pc:docMk/>
          <pc:sldMk cId="1690450233" sldId="362"/>
        </pc:sldMkLst>
        <pc:picChg chg="add mod">
          <ac:chgData name="Kevin Letterly" userId="41a61cdd-99c4-42b4-ae57-654f8499816e" providerId="ADAL" clId="{D4A67736-E64F-4543-B556-56C05DAD08FC}" dt="2021-03-25T15:45:21.153" v="282"/>
          <ac:picMkLst>
            <pc:docMk/>
            <pc:sldMk cId="1690450233" sldId="362"/>
            <ac:picMk id="4" creationId="{FE814D16-E69D-4619-8AF4-5B51A6D0949E}"/>
          </ac:picMkLst>
        </pc:picChg>
      </pc:sldChg>
      <pc:sldChg chg="addSp modSp add del modNotes">
        <pc:chgData name="Kevin Letterly" userId="41a61cdd-99c4-42b4-ae57-654f8499816e" providerId="ADAL" clId="{D4A67736-E64F-4543-B556-56C05DAD08FC}" dt="2021-03-25T15:44:46.790" v="272" actId="47"/>
        <pc:sldMkLst>
          <pc:docMk/>
          <pc:sldMk cId="3724453174" sldId="362"/>
        </pc:sldMkLst>
        <pc:picChg chg="add mod">
          <ac:chgData name="Kevin Letterly" userId="41a61cdd-99c4-42b4-ae57-654f8499816e" providerId="ADAL" clId="{D4A67736-E64F-4543-B556-56C05DAD08FC}" dt="2021-03-25T15:40:42.219" v="264"/>
          <ac:picMkLst>
            <pc:docMk/>
            <pc:sldMk cId="3724453174" sldId="362"/>
            <ac:picMk id="4" creationId="{1F936421-2FD1-4B01-AC31-FD8C4FCE8866}"/>
          </ac:picMkLst>
        </pc:picChg>
      </pc:sldChg>
      <pc:sldChg chg="addSp modSp add del modNotes">
        <pc:chgData name="Kevin Letterly" userId="41a61cdd-99c4-42b4-ae57-654f8499816e" providerId="ADAL" clId="{D4A67736-E64F-4543-B556-56C05DAD08FC}" dt="2021-03-25T15:44:52.807" v="274" actId="47"/>
        <pc:sldMkLst>
          <pc:docMk/>
          <pc:sldMk cId="2271478017" sldId="363"/>
        </pc:sldMkLst>
        <pc:picChg chg="add mod">
          <ac:chgData name="Kevin Letterly" userId="41a61cdd-99c4-42b4-ae57-654f8499816e" providerId="ADAL" clId="{D4A67736-E64F-4543-B556-56C05DAD08FC}" dt="2021-03-25T15:40:42.577" v="269"/>
          <ac:picMkLst>
            <pc:docMk/>
            <pc:sldMk cId="2271478017" sldId="363"/>
            <ac:picMk id="4" creationId="{F28A34DF-A957-4D7A-B492-37AC636620D8}"/>
          </ac:picMkLst>
        </pc:picChg>
      </pc:sldChg>
      <pc:sldChg chg="addSp modSp add modNotes">
        <pc:chgData name="Kevin Letterly" userId="41a61cdd-99c4-42b4-ae57-654f8499816e" providerId="ADAL" clId="{D4A67736-E64F-4543-B556-56C05DAD08FC}" dt="2021-03-25T15:45:21.803" v="289" actId="20577"/>
        <pc:sldMkLst>
          <pc:docMk/>
          <pc:sldMk cId="3290241661" sldId="363"/>
        </pc:sldMkLst>
        <pc:picChg chg="add mod">
          <ac:chgData name="Kevin Letterly" userId="41a61cdd-99c4-42b4-ae57-654f8499816e" providerId="ADAL" clId="{D4A67736-E64F-4543-B556-56C05DAD08FC}" dt="2021-03-25T15:45:21.625" v="287"/>
          <ac:picMkLst>
            <pc:docMk/>
            <pc:sldMk cId="3290241661" sldId="363"/>
            <ac:picMk id="4" creationId="{8D077176-7E46-42C3-9B33-23370D1F4006}"/>
          </ac:picMkLst>
        </pc:picChg>
      </pc:sldChg>
      <pc:sldMasterChg chg="del delSldLayout">
        <pc:chgData name="Kevin Letterly" userId="41a61cdd-99c4-42b4-ae57-654f8499816e" providerId="ADAL" clId="{D4A67736-E64F-4543-B556-56C05DAD08FC}" dt="2021-03-25T13:47:17.731" v="1" actId="47"/>
        <pc:sldMasterMkLst>
          <pc:docMk/>
          <pc:sldMasterMk cId="884640050" sldId="2147483648"/>
        </pc:sldMasterMkLst>
        <pc:sldLayoutChg chg="del">
          <pc:chgData name="Kevin Letterly" userId="41a61cdd-99c4-42b4-ae57-654f8499816e" providerId="ADAL" clId="{D4A67736-E64F-4543-B556-56C05DAD08FC}" dt="2021-03-25T13:47:17.731" v="1" actId="47"/>
          <pc:sldLayoutMkLst>
            <pc:docMk/>
            <pc:sldMasterMk cId="884640050" sldId="2147483648"/>
            <pc:sldLayoutMk cId="1839941836" sldId="2147483650"/>
          </pc:sldLayoutMkLst>
        </pc:sldLayoutChg>
        <pc:sldLayoutChg chg="del">
          <pc:chgData name="Kevin Letterly" userId="41a61cdd-99c4-42b4-ae57-654f8499816e" providerId="ADAL" clId="{D4A67736-E64F-4543-B556-56C05DAD08FC}" dt="2021-03-25T13:47:17.731" v="1" actId="47"/>
          <pc:sldLayoutMkLst>
            <pc:docMk/>
            <pc:sldMasterMk cId="884640050" sldId="2147483648"/>
            <pc:sldLayoutMk cId="2850156293" sldId="2147483651"/>
          </pc:sldLayoutMkLst>
        </pc:sldLayoutChg>
      </pc:sldMasterChg>
      <pc:sldMasterChg chg="delSldLayout">
        <pc:chgData name="Kevin Letterly" userId="41a61cdd-99c4-42b4-ae57-654f8499816e" providerId="ADAL" clId="{D4A67736-E64F-4543-B556-56C05DAD08FC}" dt="2021-03-25T15:44:52.807" v="274" actId="47"/>
        <pc:sldMasterMkLst>
          <pc:docMk/>
          <pc:sldMasterMk cId="2945289449" sldId="2147483662"/>
        </pc:sldMasterMkLst>
        <pc:sldLayoutChg chg="del">
          <pc:chgData name="Kevin Letterly" userId="41a61cdd-99c4-42b4-ae57-654f8499816e" providerId="ADAL" clId="{D4A67736-E64F-4543-B556-56C05DAD08FC}" dt="2021-03-25T15:44:52.807" v="274" actId="47"/>
          <pc:sldLayoutMkLst>
            <pc:docMk/>
            <pc:sldMasterMk cId="2945289449" sldId="2147483662"/>
            <pc:sldLayoutMk cId="3504096462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09F16-16BA-4CE2-9B15-D537355256A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F2AE-37C2-44EC-80F7-8D54A917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4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asley.deric@epa.go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le.trang@epa.gov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asley.deric@epa.gov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le.trang@epa.gov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asley.deric@epa.gov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le.trang@epa.gov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Resources for CMDP adoption are located at the CMDP Help Center.  The team consists of myself (</a:t>
            </a:r>
            <a:r>
              <a:rPr lang="en-US" dirty="0">
                <a:cs typeface="Calibri"/>
                <a:hlinkClick r:id="rId3"/>
              </a:rPr>
              <a:t>teasley.deric@epa.gov</a:t>
            </a:r>
            <a:r>
              <a:rPr lang="en-US" dirty="0">
                <a:cs typeface="Calibri"/>
              </a:rPr>
              <a:t>), Trang Le (</a:t>
            </a:r>
            <a:r>
              <a:rPr lang="en-US" dirty="0">
                <a:cs typeface="Calibri"/>
                <a:hlinkClick r:id="rId4"/>
              </a:rPr>
              <a:t>le.trang@epa.gov</a:t>
            </a:r>
            <a:r>
              <a:rPr lang="en-US" dirty="0">
                <a:cs typeface="Calibri"/>
              </a:rPr>
              <a:t>), and Towana Dorsey (dorsey.towana@epa.gov).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83677-1893-4B0F-B31B-BF208FF13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4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Resources for CMDP adoption are located at the CMDP Help Center.  The team consists of myself (</a:t>
            </a:r>
            <a:r>
              <a:rPr lang="en-US" dirty="0">
                <a:cs typeface="Calibri"/>
                <a:hlinkClick r:id="rId3"/>
              </a:rPr>
              <a:t>teasley.deric@epa.gov</a:t>
            </a:r>
            <a:r>
              <a:rPr lang="en-US" dirty="0">
                <a:cs typeface="Calibri"/>
              </a:rPr>
              <a:t>), Trang Le (</a:t>
            </a:r>
            <a:r>
              <a:rPr lang="en-US" dirty="0">
                <a:cs typeface="Calibri"/>
                <a:hlinkClick r:id="rId4"/>
              </a:rPr>
              <a:t>le.trang@epa.gov</a:t>
            </a:r>
            <a:r>
              <a:rPr lang="en-US" dirty="0">
                <a:cs typeface="Calibri"/>
              </a:rPr>
              <a:t>), and Towana Dorsey (dorsey.towana@epa.gov).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83677-1893-4B0F-B31B-BF208FF13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3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Given what we heard this week, what are your perspectives on modernization at this stage of the project? What is working well? What concerns do you have?
https://www.polleverywhere.com/free_text_polls/ffGD0GRxqO9r0pM9lUBpE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F2AE-37C2-44EC-80F7-8D54A91792D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E1F2D-5813-406C-A5B9-245270A2C9A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1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Are there obstacles that prevent your adoption of CMDP – such as staff time, funding, or issues / missing features in CMDP that prevent your interest in adoption?
https://www.polleverywhere.com/free_text_polls/JFoo9B9smGj460nlycgAh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F2AE-37C2-44EC-80F7-8D54A91792D2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7E3DE-E3BA-4F65-9D4C-AB61A63ACC4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1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you have any other feedback or requests regarding SDWIS?
https://www.polleverywhere.com/free_text_polls/SxUwavYJR9vpyJLvhMty2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F2AE-37C2-44EC-80F7-8D54A91792D2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2B739-F95C-412C-9718-A1E20136EA6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Resources for CMDP adoption are located at the CMDP Help Center.  The team consists of myself (</a:t>
            </a:r>
            <a:r>
              <a:rPr lang="en-US" dirty="0">
                <a:cs typeface="Calibri"/>
                <a:hlinkClick r:id="rId3"/>
              </a:rPr>
              <a:t>teasley.deric@epa.gov</a:t>
            </a:r>
            <a:r>
              <a:rPr lang="en-US" dirty="0">
                <a:cs typeface="Calibri"/>
              </a:rPr>
              <a:t>), Trang Le (</a:t>
            </a:r>
            <a:r>
              <a:rPr lang="en-US" dirty="0">
                <a:cs typeface="Calibri"/>
                <a:hlinkClick r:id="rId4"/>
              </a:rPr>
              <a:t>le.trang@epa.gov</a:t>
            </a:r>
            <a:r>
              <a:rPr lang="en-US" dirty="0">
                <a:cs typeface="Calibri"/>
              </a:rPr>
              <a:t>), and Towana Dorsey (dorsey.towana@epa.gov).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83677-1893-4B0F-B31B-BF208FF13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04800"/>
            <a:ext cx="9973733" cy="990600"/>
          </a:xfrm>
        </p:spPr>
        <p:txBody>
          <a:bodyPr>
            <a:normAutofit/>
          </a:bodyPr>
          <a:lstStyle>
            <a:lvl1pPr marL="0" indent="0" algn="l" defTabSz="914354" rtl="0" eaLnBrk="1" latinLnBrk="0" hangingPunct="1">
              <a:buFontTx/>
              <a:buNone/>
              <a:defRPr lang="en-US" sz="4200" b="1" kern="1200" baseline="0" dirty="0">
                <a:solidFill>
                  <a:schemeClr val="bg1"/>
                </a:solidFill>
                <a:latin typeface="Century Gothic" pitchFamily="34" charset="0"/>
                <a:ea typeface="+mn-ea"/>
                <a:cs typeface="Microsoft Sans Serif" pitchFamily="34" charset="0"/>
              </a:defRPr>
            </a:lvl1pPr>
            <a:lvl4pPr marL="1371532" indent="0">
              <a:buNone/>
              <a:defRPr/>
            </a:lvl4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5943600" y="609600"/>
            <a:ext cx="304800" cy="12192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18558" y="1676400"/>
            <a:ext cx="11041420" cy="4038600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600" b="1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200" b="1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200" b="1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1600" y="6553200"/>
            <a:ext cx="284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354" rtl="0" eaLnBrk="1" latinLnBrk="0" hangingPunct="1"/>
            <a:fld id="{DAF62632-3D37-44CC-8812-3200CE48381A}" type="slidenum">
              <a:rPr lang="en-US" sz="1800" b="1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pPr marL="0" algn="l" defTabSz="914354" rtl="0" eaLnBrk="1" latinLnBrk="0" hangingPunct="1"/>
              <a:t>‹#›</a:t>
            </a:fld>
            <a:endParaRPr lang="en-US" sz="1800" b="1" kern="12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7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C568-BEC9-416A-839A-C733743B8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5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1883"/>
            <a:ext cx="12192000" cy="1187532"/>
          </a:xfrm>
          <a:prstGeom prst="rect">
            <a:avLst/>
          </a:prstGeom>
          <a:solidFill>
            <a:srgbClr val="6C73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187532"/>
          </a:xfrm>
          <a:prstGeom prst="rect">
            <a:avLst/>
          </a:prstGeom>
          <a:solidFill>
            <a:srgbClr val="343855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83" y="1371600"/>
            <a:ext cx="5036539" cy="4800600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2"/>
              </a:buBlip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31775">
              <a:buFont typeface="Franklin Gothic Book" panose="020B0503020102020204" pitchFamily="34" charset="0"/>
              <a:buChar char="•"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35050" indent="-228600">
              <a:buFont typeface="Franklin Gothic Book" panose="020B0503020102020204" pitchFamily="34" charset="0"/>
              <a:buChar char="—"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1805" y="6467312"/>
            <a:ext cx="732269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267AD223-47A6-DE44-961B-16919FB079C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713092" y="1371600"/>
            <a:ext cx="5036539" cy="4800600"/>
          </a:xfrm>
        </p:spPr>
        <p:txBody>
          <a:bodyPr>
            <a:noAutofit/>
          </a:bodyPr>
          <a:lstStyle>
            <a:lvl1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31775">
              <a:buFont typeface="Franklin Gothic Book" panose="020B0503020102020204" pitchFamily="34" charset="0"/>
              <a:buChar char="•"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35050" indent="-228600">
              <a:buFont typeface="Franklin Gothic Book" panose="020B0503020102020204" pitchFamily="34" charset="0"/>
              <a:buChar char="—"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82" y="119991"/>
            <a:ext cx="10588449" cy="981684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  <a:latin typeface="Segoe UI Semibold" panose="020B0702040204020203" pitchFamily="34" charset="0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8197" y="0"/>
            <a:ext cx="1010137" cy="6858000"/>
            <a:chOff x="-1801505" y="-18281"/>
            <a:chExt cx="757603" cy="6858000"/>
          </a:xfrm>
        </p:grpSpPr>
        <p:sp>
          <p:nvSpPr>
            <p:cNvPr id="13" name="Isosceles Triangle 12"/>
            <p:cNvSpPr/>
            <p:nvPr userDrawn="1"/>
          </p:nvSpPr>
          <p:spPr>
            <a:xfrm rot="5400000">
              <a:off x="-1742244" y="418534"/>
              <a:ext cx="1082783" cy="31390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801505" y="-18281"/>
              <a:ext cx="559559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365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fglavey.AMER\Dropbox (P2 Creative Services)\Creative Services (1)\Marcom Amer\EPA AES\2502 PPT\4-Images\2501-15_WaterWaveShape1-Interior Page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300" y="0"/>
            <a:ext cx="8678701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9183"/>
            <a:ext cx="12192000" cy="14311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0" tIns="457200" rIns="457200" bIns="457200" rtlCol="0" anchor="ctr"/>
          <a:lstStyle>
            <a:lvl1pPr marL="0" algn="l" defTabSz="914377" rtl="0" eaLnBrk="1" latinLnBrk="0" hangingPunct="1">
              <a:lnSpc>
                <a:spcPct val="150000"/>
              </a:lnSpc>
              <a:defRPr lang="en-US" sz="2200" b="1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4" descr="C:\Users\fglavey.AMER\Dropbox (P2 Creative Services)\Creative Services (1)\Marcom Amer\EPA AES\2502 PPT\4-Images\epa_u.s.environprotectagency.e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12777" y="342896"/>
            <a:ext cx="3148883" cy="338328"/>
          </a:xfrm>
          <a:prstGeom prst="rect">
            <a:avLst/>
          </a:prstGeom>
          <a:noFill/>
        </p:spPr>
      </p:pic>
      <p:pic>
        <p:nvPicPr>
          <p:cNvPr id="7" name="Picture 3" descr="C:\Users\fglavey.AMER\Dropbox (P2 Creative Services)\Creative Services (1)\Marcom Amer\EPA AES\2502 PPT\4-Images\Wave Shapes\2501-15_WaterWaveShape1-Divider Page Bottom.jp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4" y="5029200"/>
            <a:ext cx="6779729" cy="143481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2090821" y="304800"/>
            <a:ext cx="172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145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1"/>
            <a:ext cx="4239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>
            <a:lvl1pPr marL="0" algn="l" defTabSz="1088205" rtl="0" eaLnBrk="1" latinLnBrk="0" hangingPunct="1">
              <a:defRPr lang="en-US" sz="2400" b="1" kern="0" spc="0" baseline="0">
                <a:solidFill>
                  <a:schemeClr val="tx2"/>
                </a:solidFill>
                <a:latin typeface="Arial" pitchFamily="34" charset="0"/>
                <a:ea typeface="Open Sans Light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20244"/>
            <a:ext cx="10972800" cy="13849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66684" indent="-166684">
              <a:spcBef>
                <a:spcPts val="60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89" indent="-234945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68311" indent="-166684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03255" indent="-234945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25500" indent="-222245">
              <a:spcBef>
                <a:spcPts val="0"/>
              </a:spcBef>
              <a:defRPr sz="1800" kern="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165600" y="6477000"/>
            <a:ext cx="3860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ctr" defTabSz="820718" rtl="0" eaLnBrk="1" latinLnBrk="0" hangingPunct="1">
              <a:spcBef>
                <a:spcPct val="50000"/>
              </a:spcBef>
              <a:defRPr lang="en-US" sz="1000" kern="1200" dirty="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7" name="Date Placeholder 12"/>
          <p:cNvSpPr>
            <a:spLocks noGrp="1"/>
          </p:cNvSpPr>
          <p:nvPr>
            <p:ph type="dt" sz="half" idx="2"/>
          </p:nvPr>
        </p:nvSpPr>
        <p:spPr>
          <a:xfrm>
            <a:off x="60959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l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8416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r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C97E85-39C8-46DF-A5C0-20FC2DC0B2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5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1"/>
            <a:ext cx="4239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>
            <a:lvl1pPr marL="0" algn="l" defTabSz="1088205" rtl="0" eaLnBrk="1" latinLnBrk="0" hangingPunct="1">
              <a:spcBef>
                <a:spcPct val="0"/>
              </a:spcBef>
              <a:buNone/>
              <a:defRPr lang="en-US" sz="2400" b="1" kern="0" spc="0" baseline="0" dirty="0">
                <a:solidFill>
                  <a:schemeClr val="tx2"/>
                </a:solidFill>
                <a:latin typeface="Arial" pitchFamily="34" charset="0"/>
                <a:ea typeface="Open Sans Light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4"/>
            <a:ext cx="109728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48002"/>
            <a:ext cx="109728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165600" y="6477000"/>
            <a:ext cx="3860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ctr" defTabSz="820718" rtl="0" eaLnBrk="1" latinLnBrk="0" hangingPunct="1">
              <a:spcBef>
                <a:spcPct val="50000"/>
              </a:spcBef>
              <a:defRPr lang="en-US" sz="1000" kern="1200" dirty="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2"/>
          <p:cNvSpPr>
            <a:spLocks noGrp="1"/>
          </p:cNvSpPr>
          <p:nvPr>
            <p:ph type="dt" sz="half" idx="10"/>
          </p:nvPr>
        </p:nvSpPr>
        <p:spPr>
          <a:xfrm>
            <a:off x="60959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l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84169" y="6477000"/>
            <a:ext cx="2844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algn="r" defTabSz="820718" rtl="0" eaLnBrk="1" latinLnBrk="0" hangingPunct="1">
              <a:spcBef>
                <a:spcPct val="50000"/>
              </a:spcBef>
              <a:defRPr lang="en-US" sz="1000" kern="120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C97E85-39C8-46DF-A5C0-20FC2DC0B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609600" y="4594704"/>
            <a:ext cx="109728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377" rtl="0" eaLnBrk="1" latinLnBrk="0" hangingPunct="1"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377" rtl="0" eaLnBrk="1" latinLnBrk="0" hangingPunct="1">
              <a:spcBef>
                <a:spcPts val="0"/>
              </a:spcBef>
              <a:buFont typeface="Arial" pitchFamily="34" charset="0"/>
              <a:defRPr lang="en-US" sz="1800" kern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73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5CA3E-2F5C-4E9A-8512-6ACCF34C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F28E0-6688-4BD9-BA3D-ACAF14DC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49501-A1A0-4093-BD59-9E0511F3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6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all" baseline="0">
                <a:solidFill>
                  <a:srgbClr val="167CB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685783" indent="-228594">
              <a:buSzPct val="95000"/>
              <a:buFont typeface="Cambria" panose="02040503050406030204" pitchFamily="18" charset="0"/>
              <a:buChar char="⎻"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1142971" indent="-228594">
              <a:buSzPct val="60000"/>
              <a:buFont typeface="Wingdings" pitchFamily="2" charset="2"/>
              <a:buChar char="Ø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6F31-819E-1E46-BD86-D67966D3E8D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72EB-A24F-5643-802A-166850F478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9723A-9A1C-6043-899C-A043B049E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" y="6027858"/>
            <a:ext cx="612135" cy="7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744178" y="0"/>
            <a:ext cx="4447823" cy="170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photo of clean water" title="photo of clean wa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81"/>
            <a:ext cx="12192000" cy="6868160"/>
          </a:xfrm>
          <a:prstGeom prst="rect">
            <a:avLst/>
          </a:prstGeom>
        </p:spPr>
      </p:pic>
      <p:pic>
        <p:nvPicPr>
          <p:cNvPr id="12" name="Picture 11" descr="EPA Office of Ground Water and Drinking Water logo" title="EPA Office of Ground Water and Drinking Water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5055174"/>
            <a:ext cx="2526996" cy="1319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3600" y="1092201"/>
            <a:ext cx="6197600" cy="993775"/>
          </a:xfrm>
        </p:spPr>
        <p:txBody>
          <a:bodyPr anchor="b" anchorCtr="0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2108200"/>
            <a:ext cx="6299200" cy="6096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  |  Date</a:t>
            </a:r>
          </a:p>
        </p:txBody>
      </p:sp>
    </p:spTree>
    <p:extLst>
      <p:ext uri="{BB962C8B-B14F-4D97-AF65-F5344CB8AC3E}">
        <p14:creationId xmlns:p14="http://schemas.microsoft.com/office/powerpoint/2010/main" val="121708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blue bar" title="blue bar"/>
          <p:cNvSpPr/>
          <p:nvPr userDrawn="1"/>
        </p:nvSpPr>
        <p:spPr>
          <a:xfrm>
            <a:off x="0" y="6087301"/>
            <a:ext cx="121920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9042400" cy="375919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6290502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90502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5904" y="6290502"/>
            <a:ext cx="812800" cy="365125"/>
          </a:xfrm>
        </p:spPr>
        <p:txBody>
          <a:bodyPr/>
          <a:lstStyle/>
          <a:p>
            <a:fld id="{F78498E3-9FBF-46FE-87F5-F028E832A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 of clean water" title="photo of clean wa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429000"/>
            <a:ext cx="10363200" cy="136207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4000" b="1" cap="all">
                <a:solidFill>
                  <a:schemeClr val="tx2"/>
                </a:solidFill>
                <a:effectLst>
                  <a:outerShdw blurRad="69850" dist="38100" dir="2700000" algn="tl" rotWithShape="0">
                    <a:schemeClr val="bg1">
                      <a:alpha val="24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8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747834"/>
            <a:ext cx="3860800" cy="812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865437"/>
            <a:ext cx="3759200" cy="27987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00" y="6273800"/>
            <a:ext cx="3759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4" descr="photo" title="photo"/>
          <p:cNvSpPr>
            <a:spLocks noGrp="1"/>
          </p:cNvSpPr>
          <p:nvPr>
            <p:ph type="pic" sz="quarter" idx="14"/>
          </p:nvPr>
        </p:nvSpPr>
        <p:spPr>
          <a:xfrm>
            <a:off x="1" y="-1"/>
            <a:ext cx="6604000" cy="6858001"/>
          </a:xfrm>
        </p:spPr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904" y="6273800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bg1"/>
                </a:solidFill>
              </a:defRPr>
            </a:lvl1pPr>
          </a:lstStyle>
          <a:p>
            <a:fld id="{F78498E3-9FBF-46FE-87F5-F028E832A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3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descr="photo" title="photo"/>
          <p:cNvSpPr>
            <a:spLocks noGrp="1"/>
          </p:cNvSpPr>
          <p:nvPr>
            <p:ph type="pic" sz="quarter" idx="14"/>
          </p:nvPr>
        </p:nvSpPr>
        <p:spPr>
          <a:xfrm>
            <a:off x="5283200" y="-1"/>
            <a:ext cx="6908800" cy="6858001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3398"/>
            <a:ext cx="3860800" cy="812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921001"/>
            <a:ext cx="3759200" cy="27987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00" y="6273800"/>
            <a:ext cx="3759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904" y="6273800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bg1"/>
                </a:solidFill>
              </a:defRPr>
            </a:lvl1pPr>
          </a:lstStyle>
          <a:p>
            <a:fld id="{F78498E3-9FBF-46FE-87F5-F028E832A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01800"/>
            <a:ext cx="3860800" cy="3962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601" y="1701800"/>
            <a:ext cx="4572001" cy="3962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6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9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6F31-819E-1E46-BD86-D67966D3E8D0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72EB-A24F-5643-802A-166850F478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3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67CB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Cambria" panose="02040503050406030204" pitchFamily="18" charset="0"/>
        <a:buChar char="⎻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itchFamily="2" charset="2"/>
        <a:buChar char="Ø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descr="blue bar" title="blue bar"/>
          <p:cNvSpPr/>
          <p:nvPr userDrawn="1"/>
        </p:nvSpPr>
        <p:spPr>
          <a:xfrm>
            <a:off x="0" y="6070600"/>
            <a:ext cx="12192000" cy="78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369AF"/>
              </a:solidFill>
            </a:endParaRPr>
          </a:p>
        </p:txBody>
      </p:sp>
      <p:pic>
        <p:nvPicPr>
          <p:cNvPr id="10" name="Picture 9" descr="EPA Office of Ground Water and Drinking Water logo" title="EPA Office of Ground Water and Drinking Water logo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80393"/>
            <a:ext cx="1365504" cy="713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04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9042400" cy="38607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7200" y="62738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738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904" y="6273800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bg1"/>
                </a:solidFill>
              </a:defRPr>
            </a:lvl1pPr>
          </a:lstStyle>
          <a:p>
            <a:fld id="{F78498E3-9FBF-46FE-87F5-F028E832A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l" defTabSz="121917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www.surveymonkey.com%2Fr%2Fsdwissspring21&amp;data=04%7C01%7CPlastino.Michael%40epa.gov%7C3fb91c9897574974d95d08d8eb091441%7C88b378b367484867acf976aacbeca6a7%7C0%7C0%7C637517771778146517%7CUnknown%7CTWFpbGZsb3d8eyJWIjoiMC4wLjAwMDAiLCJQIjoiV2luMzIiLCJBTiI6Ik1haWwiLCJXVCI6Mn0%3D%7C2000&amp;sdata=yfNHKj3KKyYRYaLIG3JdtN0if%2FQwd%2FAwD37jNUukBLA%3D&amp;reserved=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dwa.org/data-management/sdwis-user-community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0CE005-719E-BF41-8043-D94CC75253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3" y="0"/>
            <a:ext cx="12191997" cy="7095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77ADC-F646-544C-8EB9-ECE464EBB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57" y="5098649"/>
            <a:ext cx="3052096" cy="1150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312CB6-E6D0-A440-8E94-A0460963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96" y="784271"/>
            <a:ext cx="10594208" cy="926723"/>
          </a:xfrm>
        </p:spPr>
        <p:txBody>
          <a:bodyPr>
            <a:noAutofit/>
          </a:bodyPr>
          <a:lstStyle/>
          <a:p>
            <a:r>
              <a:rPr lang="en-US" sz="4400" dirty="0"/>
              <a:t>SDWIS &amp; Data Management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DE24DA-FE85-48B4-82EF-1E1385026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7596"/>
            <a:ext cx="9144000" cy="1655763"/>
          </a:xfrm>
        </p:spPr>
        <p:txBody>
          <a:bodyPr/>
          <a:lstStyle/>
          <a:p>
            <a:r>
              <a:rPr lang="en-US" dirty="0"/>
              <a:t>March 25, 2021</a:t>
            </a:r>
          </a:p>
        </p:txBody>
      </p:sp>
    </p:spTree>
    <p:extLst>
      <p:ext uri="{BB962C8B-B14F-4D97-AF65-F5344CB8AC3E}">
        <p14:creationId xmlns:p14="http://schemas.microsoft.com/office/powerpoint/2010/main" val="107287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43" y="519956"/>
            <a:ext cx="10028583" cy="687384"/>
          </a:xfrm>
        </p:spPr>
        <p:txBody>
          <a:bodyPr>
            <a:noAutofit/>
          </a:bodyPr>
          <a:lstStyle/>
          <a:p>
            <a:r>
              <a:rPr lang="en-US" sz="4000" dirty="0"/>
              <a:t>Other SDWIS Components – LCRR Support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51413" y="1608881"/>
            <a:ext cx="11192719" cy="42594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SDWIS Bridge: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Manage candidate compliance records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Drinking Water Watch: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Rule specific content, Consumer Confidence Report generation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SDWIS FedRep: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Updates to support rule requirements for SDWIS Fed quarterly reporting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SDWIS Federal Data Warehouse: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Updates to receive required quarterly reporting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Compliance Monitoring Data Portal: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Updates for required system to primacy agency reporting of samples and sample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50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2" y="519956"/>
            <a:ext cx="8900228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State LCRR Technical Group</a:t>
            </a:r>
            <a:br>
              <a:rPr lang="en-US" sz="4000" dirty="0"/>
            </a:br>
            <a:r>
              <a:rPr lang="en-US" dirty="0"/>
              <a:t>Roles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544009" y="1868884"/>
            <a:ext cx="11065399" cy="40457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SDWIS State LCRR Support Functionality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Provide Feedback on draft final requirement for LCRR support functionality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Perform testing and provide feedback on delivered functionality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LCRR Data Entry Instructions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Provide feedback on examples, exhibits and descriptions of LCRR implementation scenarios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0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2" y="519956"/>
            <a:ext cx="8900228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State LCRR Technical Group</a:t>
            </a:r>
            <a:br>
              <a:rPr lang="en-US" sz="4000" dirty="0"/>
            </a:br>
            <a:r>
              <a:rPr lang="en-US" dirty="0"/>
              <a:t>Membership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753188" y="1682019"/>
            <a:ext cx="10005156" cy="423264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ASDWA Recruited State Members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Hayden King, Indiana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Jessica Johnson, Nebraska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Tab Brewster and Ashley Voskuhl, Ohio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Jason Minnich, Pennsylvania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Ana Barber, South Carolina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Daniel Botdorf, Virginia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Regional Members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Andrea Porter, Region 5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Karl Banks, Region 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10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9A9C-7E5B-4F97-B2BA-3B897D9E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  <a:t>SDWIS Modernization</a:t>
            </a:r>
            <a:b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</a:br>
            <a:b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5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32" y="519956"/>
            <a:ext cx="7884228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Modernization - 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393538" y="1612569"/>
            <a:ext cx="11227444" cy="455673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Evaluation of options for the Agency to develop a centrally hosted system, as recommended by the SDWIS Modernization Board (October ’20 through April ’21)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Request for Information (RFI) to better understand the capability of Commercial-off-the-shelf/Government-off-the-shelf (COTS/GOTS) products 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Request for Proposal for a custom-built system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State Detail – ½-Time Product Owner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Next Steps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8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4" y="670958"/>
            <a:ext cx="8192662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Modernization</a:t>
            </a:r>
            <a:br>
              <a:rPr lang="en-US" sz="4000" dirty="0"/>
            </a:br>
            <a:r>
              <a:rPr lang="en-US" dirty="0"/>
              <a:t>Request for Information (RFI)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544010" y="1503680"/>
            <a:ext cx="11088547" cy="441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Main Purpose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Determine if existing commercial-off-the-shelf/Government-off-the-shelf (COTS/GOTS) products meet States’ and EPA’s SDWIS Modernization requirements as is or with modifications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Request non-binding price information on COTS/GOTS software solutions for meeting requirements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Secondary Purpose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Request vendor feedback on objectives, requirements, procurement &amp; design / implementation approaches for systems like SDWIS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0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5F5302-C67D-4B9E-8E41-5BC10C1E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rgbClr val="FFFFFF"/>
                </a:solidFill>
                <a:latin typeface="+mn-lt"/>
              </a:rPr>
              <a:t>SDWIS RFI Review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  <a:p>
            <a:pPr marL="342280" indent="-342900">
              <a:spcBef>
                <a:spcPts val="0"/>
              </a:spcBef>
              <a:spcAft>
                <a:spcPts val="600"/>
              </a:spcAft>
              <a:buChar char="•"/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  <a:p>
            <a:pPr marL="342280" indent="-342900">
              <a:spcBef>
                <a:spcPts val="1200"/>
              </a:spcBef>
              <a:buChar char="•"/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  <a:p>
            <a:pPr marL="951865" lvl="1" indent="-342900">
              <a:spcBef>
                <a:spcPts val="1200"/>
              </a:spcBef>
              <a:buChar char="•"/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FC30B-419A-431B-8BC1-C5853249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33B636-93E1-4342-B1C4-334A2435CEBF}"/>
              </a:ext>
            </a:extLst>
          </p:cNvPr>
          <p:cNvGraphicFramePr>
            <a:graphicFrameLocks noGrp="1"/>
          </p:cNvGraphicFramePr>
          <p:nvPr/>
        </p:nvGraphicFramePr>
        <p:xfrm>
          <a:off x="4998268" y="643466"/>
          <a:ext cx="6672588" cy="5041024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4565182">
                  <a:extLst>
                    <a:ext uri="{9D8B030D-6E8A-4147-A177-3AD203B41FA5}">
                      <a16:colId xmlns:a16="http://schemas.microsoft.com/office/drawing/2014/main" val="3044545713"/>
                    </a:ext>
                  </a:extLst>
                </a:gridCol>
                <a:gridCol w="2107406">
                  <a:extLst>
                    <a:ext uri="{9D8B030D-6E8A-4147-A177-3AD203B41FA5}">
                      <a16:colId xmlns:a16="http://schemas.microsoft.com/office/drawing/2014/main" val="3772005798"/>
                    </a:ext>
                  </a:extLst>
                </a:gridCol>
              </a:tblGrid>
              <a:tr h="815911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cap="none" spc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State Members </a:t>
                      </a:r>
                    </a:p>
                  </a:txBody>
                  <a:tcPr marL="111236" marR="111236" marT="111236" marB="55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ase"/>
                      <a:endParaRPr lang="en-US" sz="2100" b="0" i="0" cap="none" spc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18719" marR="118719" marT="118719" marB="593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97254"/>
                  </a:ext>
                </a:extLst>
              </a:tr>
              <a:tr h="79104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Betsy Lichti, Paul Williams, </a:t>
                      </a:r>
                    </a:p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Hung Bui, Kristyn Abhold, </a:t>
                      </a:r>
                    </a:p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Russell Hernandez, Cheryl Holden</a:t>
                      </a: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50964"/>
                  </a:ext>
                </a:extLst>
              </a:tr>
              <a:tr h="791043">
                <a:tc>
                  <a:txBody>
                    <a:bodyPr/>
                    <a:lstStyle/>
                    <a:p>
                      <a:pPr lvl="0" fontAlgn="ctr"/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Casey Davidson, Sara Pierson, </a:t>
                      </a:r>
                    </a:p>
                    <a:p>
                      <a:pPr lvl="0" fontAlgn="ctr"/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 Prater</a:t>
                      </a:r>
                    </a:p>
                    <a:p>
                      <a:pPr algn="l" rtl="0" fontAlgn="base"/>
                      <a:endParaRPr lang="en-US" sz="2000" b="0" i="0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Indiana</a:t>
                      </a: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6276"/>
                  </a:ext>
                </a:extLst>
              </a:tr>
              <a:tr h="791043">
                <a:tc>
                  <a:txBody>
                    <a:bodyPr/>
                    <a:lstStyle/>
                    <a:p>
                      <a:pPr marL="0" marR="0" lvl="0" indent="0" algn="l" defTabSz="121917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Victoria Phillips</a:t>
                      </a:r>
                      <a:endParaRPr lang="en-US" sz="2000" b="0" i="0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Massachusetts</a:t>
                      </a: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0476"/>
                  </a:ext>
                </a:extLst>
              </a:tr>
              <a:tr h="48051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 Dunbar </a:t>
                      </a:r>
                      <a:endParaRPr lang="en-US" sz="2000" b="0" i="0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Hampshire</a:t>
                      </a: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99741"/>
                  </a:ext>
                </a:extLst>
              </a:tr>
              <a:tr h="791043">
                <a:tc>
                  <a:txBody>
                    <a:bodyPr/>
                    <a:lstStyle/>
                    <a:p>
                      <a:pPr marL="0" marR="0" lvl="0" indent="0" algn="l" defTabSz="121917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Brad Daniels</a:t>
                      </a:r>
                    </a:p>
                    <a:p>
                      <a:pPr algn="l" rtl="0" fontAlgn="base"/>
                      <a:endParaRPr lang="en-US" sz="2000" b="0" i="0" cap="none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cap="none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Oregon</a:t>
                      </a:r>
                    </a:p>
                  </a:txBody>
                  <a:tcPr marL="111236" marR="111236" marT="111236" marB="556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9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6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5F5302-C67D-4B9E-8E41-5BC10C1E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rgbClr val="FFFFFF"/>
                </a:solidFill>
              </a:rPr>
              <a:t>SDWIS RFI Review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  <a:p>
            <a:pPr marL="342280" indent="-342900">
              <a:spcBef>
                <a:spcPts val="0"/>
              </a:spcBef>
              <a:spcAft>
                <a:spcPts val="600"/>
              </a:spcAft>
              <a:buChar char="•"/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  <a:p>
            <a:pPr marL="342280" indent="-342900">
              <a:spcBef>
                <a:spcPts val="1200"/>
              </a:spcBef>
              <a:buChar char="•"/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  <a:p>
            <a:pPr marL="951865" lvl="1" indent="-342900">
              <a:spcBef>
                <a:spcPts val="1200"/>
              </a:spcBef>
              <a:buChar char="•"/>
            </a:pPr>
            <a:endParaRPr lang="en-US" sz="2400" dirty="0">
              <a:solidFill>
                <a:srgbClr val="FEFFFF"/>
              </a:solidFill>
              <a:ea typeface="Tahoma"/>
              <a:cs typeface="Tahom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FC30B-419A-431B-8BC1-C5853249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33B636-93E1-4342-B1C4-334A2435CEBF}"/>
              </a:ext>
            </a:extLst>
          </p:cNvPr>
          <p:cNvGraphicFramePr>
            <a:graphicFrameLocks noGrp="1"/>
          </p:cNvGraphicFramePr>
          <p:nvPr/>
        </p:nvGraphicFramePr>
        <p:xfrm>
          <a:off x="4998268" y="643466"/>
          <a:ext cx="6539076" cy="496492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3830772">
                  <a:extLst>
                    <a:ext uri="{9D8B030D-6E8A-4147-A177-3AD203B41FA5}">
                      <a16:colId xmlns:a16="http://schemas.microsoft.com/office/drawing/2014/main" val="3044545713"/>
                    </a:ext>
                  </a:extLst>
                </a:gridCol>
                <a:gridCol w="2708304">
                  <a:extLst>
                    <a:ext uri="{9D8B030D-6E8A-4147-A177-3AD203B41FA5}">
                      <a16:colId xmlns:a16="http://schemas.microsoft.com/office/drawing/2014/main" val="3772005798"/>
                    </a:ext>
                  </a:extLst>
                </a:gridCol>
              </a:tblGrid>
              <a:tr h="1186718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EPA Members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ase"/>
                      <a:endParaRPr lang="en-US" sz="11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97254"/>
                  </a:ext>
                </a:extLst>
              </a:tr>
              <a:tr h="14921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Tina Chen, Michael Plastino, </a:t>
                      </a:r>
                    </a:p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Justin Wright, Percy Addo, </a:t>
                      </a:r>
                    </a:p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Caitlin Dickson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Drinking Water Protection Division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50964"/>
                  </a:ext>
                </a:extLst>
              </a:tr>
              <a:tr h="132275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Dominique Rey, Elinor Keith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Office of Water Project Management Office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6276"/>
                  </a:ext>
                </a:extLst>
              </a:tr>
              <a:tr h="96332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Vince Allen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Office of Mission Support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12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4" y="670958"/>
            <a:ext cx="8192662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Modernization</a:t>
            </a:r>
            <a:br>
              <a:rPr lang="en-US" sz="4000" dirty="0"/>
            </a:br>
            <a:r>
              <a:rPr lang="en-US" dirty="0"/>
              <a:t>RFI Review Team Activity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28264" y="1503680"/>
            <a:ext cx="10829762" cy="441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Reviewed 19 RFI Responses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Completed individual assessments on the following factors: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Understanding of SDWIS Modernization Requirements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Technical Approach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Past Experience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Cost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User Support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Participated in weekly 2-hour group assessment discussions over 6 weeks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Outstanding Group Process -&gt; Will be discussed as model engagement process during April / May E-Enterprise Leadership Council Meeting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71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3" y="670958"/>
            <a:ext cx="8939099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Modernization</a:t>
            </a:r>
            <a:br>
              <a:rPr lang="en-US" sz="4000" dirty="0"/>
            </a:br>
            <a:r>
              <a:rPr lang="en-US" dirty="0"/>
              <a:t>RFI Review Team’s Conclusions and Next Steps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187186" y="1493134"/>
            <a:ext cx="11817627" cy="47973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RFI review team recommends a custom-build approach for SDWIS Modernization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While a new full/open procurement of a COTS product is not feasible for SDWIS, it can potentially serve specific niche needs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is also considering other recommendations from the review team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is evaluating proposals received from the RFP, which includes work to provide: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System development for SDWIS Modernization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Ongoing support of SDWIS and other data systems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Additional SDWIS related support tasks for states and EPA Regions 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89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E4F6-86A1-42FB-AAEA-ED8EB691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C5E2F-0096-4B8C-A78B-3CBAA7DF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is a States and EPA only session</a:t>
            </a:r>
          </a:p>
          <a:p>
            <a:r>
              <a:rPr lang="en-US" dirty="0"/>
              <a:t>12:00-1:00  Topic Presentation and Q&amp;A</a:t>
            </a:r>
          </a:p>
          <a:p>
            <a:r>
              <a:rPr lang="en-US" dirty="0"/>
              <a:t>1:00 Adjourn</a:t>
            </a:r>
          </a:p>
          <a:p>
            <a:r>
              <a:rPr lang="en-US" dirty="0"/>
              <a:t>5:00-6:00pm (Eastern) Early Optional State Social Hour</a:t>
            </a:r>
          </a:p>
          <a:p>
            <a:r>
              <a:rPr lang="en-US" dirty="0"/>
              <a:t>7:00-8:00pm (Eastern) Late Optional State Social Hour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4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4" y="670958"/>
            <a:ext cx="8192662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Modernization</a:t>
            </a:r>
            <a:br>
              <a:rPr lang="en-US" sz="4000" dirty="0"/>
            </a:br>
            <a:r>
              <a:rPr lang="en-US" dirty="0"/>
              <a:t>State Detail – ½-Time Product Owner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386080" y="1473200"/>
            <a:ext cx="11419840" cy="456184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Roles</a:t>
            </a:r>
          </a:p>
          <a:p>
            <a:pPr marL="285750" marR="0" lvl="0" indent="-285750" algn="l" defTabSz="1219170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Coordinate with EPA’s SDWIS Modernization Project Manager on supporting and leading project activities with workgroups, technical teams, and stakeholders on:</a:t>
            </a:r>
          </a:p>
          <a:p>
            <a:pPr marL="895335" marR="0" lvl="1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Priorities for development within functional areas of the Modernized SDWIS System</a:t>
            </a:r>
          </a:p>
          <a:p>
            <a:pPr marL="895335" marR="0" lvl="1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User interaction aspects related to options for implementing individual functions</a:t>
            </a:r>
          </a:p>
          <a:p>
            <a:pPr marL="895335" marR="0" lvl="1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Testing feedback on developed functions, participating in sprint code review sessions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Provide information to, facilitate discussions with, and gather input from:</a:t>
            </a:r>
          </a:p>
          <a:p>
            <a:pPr marL="895335" marR="0" lvl="1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Technical groups composed of state and EPA Regional staff</a:t>
            </a:r>
          </a:p>
          <a:p>
            <a:pPr marL="895335" marR="0" lvl="1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Broader state community via national meetings/webinars (e.g. monthly All Things SDWIS calls, ASDWA conferences, E-Enterprise meetings)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1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4" y="670958"/>
            <a:ext cx="8192662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Modernization</a:t>
            </a:r>
            <a:br>
              <a:rPr lang="en-US" sz="4000" dirty="0"/>
            </a:br>
            <a:r>
              <a:rPr lang="en-US" dirty="0"/>
              <a:t>Next Steps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521695" y="1886673"/>
            <a:ext cx="11018264" cy="430036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Following award of IT Contract, EPA will define the path forward for SDWIS Modernization system development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will work with the SDWIS Modernization Board to update the Board Charter for development phase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will finalize project plan for development – including requirements review / validation, design, and iterative development / testing / feedback</a:t>
            </a: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2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2" y="863600"/>
            <a:ext cx="8280468" cy="687384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dirty="0"/>
              <a:t>ASDWA SDWIS Community Feedback Survey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640012" y="1866569"/>
            <a:ext cx="10749348" cy="421927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Open through Friday, April 2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Survey Link: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A4F5D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/>
              </a:rPr>
              <a:t>https://www.surveymonkey.com/r/sdwissspring21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Feedback on communications and support provided by ASDWA and EPA for the suite of SDWIS Program Applications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Summary results will be shared with community and will be used by ASDWA and EPA to improve SDWIS support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4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F2401-70D0-4E3D-A574-FE71A39B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FCA78-05E7-46C9-9900-1720DB495D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7AE635-034A-462E-9602-05E02DC3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14D16-E69D-4619-8AF4-5B51A6D0949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5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01FEF-B067-40E6-B142-09E92BE8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98E3-9FBF-46FE-87F5-F028E832A09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77176-7E46-42C3-9B33-23370D1F400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9A9C-7E5B-4F97-B2BA-3B897D9E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  <a:t>Questions?</a:t>
            </a:r>
            <a:b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</a:br>
            <a:b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1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2" y="922787"/>
            <a:ext cx="10544287" cy="17027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ASDWA Spring Member Meeting</a:t>
            </a:r>
            <a:br>
              <a:rPr lang="en-US" dirty="0"/>
            </a:br>
            <a:r>
              <a:rPr lang="en-US" dirty="0"/>
              <a:t>SDWIS</a:t>
            </a:r>
            <a:br>
              <a:rPr lang="en-US" dirty="0"/>
            </a:br>
            <a:br>
              <a:rPr lang="en-US" sz="1000" dirty="0"/>
            </a:br>
            <a:r>
              <a:rPr lang="en-US" sz="1800" dirty="0"/>
              <a:t>March 25, 2021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1760" y="2236889"/>
            <a:ext cx="7160409" cy="4924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Anita Thompkins, Drinking Water Protection Division Director</a:t>
            </a:r>
          </a:p>
          <a:p>
            <a:r>
              <a:rPr lang="en-US" sz="2000" dirty="0"/>
              <a:t>Michael Plastino, Infrastructure Branch Chief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32561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F5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35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3" y="519956"/>
            <a:ext cx="3504858" cy="687384"/>
          </a:xfrm>
        </p:spPr>
        <p:txBody>
          <a:bodyPr>
            <a:no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741612" y="1612569"/>
            <a:ext cx="10497405" cy="414004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SDWIS Team – Key Actions since October ASDWA Meeting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Information Sharing on State Best Practices for Implementing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CMDP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(Requested in October ASDWA Meeting)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Planning for Providing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SDWIS State – LCRR Support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Conducted Assessments on Vehicles for System Development under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SDWIS Modernization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ASDWA Community Feedback Survey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9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52" y="652291"/>
            <a:ext cx="9885748" cy="687384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dirty="0"/>
              <a:t>Compliance Monitoring Data Portal (CMDP)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254643" y="1226915"/>
            <a:ext cx="11561505" cy="516230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Purpose: Reduce primacy agency and lab / system staff data management burden and improve data quality through electronic reporting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 use since 2017, now used by 18 primacy agencies, 290+ labs / systems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provides additional transition support for primacy agencies moving to CMDP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Each EPA CMDP Team member is assigned to support each transitioning agency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continues to provide technical guidance support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EPA’s contractor is also available for primacy agencies to procure full implementation support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Improvement over past year in contractor support, functionality, user support, and User Acceptance Testing Group</a:t>
            </a:r>
          </a:p>
          <a:p>
            <a:pPr marL="342900" marR="0" lvl="0" indent="-34290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Average primacy agency improvements (from Aug. ‘19 ASDWA survey)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55% burden reduction</a:t>
            </a:r>
          </a:p>
          <a:p>
            <a:pPr marL="1066785" marR="0" lvl="1" indent="-45720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62% error reduction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2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2" y="773956"/>
            <a:ext cx="9083107" cy="687384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dirty="0"/>
              <a:t>Information Sharing on State Best Practices for Implementing CMDP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39838" y="1713053"/>
            <a:ext cx="11288866" cy="43709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 response to input received from the last ASDWA meeting, EPA and ASDWA partnered and shared a series of states’ CMDP implementation documents on 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ASDWA SDWIS community website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 including: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State requirements for system electronic reporting using CMDP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State training &amp; guidance for labs/systems to meet state specific reporting requirements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State CMDP validation tools – software applications states developed to ensure reporting data conforming their own/additional requirements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Virginia and South Carolina presentations in February All Things SDWIS Call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ASDWA facilitated topic-focused knowledge sharing discussions between EPA and state staff (with varying levels of CMDP experience)</a:t>
            </a:r>
          </a:p>
          <a:p>
            <a:pPr marL="95186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3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9A9C-7E5B-4F97-B2BA-3B897D9E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  <a:t>SDWIS State</a:t>
            </a:r>
            <a:b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</a:br>
            <a: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  <a:t>LCRR Support</a:t>
            </a:r>
            <a:b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</a:br>
            <a:br>
              <a:rPr lang="en-US" dirty="0">
                <a:effectLst>
                  <a:outerShdw blurRad="69850" dist="38100" dir="2700000" algn="tl" rotWithShape="0">
                    <a:prstClr val="white">
                      <a:alpha val="24000"/>
                    </a:prstClr>
                  </a:outerShdw>
                </a:effectLst>
                <a:ea typeface="Tahoma"/>
                <a:cs typeface="Tahom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7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2" y="519956"/>
            <a:ext cx="7193347" cy="687384"/>
          </a:xfrm>
        </p:spPr>
        <p:txBody>
          <a:bodyPr>
            <a:noAutofit/>
          </a:bodyPr>
          <a:lstStyle/>
          <a:p>
            <a:r>
              <a:rPr lang="en-US" sz="4000" dirty="0"/>
              <a:t>Update on LCRR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74562" y="1612569"/>
            <a:ext cx="11111696" cy="438311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On March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EPA announced that it is extending the LCRR effective date so that the agency can seek further public input, particularly from communities that are most at-risk of exposure to lead in drinking water. 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EPA posted two LCRR pre-publication notices on its website: 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he first action is a final rule that announces an extension of the effective date for the revised LCR from March 16, 2021 until June 17, 2021.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 second action proposes to extend the effective date until December 16, 2021 and also proposes a corresponding extension of the revised LCR’s compliance deadline to September 16, 2024.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12" y="519956"/>
            <a:ext cx="7193347" cy="687384"/>
          </a:xfrm>
        </p:spPr>
        <p:txBody>
          <a:bodyPr>
            <a:noAutofit/>
          </a:bodyPr>
          <a:lstStyle/>
          <a:p>
            <a:r>
              <a:rPr lang="en-US" sz="4000" dirty="0"/>
              <a:t>SDWIS State - LCRR Support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2905B-3DD1-47FF-97B5-4B8DC06542CB}"/>
              </a:ext>
            </a:extLst>
          </p:cNvPr>
          <p:cNvSpPr txBox="1">
            <a:spLocks/>
          </p:cNvSpPr>
          <p:nvPr/>
        </p:nvSpPr>
        <p:spPr>
          <a:xfrm>
            <a:off x="451412" y="1612569"/>
            <a:ext cx="11277291" cy="444099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EPA will iteratively define and develop additional functionality to support LCRR implementation in SDWIS State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Example functionality that requires development in SDWIS State include: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All LCRR functionalities including violation types, compliance determination logic, any inventory requirements, etc. 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Data Entry Instructions (DEI’s) that translate rule requirements into data element definitions for the required reporting between systems and primacy agencies and between primacy agencies and EPA</a:t>
            </a:r>
          </a:p>
          <a:p>
            <a:pPr marL="952485" marR="0" lvl="1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Ability to store additional required data elements with the new/updated violations types. 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 effort will be informed by a state-EPA SDWIS State LCRR Technical Group</a:t>
            </a:r>
          </a:p>
          <a:p>
            <a:pPr marL="951865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32A4-D4F4-467A-AB09-A29704A7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98E3-9FBF-46FE-87F5-F028E832A097}" type="slidenum">
              <a:rPr kumimoji="0" lang="en-US" sz="133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40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1842d8e-a973-4fce-9873-5d8a1459fda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a0f694b-1b2f-4d15-802c-a99aa1679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c2e0984-b262-46c2-9c3a-28411d1a3d6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20 ASDWA_PPT_Template" id="{C05258D2-A348-49F2-99DB-DCDCCE165E06}" vid="{3193C4C4-30A7-42D2-BF64-26A15417DAE7}"/>
    </a:ext>
  </a:extLst>
</a:theme>
</file>

<file path=ppt/theme/theme2.xml><?xml version="1.0" encoding="utf-8"?>
<a:theme xmlns:a="http://schemas.openxmlformats.org/drawingml/2006/main" name="2_Office Theme">
  <a:themeElements>
    <a:clrScheme name="EPA OGWDW">
      <a:dk1>
        <a:srgbClr val="4A4F5D"/>
      </a:dk1>
      <a:lt1>
        <a:sysClr val="window" lastClr="FFFFFF"/>
      </a:lt1>
      <a:dk2>
        <a:srgbClr val="193965"/>
      </a:dk2>
      <a:lt2>
        <a:srgbClr val="FFFFFF"/>
      </a:lt2>
      <a:accent1>
        <a:srgbClr val="2369AF"/>
      </a:accent1>
      <a:accent2>
        <a:srgbClr val="9CCB3B"/>
      </a:accent2>
      <a:accent3>
        <a:srgbClr val="4EBDAC"/>
      </a:accent3>
      <a:accent4>
        <a:srgbClr val="D94F33"/>
      </a:accent4>
      <a:accent5>
        <a:srgbClr val="94CBEE"/>
      </a:accent5>
      <a:accent6>
        <a:srgbClr val="007A60"/>
      </a:accent6>
      <a:hlink>
        <a:srgbClr val="2369AF"/>
      </a:hlink>
      <a:folHlink>
        <a:srgbClr val="2369AF"/>
      </a:folHlink>
    </a:clrScheme>
    <a:fontScheme name="EP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ACF44DD843F4B942F5D8982D0CBC9" ma:contentTypeVersion="12" ma:contentTypeDescription="Create a new document." ma:contentTypeScope="" ma:versionID="5b2bd209ff4823ffb27fe6a09bace228">
  <xsd:schema xmlns:xsd="http://www.w3.org/2001/XMLSchema" xmlns:xs="http://www.w3.org/2001/XMLSchema" xmlns:p="http://schemas.microsoft.com/office/2006/metadata/properties" xmlns:ns2="43aa5029-632d-4f3d-8c32-7cc88cd5415b" xmlns:ns3="f50b8e66-415b-4c37-945f-b7186ade6346" targetNamespace="http://schemas.microsoft.com/office/2006/metadata/properties" ma:root="true" ma:fieldsID="9f1a88792b3c04ddecf95b90635574a2" ns2:_="" ns3:_="">
    <xsd:import namespace="43aa5029-632d-4f3d-8c32-7cc88cd5415b"/>
    <xsd:import namespace="f50b8e66-415b-4c37-945f-b7186ade6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5029-632d-4f3d-8c32-7cc88cd54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b8e66-415b-4c37-945f-b7186ade6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F23CE2-9151-46D3-B83D-1943072AF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EA2D17-0E96-4A40-982F-DEC02800A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a5029-632d-4f3d-8c32-7cc88cd5415b"/>
    <ds:schemaRef ds:uri="f50b8e66-415b-4c37-945f-b7186ade6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E8A615-AE4B-4040-9401-ACAAF588168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1688</Words>
  <Application>Microsoft Office PowerPoint</Application>
  <PresentationFormat>Widescreen</PresentationFormat>
  <Paragraphs>196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Arial,Sans-Serif</vt:lpstr>
      <vt:lpstr>Calibri</vt:lpstr>
      <vt:lpstr>Calibri Light</vt:lpstr>
      <vt:lpstr>Cambria</vt:lpstr>
      <vt:lpstr>Century Gothic</vt:lpstr>
      <vt:lpstr>Courier New</vt:lpstr>
      <vt:lpstr>Franklin Gothic Book</vt:lpstr>
      <vt:lpstr>Open Sans</vt:lpstr>
      <vt:lpstr>Segoe UI</vt:lpstr>
      <vt:lpstr>Segoe UI Semibold</vt:lpstr>
      <vt:lpstr>Tahoma</vt:lpstr>
      <vt:lpstr>Times New Roman</vt:lpstr>
      <vt:lpstr>Wingdings</vt:lpstr>
      <vt:lpstr>1_Office Theme</vt:lpstr>
      <vt:lpstr>2_Office Theme</vt:lpstr>
      <vt:lpstr>SDWIS &amp; Data Management</vt:lpstr>
      <vt:lpstr>Today’s Schedule</vt:lpstr>
      <vt:lpstr>ASDWA Spring Member Meeting SDWIS  March 25, 2021  </vt:lpstr>
      <vt:lpstr>Overview</vt:lpstr>
      <vt:lpstr>Compliance Monitoring Data Portal (CMDP) </vt:lpstr>
      <vt:lpstr>Information Sharing on State Best Practices for Implementing CMDP </vt:lpstr>
      <vt:lpstr>SDWIS State LCRR Support  </vt:lpstr>
      <vt:lpstr>Update on LCRR </vt:lpstr>
      <vt:lpstr>SDWIS State - LCRR Support</vt:lpstr>
      <vt:lpstr>Other SDWIS Components – LCRR Support</vt:lpstr>
      <vt:lpstr>SDWIS State LCRR Technical Group Roles</vt:lpstr>
      <vt:lpstr>SDWIS State LCRR Technical Group Membership</vt:lpstr>
      <vt:lpstr>SDWIS Modernization  </vt:lpstr>
      <vt:lpstr>SDWIS Modernization - Overview</vt:lpstr>
      <vt:lpstr>SDWIS Modernization Request for Information (RFI)  </vt:lpstr>
      <vt:lpstr>SDWIS RFI Review Team</vt:lpstr>
      <vt:lpstr>SDWIS RFI Review Team</vt:lpstr>
      <vt:lpstr>SDWIS Modernization RFI Review Team Activity  </vt:lpstr>
      <vt:lpstr>SDWIS Modernization RFI Review Team’s Conclusions and Next Steps  </vt:lpstr>
      <vt:lpstr>SDWIS Modernization State Detail – ½-Time Product Owner  </vt:lpstr>
      <vt:lpstr>SDWIS Modernization Next Steps  </vt:lpstr>
      <vt:lpstr>ASDWA SDWIS Community Feedback Survey </vt:lpstr>
      <vt:lpstr>PowerPoint Presentation</vt:lpstr>
      <vt:lpstr>PowerPoint Presentation</vt:lpstr>
      <vt:lpstr>PowerPoint Presentation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SDWIS &amp; Data Management</dc:title>
  <dc:creator>Kevin Letterly</dc:creator>
  <cp:lastModifiedBy>Kevin Letterly</cp:lastModifiedBy>
  <cp:revision>1</cp:revision>
  <dcterms:created xsi:type="dcterms:W3CDTF">2021-03-22T14:15:39Z</dcterms:created>
  <dcterms:modified xsi:type="dcterms:W3CDTF">2021-03-25T15:45:31Z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0x010100840ACF44DD843F4B942F5D8982D0CBC9</vt:lpwstr>
  </property>
</Properties>
</file>