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5"/>
  </p:sldMasterIdLst>
  <p:notesMasterIdLst>
    <p:notesMasterId r:id="rId27"/>
  </p:notesMasterIdLst>
  <p:sldIdLst>
    <p:sldId id="303" r:id="rId6"/>
    <p:sldId id="258" r:id="rId7"/>
    <p:sldId id="260" r:id="rId8"/>
    <p:sldId id="266" r:id="rId9"/>
    <p:sldId id="268" r:id="rId10"/>
    <p:sldId id="270" r:id="rId11"/>
    <p:sldId id="272" r:id="rId12"/>
    <p:sldId id="274" r:id="rId13"/>
    <p:sldId id="301" r:id="rId14"/>
    <p:sldId id="302" r:id="rId15"/>
    <p:sldId id="280" r:id="rId16"/>
    <p:sldId id="300" r:id="rId17"/>
    <p:sldId id="282" r:id="rId18"/>
    <p:sldId id="284" r:id="rId19"/>
    <p:sldId id="286" r:id="rId20"/>
    <p:sldId id="288" r:id="rId21"/>
    <p:sldId id="290" r:id="rId22"/>
    <p:sldId id="294" r:id="rId23"/>
    <p:sldId id="305" r:id="rId24"/>
    <p:sldId id="296" r:id="rId25"/>
    <p:sldId id="298" r:id="rId26"/>
  </p:sldIdLst>
  <p:sldSz cx="12776200" cy="71882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92" autoAdjust="0"/>
  </p:normalViewPr>
  <p:slideViewPr>
    <p:cSldViewPr snapToGrid="0">
      <p:cViewPr>
        <p:scale>
          <a:sx n="60" d="100"/>
          <a:sy n="60" d="100"/>
        </p:scale>
        <p:origin x="776" y="1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ckson, Caitlin" userId="a06461bd-9225-4549-81d7-3e06ad4ce060" providerId="ADAL" clId="{CF0B3492-A894-404F-BA08-03FD7979440F}"/>
    <pc:docChg chg="undo custSel modSld">
      <pc:chgData name="Dickson, Caitlin" userId="a06461bd-9225-4549-81d7-3e06ad4ce060" providerId="ADAL" clId="{CF0B3492-A894-404F-BA08-03FD7979440F}" dt="2021-05-27T20:26:55.389" v="168" actId="1076"/>
      <pc:docMkLst>
        <pc:docMk/>
      </pc:docMkLst>
      <pc:sldChg chg="modSp mod">
        <pc:chgData name="Dickson, Caitlin" userId="a06461bd-9225-4549-81d7-3e06ad4ce060" providerId="ADAL" clId="{CF0B3492-A894-404F-BA08-03FD7979440F}" dt="2021-05-27T20:26:55.389" v="168" actId="1076"/>
        <pc:sldMkLst>
          <pc:docMk/>
          <pc:sldMk cId="0" sldId="284"/>
        </pc:sldMkLst>
        <pc:spChg chg="mod">
          <ac:chgData name="Dickson, Caitlin" userId="a06461bd-9225-4549-81d7-3e06ad4ce060" providerId="ADAL" clId="{CF0B3492-A894-404F-BA08-03FD7979440F}" dt="2021-05-27T20:26:55.389" v="168" actId="1076"/>
          <ac:spMkLst>
            <pc:docMk/>
            <pc:sldMk cId="0" sldId="284"/>
            <ac:spMk id="4" creationId="{00000000-0000-0000-0000-000000000000}"/>
          </ac:spMkLst>
        </pc:spChg>
        <pc:picChg chg="mod">
          <ac:chgData name="Dickson, Caitlin" userId="a06461bd-9225-4549-81d7-3e06ad4ce060" providerId="ADAL" clId="{CF0B3492-A894-404F-BA08-03FD7979440F}" dt="2021-05-27T20:26:50.621" v="167" actId="1076"/>
          <ac:picMkLst>
            <pc:docMk/>
            <pc:sldMk cId="0" sldId="284"/>
            <ac:picMk id="2" creationId="{00000000-0000-0000-0000-000000000000}"/>
          </ac:picMkLst>
        </pc:picChg>
      </pc:sldChg>
      <pc:sldChg chg="modSp mod">
        <pc:chgData name="Dickson, Caitlin" userId="a06461bd-9225-4549-81d7-3e06ad4ce060" providerId="ADAL" clId="{CF0B3492-A894-404F-BA08-03FD7979440F}" dt="2021-05-27T20:26:43.146" v="165" actId="20577"/>
        <pc:sldMkLst>
          <pc:docMk/>
          <pc:sldMk cId="0" sldId="286"/>
        </pc:sldMkLst>
        <pc:spChg chg="mod">
          <ac:chgData name="Dickson, Caitlin" userId="a06461bd-9225-4549-81d7-3e06ad4ce060" providerId="ADAL" clId="{CF0B3492-A894-404F-BA08-03FD7979440F}" dt="2021-05-27T20:26:43.146" v="165" actId="20577"/>
          <ac:spMkLst>
            <pc:docMk/>
            <pc:sldMk cId="0" sldId="286"/>
            <ac:spMk id="7" creationId="{00000000-0000-0000-0000-000000000000}"/>
          </ac:spMkLst>
        </pc:spChg>
      </pc:sldChg>
      <pc:sldChg chg="modSp mod">
        <pc:chgData name="Dickson, Caitlin" userId="a06461bd-9225-4549-81d7-3e06ad4ce060" providerId="ADAL" clId="{CF0B3492-A894-404F-BA08-03FD7979440F}" dt="2021-05-26T12:49:13.145" v="24" actId="115"/>
        <pc:sldMkLst>
          <pc:docMk/>
          <pc:sldMk cId="0" sldId="296"/>
        </pc:sldMkLst>
        <pc:spChg chg="mod">
          <ac:chgData name="Dickson, Caitlin" userId="a06461bd-9225-4549-81d7-3e06ad4ce060" providerId="ADAL" clId="{CF0B3492-A894-404F-BA08-03FD7979440F}" dt="2021-05-26T12:49:13.145" v="24" actId="115"/>
          <ac:spMkLst>
            <pc:docMk/>
            <pc:sldMk cId="0" sldId="296"/>
            <ac:spMk id="4" creationId="{00000000-0000-0000-0000-000000000000}"/>
          </ac:spMkLst>
        </pc:spChg>
      </pc:sldChg>
      <pc:sldChg chg="modSp mod">
        <pc:chgData name="Dickson, Caitlin" userId="a06461bd-9225-4549-81d7-3e06ad4ce060" providerId="ADAL" clId="{CF0B3492-A894-404F-BA08-03FD7979440F}" dt="2021-05-26T15:27:36.690" v="27" actId="20577"/>
        <pc:sldMkLst>
          <pc:docMk/>
          <pc:sldMk cId="0" sldId="301"/>
        </pc:sldMkLst>
        <pc:spChg chg="mod">
          <ac:chgData name="Dickson, Caitlin" userId="a06461bd-9225-4549-81d7-3e06ad4ce060" providerId="ADAL" clId="{CF0B3492-A894-404F-BA08-03FD7979440F}" dt="2021-05-26T15:27:36.690" v="27" actId="20577"/>
          <ac:spMkLst>
            <pc:docMk/>
            <pc:sldMk cId="0" sldId="30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F4F7A-7B54-4DF4-8FB9-351E949B66B0}" type="datetimeFigureOut">
              <a:rPr lang="en-US"/>
              <a:t>5/27/2021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E755D-27A0-4852-9B72-613B0B03318B}" type="slidenum">
              <a:rPr lang="en-US"/>
              <a:t>‹#›</a:t>
            </a:fld>
            <a:endParaRPr lang="en-US"/>
          </a:p>
        </p:txBody>
      </p:sp>
    </p:spTree>
    <p:extLst>
      <p:ext uri="{BB962C8B-B14F-4D97-AF65-F5344CB8AC3E}">
        <p14:creationId xmlns:p14="http://schemas.microsoft.com/office/powerpoint/2010/main" val="1673090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SDWIS Overview</a:t>
            </a:r>
            <a:endParaRPr lang="en-US"/>
          </a:p>
          <a:p>
            <a:r>
              <a:rPr lang="en-US"/>
              <a:t>- The Association of State Drinking Water Administrators (ASDWA) supports States, Tribes, and Territories with their drinking water programs and provides a forum for these Primacy Agencies to communicate with the EPA. This ASDWA SDWIS Community Feedback Survey collected responses from Primacy Agencies and EPA Regional Fed Coordinators for two weeks from March 19th, 2021 - April 2nd, 2021. </a:t>
            </a:r>
            <a:endParaRPr lang="en-US">
              <a:cs typeface="Calibri"/>
            </a:endParaRPr>
          </a:p>
          <a:p>
            <a:endParaRPr lang="en-US">
              <a:cs typeface="+mn-lt"/>
            </a:endParaRPr>
          </a:p>
          <a:p>
            <a:r>
              <a:rPr lang="en-US"/>
              <a:t>- The focus of this survey was to gain insights on the SDWIS program as a whole to identify areas of improvement and program priorities to better support the Primacy Agencies and Regional Fed Coordinators in performing their job. </a:t>
            </a:r>
          </a:p>
          <a:p>
            <a:endParaRPr lang="en-US">
              <a:cs typeface="Calibri"/>
            </a:endParaRPr>
          </a:p>
          <a:p>
            <a:endParaRPr lang="en-US">
              <a:cs typeface="Calibri"/>
            </a:endParaRPr>
          </a:p>
          <a:p>
            <a:r>
              <a:rPr lang="en-US">
                <a:cs typeface="Calibri"/>
              </a:rPr>
              <a:t>CMDP Overview</a:t>
            </a:r>
          </a:p>
          <a:p>
            <a:r>
              <a:rPr lang="en-US"/>
              <a:t>- This CMDP Production Users Survey collected responses from six Production Users from March 19th, 2021 - April 16th, 2021.</a:t>
            </a:r>
          </a:p>
          <a:p>
            <a:endParaRPr lang="en-US">
              <a:cs typeface="+mn-lt"/>
            </a:endParaRPr>
          </a:p>
          <a:p>
            <a:r>
              <a:rPr lang="en-US"/>
              <a:t>- An additional supplemental survey was conducted consisting of 3 questions asking about the percent burden reduction, percent error reduction, and cost savings/cost avoidance. A total of 11 responses was received.</a:t>
            </a:r>
            <a:br>
              <a:rPr lang="en-US">
                <a:cs typeface="+mn-lt"/>
              </a:rPr>
            </a:br>
            <a:endParaRPr lang="en-US"/>
          </a:p>
          <a:p>
            <a:r>
              <a:rPr lang="en-US"/>
              <a:t>- The focus of these surveys was to gain insights on the CMDP Adoption process and on the product as a whole to identify areas of improvement and software updates to prioritize to better support the Primacy Agencies and Regional Fed Coordinators in collecting and submitting lab samples.</a:t>
            </a:r>
          </a:p>
        </p:txBody>
      </p:sp>
      <p:sp>
        <p:nvSpPr>
          <p:cNvPr id="4" name="Slide Number Placeholder 3"/>
          <p:cNvSpPr>
            <a:spLocks noGrp="1"/>
          </p:cNvSpPr>
          <p:nvPr>
            <p:ph type="sldNum" sz="quarter" idx="5"/>
          </p:nvPr>
        </p:nvSpPr>
        <p:spPr/>
        <p:txBody>
          <a:bodyPr/>
          <a:lstStyle/>
          <a:p>
            <a:fld id="{575E755D-27A0-4852-9B72-613B0B03318B}" type="slidenum">
              <a:rPr lang="en-US"/>
              <a:t>3</a:t>
            </a:fld>
            <a:endParaRPr lang="en-US"/>
          </a:p>
        </p:txBody>
      </p:sp>
    </p:spTree>
    <p:extLst>
      <p:ext uri="{BB962C8B-B14F-4D97-AF65-F5344CB8AC3E}">
        <p14:creationId xmlns:p14="http://schemas.microsoft.com/office/powerpoint/2010/main" val="555999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On a scale of Very Unlikely to Very Likely</a:t>
            </a:r>
            <a:endParaRPr lang="en-US" b="1"/>
          </a:p>
          <a:p>
            <a:endParaRPr lang="en-US" b="1">
              <a:cs typeface="Calibri" panose="020F0502020204030204"/>
            </a:endParaRPr>
          </a:p>
          <a:p>
            <a:r>
              <a:rPr lang="en-US" b="1"/>
              <a:t>Doing Well </a:t>
            </a:r>
            <a:endParaRPr lang="en-US">
              <a:cs typeface="Calibri"/>
            </a:endParaRPr>
          </a:p>
          <a:p>
            <a:r>
              <a:rPr lang="en-US"/>
              <a:t>- Labs have easy access to view the current PWS inventory data</a:t>
            </a:r>
            <a:endParaRPr lang="en-US">
              <a:cs typeface="Calibri"/>
            </a:endParaRPr>
          </a:p>
          <a:p>
            <a:r>
              <a:rPr lang="en-US"/>
              <a:t>- XML Sampling Business Logic helps improve data quality</a:t>
            </a:r>
          </a:p>
          <a:p>
            <a:endParaRPr lang="en-US">
              <a:cs typeface="Calibri" panose="020F0502020204030204"/>
            </a:endParaRPr>
          </a:p>
          <a:p>
            <a:r>
              <a:rPr lang="en-US" b="1"/>
              <a:t>How to Improve Likelihood</a:t>
            </a:r>
            <a:endParaRPr lang="en-US"/>
          </a:p>
          <a:p>
            <a:r>
              <a:rPr lang="en-US"/>
              <a:t>- Improve &amp; develop templates &amp; guides to help Primacy Agencies perform their sampling work in CMDP</a:t>
            </a:r>
          </a:p>
          <a:p>
            <a:r>
              <a:rPr lang="en-US"/>
              <a:t>- Improve the process of tracking rejected samples and re-submitting samples</a:t>
            </a:r>
          </a:p>
          <a:p>
            <a:r>
              <a:rPr lang="en-US"/>
              <a:t>- Stronger data validation by including more logic rules</a:t>
            </a:r>
          </a:p>
          <a:p>
            <a:r>
              <a:rPr lang="en-US"/>
              <a:t>- Greater ability to edit sampling info and cross reference open sample schedules</a:t>
            </a:r>
          </a:p>
          <a:p>
            <a:r>
              <a:rPr lang="en-US"/>
              <a:t>- Quicker response time</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575E755D-27A0-4852-9B72-613B0B03318B}" type="slidenum">
              <a:rPr lang="en-US"/>
              <a:t>13</a:t>
            </a:fld>
            <a:endParaRPr lang="en-US"/>
          </a:p>
        </p:txBody>
      </p:sp>
    </p:spTree>
    <p:extLst>
      <p:ext uri="{BB962C8B-B14F-4D97-AF65-F5344CB8AC3E}">
        <p14:creationId xmlns:p14="http://schemas.microsoft.com/office/powerpoint/2010/main" val="1643697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Summary</a:t>
            </a:r>
            <a:endParaRPr lang="en-US"/>
          </a:p>
          <a:p>
            <a:r>
              <a:rPr lang="en-US"/>
              <a:t>- CMDP performs stronger data validations than Lab to State</a:t>
            </a:r>
          </a:p>
          <a:p>
            <a:r>
              <a:rPr lang="en-US"/>
              <a:t>- Once fully transitioned over to CMDP, typically experience burden reduction</a:t>
            </a:r>
          </a:p>
          <a:p>
            <a:r>
              <a:rPr lang="en-US"/>
              <a:t>- Taking the initial time upfront to train users and provide documentation to labs in the beginning, helps primacy agencies gain greater benefits from CMDP</a:t>
            </a:r>
          </a:p>
          <a:p>
            <a:endParaRPr lang="en-US">
              <a:cs typeface="Calibri" panose="020F0502020204030204"/>
            </a:endParaRPr>
          </a:p>
          <a:p>
            <a:r>
              <a:rPr lang="en-US"/>
              <a:t>Reasons for little burden reduction</a:t>
            </a:r>
          </a:p>
          <a:p>
            <a:r>
              <a:rPr lang="en-US"/>
              <a:t>- Labs still transitioning, have not experienced full benefits of CMDP</a:t>
            </a:r>
          </a:p>
          <a:p>
            <a:r>
              <a:rPr lang="en-US"/>
              <a:t>- Transitioning from one electronic system to CMDP (Ex: Lab to State, State e-reporting system)</a:t>
            </a:r>
          </a:p>
          <a:p>
            <a:r>
              <a:rPr lang="en-US"/>
              <a:t>- Not enough IT support to run CMDP</a:t>
            </a:r>
          </a:p>
          <a:p>
            <a:endParaRPr lang="en-US"/>
          </a:p>
          <a:p>
            <a:r>
              <a:rPr lang="en-US"/>
              <a:t>Reason for increased burden reduction</a:t>
            </a:r>
          </a:p>
          <a:p>
            <a:r>
              <a:rPr lang="en-US"/>
              <a:t>- Increase work for data management staff interacting with labs to correct errors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575E755D-27A0-4852-9B72-613B0B03318B}" type="slidenum">
              <a:rPr lang="en-US"/>
              <a:t>14</a:t>
            </a:fld>
            <a:endParaRPr lang="en-US"/>
          </a:p>
        </p:txBody>
      </p:sp>
    </p:spTree>
    <p:extLst>
      <p:ext uri="{BB962C8B-B14F-4D97-AF65-F5344CB8AC3E}">
        <p14:creationId xmlns:p14="http://schemas.microsoft.com/office/powerpoint/2010/main" val="200813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Summary</a:t>
            </a:r>
          </a:p>
          <a:p>
            <a:r>
              <a:rPr lang="en-US"/>
              <a:t>- Pro: Receiving discrete micro sample data</a:t>
            </a:r>
            <a:endParaRPr lang="en-US">
              <a:cs typeface="Calibri"/>
            </a:endParaRPr>
          </a:p>
          <a:p>
            <a:r>
              <a:rPr lang="en-US"/>
              <a:t>- Very few errors returned, with users who are well trained using CMDP</a:t>
            </a:r>
          </a:p>
          <a:p>
            <a:endParaRPr lang="en-US">
              <a:cs typeface="Calibri" panose="020F0502020204030204"/>
            </a:endParaRPr>
          </a:p>
          <a:p>
            <a:r>
              <a:rPr lang="en-US"/>
              <a:t>Increased errors</a:t>
            </a:r>
            <a:endParaRPr lang="en-US">
              <a:cs typeface="Calibri" panose="020F0502020204030204"/>
            </a:endParaRPr>
          </a:p>
          <a:p>
            <a:r>
              <a:rPr lang="en-US"/>
              <a:t>- Microbial Sample submissions increased</a:t>
            </a:r>
            <a:endParaRPr lang="en-US">
              <a:cs typeface="Calibri" panose="020F0502020204030204"/>
            </a:endParaRPr>
          </a:p>
          <a:p>
            <a:r>
              <a:rPr lang="en-US"/>
              <a:t>- Errors with labs using facility/sampling points</a:t>
            </a:r>
          </a:p>
          <a:p>
            <a:endParaRPr lang="en-US">
              <a:cs typeface="Calibri" panose="020F0502020204030204"/>
            </a:endParaRPr>
          </a:p>
          <a:p>
            <a:r>
              <a:rPr lang="en-US"/>
              <a:t>No change in Errors</a:t>
            </a:r>
            <a:endParaRPr lang="en-US">
              <a:cs typeface="Calibri" panose="020F0502020204030204"/>
            </a:endParaRPr>
          </a:p>
          <a:p>
            <a:r>
              <a:rPr lang="en-US"/>
              <a:t>- Shift in how errors are resolved (most common error: incorrect dates)</a:t>
            </a:r>
            <a:endParaRPr lang="en-US">
              <a:cs typeface="Calibri" panose="020F0502020204030204"/>
            </a:endParaRPr>
          </a:p>
          <a:p>
            <a:r>
              <a:rPr lang="en-US"/>
              <a:t>- Labs still transitioning</a:t>
            </a:r>
          </a:p>
          <a:p>
            <a:endParaRPr lang="en-US">
              <a:cs typeface="Calibri" panose="020F0502020204030204"/>
            </a:endParaRPr>
          </a:p>
          <a:p>
            <a:r>
              <a:rPr lang="en-US"/>
              <a:t>Unknown error reduction</a:t>
            </a:r>
            <a:endParaRPr lang="en-US">
              <a:cs typeface="Calibri" panose="020F0502020204030204"/>
            </a:endParaRPr>
          </a:p>
          <a:p>
            <a:r>
              <a:rPr lang="en-US"/>
              <a:t>- Do not know because did not track number of errors before transitioning</a:t>
            </a:r>
          </a:p>
        </p:txBody>
      </p:sp>
      <p:sp>
        <p:nvSpPr>
          <p:cNvPr id="4" name="Slide Number Placeholder 3"/>
          <p:cNvSpPr>
            <a:spLocks noGrp="1"/>
          </p:cNvSpPr>
          <p:nvPr>
            <p:ph type="sldNum" sz="quarter" idx="5"/>
          </p:nvPr>
        </p:nvSpPr>
        <p:spPr/>
        <p:txBody>
          <a:bodyPr/>
          <a:lstStyle/>
          <a:p>
            <a:fld id="{575E755D-27A0-4852-9B72-613B0B03318B}" type="slidenum">
              <a:rPr lang="en-US"/>
              <a:t>15</a:t>
            </a:fld>
            <a:endParaRPr lang="en-US"/>
          </a:p>
        </p:txBody>
      </p:sp>
    </p:spTree>
    <p:extLst>
      <p:ext uri="{BB962C8B-B14F-4D97-AF65-F5344CB8AC3E}">
        <p14:creationId xmlns:p14="http://schemas.microsoft.com/office/powerpoint/2010/main" val="2676401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4 columns from left to right say:</a:t>
            </a:r>
          </a:p>
          <a:p>
            <a:r>
              <a:rPr lang="en-US">
                <a:cs typeface="Calibri"/>
              </a:rPr>
              <a:t>- Add SDWIS Sample Schedule to DSE</a:t>
            </a:r>
          </a:p>
          <a:p>
            <a:r>
              <a:rPr lang="en-US">
                <a:cs typeface="Calibri"/>
              </a:rPr>
              <a:t>- Greater Lab Support &amp; Trainings</a:t>
            </a:r>
          </a:p>
          <a:p>
            <a:r>
              <a:rPr lang="en-US">
                <a:cs typeface="Calibri"/>
              </a:rPr>
              <a:t>- Increase &amp; Update CMDP Trainings</a:t>
            </a:r>
          </a:p>
          <a:p>
            <a:r>
              <a:rPr lang="en-US">
                <a:cs typeface="Calibri"/>
              </a:rPr>
              <a:t>- SCS Registration &amp; Permissions </a:t>
            </a:r>
          </a:p>
          <a:p>
            <a:endParaRPr lang="en-US">
              <a:cs typeface="Calibri"/>
            </a:endParaRPr>
          </a:p>
          <a:p>
            <a:r>
              <a:rPr lang="en-US" b="1"/>
              <a:t>Summary</a:t>
            </a:r>
            <a:endParaRPr lang="en-US"/>
          </a:p>
          <a:p>
            <a:r>
              <a:rPr lang="en-US"/>
              <a:t>- Improve training, data validation, and SCS functionality</a:t>
            </a:r>
          </a:p>
          <a:p>
            <a:r>
              <a:rPr lang="en-US"/>
              <a:t>- Greater trainings and documentations to help new users transitioning to CMDP</a:t>
            </a:r>
            <a:endParaRPr lang="en-US">
              <a:cs typeface="+mn-lt"/>
            </a:endParaRPr>
          </a:p>
          <a:p>
            <a:r>
              <a:rPr lang="en-US"/>
              <a:t>- Add SDWIS Sample Schedule to DSE</a:t>
            </a:r>
          </a:p>
          <a:p>
            <a:endParaRPr lang="en-US">
              <a:cs typeface="Calibri"/>
            </a:endParaRPr>
          </a:p>
          <a:p>
            <a:r>
              <a:rPr lang="en-US" i="1"/>
              <a:t>SCS Registration &amp; Permissions:</a:t>
            </a:r>
            <a:endParaRPr lang="en-US"/>
          </a:p>
          <a:p>
            <a:r>
              <a:rPr lang="en-US"/>
              <a:t>- Streamline SCS registration process</a:t>
            </a:r>
          </a:p>
          <a:p>
            <a:r>
              <a:rPr lang="en-US"/>
              <a:t>- Users should have to enter unique CMDP external organization ID to select organization info</a:t>
            </a:r>
          </a:p>
          <a:p>
            <a:r>
              <a:rPr lang="en-US"/>
              <a:t>- Do not allow users to modify organization info after account has been created</a:t>
            </a:r>
          </a:p>
          <a:p>
            <a:endParaRPr lang="en-US">
              <a:cs typeface="Calibri"/>
            </a:endParaRPr>
          </a:p>
        </p:txBody>
      </p:sp>
      <p:sp>
        <p:nvSpPr>
          <p:cNvPr id="4" name="Slide Number Placeholder 3"/>
          <p:cNvSpPr>
            <a:spLocks noGrp="1"/>
          </p:cNvSpPr>
          <p:nvPr>
            <p:ph type="sldNum" sz="quarter" idx="5"/>
          </p:nvPr>
        </p:nvSpPr>
        <p:spPr/>
        <p:txBody>
          <a:bodyPr/>
          <a:lstStyle/>
          <a:p>
            <a:fld id="{575E755D-27A0-4852-9B72-613B0B03318B}" type="slidenum">
              <a:rPr lang="en-US"/>
              <a:t>17</a:t>
            </a:fld>
            <a:endParaRPr lang="en-US"/>
          </a:p>
        </p:txBody>
      </p:sp>
    </p:spTree>
    <p:extLst>
      <p:ext uri="{BB962C8B-B14F-4D97-AF65-F5344CB8AC3E}">
        <p14:creationId xmlns:p14="http://schemas.microsoft.com/office/powerpoint/2010/main" val="45444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SDWIS Program should focus on improving their communication, supporting Primacy Agency reporting efforts, and providing more resources/trainings.</a:t>
            </a:r>
          </a:p>
        </p:txBody>
      </p:sp>
      <p:sp>
        <p:nvSpPr>
          <p:cNvPr id="4" name="Slide Number Placeholder 3"/>
          <p:cNvSpPr>
            <a:spLocks noGrp="1"/>
          </p:cNvSpPr>
          <p:nvPr>
            <p:ph type="sldNum" sz="quarter" idx="5"/>
          </p:nvPr>
        </p:nvSpPr>
        <p:spPr/>
        <p:txBody>
          <a:bodyPr/>
          <a:lstStyle/>
          <a:p>
            <a:fld id="{575E755D-27A0-4852-9B72-613B0B03318B}" type="slidenum">
              <a:rPr lang="en-US"/>
              <a:t>4</a:t>
            </a:fld>
            <a:endParaRPr lang="en-US"/>
          </a:p>
        </p:txBody>
      </p:sp>
    </p:spTree>
    <p:extLst>
      <p:ext uri="{BB962C8B-B14F-4D97-AF65-F5344CB8AC3E}">
        <p14:creationId xmlns:p14="http://schemas.microsoft.com/office/powerpoint/2010/main" val="2890847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Overall people are happy with CMDP &amp; its improvements, and are likely to recommend it to other Primacy Agencies with a score of 4.17</a:t>
            </a:r>
            <a:br>
              <a:rPr lang="en-US"/>
            </a:br>
            <a:endParaRPr lang="en-US"/>
          </a:p>
          <a:p>
            <a:r>
              <a:rPr lang="en-US" b="1"/>
              <a:t>Key Stats:</a:t>
            </a:r>
            <a:endParaRPr lang="en-US"/>
          </a:p>
          <a:p>
            <a:r>
              <a:rPr lang="en-US"/>
              <a:t>- Percent Burden Reduction: 15 out of 17 Primacy Agencies experienced some amount of burden reduction, 8 out of 17 experienced &gt;50% burden reduction</a:t>
            </a:r>
          </a:p>
          <a:p>
            <a:r>
              <a:rPr lang="en-US"/>
              <a:t>- Percent Error Reduction: 12 out of 17 of the Primacy Agencies noticed some amount of error reduction, 6 out of 17 experienced &gt; 80% error reduction</a:t>
            </a:r>
          </a:p>
          <a:p>
            <a:r>
              <a:rPr lang="en-US"/>
              <a:t>- Any Cost Savings or Cost Avoidance: 10 out of 17 Primacy Agencies noticed cost savings/cost avoidance by hiring less or allocating their time to other tasks</a:t>
            </a:r>
          </a:p>
          <a:p>
            <a:endParaRPr lang="en-US">
              <a:cs typeface="Calibri"/>
            </a:endParaRPr>
          </a:p>
          <a:p>
            <a:r>
              <a:rPr lang="en-US" b="1"/>
              <a:t>Key Areas for Improvement</a:t>
            </a:r>
            <a:endParaRPr lang="en-US" b="1">
              <a:cs typeface="+mn-lt"/>
            </a:endParaRPr>
          </a:p>
          <a:p>
            <a:r>
              <a:rPr lang="en-US"/>
              <a:t>Increase data validation, increase resources/trainings &amp; improve user experience (UX)</a:t>
            </a:r>
          </a:p>
        </p:txBody>
      </p:sp>
      <p:sp>
        <p:nvSpPr>
          <p:cNvPr id="4" name="Slide Number Placeholder 3"/>
          <p:cNvSpPr>
            <a:spLocks noGrp="1"/>
          </p:cNvSpPr>
          <p:nvPr>
            <p:ph type="sldNum" sz="quarter" idx="5"/>
          </p:nvPr>
        </p:nvSpPr>
        <p:spPr/>
        <p:txBody>
          <a:bodyPr/>
          <a:lstStyle/>
          <a:p>
            <a:fld id="{575E755D-27A0-4852-9B72-613B0B03318B}" type="slidenum">
              <a:rPr lang="en-US"/>
              <a:t>5</a:t>
            </a:fld>
            <a:endParaRPr lang="en-US"/>
          </a:p>
        </p:txBody>
      </p:sp>
    </p:spTree>
    <p:extLst>
      <p:ext uri="{BB962C8B-B14F-4D97-AF65-F5344CB8AC3E}">
        <p14:creationId xmlns:p14="http://schemas.microsoft.com/office/powerpoint/2010/main" val="1720490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ASDWA</a:t>
            </a:r>
            <a:endParaRPr lang="en-US"/>
          </a:p>
          <a:p>
            <a:r>
              <a:rPr lang="en-US" i="1"/>
              <a:t>Areas of Improvement</a:t>
            </a:r>
            <a:endParaRPr lang="en-US"/>
          </a:p>
          <a:p>
            <a:r>
              <a:rPr lang="en-US"/>
              <a:t>- Centralize &amp; organize info </a:t>
            </a:r>
          </a:p>
          <a:p>
            <a:r>
              <a:rPr lang="en-US"/>
              <a:t>- Provide written summaries of all recorded meetings (questions &amp; answers from EPA)</a:t>
            </a:r>
            <a:endParaRPr lang="en-US">
              <a:cs typeface="+mn-lt"/>
            </a:endParaRPr>
          </a:p>
          <a:p>
            <a:endParaRPr lang="en-US"/>
          </a:p>
          <a:p>
            <a:r>
              <a:rPr lang="en-US" i="1"/>
              <a:t>Doing Well</a:t>
            </a:r>
            <a:endParaRPr lang="en-US"/>
          </a:p>
          <a:p>
            <a:r>
              <a:rPr lang="en-US"/>
              <a:t>- Work groups</a:t>
            </a:r>
          </a:p>
          <a:p>
            <a:r>
              <a:rPr lang="en-US"/>
              <a:t>- Informing and engaging SDWIS community</a:t>
            </a:r>
          </a:p>
          <a:p>
            <a:r>
              <a:rPr lang="en-US"/>
              <a:t>-Very responsive</a:t>
            </a:r>
          </a:p>
          <a:p>
            <a:endParaRPr lang="en-US">
              <a:cs typeface="Calibri"/>
            </a:endParaRPr>
          </a:p>
          <a:p>
            <a:r>
              <a:rPr lang="en-US" b="1"/>
              <a:t>EPA Regional Fed Coordinators</a:t>
            </a:r>
            <a:endParaRPr lang="en-US"/>
          </a:p>
          <a:p>
            <a:r>
              <a:rPr lang="en-US" i="1"/>
              <a:t>Areas of Improvement</a:t>
            </a:r>
            <a:endParaRPr lang="en-US"/>
          </a:p>
          <a:p>
            <a:r>
              <a:rPr lang="en-US"/>
              <a:t>- Improve Coordination between Fed Coordinators &amp; State Administrators</a:t>
            </a:r>
          </a:p>
          <a:p>
            <a:r>
              <a:rPr lang="en-US"/>
              <a:t>- Make sure all staff is knowledgeable on SDWIS</a:t>
            </a:r>
          </a:p>
          <a:p>
            <a:r>
              <a:rPr lang="en-US"/>
              <a:t>- Address issues &amp; improve documentation for SDWIS errors (Ex: Fed Rep errors, syncing problems)</a:t>
            </a:r>
          </a:p>
          <a:p>
            <a:endParaRPr lang="en-US"/>
          </a:p>
          <a:p>
            <a:endParaRPr lang="en-US"/>
          </a:p>
          <a:p>
            <a:r>
              <a:rPr lang="en-US" i="1"/>
              <a:t>Doing Well</a:t>
            </a:r>
            <a:endParaRPr lang="en-US"/>
          </a:p>
          <a:p>
            <a:r>
              <a:rPr lang="en-US"/>
              <a:t>- Responsive</a:t>
            </a:r>
          </a:p>
          <a:p>
            <a:r>
              <a:rPr lang="en-US"/>
              <a:t>- Strong relationship with some PAs</a:t>
            </a:r>
          </a:p>
          <a:p>
            <a:r>
              <a:rPr lang="en-US"/>
              <a:t>- Addresses issues with some PAs </a:t>
            </a:r>
          </a:p>
          <a:p>
            <a:endParaRPr lang="en-US">
              <a:cs typeface="Calibri"/>
            </a:endParaRPr>
          </a:p>
          <a:p>
            <a:r>
              <a:rPr lang="en-US" b="1"/>
              <a:t>EPA HQ</a:t>
            </a:r>
            <a:endParaRPr lang="en-US"/>
          </a:p>
          <a:p>
            <a:r>
              <a:rPr lang="en-US" i="1"/>
              <a:t>Areas of Improvement</a:t>
            </a:r>
            <a:endParaRPr lang="en-US"/>
          </a:p>
          <a:p>
            <a:r>
              <a:rPr lang="en-US"/>
              <a:t>- Be more open to ideas and listen to recommendations from SDWIS community</a:t>
            </a:r>
          </a:p>
          <a:p>
            <a:r>
              <a:rPr lang="en-US"/>
              <a:t>- Increase trainings for Fed Coordinators</a:t>
            </a:r>
          </a:p>
          <a:p>
            <a:r>
              <a:rPr lang="en-US"/>
              <a:t>- Increase SDWIS State Resources</a:t>
            </a:r>
          </a:p>
          <a:p>
            <a:endParaRPr lang="en-US"/>
          </a:p>
          <a:p>
            <a:r>
              <a:rPr lang="en-US"/>
              <a:t>Improve Communication</a:t>
            </a:r>
          </a:p>
          <a:p>
            <a:r>
              <a:rPr lang="en-US"/>
              <a:t> - Clarify who to contact for which problem</a:t>
            </a:r>
          </a:p>
          <a:p>
            <a:r>
              <a:rPr lang="en-US"/>
              <a:t> - Greater transparency in SDWIS Mod</a:t>
            </a:r>
          </a:p>
          <a:p>
            <a:r>
              <a:rPr lang="en-US"/>
              <a:t> - Improve responsiveness to emails</a:t>
            </a:r>
          </a:p>
          <a:p>
            <a:endParaRPr lang="en-US"/>
          </a:p>
          <a:p>
            <a:r>
              <a:rPr lang="en-US" i="1"/>
              <a:t>Doing Well:</a:t>
            </a:r>
            <a:endParaRPr lang="en-US"/>
          </a:p>
          <a:p>
            <a:r>
              <a:rPr lang="en-US"/>
              <a:t>- Prompt technical support</a:t>
            </a:r>
          </a:p>
          <a:p>
            <a:r>
              <a:rPr lang="en-US"/>
              <a:t>- Responsive with some PAs</a:t>
            </a:r>
          </a:p>
        </p:txBody>
      </p:sp>
      <p:sp>
        <p:nvSpPr>
          <p:cNvPr id="4" name="Slide Number Placeholder 3"/>
          <p:cNvSpPr>
            <a:spLocks noGrp="1"/>
          </p:cNvSpPr>
          <p:nvPr>
            <p:ph type="sldNum" sz="quarter" idx="5"/>
          </p:nvPr>
        </p:nvSpPr>
        <p:spPr/>
        <p:txBody>
          <a:bodyPr/>
          <a:lstStyle/>
          <a:p>
            <a:fld id="{575E755D-27A0-4852-9B72-613B0B03318B}" type="slidenum">
              <a:rPr lang="en-US"/>
              <a:t>6</a:t>
            </a:fld>
            <a:endParaRPr lang="en-US"/>
          </a:p>
        </p:txBody>
      </p:sp>
    </p:spTree>
    <p:extLst>
      <p:ext uri="{BB962C8B-B14F-4D97-AF65-F5344CB8AC3E}">
        <p14:creationId xmlns:p14="http://schemas.microsoft.com/office/powerpoint/2010/main" val="66501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Things SDWIS Calls</a:t>
            </a:r>
            <a:endParaRPr lang="en-US" dirty="0"/>
          </a:p>
          <a:p>
            <a:r>
              <a:rPr lang="en-US" i="1" dirty="0"/>
              <a:t>Areas of Improvement</a:t>
            </a:r>
            <a:endParaRPr lang="en-US" dirty="0"/>
          </a:p>
          <a:p>
            <a:r>
              <a:rPr lang="en-US" dirty="0"/>
              <a:t>- Too CMDP focused, include other trainings, best practices, discussions etc</a:t>
            </a:r>
          </a:p>
          <a:p>
            <a:r>
              <a:rPr lang="en-US" dirty="0"/>
              <a:t>- Reassess target audience and purpose of calls</a:t>
            </a:r>
          </a:p>
          <a:p>
            <a:r>
              <a:rPr lang="en-US" dirty="0"/>
              <a:t>-Provide written summary of calls (including Q&amp;A from EPA)</a:t>
            </a:r>
          </a:p>
          <a:p>
            <a:r>
              <a:rPr lang="en-US" dirty="0"/>
              <a:t>- Explain changes in new updates don't just state the version number of the new update</a:t>
            </a:r>
          </a:p>
          <a:p>
            <a:br>
              <a:rPr lang="en-US" dirty="0"/>
            </a:br>
            <a:endParaRPr lang="en-US" dirty="0"/>
          </a:p>
          <a:p>
            <a:r>
              <a:rPr lang="en-US" i="1" dirty="0"/>
              <a:t>Doing Well</a:t>
            </a:r>
            <a:endParaRPr lang="en-US" dirty="0"/>
          </a:p>
          <a:p>
            <a:r>
              <a:rPr lang="en-US" dirty="0"/>
              <a:t>- CMDP Demos</a:t>
            </a:r>
          </a:p>
          <a:p>
            <a:r>
              <a:rPr lang="en-US" dirty="0"/>
              <a:t>- Connecting SDWIS Community</a:t>
            </a:r>
          </a:p>
          <a:p>
            <a:endParaRPr lang="en-US" dirty="0">
              <a:cs typeface="Calibri"/>
            </a:endParaRPr>
          </a:p>
          <a:p>
            <a:r>
              <a:rPr lang="en-US" b="1" dirty="0"/>
              <a:t>SDWIS Mod Activity Info</a:t>
            </a:r>
            <a:endParaRPr lang="en-US" dirty="0"/>
          </a:p>
          <a:p>
            <a:r>
              <a:rPr lang="en-US" i="1" dirty="0"/>
              <a:t>Areas of Improvement</a:t>
            </a:r>
            <a:endParaRPr lang="en-US" dirty="0"/>
          </a:p>
          <a:p>
            <a:r>
              <a:rPr lang="en-US" dirty="0"/>
              <a:t>- Greater transparency: Concerns that info will stop flowing during delays</a:t>
            </a:r>
          </a:p>
          <a:p>
            <a:r>
              <a:rPr lang="en-US" dirty="0"/>
              <a:t>- More frequent report outs</a:t>
            </a:r>
          </a:p>
          <a:p>
            <a:r>
              <a:rPr lang="en-US" dirty="0"/>
              <a:t>- Create an updated site for all stakeholders to check project updates</a:t>
            </a:r>
          </a:p>
          <a:p>
            <a:endParaRPr lang="en-US" dirty="0"/>
          </a:p>
          <a:p>
            <a:endParaRPr lang="en-US" dirty="0"/>
          </a:p>
          <a:p>
            <a:r>
              <a:rPr lang="en-US" i="1" dirty="0"/>
              <a:t>Doing Well</a:t>
            </a:r>
            <a:endParaRPr lang="en-US" dirty="0"/>
          </a:p>
          <a:p>
            <a:r>
              <a:rPr lang="en-US" dirty="0"/>
              <a:t>- Keep sharing updates</a:t>
            </a:r>
          </a:p>
          <a:p>
            <a:endParaRPr lang="en-US" dirty="0">
              <a:cs typeface="Calibri"/>
            </a:endParaRPr>
          </a:p>
          <a:p>
            <a:r>
              <a:rPr lang="en-US" b="1" dirty="0"/>
              <a:t>SDWIS State 3.4 rollout</a:t>
            </a:r>
            <a:endParaRPr lang="en-US" dirty="0"/>
          </a:p>
          <a:p>
            <a:r>
              <a:rPr lang="en-US" i="1" dirty="0"/>
              <a:t>Areas of Improvement</a:t>
            </a:r>
            <a:endParaRPr lang="en-US" dirty="0"/>
          </a:p>
          <a:p>
            <a:r>
              <a:rPr lang="en-US" dirty="0"/>
              <a:t>- Improve response time</a:t>
            </a:r>
          </a:p>
          <a:p>
            <a:r>
              <a:rPr lang="en-US" dirty="0"/>
              <a:t>- Host a webinar to explain files and what to do to upgrade</a:t>
            </a:r>
          </a:p>
          <a:p>
            <a:r>
              <a:rPr lang="en-US" dirty="0"/>
              <a:t>- Create documentation of known issues and solutions for 3.4 and older versions</a:t>
            </a:r>
          </a:p>
          <a:p>
            <a:r>
              <a:rPr lang="en-US" dirty="0"/>
              <a:t>- Notify users of new releases</a:t>
            </a:r>
          </a:p>
          <a:p>
            <a:br>
              <a:rPr lang="en-US" dirty="0"/>
            </a:br>
            <a:endParaRPr lang="en-US" dirty="0"/>
          </a:p>
          <a:p>
            <a:r>
              <a:rPr lang="en-US" i="1" dirty="0"/>
              <a:t>Doing Well</a:t>
            </a:r>
            <a:endParaRPr lang="en-US" dirty="0"/>
          </a:p>
          <a:p>
            <a:r>
              <a:rPr lang="en-US" dirty="0"/>
              <a:t>- Excellent installation guide</a:t>
            </a:r>
          </a:p>
          <a:p>
            <a:r>
              <a:rPr lang="en-US" dirty="0"/>
              <a:t>- Great support</a:t>
            </a:r>
          </a:p>
          <a:p>
            <a:r>
              <a:rPr lang="en-US" dirty="0"/>
              <a:t>- Responsive</a:t>
            </a:r>
          </a:p>
          <a:p>
            <a:endParaRPr lang="en-US" dirty="0">
              <a:cs typeface="Calibri"/>
            </a:endParaRPr>
          </a:p>
          <a:p>
            <a:r>
              <a:rPr lang="en-US" b="1" dirty="0"/>
              <a:t>SDWIS State/Fed Helpdesk Support</a:t>
            </a:r>
            <a:endParaRPr lang="en-US" dirty="0"/>
          </a:p>
          <a:p>
            <a:r>
              <a:rPr lang="en-US" i="1" dirty="0"/>
              <a:t>Areas of Improvement</a:t>
            </a:r>
            <a:endParaRPr lang="en-US" dirty="0"/>
          </a:p>
          <a:p>
            <a:r>
              <a:rPr lang="en-US" dirty="0"/>
              <a:t>- Improve response time</a:t>
            </a:r>
          </a:p>
          <a:p>
            <a:r>
              <a:rPr lang="en-US" dirty="0"/>
              <a:t>- Answer all questions even if no known solution</a:t>
            </a:r>
          </a:p>
          <a:p>
            <a:r>
              <a:rPr lang="en-US" dirty="0"/>
              <a:t>- Create documentation on what types of questions the help desk answers</a:t>
            </a:r>
          </a:p>
          <a:p>
            <a:r>
              <a:rPr lang="en-US" dirty="0"/>
              <a:t>- Create documentation on how to fix errors (FAQs)</a:t>
            </a:r>
          </a:p>
          <a:p>
            <a:endParaRPr lang="en-US" dirty="0"/>
          </a:p>
          <a:p>
            <a:r>
              <a:rPr lang="en-US" i="1" dirty="0"/>
              <a:t>Doing Well</a:t>
            </a:r>
            <a:endParaRPr lang="en-US" dirty="0"/>
          </a:p>
          <a:p>
            <a:r>
              <a:rPr lang="en-US" dirty="0"/>
              <a:t>-High praise of Dianna </a:t>
            </a:r>
            <a:r>
              <a:rPr lang="en-US" dirty="0" err="1"/>
              <a:t>Heaberlin</a:t>
            </a:r>
            <a:r>
              <a:rPr lang="en-US" dirty="0"/>
              <a:t>, have others meet her standards</a:t>
            </a:r>
          </a:p>
        </p:txBody>
      </p:sp>
      <p:sp>
        <p:nvSpPr>
          <p:cNvPr id="4" name="Slide Number Placeholder 3"/>
          <p:cNvSpPr>
            <a:spLocks noGrp="1"/>
          </p:cNvSpPr>
          <p:nvPr>
            <p:ph type="sldNum" sz="quarter" idx="5"/>
          </p:nvPr>
        </p:nvSpPr>
        <p:spPr/>
        <p:txBody>
          <a:bodyPr/>
          <a:lstStyle/>
          <a:p>
            <a:fld id="{575E755D-27A0-4852-9B72-613B0B03318B}" type="slidenum">
              <a:rPr lang="en-US"/>
              <a:t>8</a:t>
            </a:fld>
            <a:endParaRPr lang="en-US"/>
          </a:p>
        </p:txBody>
      </p:sp>
    </p:spTree>
    <p:extLst>
      <p:ext uri="{BB962C8B-B14F-4D97-AF65-F5344CB8AC3E}">
        <p14:creationId xmlns:p14="http://schemas.microsoft.com/office/powerpoint/2010/main" val="430214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Primacy Agencies ranked Reporting as the highest #1,#2, and #3 risk/challenge they predict in the next 1-3 years that the SDWIS Program can help avoid or mitigate those</a:t>
            </a:r>
          </a:p>
          <a:p>
            <a:endParaRPr lang="en-US"/>
          </a:p>
          <a:p>
            <a:r>
              <a:rPr lang="en-US" i="1"/>
              <a:t>Actions to Address Reporting Risks/Concerns:</a:t>
            </a:r>
            <a:endParaRPr lang="en-US"/>
          </a:p>
          <a:p>
            <a:r>
              <a:rPr lang="en-US"/>
              <a:t>- Clear LCRR Data Entry Instructions for SDWIS &amp; non-SDWIS users</a:t>
            </a:r>
          </a:p>
          <a:p>
            <a:r>
              <a:rPr lang="en-US"/>
              <a:t>- Train the Fed Coordinators to be knowledgeable and prepared to handle questions from Primacy Agencies</a:t>
            </a:r>
          </a:p>
          <a:p>
            <a:r>
              <a:rPr lang="en-US"/>
              <a:t>- Provide support and guidance for Primacy Agencies in tracking and implementing LCRR</a:t>
            </a:r>
          </a:p>
          <a:p>
            <a:r>
              <a:rPr lang="en-US"/>
              <a:t>- Add data fields that state users need to perform their state regulations</a:t>
            </a:r>
          </a:p>
        </p:txBody>
      </p:sp>
      <p:sp>
        <p:nvSpPr>
          <p:cNvPr id="4" name="Slide Number Placeholder 3"/>
          <p:cNvSpPr>
            <a:spLocks noGrp="1"/>
          </p:cNvSpPr>
          <p:nvPr>
            <p:ph type="sldNum" sz="quarter" idx="5"/>
          </p:nvPr>
        </p:nvSpPr>
        <p:spPr/>
        <p:txBody>
          <a:bodyPr/>
          <a:lstStyle/>
          <a:p>
            <a:fld id="{575E755D-27A0-4852-9B72-613B0B03318B}" type="slidenum">
              <a:rPr lang="en-US"/>
              <a:t>9</a:t>
            </a:fld>
            <a:endParaRPr lang="en-US"/>
          </a:p>
        </p:txBody>
      </p:sp>
    </p:spTree>
    <p:extLst>
      <p:ext uri="{BB962C8B-B14F-4D97-AF65-F5344CB8AC3E}">
        <p14:creationId xmlns:p14="http://schemas.microsoft.com/office/powerpoint/2010/main" val="4203226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slide explains how I grouped the 6 categories based off of responses received.</a:t>
            </a:r>
          </a:p>
        </p:txBody>
      </p:sp>
      <p:sp>
        <p:nvSpPr>
          <p:cNvPr id="4" name="Slide Number Placeholder 3"/>
          <p:cNvSpPr>
            <a:spLocks noGrp="1"/>
          </p:cNvSpPr>
          <p:nvPr>
            <p:ph type="sldNum" sz="quarter" idx="5"/>
          </p:nvPr>
        </p:nvSpPr>
        <p:spPr/>
        <p:txBody>
          <a:bodyPr/>
          <a:lstStyle/>
          <a:p>
            <a:fld id="{575E755D-27A0-4852-9B72-613B0B03318B}" type="slidenum">
              <a:rPr lang="en-US"/>
              <a:t>10</a:t>
            </a:fld>
            <a:endParaRPr lang="en-US"/>
          </a:p>
        </p:txBody>
      </p:sp>
    </p:spTree>
    <p:extLst>
      <p:ext uri="{BB962C8B-B14F-4D97-AF65-F5344CB8AC3E}">
        <p14:creationId xmlns:p14="http://schemas.microsoft.com/office/powerpoint/2010/main" val="395661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Reporting</a:t>
            </a:r>
            <a:endParaRPr lang="en-US"/>
          </a:p>
          <a:p>
            <a:r>
              <a:rPr lang="en-US"/>
              <a:t>- LCRR DEIs, Implementation, Tracking &amp; Monitoring</a:t>
            </a:r>
            <a:endParaRPr lang="en-US">
              <a:cs typeface="Calibri"/>
            </a:endParaRPr>
          </a:p>
          <a:p>
            <a:r>
              <a:rPr lang="en-US"/>
              <a:t>- Greater Configurability/Automation of Reports</a:t>
            </a:r>
            <a:endParaRPr lang="en-US">
              <a:cs typeface="Calibri"/>
            </a:endParaRPr>
          </a:p>
          <a:p>
            <a:r>
              <a:rPr lang="en-US"/>
              <a:t>- Paperless solution to MORs</a:t>
            </a:r>
          </a:p>
          <a:p>
            <a:endParaRPr lang="en-US">
              <a:cs typeface="Calibri" panose="020F0502020204030204"/>
            </a:endParaRPr>
          </a:p>
          <a:p>
            <a:r>
              <a:rPr lang="en-US" b="1"/>
              <a:t>Software Development</a:t>
            </a:r>
            <a:endParaRPr lang="en-US"/>
          </a:p>
          <a:p>
            <a:r>
              <a:rPr lang="en-US"/>
              <a:t>- Updates to current SDWIS Applications (DWW, Lab to State </a:t>
            </a:r>
            <a:r>
              <a:rPr lang="en-US" err="1"/>
              <a:t>etc</a:t>
            </a:r>
            <a:r>
              <a:rPr lang="en-US"/>
              <a:t>)</a:t>
            </a:r>
            <a:endParaRPr lang="en-US">
              <a:cs typeface="Calibri"/>
            </a:endParaRPr>
          </a:p>
          <a:p>
            <a:r>
              <a:rPr lang="en-US"/>
              <a:t>- Security fixes to ODS and other SDWIS Applications</a:t>
            </a:r>
          </a:p>
          <a:p>
            <a:endParaRPr lang="en-US">
              <a:cs typeface="Calibri" panose="020F0502020204030204"/>
            </a:endParaRPr>
          </a:p>
          <a:p>
            <a:r>
              <a:rPr lang="en-US" b="1"/>
              <a:t>Resources/Training</a:t>
            </a:r>
            <a:endParaRPr lang="en-US"/>
          </a:p>
          <a:p>
            <a:r>
              <a:rPr lang="en-US"/>
              <a:t>- SDWIS State &amp; LCRR training</a:t>
            </a:r>
            <a:endParaRPr lang="en-US">
              <a:cs typeface="Calibri"/>
            </a:endParaRPr>
          </a:p>
          <a:p>
            <a:r>
              <a:rPr lang="en-US"/>
              <a:t>- Lab transition to CMDP training/support</a:t>
            </a:r>
            <a:endParaRPr lang="en-US">
              <a:cs typeface="Calibri"/>
            </a:endParaRPr>
          </a:p>
          <a:p>
            <a:r>
              <a:rPr lang="en-US"/>
              <a:t>- Updated/More documentation</a:t>
            </a:r>
            <a:endParaRPr lang="en-US">
              <a:cs typeface="Calibri"/>
            </a:endParaRPr>
          </a:p>
        </p:txBody>
      </p:sp>
      <p:sp>
        <p:nvSpPr>
          <p:cNvPr id="4" name="Slide Number Placeholder 3"/>
          <p:cNvSpPr>
            <a:spLocks noGrp="1"/>
          </p:cNvSpPr>
          <p:nvPr>
            <p:ph type="sldNum" sz="quarter" idx="5"/>
          </p:nvPr>
        </p:nvSpPr>
        <p:spPr/>
        <p:txBody>
          <a:bodyPr/>
          <a:lstStyle/>
          <a:p>
            <a:fld id="{575E755D-27A0-4852-9B72-613B0B03318B}" type="slidenum">
              <a:rPr lang="en-US"/>
              <a:t>11</a:t>
            </a:fld>
            <a:endParaRPr lang="en-US"/>
          </a:p>
        </p:txBody>
      </p:sp>
    </p:spTree>
    <p:extLst>
      <p:ext uri="{BB962C8B-B14F-4D97-AF65-F5344CB8AC3E}">
        <p14:creationId xmlns:p14="http://schemas.microsoft.com/office/powerpoint/2010/main" val="946918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Summary (Least Preferred – Most Preferred)</a:t>
            </a:r>
            <a:endParaRPr lang="en-US"/>
          </a:p>
          <a:p>
            <a:r>
              <a:rPr lang="en-US"/>
              <a:t>The most important method of receiving information for the SDWIS Community is the ASDWA SDWIS Project Updates closely followed by the Monthly All Things SDWIS Webinar calls.</a:t>
            </a:r>
          </a:p>
        </p:txBody>
      </p:sp>
      <p:sp>
        <p:nvSpPr>
          <p:cNvPr id="4" name="Slide Number Placeholder 3"/>
          <p:cNvSpPr>
            <a:spLocks noGrp="1"/>
          </p:cNvSpPr>
          <p:nvPr>
            <p:ph type="sldNum" sz="quarter" idx="5"/>
          </p:nvPr>
        </p:nvSpPr>
        <p:spPr/>
        <p:txBody>
          <a:bodyPr/>
          <a:lstStyle/>
          <a:p>
            <a:fld id="{575E755D-27A0-4852-9B72-613B0B03318B}" type="slidenum">
              <a:rPr lang="en-US"/>
              <a:t>12</a:t>
            </a:fld>
            <a:endParaRPr lang="en-US"/>
          </a:p>
        </p:txBody>
      </p:sp>
    </p:spTree>
    <p:extLst>
      <p:ext uri="{BB962C8B-B14F-4D97-AF65-F5344CB8AC3E}">
        <p14:creationId xmlns:p14="http://schemas.microsoft.com/office/powerpoint/2010/main" val="849521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874"/>
            <a:ext cx="12776200" cy="7197075"/>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79280" y="2520308"/>
            <a:ext cx="8139102" cy="1725568"/>
          </a:xfrm>
        </p:spPr>
        <p:txBody>
          <a:bodyPr anchor="b">
            <a:noAutofit/>
          </a:bodyPr>
          <a:lstStyle>
            <a:lvl1pPr algn="r">
              <a:defRPr sz="9598">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79280" y="4245873"/>
            <a:ext cx="8139102" cy="1149713"/>
          </a:xfrm>
        </p:spPr>
        <p:txBody>
          <a:bodyPr anchor="t"/>
          <a:lstStyle>
            <a:lvl1pPr marL="0" indent="0" algn="r">
              <a:buNone/>
              <a:defRPr>
                <a:solidFill>
                  <a:schemeClr val="tx1">
                    <a:lumMod val="50000"/>
                    <a:lumOff val="50000"/>
                  </a:schemeClr>
                </a:solidFill>
              </a:defRPr>
            </a:lvl1pPr>
            <a:lvl2pPr marL="812627" indent="0" algn="ctr">
              <a:buNone/>
              <a:defRPr>
                <a:solidFill>
                  <a:schemeClr val="tx1">
                    <a:tint val="75000"/>
                  </a:schemeClr>
                </a:solidFill>
              </a:defRPr>
            </a:lvl2pPr>
            <a:lvl3pPr marL="1625255" indent="0" algn="ctr">
              <a:buNone/>
              <a:defRPr>
                <a:solidFill>
                  <a:schemeClr val="tx1">
                    <a:tint val="75000"/>
                  </a:schemeClr>
                </a:solidFill>
              </a:defRPr>
            </a:lvl3pPr>
            <a:lvl4pPr marL="2437882" indent="0" algn="ctr">
              <a:buNone/>
              <a:defRPr>
                <a:solidFill>
                  <a:schemeClr val="tx1">
                    <a:tint val="75000"/>
                  </a:schemeClr>
                </a:solidFill>
              </a:defRPr>
            </a:lvl4pPr>
            <a:lvl5pPr marL="3250509" indent="0" algn="ctr">
              <a:buNone/>
              <a:defRPr>
                <a:solidFill>
                  <a:schemeClr val="tx1">
                    <a:tint val="75000"/>
                  </a:schemeClr>
                </a:solidFill>
              </a:defRPr>
            </a:lvl5pPr>
            <a:lvl6pPr marL="4063136" indent="0" algn="ctr">
              <a:buNone/>
              <a:defRPr>
                <a:solidFill>
                  <a:schemeClr val="tx1">
                    <a:tint val="75000"/>
                  </a:schemeClr>
                </a:solidFill>
              </a:defRPr>
            </a:lvl6pPr>
            <a:lvl7pPr marL="4875764" indent="0" algn="ctr">
              <a:buNone/>
              <a:defRPr>
                <a:solidFill>
                  <a:schemeClr val="tx1">
                    <a:tint val="75000"/>
                  </a:schemeClr>
                </a:solidFill>
              </a:defRPr>
            </a:lvl7pPr>
            <a:lvl8pPr marL="5688391" indent="0" algn="ctr">
              <a:buNone/>
              <a:defRPr>
                <a:solidFill>
                  <a:schemeClr val="tx1">
                    <a:tint val="75000"/>
                  </a:schemeClr>
                </a:solidFill>
              </a:defRPr>
            </a:lvl8pPr>
            <a:lvl9pPr marL="65010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5380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09790" y="638951"/>
            <a:ext cx="9008592" cy="3567477"/>
          </a:xfrm>
        </p:spPr>
        <p:txBody>
          <a:bodyPr anchor="ctr">
            <a:normAutofit/>
          </a:bodyPr>
          <a:lstStyle>
            <a:lvl1pPr algn="l">
              <a:defRPr sz="7821" b="0" cap="none"/>
            </a:lvl1pPr>
          </a:lstStyle>
          <a:p>
            <a:r>
              <a:rPr lang="en-US"/>
              <a:t>Click to edit Master title style</a:t>
            </a:r>
          </a:p>
        </p:txBody>
      </p:sp>
      <p:sp>
        <p:nvSpPr>
          <p:cNvPr id="3" name="Text Placeholder 2"/>
          <p:cNvSpPr>
            <a:spLocks noGrp="1"/>
          </p:cNvSpPr>
          <p:nvPr>
            <p:ph type="body" idx="1"/>
          </p:nvPr>
        </p:nvSpPr>
        <p:spPr>
          <a:xfrm>
            <a:off x="709790" y="4685641"/>
            <a:ext cx="9008592" cy="1646601"/>
          </a:xfrm>
        </p:spPr>
        <p:txBody>
          <a:bodyPr anchor="ctr">
            <a:normAutofit/>
          </a:bodyPr>
          <a:lstStyle>
            <a:lvl1pPr marL="0" indent="0" algn="l">
              <a:buNone/>
              <a:defRPr sz="3199">
                <a:solidFill>
                  <a:schemeClr val="tx1">
                    <a:lumMod val="75000"/>
                    <a:lumOff val="25000"/>
                  </a:schemeClr>
                </a:solidFill>
              </a:defRPr>
            </a:lvl1pPr>
            <a:lvl2pPr marL="812627" indent="0">
              <a:buNone/>
              <a:defRPr sz="3199">
                <a:solidFill>
                  <a:schemeClr val="tx1">
                    <a:tint val="75000"/>
                  </a:schemeClr>
                </a:solidFill>
              </a:defRPr>
            </a:lvl2pPr>
            <a:lvl3pPr marL="1625255" indent="0">
              <a:buNone/>
              <a:defRPr sz="2844">
                <a:solidFill>
                  <a:schemeClr val="tx1">
                    <a:tint val="75000"/>
                  </a:schemeClr>
                </a:solidFill>
              </a:defRPr>
            </a:lvl3pPr>
            <a:lvl4pPr marL="2437882" indent="0">
              <a:buNone/>
              <a:defRPr sz="2488">
                <a:solidFill>
                  <a:schemeClr val="tx1">
                    <a:tint val="75000"/>
                  </a:schemeClr>
                </a:solidFill>
              </a:defRPr>
            </a:lvl4pPr>
            <a:lvl5pPr marL="3250509" indent="0">
              <a:buNone/>
              <a:defRPr sz="2488">
                <a:solidFill>
                  <a:schemeClr val="tx1">
                    <a:tint val="75000"/>
                  </a:schemeClr>
                </a:solidFill>
              </a:defRPr>
            </a:lvl5pPr>
            <a:lvl6pPr marL="4063136" indent="0">
              <a:buNone/>
              <a:defRPr sz="2488">
                <a:solidFill>
                  <a:schemeClr val="tx1">
                    <a:tint val="75000"/>
                  </a:schemeClr>
                </a:solidFill>
              </a:defRPr>
            </a:lvl6pPr>
            <a:lvl7pPr marL="4875764" indent="0">
              <a:buNone/>
              <a:defRPr sz="2488">
                <a:solidFill>
                  <a:schemeClr val="tx1">
                    <a:tint val="75000"/>
                  </a:schemeClr>
                </a:solidFill>
              </a:defRPr>
            </a:lvl7pPr>
            <a:lvl8pPr marL="5688391" indent="0">
              <a:buNone/>
              <a:defRPr sz="2488">
                <a:solidFill>
                  <a:schemeClr val="tx1">
                    <a:tint val="75000"/>
                  </a:schemeClr>
                </a:solidFill>
              </a:defRPr>
            </a:lvl8pPr>
            <a:lvl9pPr marL="6501018"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6166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5960" y="638951"/>
            <a:ext cx="8481978" cy="3168133"/>
          </a:xfrm>
        </p:spPr>
        <p:txBody>
          <a:bodyPr anchor="ctr">
            <a:normAutofit/>
          </a:bodyPr>
          <a:lstStyle>
            <a:lvl1pPr algn="l">
              <a:defRPr sz="7821" b="0" cap="none"/>
            </a:lvl1pPr>
          </a:lstStyle>
          <a:p>
            <a:r>
              <a:rPr lang="en-US"/>
              <a:t>Click to edit Master title style</a:t>
            </a:r>
          </a:p>
        </p:txBody>
      </p:sp>
      <p:sp>
        <p:nvSpPr>
          <p:cNvPr id="23" name="Text Placeholder 9"/>
          <p:cNvSpPr>
            <a:spLocks noGrp="1"/>
          </p:cNvSpPr>
          <p:nvPr>
            <p:ph type="body" sz="quarter" idx="13"/>
          </p:nvPr>
        </p:nvSpPr>
        <p:spPr>
          <a:xfrm>
            <a:off x="1431600" y="3807084"/>
            <a:ext cx="7570699" cy="399344"/>
          </a:xfrm>
        </p:spPr>
        <p:txBody>
          <a:bodyPr anchor="ctr">
            <a:noAutofit/>
          </a:bodyPr>
          <a:lstStyle>
            <a:lvl1pPr marL="0" indent="0">
              <a:buFontTx/>
              <a:buNone/>
              <a:defRPr sz="2844">
                <a:solidFill>
                  <a:schemeClr val="tx1">
                    <a:lumMod val="50000"/>
                    <a:lumOff val="50000"/>
                  </a:schemeClr>
                </a:solidFill>
              </a:defRPr>
            </a:lvl1pPr>
            <a:lvl2pPr marL="812627" indent="0">
              <a:buFontTx/>
              <a:buNone/>
              <a:defRPr/>
            </a:lvl2pPr>
            <a:lvl3pPr marL="1625255" indent="0">
              <a:buFontTx/>
              <a:buNone/>
              <a:defRPr/>
            </a:lvl3pPr>
            <a:lvl4pPr marL="2437882" indent="0">
              <a:buFontTx/>
              <a:buNone/>
              <a:defRPr/>
            </a:lvl4pPr>
            <a:lvl5pPr marL="3250509" indent="0">
              <a:buFontTx/>
              <a:buNone/>
              <a:defRPr/>
            </a:lvl5pPr>
          </a:lstStyle>
          <a:p>
            <a:pPr lvl="0"/>
            <a:r>
              <a:rPr lang="en-US"/>
              <a:t>Click to edit Master text styles</a:t>
            </a:r>
          </a:p>
        </p:txBody>
      </p:sp>
      <p:sp>
        <p:nvSpPr>
          <p:cNvPr id="3" name="Text Placeholder 2"/>
          <p:cNvSpPr>
            <a:spLocks noGrp="1"/>
          </p:cNvSpPr>
          <p:nvPr>
            <p:ph type="body" idx="1"/>
          </p:nvPr>
        </p:nvSpPr>
        <p:spPr>
          <a:xfrm>
            <a:off x="709790" y="4685641"/>
            <a:ext cx="9008592" cy="1646601"/>
          </a:xfrm>
        </p:spPr>
        <p:txBody>
          <a:bodyPr anchor="ctr">
            <a:normAutofit/>
          </a:bodyPr>
          <a:lstStyle>
            <a:lvl1pPr marL="0" indent="0" algn="l">
              <a:buNone/>
              <a:defRPr sz="3199">
                <a:solidFill>
                  <a:schemeClr val="tx1">
                    <a:lumMod val="75000"/>
                    <a:lumOff val="25000"/>
                  </a:schemeClr>
                </a:solidFill>
              </a:defRPr>
            </a:lvl1pPr>
            <a:lvl2pPr marL="812627" indent="0">
              <a:buNone/>
              <a:defRPr sz="3199">
                <a:solidFill>
                  <a:schemeClr val="tx1">
                    <a:tint val="75000"/>
                  </a:schemeClr>
                </a:solidFill>
              </a:defRPr>
            </a:lvl2pPr>
            <a:lvl3pPr marL="1625255" indent="0">
              <a:buNone/>
              <a:defRPr sz="2844">
                <a:solidFill>
                  <a:schemeClr val="tx1">
                    <a:tint val="75000"/>
                  </a:schemeClr>
                </a:solidFill>
              </a:defRPr>
            </a:lvl3pPr>
            <a:lvl4pPr marL="2437882" indent="0">
              <a:buNone/>
              <a:defRPr sz="2488">
                <a:solidFill>
                  <a:schemeClr val="tx1">
                    <a:tint val="75000"/>
                  </a:schemeClr>
                </a:solidFill>
              </a:defRPr>
            </a:lvl4pPr>
            <a:lvl5pPr marL="3250509" indent="0">
              <a:buNone/>
              <a:defRPr sz="2488">
                <a:solidFill>
                  <a:schemeClr val="tx1">
                    <a:tint val="75000"/>
                  </a:schemeClr>
                </a:solidFill>
              </a:defRPr>
            </a:lvl5pPr>
            <a:lvl6pPr marL="4063136" indent="0">
              <a:buNone/>
              <a:defRPr sz="2488">
                <a:solidFill>
                  <a:schemeClr val="tx1">
                    <a:tint val="75000"/>
                  </a:schemeClr>
                </a:solidFill>
              </a:defRPr>
            </a:lvl6pPr>
            <a:lvl7pPr marL="4875764" indent="0">
              <a:buNone/>
              <a:defRPr sz="2488">
                <a:solidFill>
                  <a:schemeClr val="tx1">
                    <a:tint val="75000"/>
                  </a:schemeClr>
                </a:solidFill>
              </a:defRPr>
            </a:lvl7pPr>
            <a:lvl8pPr marL="5688391" indent="0">
              <a:buNone/>
              <a:defRPr sz="2488">
                <a:solidFill>
                  <a:schemeClr val="tx1">
                    <a:tint val="75000"/>
                  </a:schemeClr>
                </a:solidFill>
              </a:defRPr>
            </a:lvl8pPr>
            <a:lvl9pPr marL="6501018"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67835" y="828433"/>
            <a:ext cx="638810" cy="612932"/>
          </a:xfrm>
          <a:prstGeom prst="rect">
            <a:avLst/>
          </a:prstGeom>
        </p:spPr>
        <p:txBody>
          <a:bodyPr vert="horz" lIns="162524" tIns="81262" rIns="162524" bIns="81262" rtlCol="0" anchor="ctr">
            <a:noAutofit/>
          </a:bodyPr>
          <a:lstStyle/>
          <a:p>
            <a:pPr lvl="0"/>
            <a:r>
              <a:rPr lang="en-US" sz="14219" baseline="0">
                <a:ln w="3175" cmpd="sng">
                  <a:noFill/>
                </a:ln>
                <a:solidFill>
                  <a:schemeClr val="accent1">
                    <a:lumMod val="60000"/>
                    <a:lumOff val="40000"/>
                  </a:schemeClr>
                </a:solidFill>
                <a:effectLst/>
                <a:latin typeface="Arial"/>
              </a:rPr>
              <a:t>“</a:t>
            </a:r>
          </a:p>
        </p:txBody>
      </p:sp>
      <p:sp>
        <p:nvSpPr>
          <p:cNvPr id="25" name="TextBox 24"/>
          <p:cNvSpPr txBox="1"/>
          <p:nvPr/>
        </p:nvSpPr>
        <p:spPr>
          <a:xfrm>
            <a:off x="9319134" y="3025538"/>
            <a:ext cx="638810" cy="612932"/>
          </a:xfrm>
          <a:prstGeom prst="rect">
            <a:avLst/>
          </a:prstGeom>
        </p:spPr>
        <p:txBody>
          <a:bodyPr vert="horz" lIns="162524" tIns="81262" rIns="162524" bIns="81262" rtlCol="0" anchor="ctr">
            <a:noAutofit/>
          </a:bodyPr>
          <a:lstStyle/>
          <a:p>
            <a:pPr lvl="0"/>
            <a:r>
              <a:rPr lang="en-US" sz="14219"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47479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09790" y="2025009"/>
            <a:ext cx="9008592" cy="2720427"/>
          </a:xfrm>
        </p:spPr>
        <p:txBody>
          <a:bodyPr anchor="b">
            <a:normAutofit/>
          </a:bodyPr>
          <a:lstStyle>
            <a:lvl1pPr algn="l">
              <a:defRPr sz="7821" b="0" cap="none"/>
            </a:lvl1pPr>
          </a:lstStyle>
          <a:p>
            <a:r>
              <a:rPr lang="en-US"/>
              <a:t>Click to edit Master title style</a:t>
            </a:r>
          </a:p>
        </p:txBody>
      </p:sp>
      <p:sp>
        <p:nvSpPr>
          <p:cNvPr id="3" name="Text Placeholder 2"/>
          <p:cNvSpPr>
            <a:spLocks noGrp="1"/>
          </p:cNvSpPr>
          <p:nvPr>
            <p:ph type="body" idx="1"/>
          </p:nvPr>
        </p:nvSpPr>
        <p:spPr>
          <a:xfrm>
            <a:off x="709790" y="4745436"/>
            <a:ext cx="9008592" cy="1586806"/>
          </a:xfrm>
        </p:spPr>
        <p:txBody>
          <a:bodyPr anchor="t">
            <a:normAutofit/>
          </a:bodyPr>
          <a:lstStyle>
            <a:lvl1pPr marL="0" indent="0" algn="l">
              <a:buNone/>
              <a:defRPr sz="3199">
                <a:solidFill>
                  <a:schemeClr val="tx1">
                    <a:lumMod val="75000"/>
                    <a:lumOff val="25000"/>
                  </a:schemeClr>
                </a:solidFill>
              </a:defRPr>
            </a:lvl1pPr>
            <a:lvl2pPr marL="812627" indent="0">
              <a:buNone/>
              <a:defRPr sz="3199">
                <a:solidFill>
                  <a:schemeClr val="tx1">
                    <a:tint val="75000"/>
                  </a:schemeClr>
                </a:solidFill>
              </a:defRPr>
            </a:lvl2pPr>
            <a:lvl3pPr marL="1625255" indent="0">
              <a:buNone/>
              <a:defRPr sz="2844">
                <a:solidFill>
                  <a:schemeClr val="tx1">
                    <a:tint val="75000"/>
                  </a:schemeClr>
                </a:solidFill>
              </a:defRPr>
            </a:lvl3pPr>
            <a:lvl4pPr marL="2437882" indent="0">
              <a:buNone/>
              <a:defRPr sz="2488">
                <a:solidFill>
                  <a:schemeClr val="tx1">
                    <a:tint val="75000"/>
                  </a:schemeClr>
                </a:solidFill>
              </a:defRPr>
            </a:lvl4pPr>
            <a:lvl5pPr marL="3250509" indent="0">
              <a:buNone/>
              <a:defRPr sz="2488">
                <a:solidFill>
                  <a:schemeClr val="tx1">
                    <a:tint val="75000"/>
                  </a:schemeClr>
                </a:solidFill>
              </a:defRPr>
            </a:lvl5pPr>
            <a:lvl6pPr marL="4063136" indent="0">
              <a:buNone/>
              <a:defRPr sz="2488">
                <a:solidFill>
                  <a:schemeClr val="tx1">
                    <a:tint val="75000"/>
                  </a:schemeClr>
                </a:solidFill>
              </a:defRPr>
            </a:lvl6pPr>
            <a:lvl7pPr marL="4875764" indent="0">
              <a:buNone/>
              <a:defRPr sz="2488">
                <a:solidFill>
                  <a:schemeClr val="tx1">
                    <a:tint val="75000"/>
                  </a:schemeClr>
                </a:solidFill>
              </a:defRPr>
            </a:lvl7pPr>
            <a:lvl8pPr marL="5688391" indent="0">
              <a:buNone/>
              <a:defRPr sz="2488">
                <a:solidFill>
                  <a:schemeClr val="tx1">
                    <a:tint val="75000"/>
                  </a:schemeClr>
                </a:solidFill>
              </a:defRPr>
            </a:lvl8pPr>
            <a:lvl9pPr marL="6501018"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92748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75960" y="638951"/>
            <a:ext cx="8481978" cy="3168133"/>
          </a:xfrm>
        </p:spPr>
        <p:txBody>
          <a:bodyPr anchor="ctr">
            <a:normAutofit/>
          </a:bodyPr>
          <a:lstStyle>
            <a:lvl1pPr algn="l">
              <a:defRPr sz="7821" b="0" cap="none"/>
            </a:lvl1pPr>
          </a:lstStyle>
          <a:p>
            <a:r>
              <a:rPr lang="en-US"/>
              <a:t>Click to edit Master title style</a:t>
            </a:r>
          </a:p>
        </p:txBody>
      </p:sp>
      <p:sp>
        <p:nvSpPr>
          <p:cNvPr id="23" name="Text Placeholder 9"/>
          <p:cNvSpPr>
            <a:spLocks noGrp="1"/>
          </p:cNvSpPr>
          <p:nvPr>
            <p:ph type="body" sz="quarter" idx="13"/>
          </p:nvPr>
        </p:nvSpPr>
        <p:spPr>
          <a:xfrm>
            <a:off x="709788" y="4206428"/>
            <a:ext cx="9008593" cy="539008"/>
          </a:xfrm>
        </p:spPr>
        <p:txBody>
          <a:bodyPr anchor="b">
            <a:noAutofit/>
          </a:bodyPr>
          <a:lstStyle>
            <a:lvl1pPr marL="0" indent="0">
              <a:buFontTx/>
              <a:buNone/>
              <a:defRPr sz="4266">
                <a:solidFill>
                  <a:schemeClr val="tx1">
                    <a:lumMod val="75000"/>
                    <a:lumOff val="25000"/>
                  </a:schemeClr>
                </a:solidFill>
              </a:defRPr>
            </a:lvl1pPr>
            <a:lvl2pPr marL="812627" indent="0">
              <a:buFontTx/>
              <a:buNone/>
              <a:defRPr/>
            </a:lvl2pPr>
            <a:lvl3pPr marL="1625255" indent="0">
              <a:buFontTx/>
              <a:buNone/>
              <a:defRPr/>
            </a:lvl3pPr>
            <a:lvl4pPr marL="2437882" indent="0">
              <a:buFontTx/>
              <a:buNone/>
              <a:defRPr/>
            </a:lvl4pPr>
            <a:lvl5pPr marL="3250509" indent="0">
              <a:buFontTx/>
              <a:buNone/>
              <a:defRPr/>
            </a:lvl5pPr>
          </a:lstStyle>
          <a:p>
            <a:pPr lvl="0"/>
            <a:r>
              <a:rPr lang="en-US"/>
              <a:t>Click to edit Master text styles</a:t>
            </a:r>
          </a:p>
        </p:txBody>
      </p:sp>
      <p:sp>
        <p:nvSpPr>
          <p:cNvPr id="3" name="Text Placeholder 2"/>
          <p:cNvSpPr>
            <a:spLocks noGrp="1"/>
          </p:cNvSpPr>
          <p:nvPr>
            <p:ph type="body" idx="1"/>
          </p:nvPr>
        </p:nvSpPr>
        <p:spPr>
          <a:xfrm>
            <a:off x="709790" y="4745436"/>
            <a:ext cx="9008592" cy="1586806"/>
          </a:xfrm>
        </p:spPr>
        <p:txBody>
          <a:bodyPr anchor="t">
            <a:normAutofit/>
          </a:bodyPr>
          <a:lstStyle>
            <a:lvl1pPr marL="0" indent="0" algn="l">
              <a:buNone/>
              <a:defRPr sz="3199">
                <a:solidFill>
                  <a:schemeClr val="tx1">
                    <a:lumMod val="50000"/>
                    <a:lumOff val="50000"/>
                  </a:schemeClr>
                </a:solidFill>
              </a:defRPr>
            </a:lvl1pPr>
            <a:lvl2pPr marL="812627" indent="0">
              <a:buNone/>
              <a:defRPr sz="3199">
                <a:solidFill>
                  <a:schemeClr val="tx1">
                    <a:tint val="75000"/>
                  </a:schemeClr>
                </a:solidFill>
              </a:defRPr>
            </a:lvl2pPr>
            <a:lvl3pPr marL="1625255" indent="0">
              <a:buNone/>
              <a:defRPr sz="2844">
                <a:solidFill>
                  <a:schemeClr val="tx1">
                    <a:tint val="75000"/>
                  </a:schemeClr>
                </a:solidFill>
              </a:defRPr>
            </a:lvl3pPr>
            <a:lvl4pPr marL="2437882" indent="0">
              <a:buNone/>
              <a:defRPr sz="2488">
                <a:solidFill>
                  <a:schemeClr val="tx1">
                    <a:tint val="75000"/>
                  </a:schemeClr>
                </a:solidFill>
              </a:defRPr>
            </a:lvl4pPr>
            <a:lvl5pPr marL="3250509" indent="0">
              <a:buNone/>
              <a:defRPr sz="2488">
                <a:solidFill>
                  <a:schemeClr val="tx1">
                    <a:tint val="75000"/>
                  </a:schemeClr>
                </a:solidFill>
              </a:defRPr>
            </a:lvl5pPr>
            <a:lvl6pPr marL="4063136" indent="0">
              <a:buNone/>
              <a:defRPr sz="2488">
                <a:solidFill>
                  <a:schemeClr val="tx1">
                    <a:tint val="75000"/>
                  </a:schemeClr>
                </a:solidFill>
              </a:defRPr>
            </a:lvl6pPr>
            <a:lvl7pPr marL="4875764" indent="0">
              <a:buNone/>
              <a:defRPr sz="2488">
                <a:solidFill>
                  <a:schemeClr val="tx1">
                    <a:tint val="75000"/>
                  </a:schemeClr>
                </a:solidFill>
              </a:defRPr>
            </a:lvl7pPr>
            <a:lvl8pPr marL="5688391" indent="0">
              <a:buNone/>
              <a:defRPr sz="2488">
                <a:solidFill>
                  <a:schemeClr val="tx1">
                    <a:tint val="75000"/>
                  </a:schemeClr>
                </a:solidFill>
              </a:defRPr>
            </a:lvl8pPr>
            <a:lvl9pPr marL="6501018"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67835" y="828433"/>
            <a:ext cx="638810" cy="612932"/>
          </a:xfrm>
          <a:prstGeom prst="rect">
            <a:avLst/>
          </a:prstGeom>
        </p:spPr>
        <p:txBody>
          <a:bodyPr vert="horz" lIns="162524" tIns="81262" rIns="162524" bIns="81262" rtlCol="0" anchor="ctr">
            <a:noAutofit/>
          </a:bodyPr>
          <a:lstStyle/>
          <a:p>
            <a:pPr lvl="0"/>
            <a:r>
              <a:rPr lang="en-US" sz="14219" baseline="0">
                <a:ln w="3175" cmpd="sng">
                  <a:noFill/>
                </a:ln>
                <a:solidFill>
                  <a:schemeClr val="accent1">
                    <a:lumMod val="60000"/>
                    <a:lumOff val="40000"/>
                  </a:schemeClr>
                </a:solidFill>
                <a:effectLst/>
                <a:latin typeface="Arial"/>
              </a:rPr>
              <a:t>“</a:t>
            </a:r>
          </a:p>
        </p:txBody>
      </p:sp>
      <p:sp>
        <p:nvSpPr>
          <p:cNvPr id="25" name="TextBox 24"/>
          <p:cNvSpPr txBox="1"/>
          <p:nvPr/>
        </p:nvSpPr>
        <p:spPr>
          <a:xfrm>
            <a:off x="9319134" y="3025538"/>
            <a:ext cx="638810" cy="612932"/>
          </a:xfrm>
          <a:prstGeom prst="rect">
            <a:avLst/>
          </a:prstGeom>
        </p:spPr>
        <p:txBody>
          <a:bodyPr vert="horz" lIns="162524" tIns="81262" rIns="162524" bIns="81262" rtlCol="0" anchor="ctr">
            <a:noAutofit/>
          </a:bodyPr>
          <a:lstStyle/>
          <a:p>
            <a:pPr lvl="0"/>
            <a:r>
              <a:rPr lang="en-US" sz="14219"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27329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718661" y="638951"/>
            <a:ext cx="8999721" cy="3168133"/>
          </a:xfrm>
        </p:spPr>
        <p:txBody>
          <a:bodyPr anchor="ctr">
            <a:normAutofit/>
          </a:bodyPr>
          <a:lstStyle>
            <a:lvl1pPr algn="l">
              <a:defRPr sz="7821" b="0" cap="none"/>
            </a:lvl1pPr>
          </a:lstStyle>
          <a:p>
            <a:r>
              <a:rPr lang="en-US"/>
              <a:t>Click to edit Master title style</a:t>
            </a:r>
          </a:p>
        </p:txBody>
      </p:sp>
      <p:sp>
        <p:nvSpPr>
          <p:cNvPr id="23" name="Text Placeholder 9"/>
          <p:cNvSpPr>
            <a:spLocks noGrp="1"/>
          </p:cNvSpPr>
          <p:nvPr>
            <p:ph type="body" sz="quarter" idx="13"/>
          </p:nvPr>
        </p:nvSpPr>
        <p:spPr>
          <a:xfrm>
            <a:off x="709788" y="4206428"/>
            <a:ext cx="9008593" cy="539008"/>
          </a:xfrm>
        </p:spPr>
        <p:txBody>
          <a:bodyPr anchor="b">
            <a:noAutofit/>
          </a:bodyPr>
          <a:lstStyle>
            <a:lvl1pPr marL="0" indent="0">
              <a:buFontTx/>
              <a:buNone/>
              <a:defRPr sz="4266">
                <a:solidFill>
                  <a:schemeClr val="accent1"/>
                </a:solidFill>
              </a:defRPr>
            </a:lvl1pPr>
            <a:lvl2pPr marL="812627" indent="0">
              <a:buFontTx/>
              <a:buNone/>
              <a:defRPr/>
            </a:lvl2pPr>
            <a:lvl3pPr marL="1625255" indent="0">
              <a:buFontTx/>
              <a:buNone/>
              <a:defRPr/>
            </a:lvl3pPr>
            <a:lvl4pPr marL="2437882" indent="0">
              <a:buFontTx/>
              <a:buNone/>
              <a:defRPr/>
            </a:lvl4pPr>
            <a:lvl5pPr marL="3250509" indent="0">
              <a:buFontTx/>
              <a:buNone/>
              <a:defRPr/>
            </a:lvl5pPr>
          </a:lstStyle>
          <a:p>
            <a:pPr lvl="0"/>
            <a:r>
              <a:rPr lang="en-US"/>
              <a:t>Click to edit Master text styles</a:t>
            </a:r>
          </a:p>
        </p:txBody>
      </p:sp>
      <p:sp>
        <p:nvSpPr>
          <p:cNvPr id="3" name="Text Placeholder 2"/>
          <p:cNvSpPr>
            <a:spLocks noGrp="1"/>
          </p:cNvSpPr>
          <p:nvPr>
            <p:ph type="body" idx="1"/>
          </p:nvPr>
        </p:nvSpPr>
        <p:spPr>
          <a:xfrm>
            <a:off x="709790" y="4745436"/>
            <a:ext cx="9008592" cy="1586806"/>
          </a:xfrm>
        </p:spPr>
        <p:txBody>
          <a:bodyPr anchor="t">
            <a:normAutofit/>
          </a:bodyPr>
          <a:lstStyle>
            <a:lvl1pPr marL="0" indent="0" algn="l">
              <a:buNone/>
              <a:defRPr sz="3199">
                <a:solidFill>
                  <a:schemeClr val="tx1">
                    <a:lumMod val="50000"/>
                    <a:lumOff val="50000"/>
                  </a:schemeClr>
                </a:solidFill>
              </a:defRPr>
            </a:lvl1pPr>
            <a:lvl2pPr marL="812627" indent="0">
              <a:buNone/>
              <a:defRPr sz="3199">
                <a:solidFill>
                  <a:schemeClr val="tx1">
                    <a:tint val="75000"/>
                  </a:schemeClr>
                </a:solidFill>
              </a:defRPr>
            </a:lvl2pPr>
            <a:lvl3pPr marL="1625255" indent="0">
              <a:buNone/>
              <a:defRPr sz="2844">
                <a:solidFill>
                  <a:schemeClr val="tx1">
                    <a:tint val="75000"/>
                  </a:schemeClr>
                </a:solidFill>
              </a:defRPr>
            </a:lvl3pPr>
            <a:lvl4pPr marL="2437882" indent="0">
              <a:buNone/>
              <a:defRPr sz="2488">
                <a:solidFill>
                  <a:schemeClr val="tx1">
                    <a:tint val="75000"/>
                  </a:schemeClr>
                </a:solidFill>
              </a:defRPr>
            </a:lvl4pPr>
            <a:lvl5pPr marL="3250509" indent="0">
              <a:buNone/>
              <a:defRPr sz="2488">
                <a:solidFill>
                  <a:schemeClr val="tx1">
                    <a:tint val="75000"/>
                  </a:schemeClr>
                </a:solidFill>
              </a:defRPr>
            </a:lvl5pPr>
            <a:lvl6pPr marL="4063136" indent="0">
              <a:buNone/>
              <a:defRPr sz="2488">
                <a:solidFill>
                  <a:schemeClr val="tx1">
                    <a:tint val="75000"/>
                  </a:schemeClr>
                </a:solidFill>
              </a:defRPr>
            </a:lvl6pPr>
            <a:lvl7pPr marL="4875764" indent="0">
              <a:buNone/>
              <a:defRPr sz="2488">
                <a:solidFill>
                  <a:schemeClr val="tx1">
                    <a:tint val="75000"/>
                  </a:schemeClr>
                </a:solidFill>
              </a:defRPr>
            </a:lvl7pPr>
            <a:lvl8pPr marL="5688391" indent="0">
              <a:buNone/>
              <a:defRPr sz="2488">
                <a:solidFill>
                  <a:schemeClr val="tx1">
                    <a:tint val="75000"/>
                  </a:schemeClr>
                </a:solidFill>
              </a:defRPr>
            </a:lvl8pPr>
            <a:lvl9pPr marL="6501018"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17310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336415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49458" y="638950"/>
            <a:ext cx="1367262" cy="5504299"/>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709791" y="638951"/>
            <a:ext cx="7398449" cy="55042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3456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A54C80-263E-416B-A8E0-580EDEADCBDC}" type="datetimeFigureOut">
              <a:rPr lang="en-US" dirty="0"/>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377221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9790" y="2830910"/>
            <a:ext cx="9008592" cy="1914527"/>
          </a:xfrm>
        </p:spPr>
        <p:txBody>
          <a:bodyPr anchor="b"/>
          <a:lstStyle>
            <a:lvl1pPr algn="l">
              <a:defRPr sz="7110" b="0" cap="none"/>
            </a:lvl1pPr>
          </a:lstStyle>
          <a:p>
            <a:r>
              <a:rPr lang="en-US"/>
              <a:t>Click to edit Master title style</a:t>
            </a:r>
          </a:p>
        </p:txBody>
      </p:sp>
      <p:sp>
        <p:nvSpPr>
          <p:cNvPr id="3" name="Text Placeholder 2"/>
          <p:cNvSpPr>
            <a:spLocks noGrp="1"/>
          </p:cNvSpPr>
          <p:nvPr>
            <p:ph type="body" idx="1"/>
          </p:nvPr>
        </p:nvSpPr>
        <p:spPr>
          <a:xfrm>
            <a:off x="709790" y="4745436"/>
            <a:ext cx="9008592" cy="901827"/>
          </a:xfrm>
        </p:spPr>
        <p:txBody>
          <a:bodyPr anchor="t"/>
          <a:lstStyle>
            <a:lvl1pPr marL="0" indent="0" algn="l">
              <a:buNone/>
              <a:defRPr sz="3555">
                <a:solidFill>
                  <a:schemeClr val="tx1">
                    <a:lumMod val="50000"/>
                    <a:lumOff val="50000"/>
                  </a:schemeClr>
                </a:solidFill>
              </a:defRPr>
            </a:lvl1pPr>
            <a:lvl2pPr marL="812627" indent="0">
              <a:buNone/>
              <a:defRPr sz="3199">
                <a:solidFill>
                  <a:schemeClr val="tx1">
                    <a:tint val="75000"/>
                  </a:schemeClr>
                </a:solidFill>
              </a:defRPr>
            </a:lvl2pPr>
            <a:lvl3pPr marL="1625255" indent="0">
              <a:buNone/>
              <a:defRPr sz="2844">
                <a:solidFill>
                  <a:schemeClr val="tx1">
                    <a:tint val="75000"/>
                  </a:schemeClr>
                </a:solidFill>
              </a:defRPr>
            </a:lvl3pPr>
            <a:lvl4pPr marL="2437882" indent="0">
              <a:buNone/>
              <a:defRPr sz="2488">
                <a:solidFill>
                  <a:schemeClr val="tx1">
                    <a:tint val="75000"/>
                  </a:schemeClr>
                </a:solidFill>
              </a:defRPr>
            </a:lvl4pPr>
            <a:lvl5pPr marL="3250509" indent="0">
              <a:buNone/>
              <a:defRPr sz="2488">
                <a:solidFill>
                  <a:schemeClr val="tx1">
                    <a:tint val="75000"/>
                  </a:schemeClr>
                </a:solidFill>
              </a:defRPr>
            </a:lvl5pPr>
            <a:lvl6pPr marL="4063136" indent="0">
              <a:buNone/>
              <a:defRPr sz="2488">
                <a:solidFill>
                  <a:schemeClr val="tx1">
                    <a:tint val="75000"/>
                  </a:schemeClr>
                </a:solidFill>
              </a:defRPr>
            </a:lvl6pPr>
            <a:lvl7pPr marL="4875764" indent="0">
              <a:buNone/>
              <a:defRPr sz="2488">
                <a:solidFill>
                  <a:schemeClr val="tx1">
                    <a:tint val="75000"/>
                  </a:schemeClr>
                </a:solidFill>
              </a:defRPr>
            </a:lvl7pPr>
            <a:lvl8pPr marL="5688391" indent="0">
              <a:buNone/>
              <a:defRPr sz="2488">
                <a:solidFill>
                  <a:schemeClr val="tx1">
                    <a:tint val="75000"/>
                  </a:schemeClr>
                </a:solidFill>
              </a:defRPr>
            </a:lvl8pPr>
            <a:lvl9pPr marL="6501018" indent="0">
              <a:buNone/>
              <a:defRPr sz="24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38413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9790" y="2264617"/>
            <a:ext cx="4384520" cy="4067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3864" y="2264618"/>
            <a:ext cx="4384519" cy="4067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A54C80-263E-416B-A8E0-580EDEADCBDC}" type="datetimeFigureOut">
              <a:rPr lang="en-US" dirty="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77315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08125" y="2265030"/>
            <a:ext cx="4386184" cy="604008"/>
          </a:xfrm>
        </p:spPr>
        <p:txBody>
          <a:bodyPr anchor="b">
            <a:noAutofit/>
          </a:bodyPr>
          <a:lstStyle>
            <a:lvl1pPr marL="0" indent="0">
              <a:buNone/>
              <a:defRPr sz="4266" b="0"/>
            </a:lvl1pPr>
            <a:lvl2pPr marL="812627" indent="0">
              <a:buNone/>
              <a:defRPr sz="3555" b="1"/>
            </a:lvl2pPr>
            <a:lvl3pPr marL="1625255" indent="0">
              <a:buNone/>
              <a:defRPr sz="3199" b="1"/>
            </a:lvl3pPr>
            <a:lvl4pPr marL="2437882" indent="0">
              <a:buNone/>
              <a:defRPr sz="2844" b="1"/>
            </a:lvl4pPr>
            <a:lvl5pPr marL="3250509" indent="0">
              <a:buNone/>
              <a:defRPr sz="2844" b="1"/>
            </a:lvl5pPr>
            <a:lvl6pPr marL="4063136" indent="0">
              <a:buNone/>
              <a:defRPr sz="2844" b="1"/>
            </a:lvl6pPr>
            <a:lvl7pPr marL="4875764" indent="0">
              <a:buNone/>
              <a:defRPr sz="2844" b="1"/>
            </a:lvl7pPr>
            <a:lvl8pPr marL="5688391" indent="0">
              <a:buNone/>
              <a:defRPr sz="2844" b="1"/>
            </a:lvl8pPr>
            <a:lvl9pPr marL="6501018" indent="0">
              <a:buNone/>
              <a:defRPr sz="2844" b="1"/>
            </a:lvl9pPr>
          </a:lstStyle>
          <a:p>
            <a:pPr lvl="0"/>
            <a:r>
              <a:rPr lang="en-US"/>
              <a:t>Click to edit Master text styles</a:t>
            </a:r>
          </a:p>
        </p:txBody>
      </p:sp>
      <p:sp>
        <p:nvSpPr>
          <p:cNvPr id="4" name="Content Placeholder 3"/>
          <p:cNvSpPr>
            <a:spLocks noGrp="1"/>
          </p:cNvSpPr>
          <p:nvPr>
            <p:ph sz="half" idx="2"/>
          </p:nvPr>
        </p:nvSpPr>
        <p:spPr>
          <a:xfrm>
            <a:off x="708125" y="2869039"/>
            <a:ext cx="4386184" cy="34632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332201" y="2265030"/>
            <a:ext cx="4386179" cy="604008"/>
          </a:xfrm>
        </p:spPr>
        <p:txBody>
          <a:bodyPr anchor="b">
            <a:noAutofit/>
          </a:bodyPr>
          <a:lstStyle>
            <a:lvl1pPr marL="0" indent="0">
              <a:buNone/>
              <a:defRPr sz="4266" b="0"/>
            </a:lvl1pPr>
            <a:lvl2pPr marL="812627" indent="0">
              <a:buNone/>
              <a:defRPr sz="3555" b="1"/>
            </a:lvl2pPr>
            <a:lvl3pPr marL="1625255" indent="0">
              <a:buNone/>
              <a:defRPr sz="3199" b="1"/>
            </a:lvl3pPr>
            <a:lvl4pPr marL="2437882" indent="0">
              <a:buNone/>
              <a:defRPr sz="2844" b="1"/>
            </a:lvl4pPr>
            <a:lvl5pPr marL="3250509" indent="0">
              <a:buNone/>
              <a:defRPr sz="2844" b="1"/>
            </a:lvl5pPr>
            <a:lvl6pPr marL="4063136" indent="0">
              <a:buNone/>
              <a:defRPr sz="2844" b="1"/>
            </a:lvl6pPr>
            <a:lvl7pPr marL="4875764" indent="0">
              <a:buNone/>
              <a:defRPr sz="2844" b="1"/>
            </a:lvl7pPr>
            <a:lvl8pPr marL="5688391" indent="0">
              <a:buNone/>
              <a:defRPr sz="2844" b="1"/>
            </a:lvl8pPr>
            <a:lvl9pPr marL="6501018" indent="0">
              <a:buNone/>
              <a:defRPr sz="2844" b="1"/>
            </a:lvl9pPr>
          </a:lstStyle>
          <a:p>
            <a:pPr lvl="0"/>
            <a:r>
              <a:rPr lang="en-US"/>
              <a:t>Click to edit Master text styles</a:t>
            </a:r>
          </a:p>
        </p:txBody>
      </p:sp>
      <p:sp>
        <p:nvSpPr>
          <p:cNvPr id="6" name="Content Placeholder 5"/>
          <p:cNvSpPr>
            <a:spLocks noGrp="1"/>
          </p:cNvSpPr>
          <p:nvPr>
            <p:ph sz="quarter" idx="4"/>
          </p:nvPr>
        </p:nvSpPr>
        <p:spPr>
          <a:xfrm>
            <a:off x="5332203" y="2869039"/>
            <a:ext cx="4386178" cy="34632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68915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09789" y="638951"/>
            <a:ext cx="9008592" cy="1384394"/>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5657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990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9790" y="1570759"/>
            <a:ext cx="4039224" cy="1340022"/>
          </a:xfrm>
        </p:spPr>
        <p:txBody>
          <a:bodyPr anchor="b">
            <a:normAutofit/>
          </a:bodyPr>
          <a:lstStyle>
            <a:lvl1pPr>
              <a:defRPr sz="3555"/>
            </a:lvl1pPr>
          </a:lstStyle>
          <a:p>
            <a:r>
              <a:rPr lang="en-US"/>
              <a:t>Click to edit Master title style</a:t>
            </a:r>
          </a:p>
        </p:txBody>
      </p:sp>
      <p:sp>
        <p:nvSpPr>
          <p:cNvPr id="3" name="Content Placeholder 2"/>
          <p:cNvSpPr>
            <a:spLocks noGrp="1"/>
          </p:cNvSpPr>
          <p:nvPr>
            <p:ph idx="1"/>
          </p:nvPr>
        </p:nvSpPr>
        <p:spPr>
          <a:xfrm>
            <a:off x="4988567" y="539717"/>
            <a:ext cx="4729815" cy="57925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9790" y="2910780"/>
            <a:ext cx="4039224" cy="2708885"/>
          </a:xfrm>
        </p:spPr>
        <p:txBody>
          <a:bodyPr>
            <a:normAutofit/>
          </a:bodyPr>
          <a:lstStyle>
            <a:lvl1pPr marL="0" indent="0">
              <a:buNone/>
              <a:defRPr sz="2488"/>
            </a:lvl1pPr>
            <a:lvl2pPr marL="812384" indent="0">
              <a:buNone/>
              <a:defRPr sz="2488"/>
            </a:lvl2pPr>
            <a:lvl3pPr marL="1624768" indent="0">
              <a:buNone/>
              <a:defRPr sz="2133"/>
            </a:lvl3pPr>
            <a:lvl4pPr marL="2437151" indent="0">
              <a:buNone/>
              <a:defRPr sz="1777"/>
            </a:lvl4pPr>
            <a:lvl5pPr marL="3249533" indent="0">
              <a:buNone/>
              <a:defRPr sz="1777"/>
            </a:lvl5pPr>
            <a:lvl6pPr marL="4061917" indent="0">
              <a:buNone/>
              <a:defRPr sz="1777"/>
            </a:lvl6pPr>
            <a:lvl7pPr marL="4874301" indent="0">
              <a:buNone/>
              <a:defRPr sz="1777"/>
            </a:lvl7pPr>
            <a:lvl8pPr marL="5686685" indent="0">
              <a:buNone/>
              <a:defRPr sz="1777"/>
            </a:lvl8pPr>
            <a:lvl9pPr marL="6499068" indent="0">
              <a:buNone/>
              <a:defRPr sz="1777"/>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382423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9790" y="5031740"/>
            <a:ext cx="9008591" cy="594025"/>
          </a:xfrm>
        </p:spPr>
        <p:txBody>
          <a:bodyPr anchor="b">
            <a:normAutofit/>
          </a:bodyPr>
          <a:lstStyle>
            <a:lvl1pPr algn="l">
              <a:defRPr sz="4266" b="0"/>
            </a:lvl1pPr>
          </a:lstStyle>
          <a:p>
            <a:r>
              <a:rPr lang="en-US"/>
              <a:t>Click to edit Master title style</a:t>
            </a:r>
          </a:p>
        </p:txBody>
      </p:sp>
      <p:sp>
        <p:nvSpPr>
          <p:cNvPr id="3" name="Picture Placeholder 2"/>
          <p:cNvSpPr>
            <a:spLocks noGrp="1" noChangeAspect="1"/>
          </p:cNvSpPr>
          <p:nvPr>
            <p:ph type="pic" idx="1"/>
          </p:nvPr>
        </p:nvSpPr>
        <p:spPr>
          <a:xfrm>
            <a:off x="709789" y="638951"/>
            <a:ext cx="9008592" cy="4030882"/>
          </a:xfrm>
        </p:spPr>
        <p:txBody>
          <a:bodyPr anchor="t">
            <a:normAutofit/>
          </a:bodyPr>
          <a:lstStyle>
            <a:lvl1pPr marL="0" indent="0" algn="ctr">
              <a:buNone/>
              <a:defRPr sz="2844"/>
            </a:lvl1pPr>
            <a:lvl2pPr marL="812627" indent="0">
              <a:buNone/>
              <a:defRPr sz="2844"/>
            </a:lvl2pPr>
            <a:lvl3pPr marL="1625255" indent="0">
              <a:buNone/>
              <a:defRPr sz="2844"/>
            </a:lvl3pPr>
            <a:lvl4pPr marL="2437882" indent="0">
              <a:buNone/>
              <a:defRPr sz="2844"/>
            </a:lvl4pPr>
            <a:lvl5pPr marL="3250509" indent="0">
              <a:buNone/>
              <a:defRPr sz="2844"/>
            </a:lvl5pPr>
            <a:lvl6pPr marL="4063136" indent="0">
              <a:buNone/>
              <a:defRPr sz="2844"/>
            </a:lvl6pPr>
            <a:lvl7pPr marL="4875764" indent="0">
              <a:buNone/>
              <a:defRPr sz="2844"/>
            </a:lvl7pPr>
            <a:lvl8pPr marL="5688391" indent="0">
              <a:buNone/>
              <a:defRPr sz="2844"/>
            </a:lvl8pPr>
            <a:lvl9pPr marL="6501018" indent="0">
              <a:buNone/>
              <a:defRPr sz="2844"/>
            </a:lvl9pPr>
          </a:lstStyle>
          <a:p>
            <a:endParaRPr lang="en-US"/>
          </a:p>
        </p:txBody>
      </p:sp>
      <p:sp>
        <p:nvSpPr>
          <p:cNvPr id="4" name="Text Placeholder 3"/>
          <p:cNvSpPr>
            <a:spLocks noGrp="1"/>
          </p:cNvSpPr>
          <p:nvPr>
            <p:ph type="body" sz="half" idx="2"/>
          </p:nvPr>
        </p:nvSpPr>
        <p:spPr>
          <a:xfrm>
            <a:off x="709790" y="5625765"/>
            <a:ext cx="9008591" cy="706477"/>
          </a:xfrm>
        </p:spPr>
        <p:txBody>
          <a:bodyPr>
            <a:normAutofit/>
          </a:bodyPr>
          <a:lstStyle>
            <a:lvl1pPr marL="0" indent="0">
              <a:buNone/>
              <a:defRPr sz="2133"/>
            </a:lvl1pPr>
            <a:lvl2pPr marL="812627" indent="0">
              <a:buNone/>
              <a:defRPr sz="2133"/>
            </a:lvl2pPr>
            <a:lvl3pPr marL="1625255" indent="0">
              <a:buNone/>
              <a:defRPr sz="1777"/>
            </a:lvl3pPr>
            <a:lvl4pPr marL="2437882" indent="0">
              <a:buNone/>
              <a:defRPr sz="1600"/>
            </a:lvl4pPr>
            <a:lvl5pPr marL="3250509" indent="0">
              <a:buNone/>
              <a:defRPr sz="1600"/>
            </a:lvl5pPr>
            <a:lvl6pPr marL="4063136" indent="0">
              <a:buNone/>
              <a:defRPr sz="1600"/>
            </a:lvl6pPr>
            <a:lvl7pPr marL="4875764" indent="0">
              <a:buNone/>
              <a:defRPr sz="1600"/>
            </a:lvl7pPr>
            <a:lvl8pPr marL="5688391" indent="0">
              <a:buNone/>
              <a:defRPr sz="1600"/>
            </a:lvl8pPr>
            <a:lvl9pPr marL="6501018" indent="0">
              <a:buNone/>
              <a:defRPr sz="16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
        <p:nvSpPr>
          <p:cNvPr id="5" name="Date Placeholder 4"/>
          <p:cNvSpPr>
            <a:spLocks noGrp="1"/>
          </p:cNvSpPr>
          <p:nvPr>
            <p:ph type="dt" sz="half" idx="10"/>
          </p:nvPr>
        </p:nvSpPr>
        <p:spPr/>
        <p:txBody>
          <a:bodyPr/>
          <a:lstStyle/>
          <a:p>
            <a:fld id="{B61BEF0D-F0BB-DE4B-95CE-6DB70DBA9567}" type="datetimeFigureOut">
              <a:rPr lang="en-US" dirty="0"/>
              <a:pPr/>
              <a:t>5/27/2021</a:t>
            </a:fld>
            <a:endParaRPr lang="en-US"/>
          </a:p>
        </p:txBody>
      </p:sp>
    </p:spTree>
    <p:extLst>
      <p:ext uri="{BB962C8B-B14F-4D97-AF65-F5344CB8AC3E}">
        <p14:creationId xmlns:p14="http://schemas.microsoft.com/office/powerpoint/2010/main" val="50903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874"/>
            <a:ext cx="12776200" cy="7197075"/>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709789" y="638951"/>
            <a:ext cx="9008592" cy="138439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09789" y="2264618"/>
            <a:ext cx="9008592" cy="4067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380" y="6332243"/>
            <a:ext cx="955636" cy="382705"/>
          </a:xfrm>
          <a:prstGeom prst="rect">
            <a:avLst/>
          </a:prstGeom>
        </p:spPr>
        <p:txBody>
          <a:bodyPr vert="horz" lIns="91440" tIns="45720" rIns="91440" bIns="45720" rtlCol="0" anchor="ctr"/>
          <a:lstStyle>
            <a:lvl1pPr algn="r">
              <a:defRPr sz="1600">
                <a:solidFill>
                  <a:schemeClr val="tx1">
                    <a:tint val="75000"/>
                  </a:schemeClr>
                </a:solidFill>
              </a:defRPr>
            </a:lvl1pPr>
          </a:lstStyle>
          <a:p>
            <a:fld id="{B61BEF0D-F0BB-DE4B-95CE-6DB70DBA9567}" type="datetimeFigureOut">
              <a:rPr lang="en-US" dirty="0"/>
              <a:pPr/>
              <a:t>5/27/2021</a:t>
            </a:fld>
            <a:endParaRPr lang="en-US"/>
          </a:p>
        </p:txBody>
      </p:sp>
      <p:sp>
        <p:nvSpPr>
          <p:cNvPr id="5" name="Footer Placeholder 4"/>
          <p:cNvSpPr>
            <a:spLocks noGrp="1"/>
          </p:cNvSpPr>
          <p:nvPr>
            <p:ph type="ftr" sz="quarter" idx="3"/>
          </p:nvPr>
        </p:nvSpPr>
        <p:spPr>
          <a:xfrm>
            <a:off x="709789" y="6332243"/>
            <a:ext cx="6599373" cy="38270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02300" y="6332243"/>
            <a:ext cx="716082" cy="382705"/>
          </a:xfrm>
          <a:prstGeom prst="rect">
            <a:avLst/>
          </a:prstGeom>
        </p:spPr>
        <p:txBody>
          <a:bodyPr vert="horz" lIns="91440" tIns="45720" rIns="91440" bIns="45720" rtlCol="0" anchor="ctr"/>
          <a:lstStyle>
            <a:lvl1pPr algn="r">
              <a:defRPr sz="1600">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17189295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asdwa.org/data-management/sdwis-user-community/" TargetMode="External"/><Relationship Id="rId2" Type="http://schemas.openxmlformats.org/officeDocument/2006/relationships/hyperlink" Target="https://www.asdwa.org/data-management/sdwis-community-videos/" TargetMode="External"/><Relationship Id="rId1" Type="http://schemas.openxmlformats.org/officeDocument/2006/relationships/slideLayout" Target="../slideLayouts/slideLayout7.xml"/><Relationship Id="rId5" Type="http://schemas.openxmlformats.org/officeDocument/2006/relationships/hyperlink" Target="https://teams.microsoft.com/l/team/19%3ad0f38bff31de44c38020a5c1e0b7e28b%40thread.skype/conversations?groupId=05a86f37-0ad2-4b7d-b061-b824405a9949&amp;tenantId=88b378b3-6748-4867-acf9-76aacbeca6a7" TargetMode="External"/><Relationship Id="rId4" Type="http://schemas.openxmlformats.org/officeDocument/2006/relationships/hyperlink" Target="https://www.asdwa.org/forums/&#8203;"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sdwishelpdesk.zendesk.com/hc/en-us" TargetMode="External"/><Relationship Id="rId2" Type="http://schemas.openxmlformats.org/officeDocument/2006/relationships/hyperlink" Target="mailto:SDWISHelpDesk@epa.gov"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epa.gov/dwreginfo/public-water-system-supervision-pwss-grant-program" TargetMode="External"/><Relationship Id="rId2" Type="http://schemas.openxmlformats.org/officeDocument/2006/relationships/hyperlink" Target="mailto:howard.roger@epa.gov" TargetMode="External"/><Relationship Id="rId1" Type="http://schemas.openxmlformats.org/officeDocument/2006/relationships/slideLayout" Target="../slideLayouts/slideLayout7.xml"/><Relationship Id="rId4" Type="http://schemas.openxmlformats.org/officeDocument/2006/relationships/hyperlink" Target="https://www.epa.gov/dwsrf/how-drinking-water-state-revolving-fund-work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surveymonkey.com/r/sdwissspring21"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surveymonkey.com/r/cmdpspring2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78296-BC7D-4044-9662-3A0DD5C1A34B}"/>
              </a:ext>
            </a:extLst>
          </p:cNvPr>
          <p:cNvSpPr>
            <a:spLocks noGrp="1"/>
          </p:cNvSpPr>
          <p:nvPr>
            <p:ph type="ctrTitle"/>
          </p:nvPr>
        </p:nvSpPr>
        <p:spPr>
          <a:xfrm>
            <a:off x="181483" y="751612"/>
            <a:ext cx="10142773" cy="3850345"/>
          </a:xfrm>
        </p:spPr>
        <p:txBody>
          <a:bodyPr>
            <a:normAutofit/>
          </a:bodyPr>
          <a:lstStyle/>
          <a:p>
            <a:r>
              <a:rPr lang="en-US" sz="6200">
                <a:solidFill>
                  <a:schemeClr val="tx2"/>
                </a:solidFill>
                <a:cs typeface="Arial"/>
              </a:rPr>
              <a:t>CMDP &amp; SDWIS Survey Results May 2021</a:t>
            </a:r>
          </a:p>
        </p:txBody>
      </p:sp>
    </p:spTree>
    <p:extLst>
      <p:ext uri="{BB962C8B-B14F-4D97-AF65-F5344CB8AC3E}">
        <p14:creationId xmlns:p14="http://schemas.microsoft.com/office/powerpoint/2010/main" val="141897425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532342" y="5324592"/>
            <a:ext cx="3194050" cy="1863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14" b="1">
                <a:solidFill>
                  <a:srgbClr val="545352"/>
                </a:solidFill>
              </a:rPr>
              <a:t>Reporting</a:t>
            </a:r>
          </a:p>
          <a:p>
            <a:pPr algn="l"/>
            <a:r>
              <a:rPr sz="1414">
                <a:solidFill>
                  <a:srgbClr val="545352"/>
                </a:solidFill>
              </a:rPr>
              <a:t>- LCRR tracking &amp; implementation, DEIs, Support</a:t>
            </a:r>
          </a:p>
          <a:p>
            <a:pPr algn="l"/>
            <a:r>
              <a:rPr sz="1414">
                <a:solidFill>
                  <a:srgbClr val="545352"/>
                </a:solidFill>
              </a:rPr>
              <a:t>- More data entry controls &amp; automation</a:t>
            </a:r>
          </a:p>
          <a:p>
            <a:pPr algn="l"/>
            <a:r>
              <a:rPr sz="1414">
                <a:solidFill>
                  <a:srgbClr val="545352"/>
                </a:solidFill>
              </a:rPr>
              <a:t>- Sampling location &amp; management</a:t>
            </a:r>
          </a:p>
          <a:p>
            <a:pPr algn="l"/>
            <a:r>
              <a:rPr sz="1414">
                <a:solidFill>
                  <a:srgbClr val="545352"/>
                </a:solidFill>
              </a:rPr>
              <a:t>-Lab transition resistance</a:t>
            </a:r>
          </a:p>
        </p:txBody>
      </p:sp>
      <p:sp>
        <p:nvSpPr>
          <p:cNvPr id="3" name="New shape"/>
          <p:cNvSpPr/>
          <p:nvPr/>
        </p:nvSpPr>
        <p:spPr>
          <a:xfrm>
            <a:off x="8262763" y="3993108"/>
            <a:ext cx="3460061" cy="1331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14" b="1">
                <a:solidFill>
                  <a:srgbClr val="545352"/>
                </a:solidFill>
              </a:rPr>
              <a:t>Provide More Resources/Training</a:t>
            </a:r>
          </a:p>
          <a:p>
            <a:pPr algn="l"/>
            <a:r>
              <a:rPr sz="1414">
                <a:solidFill>
                  <a:srgbClr val="545352"/>
                </a:solidFill>
              </a:rPr>
              <a:t>- Provide more Fed Rep reporting tools</a:t>
            </a:r>
          </a:p>
          <a:p>
            <a:pPr algn="l"/>
            <a:r>
              <a:rPr sz="1414">
                <a:solidFill>
                  <a:srgbClr val="545352"/>
                </a:solidFill>
              </a:rPr>
              <a:t>- Training &amp; documentation</a:t>
            </a:r>
          </a:p>
          <a:p>
            <a:pPr algn="l"/>
            <a:r>
              <a:rPr sz="1414">
                <a:solidFill>
                  <a:srgbClr val="545352"/>
                </a:solidFill>
              </a:rPr>
              <a:t>- New hire onboarding materials</a:t>
            </a:r>
          </a:p>
          <a:p>
            <a:pPr algn="l"/>
            <a:r>
              <a:rPr sz="1414">
                <a:solidFill>
                  <a:srgbClr val="545352"/>
                </a:solidFill>
              </a:rPr>
              <a:t>- Diminishing staff and IT personnel</a:t>
            </a:r>
          </a:p>
          <a:p>
            <a:pPr algn="l"/>
            <a:br/>
            <a:endParaRPr/>
          </a:p>
        </p:txBody>
      </p:sp>
      <p:sp>
        <p:nvSpPr>
          <p:cNvPr id="4" name="New shape"/>
          <p:cNvSpPr/>
          <p:nvPr/>
        </p:nvSpPr>
        <p:spPr>
          <a:xfrm>
            <a:off x="4266490" y="5455767"/>
            <a:ext cx="3194050" cy="1596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14" b="1">
                <a:solidFill>
                  <a:srgbClr val="545352"/>
                </a:solidFill>
              </a:rPr>
              <a:t>Software Development</a:t>
            </a:r>
          </a:p>
          <a:p>
            <a:pPr algn="l"/>
            <a:r>
              <a:rPr sz="1414">
                <a:solidFill>
                  <a:srgbClr val="545352"/>
                </a:solidFill>
              </a:rPr>
              <a:t>- Dying/outdated databases (SDWIS State, State databases)</a:t>
            </a:r>
          </a:p>
          <a:p>
            <a:pPr algn="l"/>
            <a:r>
              <a:rPr sz="1414">
                <a:solidFill>
                  <a:srgbClr val="545352"/>
                </a:solidFill>
              </a:rPr>
              <a:t>- Security issues</a:t>
            </a:r>
          </a:p>
          <a:p>
            <a:pPr algn="l"/>
            <a:r>
              <a:rPr sz="1414">
                <a:solidFill>
                  <a:srgbClr val="545352"/>
                </a:solidFill>
              </a:rPr>
              <a:t>- Upgrades &amp; updates to current SDWIS Applications</a:t>
            </a:r>
          </a:p>
        </p:txBody>
      </p:sp>
      <p:sp>
        <p:nvSpPr>
          <p:cNvPr id="5" name="New shape"/>
          <p:cNvSpPr/>
          <p:nvPr/>
        </p:nvSpPr>
        <p:spPr>
          <a:xfrm>
            <a:off x="8262763" y="5455767"/>
            <a:ext cx="3194050" cy="1331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14" b="1">
                <a:solidFill>
                  <a:srgbClr val="545352"/>
                </a:solidFill>
              </a:rPr>
              <a:t>UX Improvements</a:t>
            </a:r>
          </a:p>
          <a:p>
            <a:pPr algn="l"/>
            <a:r>
              <a:rPr sz="1414">
                <a:solidFill>
                  <a:srgbClr val="545352"/>
                </a:solidFill>
              </a:rPr>
              <a:t>- Monthly Operating Reports (MORs)</a:t>
            </a:r>
          </a:p>
          <a:p>
            <a:pPr algn="l"/>
            <a:r>
              <a:rPr sz="1414">
                <a:solidFill>
                  <a:srgbClr val="545352"/>
                </a:solidFill>
              </a:rPr>
              <a:t>- Automate and customize data fields</a:t>
            </a:r>
          </a:p>
          <a:p>
            <a:pPr algn="l"/>
            <a:r>
              <a:rPr sz="1414">
                <a:solidFill>
                  <a:srgbClr val="545352"/>
                </a:solidFill>
              </a:rPr>
              <a:t>- Improve ease, transparency &amp; validation of data</a:t>
            </a:r>
          </a:p>
        </p:txBody>
      </p:sp>
      <p:sp>
        <p:nvSpPr>
          <p:cNvPr id="6" name="New shape"/>
          <p:cNvSpPr/>
          <p:nvPr/>
        </p:nvSpPr>
        <p:spPr>
          <a:xfrm>
            <a:off x="532342" y="3993147"/>
            <a:ext cx="3217368" cy="1596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14" b="1">
                <a:solidFill>
                  <a:srgbClr val="545352"/>
                </a:solidFill>
              </a:rPr>
              <a:t>Data Clean-Up</a:t>
            </a:r>
          </a:p>
          <a:p>
            <a:pPr algn="l"/>
            <a:r>
              <a:rPr sz="1414">
                <a:solidFill>
                  <a:srgbClr val="545352"/>
                </a:solidFill>
              </a:rPr>
              <a:t>- QA/QC</a:t>
            </a:r>
          </a:p>
          <a:p>
            <a:pPr algn="l"/>
            <a:r>
              <a:rPr sz="1414">
                <a:solidFill>
                  <a:srgbClr val="545352"/>
                </a:solidFill>
              </a:rPr>
              <a:t>- Fix unresolved issues and errors (Fed Rep ODS)</a:t>
            </a:r>
          </a:p>
        </p:txBody>
      </p:sp>
      <p:sp>
        <p:nvSpPr>
          <p:cNvPr id="7" name="New shape"/>
          <p:cNvSpPr/>
          <p:nvPr/>
        </p:nvSpPr>
        <p:spPr>
          <a:xfrm>
            <a:off x="4266490" y="3992999"/>
            <a:ext cx="3194050" cy="1331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14" b="1">
                <a:solidFill>
                  <a:srgbClr val="545352"/>
                </a:solidFill>
              </a:rPr>
              <a:t>Implementation &amp; Integration</a:t>
            </a:r>
          </a:p>
          <a:p>
            <a:pPr algn="l"/>
            <a:r>
              <a:rPr sz="1414">
                <a:solidFill>
                  <a:srgbClr val="545352"/>
                </a:solidFill>
              </a:rPr>
              <a:t>- Migrating &amp; implementing SDWIS Modernization</a:t>
            </a:r>
          </a:p>
          <a:p>
            <a:pPr algn="l"/>
            <a:r>
              <a:rPr sz="1414">
                <a:solidFill>
                  <a:srgbClr val="545352"/>
                </a:solidFill>
              </a:rPr>
              <a:t>- Integrating SDWIS Applications with Primacy Agency system</a:t>
            </a:r>
          </a:p>
        </p:txBody>
      </p:sp>
      <p:sp>
        <p:nvSpPr>
          <p:cNvPr id="8" name="New shape"/>
          <p:cNvSpPr/>
          <p:nvPr/>
        </p:nvSpPr>
        <p:spPr>
          <a:xfrm>
            <a:off x="266170" y="0"/>
            <a:ext cx="6368546" cy="826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4356" dirty="0">
                <a:solidFill>
                  <a:srgbClr val="545352"/>
                </a:solidFill>
              </a:rPr>
              <a:t>Category Breakdown</a:t>
            </a:r>
          </a:p>
        </p:txBody>
      </p:sp>
      <p:sp>
        <p:nvSpPr>
          <p:cNvPr id="9" name="New shape"/>
          <p:cNvSpPr/>
          <p:nvPr/>
        </p:nvSpPr>
        <p:spPr>
          <a:xfrm>
            <a:off x="11977688" y="266081"/>
            <a:ext cx="798512" cy="53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121">
                <a:solidFill>
                  <a:srgbClr val="545352"/>
                </a:solidFill>
              </a:rPr>
              <a:t>11</a:t>
            </a:r>
          </a:p>
          <a:p>
            <a:pPr algn="l"/>
            <a:br/>
            <a:endParaRPr/>
          </a:p>
        </p:txBody>
      </p:sp>
      <p:pic>
        <p:nvPicPr>
          <p:cNvPr id="10" name="New picture"/>
          <p:cNvPicPr/>
          <p:nvPr/>
        </p:nvPicPr>
        <p:blipFill>
          <a:blip r:embed="rId3"/>
          <a:stretch>
            <a:fillRect/>
          </a:stretch>
        </p:blipFill>
        <p:spPr>
          <a:xfrm>
            <a:off x="0" y="798540"/>
            <a:ext cx="12776200" cy="31947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1597025" y="1064918"/>
            <a:ext cx="8783638" cy="4525904"/>
          </a:xfrm>
          <a:prstGeom prst="rect">
            <a:avLst/>
          </a:prstGeom>
        </p:spPr>
      </p:pic>
      <p:sp>
        <p:nvSpPr>
          <p:cNvPr id="3" name="New shape"/>
          <p:cNvSpPr/>
          <p:nvPr/>
        </p:nvSpPr>
        <p:spPr>
          <a:xfrm>
            <a:off x="6960127" y="2809097"/>
            <a:ext cx="4968522" cy="2129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r>
              <a:rPr b="1">
                <a:solidFill>
                  <a:srgbClr val="545352"/>
                </a:solidFill>
              </a:rPr>
              <a:t>Reporting</a:t>
            </a:r>
            <a:endParaRPr lang="en-US" b="1">
              <a:solidFill>
                <a:srgbClr val="545352"/>
              </a:solidFill>
            </a:endParaRPr>
          </a:p>
          <a:p>
            <a:pPr algn="l"/>
            <a:r>
              <a:rPr>
                <a:solidFill>
                  <a:srgbClr val="545352"/>
                </a:solidFill>
              </a:rPr>
              <a:t>- LCRR DEIs, Implementation, Tracking &amp; Monitoring</a:t>
            </a:r>
          </a:p>
          <a:p>
            <a:pPr algn="l"/>
            <a:r>
              <a:rPr>
                <a:solidFill>
                  <a:srgbClr val="545352"/>
                </a:solidFill>
              </a:rPr>
              <a:t>- Greater Configurability/Automation of Reports</a:t>
            </a:r>
          </a:p>
          <a:p>
            <a:pPr algn="l"/>
            <a:r>
              <a:rPr>
                <a:solidFill>
                  <a:srgbClr val="545352"/>
                </a:solidFill>
              </a:rPr>
              <a:t>- Paperless solution to MORs</a:t>
            </a:r>
          </a:p>
        </p:txBody>
      </p:sp>
      <p:sp>
        <p:nvSpPr>
          <p:cNvPr id="4" name="New shape"/>
          <p:cNvSpPr/>
          <p:nvPr/>
        </p:nvSpPr>
        <p:spPr>
          <a:xfrm>
            <a:off x="5356563" y="5446313"/>
            <a:ext cx="4613628" cy="1480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r>
              <a:rPr b="1">
                <a:solidFill>
                  <a:srgbClr val="545352"/>
                </a:solidFill>
              </a:rPr>
              <a:t>Software Development</a:t>
            </a:r>
            <a:endParaRPr lang="en-US" b="1">
              <a:solidFill>
                <a:srgbClr val="545352"/>
              </a:solidFill>
            </a:endParaRPr>
          </a:p>
          <a:p>
            <a:pPr algn="l"/>
            <a:r>
              <a:rPr>
                <a:solidFill>
                  <a:srgbClr val="545352"/>
                </a:solidFill>
              </a:rPr>
              <a:t>- Updates to current SDWIS Applications (DWW, Lab to State </a:t>
            </a:r>
            <a:r>
              <a:rPr err="1">
                <a:solidFill>
                  <a:srgbClr val="545352"/>
                </a:solidFill>
              </a:rPr>
              <a:t>etc</a:t>
            </a:r>
            <a:r>
              <a:rPr>
                <a:solidFill>
                  <a:srgbClr val="545352"/>
                </a:solidFill>
              </a:rPr>
              <a:t>)</a:t>
            </a:r>
          </a:p>
          <a:p>
            <a:pPr algn="l"/>
            <a:r>
              <a:rPr>
                <a:solidFill>
                  <a:srgbClr val="545352"/>
                </a:solidFill>
              </a:rPr>
              <a:t>- Security fixes to ODS and other SDWIS Applications</a:t>
            </a:r>
          </a:p>
          <a:p>
            <a:pPr algn="l"/>
            <a:endParaRPr/>
          </a:p>
        </p:txBody>
      </p:sp>
      <p:sp>
        <p:nvSpPr>
          <p:cNvPr id="5" name="New shape"/>
          <p:cNvSpPr/>
          <p:nvPr/>
        </p:nvSpPr>
        <p:spPr>
          <a:xfrm>
            <a:off x="38" y="4369667"/>
            <a:ext cx="4436180" cy="2165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r>
              <a:rPr b="1">
                <a:solidFill>
                  <a:srgbClr val="545352"/>
                </a:solidFill>
              </a:rPr>
              <a:t>Resources/Training</a:t>
            </a:r>
            <a:endParaRPr lang="en-US" b="1">
              <a:solidFill>
                <a:srgbClr val="545352"/>
              </a:solidFill>
            </a:endParaRPr>
          </a:p>
          <a:p>
            <a:pPr algn="l"/>
            <a:r>
              <a:rPr>
                <a:solidFill>
                  <a:srgbClr val="545352"/>
                </a:solidFill>
              </a:rPr>
              <a:t>- SDWIS State &amp; LCRR training</a:t>
            </a:r>
          </a:p>
          <a:p>
            <a:pPr algn="l"/>
            <a:r>
              <a:rPr>
                <a:solidFill>
                  <a:srgbClr val="545352"/>
                </a:solidFill>
              </a:rPr>
              <a:t>- Lab transition to CMDP training/support</a:t>
            </a:r>
          </a:p>
          <a:p>
            <a:pPr algn="l"/>
            <a:r>
              <a:rPr>
                <a:solidFill>
                  <a:srgbClr val="545352"/>
                </a:solidFill>
              </a:rPr>
              <a:t>- Updated/More documentation</a:t>
            </a:r>
          </a:p>
          <a:p>
            <a:pPr algn="l"/>
            <a:br>
              <a:rPr/>
            </a:br>
            <a:endParaRPr/>
          </a:p>
        </p:txBody>
      </p:sp>
      <p:sp>
        <p:nvSpPr>
          <p:cNvPr id="6" name="New shape"/>
          <p:cNvSpPr/>
          <p:nvPr/>
        </p:nvSpPr>
        <p:spPr>
          <a:xfrm>
            <a:off x="265667" y="265894"/>
            <a:ext cx="7112173" cy="819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4314">
                <a:solidFill>
                  <a:srgbClr val="545352"/>
                </a:solidFill>
              </a:rPr>
              <a:t>SDWIS Program Target Areas</a:t>
            </a:r>
          </a:p>
        </p:txBody>
      </p:sp>
      <p:sp>
        <p:nvSpPr>
          <p:cNvPr id="7" name="New shape"/>
          <p:cNvSpPr/>
          <p:nvPr/>
        </p:nvSpPr>
        <p:spPr>
          <a:xfrm>
            <a:off x="11977688" y="266081"/>
            <a:ext cx="798512" cy="53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121">
                <a:solidFill>
                  <a:srgbClr val="545352"/>
                </a:solidFill>
              </a:rPr>
              <a:t>12</a:t>
            </a:r>
          </a:p>
          <a:p>
            <a:pPr algn="l"/>
            <a:b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26602" y="5324592"/>
            <a:ext cx="9666013" cy="2395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r>
              <a:rPr sz="2000" b="1">
                <a:solidFill>
                  <a:srgbClr val="545352"/>
                </a:solidFill>
              </a:rPr>
              <a:t>Summary</a:t>
            </a:r>
            <a:endParaRPr lang="en-US" sz="2000" b="1">
              <a:solidFill>
                <a:srgbClr val="545352"/>
              </a:solidFill>
            </a:endParaRPr>
          </a:p>
          <a:p>
            <a:r>
              <a:rPr sz="2000">
                <a:solidFill>
                  <a:srgbClr val="545352"/>
                </a:solidFill>
              </a:rPr>
              <a:t>ASDWA SDWIS Project Updates</a:t>
            </a:r>
            <a:r>
              <a:rPr lang="en-US" sz="2000">
                <a:solidFill>
                  <a:srgbClr val="545352"/>
                </a:solidFill>
              </a:rPr>
              <a:t>: 4.18 </a:t>
            </a:r>
          </a:p>
          <a:p>
            <a:r>
              <a:rPr sz="2000">
                <a:solidFill>
                  <a:srgbClr val="545352"/>
                </a:solidFill>
              </a:rPr>
              <a:t>Monthly All Things SDWIS Webinar calls</a:t>
            </a:r>
            <a:r>
              <a:rPr lang="en-US" sz="2000">
                <a:solidFill>
                  <a:srgbClr val="545352"/>
                </a:solidFill>
              </a:rPr>
              <a:t>: 4.06</a:t>
            </a:r>
          </a:p>
          <a:p>
            <a:r>
              <a:rPr lang="en-US" sz="2000">
                <a:solidFill>
                  <a:srgbClr val="545352"/>
                </a:solidFill>
              </a:rPr>
              <a:t>ASDWA –EPA Email Listservs: 3.51</a:t>
            </a:r>
            <a:endParaRPr sz="2000">
              <a:solidFill>
                <a:srgbClr val="545352"/>
              </a:solidFill>
            </a:endParaRPr>
          </a:p>
        </p:txBody>
      </p:sp>
      <p:sp>
        <p:nvSpPr>
          <p:cNvPr id="3" name="New shape"/>
          <p:cNvSpPr/>
          <p:nvPr/>
        </p:nvSpPr>
        <p:spPr>
          <a:xfrm>
            <a:off x="265576" y="265784"/>
            <a:ext cx="11253202" cy="827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4273">
                <a:solidFill>
                  <a:srgbClr val="545352"/>
                </a:solidFill>
              </a:rPr>
              <a:t>Preferred Methods of Receiving Information</a:t>
            </a:r>
          </a:p>
        </p:txBody>
      </p:sp>
      <p:sp>
        <p:nvSpPr>
          <p:cNvPr id="4" name="New shape"/>
          <p:cNvSpPr/>
          <p:nvPr/>
        </p:nvSpPr>
        <p:spPr>
          <a:xfrm>
            <a:off x="11977688" y="266081"/>
            <a:ext cx="798512" cy="53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121">
                <a:solidFill>
                  <a:srgbClr val="545352"/>
                </a:solidFill>
              </a:rPr>
              <a:t>1</a:t>
            </a:r>
            <a:r>
              <a:rPr lang="en-US" sz="2121">
                <a:solidFill>
                  <a:srgbClr val="545352"/>
                </a:solidFill>
              </a:rPr>
              <a:t>3</a:t>
            </a:r>
            <a:endParaRPr sz="2121">
              <a:solidFill>
                <a:srgbClr val="545352"/>
              </a:solidFill>
            </a:endParaRPr>
          </a:p>
          <a:p>
            <a:pPr algn="l"/>
            <a:br>
              <a:rPr/>
            </a:br>
            <a:endParaRPr/>
          </a:p>
        </p:txBody>
      </p:sp>
      <p:pic>
        <p:nvPicPr>
          <p:cNvPr id="5" name="New picture"/>
          <p:cNvPicPr/>
          <p:nvPr/>
        </p:nvPicPr>
        <p:blipFill>
          <a:blip r:embed="rId3"/>
          <a:stretch>
            <a:fillRect/>
          </a:stretch>
        </p:blipFill>
        <p:spPr>
          <a:xfrm>
            <a:off x="265874" y="1064770"/>
            <a:ext cx="10646833" cy="425967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ew picture"/>
          <p:cNvPicPr/>
          <p:nvPr/>
        </p:nvPicPr>
        <p:blipFill>
          <a:blip r:embed="rId3"/>
          <a:stretch>
            <a:fillRect/>
          </a:stretch>
        </p:blipFill>
        <p:spPr>
          <a:xfrm>
            <a:off x="2964544" y="1064918"/>
            <a:ext cx="3726392" cy="4525609"/>
          </a:xfrm>
          <a:prstGeom prst="rect">
            <a:avLst/>
          </a:prstGeom>
        </p:spPr>
      </p:pic>
      <p:sp>
        <p:nvSpPr>
          <p:cNvPr id="2" name="New shape"/>
          <p:cNvSpPr/>
          <p:nvPr/>
        </p:nvSpPr>
        <p:spPr>
          <a:xfrm>
            <a:off x="0" y="266229"/>
            <a:ext cx="11955252" cy="793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4160">
                <a:solidFill>
                  <a:srgbClr val="545352"/>
                </a:solidFill>
              </a:rPr>
              <a:t>Likelihood of Primacy Agencies Recommending CMDP</a:t>
            </a:r>
          </a:p>
        </p:txBody>
      </p:sp>
      <p:sp>
        <p:nvSpPr>
          <p:cNvPr id="3" name="New shape"/>
          <p:cNvSpPr/>
          <p:nvPr/>
        </p:nvSpPr>
        <p:spPr>
          <a:xfrm>
            <a:off x="341856" y="2420545"/>
            <a:ext cx="2927880" cy="5058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r>
              <a:rPr sz="2100" b="1">
                <a:solidFill>
                  <a:srgbClr val="545352"/>
                </a:solidFill>
              </a:rPr>
              <a:t>Doing Well</a:t>
            </a:r>
          </a:p>
          <a:p>
            <a:r>
              <a:rPr sz="2100">
                <a:solidFill>
                  <a:srgbClr val="545352"/>
                </a:solidFill>
              </a:rPr>
              <a:t>- Labs </a:t>
            </a:r>
            <a:r>
              <a:rPr lang="en-US" sz="2100">
                <a:solidFill>
                  <a:srgbClr val="545352"/>
                </a:solidFill>
              </a:rPr>
              <a:t>can easily view PWS</a:t>
            </a:r>
            <a:r>
              <a:rPr sz="2100">
                <a:solidFill>
                  <a:srgbClr val="545352"/>
                </a:solidFill>
              </a:rPr>
              <a:t> inventory data</a:t>
            </a:r>
            <a:br>
              <a:rPr/>
            </a:br>
            <a:endParaRPr/>
          </a:p>
          <a:p>
            <a:pPr algn="l"/>
            <a:r>
              <a:rPr sz="2100">
                <a:solidFill>
                  <a:srgbClr val="545352"/>
                </a:solidFill>
              </a:rPr>
              <a:t>- XML Sampling Business Logic helps improve data quality</a:t>
            </a:r>
          </a:p>
        </p:txBody>
      </p:sp>
      <p:sp>
        <p:nvSpPr>
          <p:cNvPr id="4" name="New shape"/>
          <p:cNvSpPr/>
          <p:nvPr/>
        </p:nvSpPr>
        <p:spPr>
          <a:xfrm>
            <a:off x="6537819" y="1861969"/>
            <a:ext cx="3967040" cy="5059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r>
              <a:rPr sz="2100" b="1">
                <a:solidFill>
                  <a:srgbClr val="545352"/>
                </a:solidFill>
              </a:rPr>
              <a:t>How to Improve Likelihood</a:t>
            </a:r>
          </a:p>
          <a:p>
            <a:r>
              <a:rPr sz="2100">
                <a:solidFill>
                  <a:srgbClr val="545352"/>
                </a:solidFill>
              </a:rPr>
              <a:t>- </a:t>
            </a:r>
            <a:r>
              <a:rPr lang="en-US" sz="2100">
                <a:solidFill>
                  <a:srgbClr val="545352"/>
                </a:solidFill>
              </a:rPr>
              <a:t>Improve sampling guidance documents </a:t>
            </a:r>
            <a:endParaRPr sz="2100">
              <a:solidFill>
                <a:srgbClr val="545352"/>
              </a:solidFill>
            </a:endParaRPr>
          </a:p>
          <a:p>
            <a:pPr algn="l"/>
            <a:endParaRPr/>
          </a:p>
          <a:p>
            <a:pPr algn="l"/>
            <a:r>
              <a:rPr sz="2100">
                <a:solidFill>
                  <a:srgbClr val="545352"/>
                </a:solidFill>
              </a:rPr>
              <a:t>- Improve the process of tracking rejected samples and re-submitting samples</a:t>
            </a:r>
          </a:p>
          <a:p>
            <a:pPr algn="l"/>
            <a:endParaRPr/>
          </a:p>
          <a:p>
            <a:pPr algn="l"/>
            <a:r>
              <a:rPr sz="2100">
                <a:solidFill>
                  <a:srgbClr val="545352"/>
                </a:solidFill>
              </a:rPr>
              <a:t>- Stronger data validation by including more logic rules</a:t>
            </a:r>
          </a:p>
          <a:p>
            <a:pPr algn="l"/>
            <a:endParaRPr/>
          </a:p>
          <a:p>
            <a:r>
              <a:rPr sz="2100">
                <a:solidFill>
                  <a:srgbClr val="545352"/>
                </a:solidFill>
              </a:rPr>
              <a:t>- Greater ability to edit </a:t>
            </a:r>
            <a:r>
              <a:rPr lang="en-US" sz="2100">
                <a:solidFill>
                  <a:srgbClr val="545352"/>
                </a:solidFill>
              </a:rPr>
              <a:t>&amp; cross reference </a:t>
            </a:r>
            <a:r>
              <a:rPr sz="2100">
                <a:solidFill>
                  <a:srgbClr val="545352"/>
                </a:solidFill>
              </a:rPr>
              <a:t>sampling info</a:t>
            </a:r>
            <a:r>
              <a:rPr lang="en-US" sz="2100">
                <a:solidFill>
                  <a:srgbClr val="545352"/>
                </a:solidFill>
              </a:rPr>
              <a:t> </a:t>
            </a:r>
            <a:endParaRPr sz="2100">
              <a:solidFill>
                <a:srgbClr val="545352"/>
              </a:solidFill>
            </a:endParaRPr>
          </a:p>
          <a:p>
            <a:pPr algn="l"/>
            <a:endParaRPr/>
          </a:p>
          <a:p>
            <a:pPr algn="l"/>
            <a:r>
              <a:rPr sz="2100">
                <a:solidFill>
                  <a:srgbClr val="545352"/>
                </a:solidFill>
              </a:rPr>
              <a:t>- Quicker response time</a:t>
            </a:r>
          </a:p>
        </p:txBody>
      </p:sp>
      <p:sp>
        <p:nvSpPr>
          <p:cNvPr id="6" name="New shape"/>
          <p:cNvSpPr/>
          <p:nvPr/>
        </p:nvSpPr>
        <p:spPr>
          <a:xfrm>
            <a:off x="11977688" y="266081"/>
            <a:ext cx="798512" cy="53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121">
                <a:solidFill>
                  <a:srgbClr val="545352"/>
                </a:solidFill>
              </a:rPr>
              <a:t>1</a:t>
            </a:r>
            <a:r>
              <a:rPr lang="en-US" sz="2121">
                <a:solidFill>
                  <a:srgbClr val="545352"/>
                </a:solidFill>
              </a:rPr>
              <a:t>4</a:t>
            </a:r>
            <a:endParaRPr sz="2121">
              <a:solidFill>
                <a:srgbClr val="545352"/>
              </a:solidFill>
            </a:endParaRPr>
          </a:p>
          <a:p>
            <a:pPr algn="l"/>
            <a:br>
              <a:rPr/>
            </a:b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266022" y="798540"/>
            <a:ext cx="9848321" cy="4259674"/>
          </a:xfrm>
          <a:prstGeom prst="rect">
            <a:avLst/>
          </a:prstGeom>
        </p:spPr>
      </p:pic>
      <p:sp>
        <p:nvSpPr>
          <p:cNvPr id="3" name="New shape"/>
          <p:cNvSpPr/>
          <p:nvPr/>
        </p:nvSpPr>
        <p:spPr>
          <a:xfrm>
            <a:off x="265726" y="265933"/>
            <a:ext cx="7545218" cy="812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4273">
                <a:solidFill>
                  <a:srgbClr val="545352"/>
                </a:solidFill>
              </a:rPr>
              <a:t>Percent Burden Reduction</a:t>
            </a:r>
          </a:p>
        </p:txBody>
      </p:sp>
      <p:sp>
        <p:nvSpPr>
          <p:cNvPr id="4" name="New shape"/>
          <p:cNvSpPr/>
          <p:nvPr/>
        </p:nvSpPr>
        <p:spPr>
          <a:xfrm>
            <a:off x="415001" y="4460407"/>
            <a:ext cx="10241067" cy="1929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pPr algn="l"/>
            <a:r>
              <a:rPr sz="2400" b="1" dirty="0">
                <a:solidFill>
                  <a:srgbClr val="545352"/>
                </a:solidFill>
              </a:rPr>
              <a:t>Summary</a:t>
            </a:r>
            <a:endParaRPr lang="en-US" sz="2400" b="1" dirty="0">
              <a:solidFill>
                <a:srgbClr val="545352"/>
              </a:solidFill>
            </a:endParaRPr>
          </a:p>
          <a:p>
            <a:r>
              <a:rPr lang="en-US" sz="2400" dirty="0">
                <a:solidFill>
                  <a:srgbClr val="545352"/>
                </a:solidFill>
              </a:rPr>
              <a:t>- Average 60% burden reduction for those who provided numbers</a:t>
            </a:r>
          </a:p>
          <a:p>
            <a:r>
              <a:rPr lang="en-US" sz="2400" dirty="0">
                <a:solidFill>
                  <a:srgbClr val="545352"/>
                </a:solidFill>
              </a:rPr>
              <a:t>- Greatest burden reduction experienced is once all labs are fully transitioned</a:t>
            </a:r>
            <a:endParaRPr sz="2400" dirty="0"/>
          </a:p>
          <a:p>
            <a:endParaRPr lang="en-US" sz="2400" dirty="0">
              <a:solidFill>
                <a:srgbClr val="545352"/>
              </a:solidFill>
            </a:endParaRPr>
          </a:p>
          <a:p>
            <a:r>
              <a:rPr lang="en-US" sz="2400" dirty="0">
                <a:solidFill>
                  <a:srgbClr val="545352"/>
                </a:solidFill>
              </a:rPr>
              <a:t>- May be less work for some staff members but an increased work load for other staff members</a:t>
            </a:r>
          </a:p>
          <a:p>
            <a:pPr algn="l"/>
            <a:br>
              <a:rPr dirty="0"/>
            </a:br>
            <a:endParaRPr dirty="0"/>
          </a:p>
          <a:p>
            <a:pPr algn="l"/>
            <a:br>
              <a:rPr dirty="0"/>
            </a:br>
            <a:endParaRPr dirty="0"/>
          </a:p>
        </p:txBody>
      </p:sp>
      <p:sp>
        <p:nvSpPr>
          <p:cNvPr id="6" name="New shape"/>
          <p:cNvSpPr/>
          <p:nvPr/>
        </p:nvSpPr>
        <p:spPr>
          <a:xfrm>
            <a:off x="11977688" y="266081"/>
            <a:ext cx="798512" cy="53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121">
                <a:solidFill>
                  <a:srgbClr val="545352"/>
                </a:solidFill>
              </a:rPr>
              <a:t>1</a:t>
            </a:r>
            <a:r>
              <a:rPr lang="en-US" sz="2121">
                <a:solidFill>
                  <a:srgbClr val="545352"/>
                </a:solidFill>
              </a:rPr>
              <a:t>5</a:t>
            </a:r>
            <a:endParaRPr sz="2121">
              <a:solidFill>
                <a:srgbClr val="545352"/>
              </a:solidFill>
            </a:endParaRPr>
          </a:p>
          <a:p>
            <a:pPr algn="l"/>
            <a:br>
              <a:rPr/>
            </a:b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65726" y="265933"/>
            <a:ext cx="8801411" cy="799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r>
              <a:rPr sz="4250">
                <a:solidFill>
                  <a:srgbClr val="545352"/>
                </a:solidFill>
              </a:rPr>
              <a:t>Percent Error</a:t>
            </a:r>
            <a:r>
              <a:rPr lang="en-US" sz="4250">
                <a:solidFill>
                  <a:srgbClr val="545352"/>
                </a:solidFill>
              </a:rPr>
              <a:t> </a:t>
            </a:r>
            <a:r>
              <a:rPr sz="4250">
                <a:solidFill>
                  <a:srgbClr val="545352"/>
                </a:solidFill>
              </a:rPr>
              <a:t>Reduction</a:t>
            </a:r>
            <a:endParaRPr lang="en-US" sz="4250">
              <a:solidFill>
                <a:srgbClr val="545352"/>
              </a:solidFill>
            </a:endParaRPr>
          </a:p>
        </p:txBody>
      </p:sp>
      <p:pic>
        <p:nvPicPr>
          <p:cNvPr id="5" name="New picture"/>
          <p:cNvPicPr/>
          <p:nvPr/>
        </p:nvPicPr>
        <p:blipFill>
          <a:blip r:embed="rId3"/>
          <a:stretch>
            <a:fillRect/>
          </a:stretch>
        </p:blipFill>
        <p:spPr>
          <a:xfrm>
            <a:off x="265726" y="1064473"/>
            <a:ext cx="11445346" cy="4525904"/>
          </a:xfrm>
          <a:prstGeom prst="rect">
            <a:avLst/>
          </a:prstGeom>
        </p:spPr>
      </p:pic>
      <p:sp>
        <p:nvSpPr>
          <p:cNvPr id="7" name="New shape"/>
          <p:cNvSpPr/>
          <p:nvPr/>
        </p:nvSpPr>
        <p:spPr>
          <a:xfrm>
            <a:off x="392572" y="5033500"/>
            <a:ext cx="10963703" cy="1616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r>
              <a:rPr sz="2000" dirty="0">
                <a:solidFill>
                  <a:srgbClr val="545352"/>
                </a:solidFill>
              </a:rPr>
              <a:t>Summary</a:t>
            </a:r>
            <a:endParaRPr lang="en-US" sz="2000" dirty="0">
              <a:solidFill>
                <a:srgbClr val="545352"/>
              </a:solidFill>
            </a:endParaRPr>
          </a:p>
          <a:p>
            <a:r>
              <a:rPr lang="en-US" sz="2000" dirty="0">
                <a:solidFill>
                  <a:srgbClr val="545352"/>
                </a:solidFill>
              </a:rPr>
              <a:t>- Average 80% error reduction for those  who provided numbers</a:t>
            </a:r>
          </a:p>
          <a:p>
            <a:r>
              <a:rPr sz="2000" dirty="0">
                <a:solidFill>
                  <a:srgbClr val="545352"/>
                </a:solidFill>
              </a:rPr>
              <a:t>-</a:t>
            </a:r>
            <a:r>
              <a:rPr lang="en-US" sz="2000" dirty="0">
                <a:solidFill>
                  <a:srgbClr val="545352"/>
                </a:solidFill>
              </a:rPr>
              <a:t>Taking the time up-front to train users &amp; fully transitioning showed greatest results</a:t>
            </a:r>
          </a:p>
          <a:p>
            <a:endParaRPr lang="en-US" sz="2000" dirty="0">
              <a:solidFill>
                <a:srgbClr val="545352"/>
              </a:solidFill>
              <a:ea typeface="+mn-lt"/>
              <a:cs typeface="+mn-lt"/>
            </a:endParaRPr>
          </a:p>
          <a:p>
            <a:r>
              <a:rPr lang="en-US" sz="2000" dirty="0">
                <a:solidFill>
                  <a:srgbClr val="545352"/>
                </a:solidFill>
                <a:ea typeface="+mn-lt"/>
                <a:cs typeface="+mn-lt"/>
              </a:rPr>
              <a:t>No change in Errors</a:t>
            </a:r>
            <a:endParaRPr lang="en-US" sz="2000" dirty="0">
              <a:ea typeface="+mn-lt"/>
              <a:cs typeface="+mn-lt"/>
            </a:endParaRPr>
          </a:p>
          <a:p>
            <a:r>
              <a:rPr lang="en-US" sz="2000" dirty="0">
                <a:solidFill>
                  <a:srgbClr val="545352"/>
                </a:solidFill>
                <a:ea typeface="+mn-lt"/>
                <a:cs typeface="+mn-lt"/>
              </a:rPr>
              <a:t>- Shift in how errors are resolved (most common error: incorrect dates)</a:t>
            </a:r>
            <a:endParaRPr lang="en-US" sz="2000" dirty="0">
              <a:ea typeface="+mn-lt"/>
              <a:cs typeface="+mn-lt"/>
            </a:endParaRPr>
          </a:p>
          <a:p>
            <a:r>
              <a:rPr lang="en-US" sz="2000" dirty="0">
                <a:solidFill>
                  <a:srgbClr val="545352"/>
                </a:solidFill>
                <a:ea typeface="+mn-lt"/>
                <a:cs typeface="+mn-lt"/>
              </a:rPr>
              <a:t>- Labs still transitioning</a:t>
            </a:r>
            <a:endParaRPr lang="en-US" sz="2000" dirty="0">
              <a:ea typeface="+mn-lt"/>
              <a:cs typeface="+mn-lt"/>
            </a:endParaRPr>
          </a:p>
        </p:txBody>
      </p:sp>
      <p:sp>
        <p:nvSpPr>
          <p:cNvPr id="8" name="New shape"/>
          <p:cNvSpPr/>
          <p:nvPr/>
        </p:nvSpPr>
        <p:spPr>
          <a:xfrm>
            <a:off x="11977688" y="266081"/>
            <a:ext cx="798512" cy="53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121">
                <a:solidFill>
                  <a:srgbClr val="545352"/>
                </a:solidFill>
              </a:rPr>
              <a:t>1</a:t>
            </a:r>
            <a:r>
              <a:rPr lang="en-US" sz="2121">
                <a:solidFill>
                  <a:srgbClr val="545352"/>
                </a:solidFill>
              </a:rPr>
              <a:t>6</a:t>
            </a:r>
            <a:endParaRPr sz="2121">
              <a:solidFill>
                <a:srgbClr val="545352"/>
              </a:solidFill>
            </a:endParaRPr>
          </a:p>
          <a:p>
            <a:pPr algn="l"/>
            <a:br>
              <a:rPr/>
            </a:b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65726" y="265933"/>
            <a:ext cx="8411788" cy="800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4273">
                <a:solidFill>
                  <a:srgbClr val="545352"/>
                </a:solidFill>
              </a:rPr>
              <a:t>Cost Savings/ Cost Avoidance</a:t>
            </a:r>
          </a:p>
        </p:txBody>
      </p:sp>
      <p:pic>
        <p:nvPicPr>
          <p:cNvPr id="3" name="New picture"/>
          <p:cNvPicPr/>
          <p:nvPr/>
        </p:nvPicPr>
        <p:blipFill>
          <a:blip r:embed="rId2"/>
          <a:stretch>
            <a:fillRect/>
          </a:stretch>
        </p:blipFill>
        <p:spPr>
          <a:xfrm>
            <a:off x="265726" y="1064472"/>
            <a:ext cx="11977688" cy="4792133"/>
          </a:xfrm>
          <a:prstGeom prst="rect">
            <a:avLst/>
          </a:prstGeom>
        </p:spPr>
      </p:pic>
      <p:sp>
        <p:nvSpPr>
          <p:cNvPr id="4" name="New shape"/>
          <p:cNvSpPr/>
          <p:nvPr/>
        </p:nvSpPr>
        <p:spPr>
          <a:xfrm>
            <a:off x="459418" y="5390238"/>
            <a:ext cx="9458181" cy="1797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pPr algn="l"/>
            <a:r>
              <a:rPr sz="2100">
                <a:solidFill>
                  <a:srgbClr val="545352"/>
                </a:solidFill>
              </a:rPr>
              <a:t>FTE = Full Time Employee</a:t>
            </a:r>
          </a:p>
          <a:p>
            <a:pPr algn="l"/>
            <a:endParaRPr/>
          </a:p>
          <a:p>
            <a:r>
              <a:rPr sz="2100">
                <a:solidFill>
                  <a:srgbClr val="545352"/>
                </a:solidFill>
              </a:rPr>
              <a:t>CMDP has allowed Primacy Agencies to save in costs indirectly by freeing up </a:t>
            </a:r>
            <a:r>
              <a:rPr lang="en-US" sz="2100">
                <a:solidFill>
                  <a:srgbClr val="545352"/>
                </a:solidFill>
              </a:rPr>
              <a:t>employee's</a:t>
            </a:r>
            <a:r>
              <a:rPr sz="2100">
                <a:solidFill>
                  <a:srgbClr val="545352"/>
                </a:solidFill>
              </a:rPr>
              <a:t> time to allow them to focus on other pertinent work or by no longer needing to hire an employee exclusively for data entry tasks.</a:t>
            </a:r>
          </a:p>
        </p:txBody>
      </p:sp>
      <p:sp>
        <p:nvSpPr>
          <p:cNvPr id="5" name="New shape"/>
          <p:cNvSpPr/>
          <p:nvPr/>
        </p:nvSpPr>
        <p:spPr>
          <a:xfrm>
            <a:off x="11977688" y="266081"/>
            <a:ext cx="798512" cy="53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121">
                <a:solidFill>
                  <a:srgbClr val="545352"/>
                </a:solidFill>
              </a:rPr>
              <a:t>1</a:t>
            </a:r>
            <a:r>
              <a:rPr lang="en-US" sz="2121">
                <a:solidFill>
                  <a:srgbClr val="545352"/>
                </a:solidFill>
              </a:rPr>
              <a:t>7</a:t>
            </a:r>
            <a:endParaRPr sz="2121">
              <a:solidFill>
                <a:srgbClr val="545352"/>
              </a:solidFill>
            </a:endParaRPr>
          </a:p>
          <a:p>
            <a:pPr algn="l"/>
            <a:br>
              <a:rPr/>
            </a:b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39300" y="5185306"/>
            <a:ext cx="10520085" cy="1470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r>
              <a:rPr sz="2800" b="1">
                <a:solidFill>
                  <a:srgbClr val="545352"/>
                </a:solidFill>
              </a:rPr>
              <a:t>Summary</a:t>
            </a:r>
            <a:endParaRPr lang="en-US" sz="2800" b="1">
              <a:solidFill>
                <a:srgbClr val="545352"/>
              </a:solidFill>
            </a:endParaRPr>
          </a:p>
          <a:p>
            <a:pPr algn="l"/>
            <a:r>
              <a:rPr sz="2800">
                <a:solidFill>
                  <a:srgbClr val="545352"/>
                </a:solidFill>
              </a:rPr>
              <a:t>- Improve training, data validation, and SCS functionality</a:t>
            </a:r>
            <a:br>
              <a:rPr sz="2100"/>
            </a:br>
            <a:endParaRPr sz="2100"/>
          </a:p>
        </p:txBody>
      </p:sp>
      <p:pic>
        <p:nvPicPr>
          <p:cNvPr id="4" name="New picture"/>
          <p:cNvPicPr/>
          <p:nvPr/>
        </p:nvPicPr>
        <p:blipFill>
          <a:blip r:embed="rId3"/>
          <a:stretch>
            <a:fillRect/>
          </a:stretch>
        </p:blipFill>
        <p:spPr>
          <a:xfrm>
            <a:off x="139300" y="1051781"/>
            <a:ext cx="11977688" cy="3727215"/>
          </a:xfrm>
          <a:prstGeom prst="rect">
            <a:avLst/>
          </a:prstGeom>
        </p:spPr>
      </p:pic>
      <p:sp>
        <p:nvSpPr>
          <p:cNvPr id="5" name="New shape"/>
          <p:cNvSpPr/>
          <p:nvPr/>
        </p:nvSpPr>
        <p:spPr>
          <a:xfrm>
            <a:off x="266171" y="0"/>
            <a:ext cx="10501778" cy="806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4306">
                <a:solidFill>
                  <a:srgbClr val="545352"/>
                </a:solidFill>
              </a:rPr>
              <a:t>How to Improve CMDP Adoption Process</a:t>
            </a:r>
          </a:p>
        </p:txBody>
      </p:sp>
      <p:sp>
        <p:nvSpPr>
          <p:cNvPr id="6" name="New shape"/>
          <p:cNvSpPr/>
          <p:nvPr/>
        </p:nvSpPr>
        <p:spPr>
          <a:xfrm>
            <a:off x="11977688" y="266081"/>
            <a:ext cx="798512" cy="53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121">
                <a:solidFill>
                  <a:srgbClr val="545352"/>
                </a:solidFill>
              </a:rPr>
              <a:t>1</a:t>
            </a:r>
            <a:r>
              <a:rPr lang="en-US" sz="2121">
                <a:solidFill>
                  <a:srgbClr val="545352"/>
                </a:solidFill>
              </a:rPr>
              <a:t>8</a:t>
            </a:r>
            <a:endParaRPr sz="2121">
              <a:solidFill>
                <a:srgbClr val="545352"/>
              </a:solidFill>
            </a:endParaRPr>
          </a:p>
          <a:p>
            <a:pPr algn="l"/>
            <a:br>
              <a:rPr/>
            </a:b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65726" y="265636"/>
            <a:ext cx="8828903" cy="801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4273">
                <a:solidFill>
                  <a:srgbClr val="545352"/>
                </a:solidFill>
              </a:rPr>
              <a:t>Next Steps: SDWIS Modernization</a:t>
            </a:r>
          </a:p>
        </p:txBody>
      </p:sp>
      <p:sp>
        <p:nvSpPr>
          <p:cNvPr id="3" name="New shape"/>
          <p:cNvSpPr/>
          <p:nvPr/>
        </p:nvSpPr>
        <p:spPr>
          <a:xfrm>
            <a:off x="11977688" y="266081"/>
            <a:ext cx="798512" cy="53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121">
                <a:solidFill>
                  <a:srgbClr val="545352"/>
                </a:solidFill>
              </a:rPr>
              <a:t>1</a:t>
            </a:r>
            <a:r>
              <a:rPr lang="en-US" sz="2121">
                <a:solidFill>
                  <a:srgbClr val="545352"/>
                </a:solidFill>
              </a:rPr>
              <a:t>9</a:t>
            </a:r>
            <a:endParaRPr sz="2121">
              <a:solidFill>
                <a:srgbClr val="545352"/>
              </a:solidFill>
            </a:endParaRPr>
          </a:p>
          <a:p>
            <a:pPr algn="l"/>
            <a:br>
              <a:rPr/>
            </a:br>
            <a:endParaRPr/>
          </a:p>
        </p:txBody>
      </p:sp>
      <p:sp>
        <p:nvSpPr>
          <p:cNvPr id="4" name="New shape"/>
          <p:cNvSpPr/>
          <p:nvPr/>
        </p:nvSpPr>
        <p:spPr>
          <a:xfrm>
            <a:off x="265874" y="1066901"/>
            <a:ext cx="10820306" cy="5752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r>
              <a:rPr lang="en-US" sz="2100">
                <a:solidFill>
                  <a:srgbClr val="545352"/>
                </a:solidFill>
              </a:rPr>
              <a:t>Based on the survey results, many respondents indicated communications as a top priority and staying informed about decisions and project milestones. Individual follow-ups with be scheduled to address specific comments/questions. </a:t>
            </a:r>
          </a:p>
          <a:p>
            <a:endParaRPr lang="en-US" sz="2100">
              <a:solidFill>
                <a:srgbClr val="545352"/>
              </a:solidFill>
            </a:endParaRPr>
          </a:p>
          <a:p>
            <a:r>
              <a:rPr lang="en-US" sz="2100">
                <a:solidFill>
                  <a:srgbClr val="545352"/>
                </a:solidFill>
              </a:rPr>
              <a:t>Current channels of communications that stakeholders should leverage: </a:t>
            </a:r>
          </a:p>
          <a:p>
            <a:endParaRPr lang="en-US" sz="2100">
              <a:solidFill>
                <a:srgbClr val="545352"/>
              </a:solidFill>
            </a:endParaRPr>
          </a:p>
          <a:p>
            <a:r>
              <a:rPr lang="en-US" sz="2100">
                <a:solidFill>
                  <a:srgbClr val="545352"/>
                </a:solidFill>
              </a:rPr>
              <a:t>State primacy agencies: </a:t>
            </a:r>
            <a:r>
              <a:rPr lang="en-US" sz="2100">
                <a:solidFill>
                  <a:srgbClr val="545352"/>
                </a:solidFill>
                <a:ea typeface="+mn-lt"/>
                <a:cs typeface="+mn-lt"/>
              </a:rPr>
              <a:t>(some resources may require ASDWA website login)  </a:t>
            </a:r>
            <a:endParaRPr lang="en-US" sz="2100">
              <a:ea typeface="+mn-lt"/>
              <a:cs typeface="+mn-lt"/>
            </a:endParaRPr>
          </a:p>
          <a:p>
            <a:pPr marL="800100" lvl="1" indent="-342900">
              <a:buFont typeface="Arial"/>
              <a:buChar char="•"/>
            </a:pPr>
            <a:r>
              <a:rPr lang="en-US" sz="2100">
                <a:solidFill>
                  <a:srgbClr val="545352"/>
                </a:solidFill>
              </a:rPr>
              <a:t>Monthly All Things SDWIS Call - calls and presentation materials are recorded and archived on the ASDWA website: </a:t>
            </a:r>
            <a:r>
              <a:rPr lang="en-US" sz="2100">
                <a:solidFill>
                  <a:srgbClr val="545352"/>
                </a:solidFill>
                <a:hlinkClick r:id="rId2"/>
              </a:rPr>
              <a:t>SDWIS Community Videos</a:t>
            </a:r>
            <a:r>
              <a:rPr lang="en-US" sz="2100">
                <a:solidFill>
                  <a:srgbClr val="545352"/>
                </a:solidFill>
              </a:rPr>
              <a:t> </a:t>
            </a:r>
            <a:endParaRPr lang="en-US">
              <a:solidFill>
                <a:srgbClr val="FFFFFF"/>
              </a:solidFill>
            </a:endParaRPr>
          </a:p>
          <a:p>
            <a:pPr marL="800100" lvl="1" indent="-342900">
              <a:buFont typeface="Arial"/>
              <a:buChar char="•"/>
            </a:pPr>
            <a:r>
              <a:rPr lang="en-US" sz="2100">
                <a:solidFill>
                  <a:srgbClr val="545352"/>
                </a:solidFill>
              </a:rPr>
              <a:t>SDWIS User Community </a:t>
            </a:r>
            <a:r>
              <a:rPr lang="en-US" sz="2100">
                <a:solidFill>
                  <a:srgbClr val="545352"/>
                </a:solidFill>
                <a:hlinkClick r:id="rId3"/>
              </a:rPr>
              <a:t>Resource Page</a:t>
            </a:r>
            <a:r>
              <a:rPr lang="en-US" sz="2100">
                <a:solidFill>
                  <a:srgbClr val="545352"/>
                </a:solidFill>
              </a:rPr>
              <a:t> on the ASDWA website</a:t>
            </a:r>
          </a:p>
          <a:p>
            <a:pPr marL="800100" lvl="1" indent="-342900">
              <a:buFont typeface="Arial"/>
              <a:buChar char="•"/>
            </a:pPr>
            <a:r>
              <a:rPr lang="en-US" sz="2100">
                <a:solidFill>
                  <a:srgbClr val="545352"/>
                </a:solidFill>
              </a:rPr>
              <a:t>SDWIS User Community </a:t>
            </a:r>
            <a:r>
              <a:rPr lang="en-US" sz="2100">
                <a:solidFill>
                  <a:srgbClr val="545352"/>
                </a:solidFill>
                <a:hlinkClick r:id="rId4"/>
              </a:rPr>
              <a:t>Discussion Forums</a:t>
            </a:r>
            <a:r>
              <a:rPr lang="en-US" sz="2100">
                <a:solidFill>
                  <a:srgbClr val="545352"/>
                </a:solidFill>
              </a:rPr>
              <a:t> on the ASDWA website</a:t>
            </a:r>
            <a:r>
              <a:rPr lang="en-US" sz="2100">
                <a:solidFill>
                  <a:schemeClr val="tx1">
                    <a:lumMod val="65000"/>
                    <a:lumOff val="35000"/>
                  </a:schemeClr>
                </a:solidFill>
              </a:rPr>
              <a:t> </a:t>
            </a:r>
            <a:endParaRPr lang="en-US">
              <a:solidFill>
                <a:schemeClr val="tx1">
                  <a:lumMod val="65000"/>
                  <a:lumOff val="35000"/>
                </a:schemeClr>
              </a:solidFill>
            </a:endParaRPr>
          </a:p>
          <a:p>
            <a:pPr marL="800100" lvl="1" indent="-342900">
              <a:buFont typeface="Arial"/>
              <a:buChar char="•"/>
            </a:pPr>
            <a:r>
              <a:rPr lang="en-US" sz="2100">
                <a:solidFill>
                  <a:srgbClr val="545352"/>
                </a:solidFill>
              </a:rPr>
              <a:t>Program updates sent by ASDWA to State Administrators and DW program managers </a:t>
            </a:r>
            <a:endParaRPr lang="en-US">
              <a:solidFill>
                <a:srgbClr val="FFFFFF"/>
              </a:solidFill>
            </a:endParaRPr>
          </a:p>
          <a:p>
            <a:pPr marL="800100" lvl="1" indent="-342900">
              <a:buFont typeface="Arial"/>
              <a:buChar char="•"/>
            </a:pPr>
            <a:endParaRPr lang="en-US" sz="2100">
              <a:solidFill>
                <a:srgbClr val="545352"/>
              </a:solidFill>
            </a:endParaRPr>
          </a:p>
          <a:p>
            <a:r>
              <a:rPr lang="en-US" sz="2100">
                <a:solidFill>
                  <a:srgbClr val="545352"/>
                </a:solidFill>
              </a:rPr>
              <a:t>EPA Regions/Fed Coordinators (EPA Only): </a:t>
            </a:r>
            <a:endParaRPr lang="en-US">
              <a:solidFill>
                <a:srgbClr val="FFFFFF"/>
              </a:solidFill>
            </a:endParaRPr>
          </a:p>
          <a:p>
            <a:pPr marL="800100" lvl="1" indent="-342900">
              <a:buFont typeface="Arial"/>
              <a:buChar char="•"/>
            </a:pPr>
            <a:r>
              <a:rPr lang="en-US" sz="2100">
                <a:solidFill>
                  <a:srgbClr val="545352"/>
                </a:solidFill>
              </a:rPr>
              <a:t>All of the above </a:t>
            </a:r>
            <a:endParaRPr lang="en-US">
              <a:solidFill>
                <a:srgbClr val="FFFFFF"/>
              </a:solidFill>
            </a:endParaRPr>
          </a:p>
          <a:p>
            <a:pPr marL="800100" lvl="1" indent="-342900">
              <a:buFont typeface="Arial"/>
              <a:buChar char="•"/>
            </a:pPr>
            <a:r>
              <a:rPr sz="2100">
                <a:solidFill>
                  <a:srgbClr val="545352"/>
                </a:solidFill>
              </a:rPr>
              <a:t>Participate in </a:t>
            </a:r>
            <a:r>
              <a:rPr lang="en-US" sz="2100">
                <a:solidFill>
                  <a:srgbClr val="545352"/>
                </a:solidFill>
              </a:rPr>
              <a:t>monthly HQ/Regional coordinator calls - POC: Justin Wright</a:t>
            </a:r>
          </a:p>
          <a:p>
            <a:pPr marL="800100" lvl="1" indent="-342900">
              <a:buFont typeface="Arial"/>
              <a:buChar char="•"/>
            </a:pPr>
            <a:r>
              <a:rPr lang="en-US" sz="2100">
                <a:solidFill>
                  <a:srgbClr val="545352"/>
                </a:solidFill>
              </a:rPr>
              <a:t>Utilize the Regional SDWIS Operations Support Team (</a:t>
            </a:r>
            <a:r>
              <a:rPr lang="en-US" sz="2100">
                <a:solidFill>
                  <a:srgbClr val="545352"/>
                </a:solidFill>
                <a:hlinkClick r:id="rId5"/>
              </a:rPr>
              <a:t>Teams site</a:t>
            </a:r>
            <a:r>
              <a:rPr lang="en-US" sz="2100">
                <a:solidFill>
                  <a:srgbClr val="545352"/>
                </a:solidFill>
              </a:rPr>
              <a:t>) </a:t>
            </a:r>
          </a:p>
          <a:p>
            <a:pPr marL="800100" lvl="1" indent="-342900">
              <a:buFont typeface="Arial"/>
              <a:buChar char="•"/>
            </a:pPr>
            <a:r>
              <a:rPr lang="en-US" sz="2100">
                <a:solidFill>
                  <a:srgbClr val="545352"/>
                </a:solidFill>
              </a:rPr>
              <a:t>Reach out directly to HQ program staff</a:t>
            </a:r>
          </a:p>
          <a:p>
            <a:pPr lvl="1"/>
            <a:endParaRPr lang="en-US" sz="21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65726" y="265636"/>
            <a:ext cx="8828903" cy="801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4273">
                <a:solidFill>
                  <a:srgbClr val="545352"/>
                </a:solidFill>
              </a:rPr>
              <a:t>Next Steps: SDWIS Modernization</a:t>
            </a:r>
          </a:p>
        </p:txBody>
      </p:sp>
      <p:sp>
        <p:nvSpPr>
          <p:cNvPr id="3" name="New shape"/>
          <p:cNvSpPr/>
          <p:nvPr/>
        </p:nvSpPr>
        <p:spPr>
          <a:xfrm>
            <a:off x="11977688" y="266081"/>
            <a:ext cx="798512" cy="53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r>
              <a:rPr lang="en-US" sz="2100">
                <a:solidFill>
                  <a:srgbClr val="545352"/>
                </a:solidFill>
              </a:rPr>
              <a:t>20</a:t>
            </a:r>
          </a:p>
          <a:p>
            <a:pPr algn="l"/>
            <a:br>
              <a:rPr/>
            </a:br>
            <a:endParaRPr/>
          </a:p>
        </p:txBody>
      </p:sp>
      <p:sp>
        <p:nvSpPr>
          <p:cNvPr id="4" name="New shape"/>
          <p:cNvSpPr/>
          <p:nvPr/>
        </p:nvSpPr>
        <p:spPr>
          <a:xfrm>
            <a:off x="265874" y="1075710"/>
            <a:ext cx="10300447" cy="5775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r>
              <a:rPr lang="en-US" sz="2100">
                <a:solidFill>
                  <a:srgbClr val="545352"/>
                </a:solidFill>
                <a:ea typeface="+mn-lt"/>
                <a:cs typeface="+mn-lt"/>
              </a:rPr>
              <a:t>Moving forward with SDWIS Modernization, EPA is working towards developing a centralized communications "portal" to support self-help and knowledge management on SDWIS Modernization. The goal is to allow anyone interested about project activities and milestones to be able to access that information easily and quickly. </a:t>
            </a:r>
            <a:endParaRPr lang="en-US" sz="2100">
              <a:ea typeface="+mn-lt"/>
              <a:cs typeface="+mn-lt"/>
            </a:endParaRPr>
          </a:p>
          <a:p>
            <a:endParaRPr lang="en-US" sz="2100">
              <a:solidFill>
                <a:srgbClr val="545352"/>
              </a:solidFill>
              <a:ea typeface="+mn-lt"/>
              <a:cs typeface="+mn-lt"/>
            </a:endParaRPr>
          </a:p>
          <a:p>
            <a:r>
              <a:rPr lang="en-US" sz="2100">
                <a:solidFill>
                  <a:srgbClr val="545352"/>
                </a:solidFill>
              </a:rPr>
              <a:t>Objectives include:</a:t>
            </a:r>
          </a:p>
          <a:p>
            <a:pPr marL="285750" indent="-285750">
              <a:buFont typeface="Arial"/>
              <a:buChar char="•"/>
            </a:pPr>
            <a:r>
              <a:rPr lang="en-US">
                <a:solidFill>
                  <a:schemeClr val="tx1">
                    <a:lumMod val="65000"/>
                    <a:lumOff val="35000"/>
                  </a:schemeClr>
                </a:solidFill>
                <a:ea typeface="+mn-lt"/>
                <a:cs typeface="+mn-lt"/>
              </a:rPr>
              <a:t>Allowing all stakeholder tiers to self-help (answer questions about the project without intervention by Project Manager or Product Owner)</a:t>
            </a:r>
            <a:endParaRPr lang="en-US">
              <a:solidFill>
                <a:schemeClr val="tx1">
                  <a:lumMod val="65000"/>
                  <a:lumOff val="35000"/>
                </a:schemeClr>
              </a:solidFill>
            </a:endParaRPr>
          </a:p>
          <a:p>
            <a:pPr marL="285750" indent="-285750">
              <a:buFont typeface="Arial"/>
              <a:buChar char="•"/>
            </a:pPr>
            <a:r>
              <a:rPr lang="en-US">
                <a:solidFill>
                  <a:schemeClr val="tx1">
                    <a:lumMod val="65000"/>
                    <a:lumOff val="35000"/>
                  </a:schemeClr>
                </a:solidFill>
                <a:ea typeface="+mn-lt"/>
                <a:cs typeface="+mn-lt"/>
              </a:rPr>
              <a:t>Supporting real-time notifications </a:t>
            </a:r>
          </a:p>
          <a:p>
            <a:pPr marL="285750" indent="-285750">
              <a:buFont typeface="Arial"/>
              <a:buChar char="•"/>
            </a:pPr>
            <a:r>
              <a:rPr lang="en-US">
                <a:solidFill>
                  <a:schemeClr val="tx1">
                    <a:lumMod val="65000"/>
                    <a:lumOff val="35000"/>
                  </a:schemeClr>
                </a:solidFill>
                <a:ea typeface="+mn-lt"/>
                <a:cs typeface="+mn-lt"/>
              </a:rPr>
              <a:t>Centralized platform for supporting accessing all project information, with defined views for specific groups/roles </a:t>
            </a:r>
          </a:p>
          <a:p>
            <a:pPr marL="285750" indent="-285750">
              <a:buFont typeface="Arial"/>
              <a:buChar char="•"/>
            </a:pPr>
            <a:r>
              <a:rPr lang="en-US">
                <a:solidFill>
                  <a:schemeClr val="tx1">
                    <a:lumMod val="65000"/>
                    <a:lumOff val="35000"/>
                  </a:schemeClr>
                </a:solidFill>
                <a:ea typeface="+mn-lt"/>
                <a:cs typeface="+mn-lt"/>
              </a:rPr>
              <a:t>Centralized platform to support collaboration on project activities </a:t>
            </a:r>
            <a:endParaRPr lang="en-US">
              <a:solidFill>
                <a:schemeClr val="tx1">
                  <a:lumMod val="65000"/>
                  <a:lumOff val="35000"/>
                </a:schemeClr>
              </a:solidFill>
            </a:endParaRPr>
          </a:p>
          <a:p>
            <a:pPr marL="285750" indent="-285750">
              <a:buFont typeface="Arial"/>
              <a:buChar char="•"/>
            </a:pPr>
            <a:r>
              <a:rPr lang="en-US">
                <a:solidFill>
                  <a:schemeClr val="tx1">
                    <a:lumMod val="65000"/>
                    <a:lumOff val="35000"/>
                  </a:schemeClr>
                </a:solidFill>
                <a:ea typeface="+mn-lt"/>
                <a:cs typeface="+mn-lt"/>
              </a:rPr>
              <a:t>Allows real-time access to development activities and schedules </a:t>
            </a:r>
            <a:endParaRPr lang="en-US">
              <a:solidFill>
                <a:schemeClr val="tx1">
                  <a:lumMod val="65000"/>
                  <a:lumOff val="35000"/>
                </a:schemeClr>
              </a:solidFill>
            </a:endParaRPr>
          </a:p>
          <a:p>
            <a:pPr marL="742950" lvl="1" indent="-285750">
              <a:buFont typeface="Arial"/>
              <a:buChar char="•"/>
            </a:pPr>
            <a:r>
              <a:rPr lang="en-US">
                <a:solidFill>
                  <a:schemeClr val="tx1">
                    <a:lumMod val="65000"/>
                    <a:lumOff val="35000"/>
                  </a:schemeClr>
                </a:solidFill>
                <a:ea typeface="+mn-lt"/>
                <a:cs typeface="+mn-lt"/>
              </a:rPr>
              <a:t>What's been completed?</a:t>
            </a:r>
            <a:endParaRPr lang="en-US">
              <a:solidFill>
                <a:schemeClr val="tx1">
                  <a:lumMod val="65000"/>
                  <a:lumOff val="35000"/>
                </a:schemeClr>
              </a:solidFill>
            </a:endParaRPr>
          </a:p>
          <a:p>
            <a:pPr marL="742950" lvl="1" indent="-285750">
              <a:buFont typeface="Arial"/>
              <a:buChar char="•"/>
            </a:pPr>
            <a:r>
              <a:rPr lang="en-US">
                <a:solidFill>
                  <a:schemeClr val="tx1">
                    <a:lumMod val="65000"/>
                    <a:lumOff val="35000"/>
                  </a:schemeClr>
                </a:solidFill>
                <a:ea typeface="+mn-lt"/>
                <a:cs typeface="+mn-lt"/>
              </a:rPr>
              <a:t>What is left to do, and when? </a:t>
            </a:r>
            <a:endParaRPr lang="en-US">
              <a:solidFill>
                <a:schemeClr val="tx1">
                  <a:lumMod val="65000"/>
                  <a:lumOff val="35000"/>
                </a:schemeClr>
              </a:solidFill>
            </a:endParaRPr>
          </a:p>
          <a:p>
            <a:pPr marL="742950" lvl="1" indent="-285750">
              <a:buFont typeface="Arial"/>
              <a:buChar char="•"/>
            </a:pPr>
            <a:r>
              <a:rPr lang="en-US">
                <a:solidFill>
                  <a:schemeClr val="tx1">
                    <a:lumMod val="65000"/>
                    <a:lumOff val="35000"/>
                  </a:schemeClr>
                </a:solidFill>
                <a:ea typeface="+mn-lt"/>
                <a:cs typeface="+mn-lt"/>
              </a:rPr>
              <a:t>What's on the backlog and prioritization? </a:t>
            </a:r>
            <a:endParaRPr lang="en-US">
              <a:solidFill>
                <a:schemeClr val="tx1">
                  <a:lumMod val="65000"/>
                  <a:lumOff val="35000"/>
                </a:schemeClr>
              </a:solidFill>
            </a:endParaRPr>
          </a:p>
          <a:p>
            <a:pPr marL="285750" indent="-285750">
              <a:buFont typeface="Arial"/>
              <a:buChar char="•"/>
            </a:pPr>
            <a:r>
              <a:rPr lang="en-US">
                <a:solidFill>
                  <a:schemeClr val="tx1">
                    <a:lumMod val="65000"/>
                    <a:lumOff val="35000"/>
                  </a:schemeClr>
                </a:solidFill>
                <a:ea typeface="+mn-lt"/>
                <a:cs typeface="+mn-lt"/>
              </a:rPr>
              <a:t>Ensures full and open transparency on project activities to all stakeholder tiers</a:t>
            </a:r>
            <a:br>
              <a:rPr/>
            </a:br>
            <a:endParaRPr lang="en-US">
              <a:solidFill>
                <a:schemeClr val="tx1">
                  <a:lumMod val="65000"/>
                  <a:lumOff val="35000"/>
                </a:schemeClr>
              </a:solidFill>
            </a:endParaRPr>
          </a:p>
        </p:txBody>
      </p:sp>
    </p:spTree>
    <p:extLst>
      <p:ext uri="{BB962C8B-B14F-4D97-AF65-F5344CB8AC3E}">
        <p14:creationId xmlns:p14="http://schemas.microsoft.com/office/powerpoint/2010/main" val="3080266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66170" y="266229"/>
            <a:ext cx="5056748" cy="819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r>
              <a:rPr lang="en-US" sz="4300">
                <a:solidFill>
                  <a:srgbClr val="545352"/>
                </a:solidFill>
              </a:rPr>
              <a:t>Agenda</a:t>
            </a:r>
            <a:endParaRPr sz="4313">
              <a:solidFill>
                <a:srgbClr val="545352"/>
              </a:solidFill>
            </a:endParaRPr>
          </a:p>
        </p:txBody>
      </p:sp>
      <p:sp>
        <p:nvSpPr>
          <p:cNvPr id="3" name="New shape"/>
          <p:cNvSpPr/>
          <p:nvPr/>
        </p:nvSpPr>
        <p:spPr>
          <a:xfrm>
            <a:off x="265874" y="1331148"/>
            <a:ext cx="11179175" cy="5590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r>
              <a:rPr lang="en-US" sz="2800">
                <a:solidFill>
                  <a:srgbClr val="545352"/>
                </a:solidFill>
              </a:rPr>
              <a:t>Survey Overviews</a:t>
            </a:r>
          </a:p>
          <a:p>
            <a:pPr algn="l"/>
            <a:r>
              <a:rPr lang="en-US" sz="2800">
                <a:solidFill>
                  <a:srgbClr val="545352"/>
                </a:solidFill>
              </a:rPr>
              <a:t>Survey Conclusions</a:t>
            </a:r>
          </a:p>
          <a:p>
            <a:pPr algn="l"/>
            <a:r>
              <a:rPr lang="en-US" sz="2800">
                <a:solidFill>
                  <a:srgbClr val="545352"/>
                </a:solidFill>
              </a:rPr>
              <a:t>Charts</a:t>
            </a:r>
          </a:p>
          <a:p>
            <a:pPr algn="l"/>
            <a:r>
              <a:rPr lang="en-US" sz="2800">
                <a:solidFill>
                  <a:srgbClr val="545352"/>
                </a:solidFill>
              </a:rPr>
              <a:t>Next Steps</a:t>
            </a:r>
            <a:br>
              <a:rPr lang="en-US" sz="2800"/>
            </a:br>
            <a:endParaRPr sz="2828">
              <a:solidFill>
                <a:srgbClr val="545352"/>
              </a:solidFill>
            </a:endParaRPr>
          </a:p>
          <a:p>
            <a:pPr algn="l"/>
            <a:br>
              <a:rPr/>
            </a:br>
            <a:endParaRPr/>
          </a:p>
          <a:p>
            <a:pPr algn="l"/>
            <a:br>
              <a:rPr/>
            </a:br>
            <a:endParaRPr/>
          </a:p>
          <a:p>
            <a:pPr algn="l"/>
            <a:br>
              <a:rPr/>
            </a:br>
            <a:endParaRPr/>
          </a:p>
          <a:p>
            <a:pPr algn="l"/>
            <a:br>
              <a:rPr/>
            </a:br>
            <a:endParaRPr/>
          </a:p>
          <a:p>
            <a:pPr algn="l"/>
            <a:br>
              <a:rPr/>
            </a:br>
            <a:endParaRPr/>
          </a:p>
          <a:p>
            <a:pPr algn="l"/>
            <a:br>
              <a:rPr/>
            </a:br>
            <a:endParaRPr/>
          </a:p>
        </p:txBody>
      </p:sp>
      <p:sp>
        <p:nvSpPr>
          <p:cNvPr id="4" name="New shape"/>
          <p:cNvSpPr/>
          <p:nvPr/>
        </p:nvSpPr>
        <p:spPr>
          <a:xfrm>
            <a:off x="11977688" y="266229"/>
            <a:ext cx="798512" cy="53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121">
                <a:solidFill>
                  <a:srgbClr val="545352"/>
                </a:solidFill>
              </a:rPr>
              <a:t>1</a:t>
            </a:r>
          </a:p>
          <a:p>
            <a:pPr algn="l"/>
            <a:b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65726" y="265636"/>
            <a:ext cx="6826428" cy="801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4273">
                <a:solidFill>
                  <a:srgbClr val="545352"/>
                </a:solidFill>
              </a:rPr>
              <a:t>Next Steps: SDWIS State</a:t>
            </a:r>
          </a:p>
        </p:txBody>
      </p:sp>
      <p:sp>
        <p:nvSpPr>
          <p:cNvPr id="3" name="New shape"/>
          <p:cNvSpPr/>
          <p:nvPr/>
        </p:nvSpPr>
        <p:spPr>
          <a:xfrm>
            <a:off x="11977688" y="266081"/>
            <a:ext cx="798512" cy="53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r>
              <a:rPr lang="en-US" sz="2100">
                <a:solidFill>
                  <a:srgbClr val="545352"/>
                </a:solidFill>
              </a:rPr>
              <a:t>21</a:t>
            </a:r>
            <a:endParaRPr sz="2121">
              <a:solidFill>
                <a:srgbClr val="545352"/>
              </a:solidFill>
            </a:endParaRPr>
          </a:p>
          <a:p>
            <a:pPr algn="l"/>
            <a:br>
              <a:rPr/>
            </a:br>
            <a:endParaRPr/>
          </a:p>
        </p:txBody>
      </p:sp>
      <p:sp>
        <p:nvSpPr>
          <p:cNvPr id="4" name="New shape"/>
          <p:cNvSpPr/>
          <p:nvPr/>
        </p:nvSpPr>
        <p:spPr>
          <a:xfrm>
            <a:off x="265874" y="1075710"/>
            <a:ext cx="9939476" cy="5846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pPr fontAlgn="base"/>
            <a:r>
              <a:rPr lang="en-US" sz="2100" dirty="0">
                <a:solidFill>
                  <a:schemeClr val="tx1">
                    <a:lumMod val="65000"/>
                    <a:lumOff val="35000"/>
                  </a:schemeClr>
                </a:solidFill>
              </a:rPr>
              <a:t>- Currently planning training for Fed Coordinators – Coordinators submitted a business needs document and HQ will be using contract funding to provide the requested training. </a:t>
            </a:r>
          </a:p>
          <a:p>
            <a:pPr fontAlgn="base"/>
            <a:endParaRPr lang="en-US" sz="2120" dirty="0">
              <a:solidFill>
                <a:schemeClr val="tx1">
                  <a:lumMod val="65000"/>
                  <a:lumOff val="35000"/>
                </a:schemeClr>
              </a:solidFill>
            </a:endParaRPr>
          </a:p>
          <a:p>
            <a:pPr fontAlgn="base"/>
            <a:r>
              <a:rPr lang="en-US" sz="2100" dirty="0">
                <a:solidFill>
                  <a:schemeClr val="tx1">
                    <a:lumMod val="65000"/>
                    <a:lumOff val="35000"/>
                  </a:schemeClr>
                </a:solidFill>
              </a:rPr>
              <a:t>- Conduct additional webinar(s) for 3.4 explaining what the files are and how to install them. </a:t>
            </a:r>
          </a:p>
          <a:p>
            <a:pPr fontAlgn="base"/>
            <a:endParaRPr lang="en-US" sz="2120" dirty="0">
              <a:solidFill>
                <a:schemeClr val="tx1">
                  <a:lumMod val="65000"/>
                  <a:lumOff val="35000"/>
                </a:schemeClr>
              </a:solidFill>
            </a:endParaRPr>
          </a:p>
          <a:p>
            <a:pPr fontAlgn="base"/>
            <a:r>
              <a:rPr lang="en-US" sz="2100" dirty="0">
                <a:solidFill>
                  <a:schemeClr val="tx1">
                    <a:lumMod val="65000"/>
                    <a:lumOff val="35000"/>
                  </a:schemeClr>
                </a:solidFill>
              </a:rPr>
              <a:t>- Sharing explanations of common reporting errors on regular workgroup calls (Fed Coordinator calls &amp; DMAC), recording the discussions and sharing with the Fed Coordinators &amp; SDWIS Community. </a:t>
            </a:r>
          </a:p>
          <a:p>
            <a:pPr fontAlgn="base"/>
            <a:endParaRPr lang="en-US" sz="2100" dirty="0">
              <a:solidFill>
                <a:schemeClr val="tx1">
                  <a:lumMod val="65000"/>
                  <a:lumOff val="35000"/>
                </a:schemeClr>
              </a:solidFill>
            </a:endParaRPr>
          </a:p>
          <a:p>
            <a:pPr marL="342900" indent="-342900" fontAlgn="base">
              <a:buFontTx/>
              <a:buChar char="-"/>
            </a:pPr>
            <a:r>
              <a:rPr lang="en-US" sz="2100" dirty="0">
                <a:solidFill>
                  <a:schemeClr val="tx1">
                    <a:lumMod val="65000"/>
                    <a:lumOff val="35000"/>
                  </a:schemeClr>
                </a:solidFill>
              </a:rPr>
              <a:t>New help desk email:  </a:t>
            </a:r>
            <a:r>
              <a:rPr lang="en-US" sz="2100" dirty="0">
                <a:solidFill>
                  <a:schemeClr val="tx1">
                    <a:lumMod val="65000"/>
                    <a:lumOff val="35000"/>
                  </a:schemeClr>
                </a:solidFill>
                <a:hlinkClick r:id="rId2"/>
              </a:rPr>
              <a:t>SDWISHelpDesk@epa.gov</a:t>
            </a:r>
            <a:r>
              <a:rPr lang="en-US" sz="2100" dirty="0">
                <a:solidFill>
                  <a:schemeClr val="tx1">
                    <a:lumMod val="65000"/>
                    <a:lumOff val="35000"/>
                  </a:schemeClr>
                </a:solidFill>
              </a:rPr>
              <a:t> </a:t>
            </a:r>
          </a:p>
          <a:p>
            <a:pPr marL="342900" indent="-342900" fontAlgn="base">
              <a:buFontTx/>
              <a:buChar char="-"/>
            </a:pPr>
            <a:r>
              <a:rPr lang="en-US" sz="2100" dirty="0">
                <a:solidFill>
                  <a:schemeClr val="tx1">
                    <a:lumMod val="65000"/>
                    <a:lumOff val="35000"/>
                  </a:schemeClr>
                </a:solidFill>
              </a:rPr>
              <a:t>New help desk address: </a:t>
            </a:r>
            <a:r>
              <a:rPr lang="en-US" sz="2100" u="sng" dirty="0">
                <a:hlinkClick r:id="rId3"/>
              </a:rPr>
              <a:t>https://sdwishelpdesk.zendesk.com/hc/en-us</a:t>
            </a:r>
            <a:r>
              <a:rPr lang="en-US" sz="2100" dirty="0">
                <a:solidFill>
                  <a:schemeClr val="tx1"/>
                </a:solidFill>
              </a:rPr>
              <a:t> </a:t>
            </a:r>
            <a:br>
              <a:rPr sz="2100" dirty="0"/>
            </a:br>
            <a:br>
              <a:rPr sz="1400" dirty="0"/>
            </a:br>
            <a:endParaRPr sz="1414" dirty="0">
              <a:solidFill>
                <a:srgbClr val="54535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54797" y="36079"/>
            <a:ext cx="5056799" cy="812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4273">
                <a:solidFill>
                  <a:srgbClr val="545352"/>
                </a:solidFill>
              </a:rPr>
              <a:t>Next Steps: CMDP</a:t>
            </a:r>
          </a:p>
        </p:txBody>
      </p:sp>
      <p:sp>
        <p:nvSpPr>
          <p:cNvPr id="3" name="New shape"/>
          <p:cNvSpPr/>
          <p:nvPr/>
        </p:nvSpPr>
        <p:spPr>
          <a:xfrm>
            <a:off x="11977688" y="266081"/>
            <a:ext cx="798512" cy="53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r>
              <a:rPr lang="en-US" sz="2100">
                <a:solidFill>
                  <a:srgbClr val="545352"/>
                </a:solidFill>
              </a:rPr>
              <a:t>22</a:t>
            </a:r>
          </a:p>
          <a:p>
            <a:pPr algn="l"/>
            <a:br>
              <a:rPr/>
            </a:br>
            <a:endParaRPr/>
          </a:p>
        </p:txBody>
      </p:sp>
      <p:sp>
        <p:nvSpPr>
          <p:cNvPr id="4" name="New shape"/>
          <p:cNvSpPr/>
          <p:nvPr/>
        </p:nvSpPr>
        <p:spPr>
          <a:xfrm>
            <a:off x="101793" y="856542"/>
            <a:ext cx="10427777" cy="6487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r>
              <a:rPr sz="2100">
                <a:solidFill>
                  <a:srgbClr val="545352"/>
                </a:solidFill>
              </a:rPr>
              <a:t>- Primacy agency adoption guidance documentation available through ASDWA from Production PAs</a:t>
            </a:r>
            <a:r>
              <a:rPr lang="en-US" sz="2100">
                <a:solidFill>
                  <a:srgbClr val="545352"/>
                </a:solidFill>
              </a:rPr>
              <a:t> </a:t>
            </a:r>
            <a:endParaRPr lang="en-US" sz="2100"/>
          </a:p>
          <a:p>
            <a:r>
              <a:rPr sz="2100">
                <a:solidFill>
                  <a:srgbClr val="545352"/>
                </a:solidFill>
              </a:rPr>
              <a:t>- Lab training support:</a:t>
            </a:r>
            <a:r>
              <a:rPr lang="en-US" sz="2100">
                <a:solidFill>
                  <a:srgbClr val="545352"/>
                </a:solidFill>
              </a:rPr>
              <a:t> </a:t>
            </a:r>
            <a:endParaRPr lang="en-US" sz="2121">
              <a:solidFill>
                <a:srgbClr val="545352"/>
              </a:solidFill>
            </a:endParaRPr>
          </a:p>
          <a:p>
            <a:r>
              <a:rPr lang="en-US" sz="2100">
                <a:solidFill>
                  <a:srgbClr val="545352"/>
                </a:solidFill>
              </a:rPr>
              <a:t>        - </a:t>
            </a:r>
            <a:r>
              <a:rPr sz="2100">
                <a:solidFill>
                  <a:srgbClr val="545352"/>
                </a:solidFill>
              </a:rPr>
              <a:t>DWPD Support Contract – Services for training are available</a:t>
            </a:r>
            <a:r>
              <a:rPr lang="en-US" sz="2100">
                <a:solidFill>
                  <a:srgbClr val="545352"/>
                </a:solidFill>
              </a:rPr>
              <a:t> </a:t>
            </a:r>
            <a:endParaRPr lang="en-US" sz="2100">
              <a:solidFill>
                <a:srgbClr val="545352"/>
              </a:solidFill>
              <a:highlight>
                <a:srgbClr val="FFFF00"/>
              </a:highlight>
            </a:endParaRPr>
          </a:p>
          <a:p>
            <a:r>
              <a:rPr lang="en-US" sz="2100">
                <a:solidFill>
                  <a:srgbClr val="545352"/>
                </a:solidFill>
              </a:rPr>
              <a:t>        - </a:t>
            </a:r>
            <a:r>
              <a:rPr sz="2100">
                <a:solidFill>
                  <a:srgbClr val="545352"/>
                </a:solidFill>
              </a:rPr>
              <a:t>Email: </a:t>
            </a:r>
            <a:r>
              <a:rPr sz="2100">
                <a:solidFill>
                  <a:srgbClr val="545352"/>
                </a:solidFill>
                <a:hlinkClick r:id="rId2"/>
              </a:rPr>
              <a:t>howard.roger@epa.gov</a:t>
            </a:r>
            <a:endParaRPr lang="en-US" sz="2100">
              <a:solidFill>
                <a:srgbClr val="545352"/>
              </a:solidFill>
            </a:endParaRPr>
          </a:p>
          <a:p>
            <a:r>
              <a:rPr lang="en-US" sz="2100">
                <a:solidFill>
                  <a:srgbClr val="545352"/>
                </a:solidFill>
              </a:rPr>
              <a:t>        - </a:t>
            </a:r>
            <a:r>
              <a:rPr sz="2100">
                <a:solidFill>
                  <a:srgbClr val="545352"/>
                </a:solidFill>
              </a:rPr>
              <a:t>All training materials will be available in one central repository</a:t>
            </a:r>
            <a:r>
              <a:rPr lang="en-US" sz="2100">
                <a:solidFill>
                  <a:srgbClr val="545352"/>
                </a:solidFill>
              </a:rPr>
              <a:t> </a:t>
            </a:r>
            <a:endParaRPr sz="2100"/>
          </a:p>
          <a:p>
            <a:r>
              <a:rPr sz="2100">
                <a:solidFill>
                  <a:srgbClr val="545352"/>
                </a:solidFill>
              </a:rPr>
              <a:t>- Grants available for CMDP adoption support, including lab training</a:t>
            </a:r>
            <a:r>
              <a:rPr lang="en-US" sz="2100">
                <a:solidFill>
                  <a:srgbClr val="545352"/>
                </a:solidFill>
              </a:rPr>
              <a:t> </a:t>
            </a:r>
            <a:endParaRPr lang="en-US" sz="2121">
              <a:solidFill>
                <a:srgbClr val="545352"/>
              </a:solidFill>
            </a:endParaRPr>
          </a:p>
          <a:p>
            <a:r>
              <a:rPr lang="en-US" sz="2100">
                <a:solidFill>
                  <a:srgbClr val="545352"/>
                </a:solidFill>
              </a:rPr>
              <a:t>        - </a:t>
            </a:r>
            <a:r>
              <a:rPr sz="2100">
                <a:solidFill>
                  <a:srgbClr val="545352"/>
                </a:solidFill>
              </a:rPr>
              <a:t>Exchange Network Grants:</a:t>
            </a:r>
            <a:r>
              <a:rPr lang="en-US" sz="2100">
                <a:solidFill>
                  <a:srgbClr val="545352"/>
                </a:solidFill>
              </a:rPr>
              <a:t> </a:t>
            </a:r>
          </a:p>
          <a:p>
            <a:pPr lvl="2"/>
            <a:r>
              <a:rPr sz="2100">
                <a:solidFill>
                  <a:srgbClr val="545352"/>
                </a:solidFill>
                <a:hlinkClick r:id="" action="ppaction://noaction">
                  <a:extLst>
                    <a:ext uri="{A12FA001-AC4F-418D-AE19-62706E023703}">
                      <ahyp:hlinkClr xmlns:ahyp="http://schemas.microsoft.com/office/drawing/2018/hyperlinkcolor" val="tx"/>
                    </a:ext>
                  </a:extLst>
                </a:hlinkClick>
              </a:rPr>
              <a:t>https://www.epa.gov/exchangenetwork/exchange-network-grant-program</a:t>
            </a:r>
            <a:endParaRPr lang="en-US" sz="2100">
              <a:solidFill>
                <a:srgbClr val="545352"/>
              </a:solidFill>
              <a:hlinkClick r:id="" action="ppaction://noaction">
                <a:extLst>
                  <a:ext uri="{A12FA001-AC4F-418D-AE19-62706E023703}">
                    <ahyp:hlinkClr xmlns:ahyp="http://schemas.microsoft.com/office/drawing/2018/hyperlinkcolor" val="tx"/>
                  </a:ext>
                </a:extLst>
              </a:hlinkClick>
            </a:endParaRPr>
          </a:p>
          <a:p>
            <a:pPr lvl="1"/>
            <a:r>
              <a:rPr lang="en-US" sz="2100">
                <a:solidFill>
                  <a:srgbClr val="545352"/>
                </a:solidFill>
              </a:rPr>
              <a:t>  - </a:t>
            </a:r>
            <a:r>
              <a:rPr sz="2100">
                <a:solidFill>
                  <a:srgbClr val="545352"/>
                </a:solidFill>
              </a:rPr>
              <a:t>Drinking Water State Revolving Fund (SRF):</a:t>
            </a:r>
            <a:r>
              <a:rPr lang="en-US" sz="2100">
                <a:solidFill>
                  <a:srgbClr val="545352"/>
                </a:solidFill>
              </a:rPr>
              <a:t> </a:t>
            </a:r>
            <a:endParaRPr lang="en-US" sz="2100">
              <a:solidFill>
                <a:srgbClr val="545352"/>
              </a:solidFill>
              <a:hlinkClick r:id="rId3"/>
            </a:endParaRPr>
          </a:p>
          <a:p>
            <a:pPr lvl="2"/>
            <a:r>
              <a:rPr sz="2100">
                <a:solidFill>
                  <a:srgbClr val="545352"/>
                </a:solidFill>
                <a:hlinkClick r:id="rId4"/>
              </a:rPr>
              <a:t>https://www.epa.gov/dwsrf/how-drinking-water-state-revolving-fund-works</a:t>
            </a:r>
            <a:endParaRPr lang="en-US" sz="2100">
              <a:solidFill>
                <a:srgbClr val="545352"/>
              </a:solidFill>
              <a:hlinkClick r:id="rId3"/>
            </a:endParaRPr>
          </a:p>
          <a:p>
            <a:pPr lvl="1"/>
            <a:r>
              <a:rPr lang="en-US" sz="2100">
                <a:solidFill>
                  <a:srgbClr val="545352"/>
                </a:solidFill>
              </a:rPr>
              <a:t>- </a:t>
            </a:r>
            <a:r>
              <a:rPr sz="2100">
                <a:solidFill>
                  <a:srgbClr val="545352"/>
                </a:solidFill>
              </a:rPr>
              <a:t>Public Water System Supervision (PWSS) Grant:</a:t>
            </a:r>
            <a:endParaRPr lang="en-US" sz="2100">
              <a:solidFill>
                <a:srgbClr val="545352"/>
              </a:solidFill>
              <a:hlinkClick r:id="rId3"/>
            </a:endParaRPr>
          </a:p>
          <a:p>
            <a:pPr lvl="2"/>
            <a:r>
              <a:rPr sz="2100">
                <a:solidFill>
                  <a:srgbClr val="545352"/>
                </a:solidFill>
                <a:hlinkClick r:id="rId3"/>
              </a:rPr>
              <a:t>https://www.epa.gov/dwreginfo/public-water-system-supervision-pwss-grant-program </a:t>
            </a:r>
            <a:br>
              <a:rPr sz="2100">
                <a:hlinkClick r:id="rId3"/>
              </a:rPr>
            </a:br>
            <a:endParaRPr sz="2100">
              <a:solidFill>
                <a:srgbClr val="545352"/>
              </a:solidFill>
              <a:hlinkClick r:id="rId3"/>
            </a:endParaRPr>
          </a:p>
          <a:p>
            <a:pPr algn="l"/>
            <a:r>
              <a:rPr sz="2100">
                <a:solidFill>
                  <a:srgbClr val="545352"/>
                </a:solidFill>
              </a:rPr>
              <a:t>-Sample submission examples provided (may be available via PA adoption material) </a:t>
            </a:r>
            <a:br>
              <a:rPr sz="2100"/>
            </a:br>
            <a:endParaRPr sz="2121">
              <a:solidFill>
                <a:srgbClr val="54535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65726" y="265933"/>
            <a:ext cx="11059711" cy="801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r>
              <a:rPr lang="en-US" sz="4000">
                <a:solidFill>
                  <a:srgbClr val="545352"/>
                </a:solidFill>
              </a:rPr>
              <a:t>CMDP &amp; SDWIS Survey Overview</a:t>
            </a:r>
          </a:p>
        </p:txBody>
      </p:sp>
      <p:sp>
        <p:nvSpPr>
          <p:cNvPr id="3" name="New shape"/>
          <p:cNvSpPr/>
          <p:nvPr/>
        </p:nvSpPr>
        <p:spPr>
          <a:xfrm>
            <a:off x="75633" y="1064189"/>
            <a:ext cx="11314770" cy="3460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pPr algn="l"/>
            <a:r>
              <a:rPr lang="en-US" sz="2800">
                <a:solidFill>
                  <a:srgbClr val="545352"/>
                </a:solidFill>
              </a:rPr>
              <a:t>3</a:t>
            </a:r>
            <a:r>
              <a:rPr sz="2800">
                <a:solidFill>
                  <a:srgbClr val="545352"/>
                </a:solidFill>
              </a:rPr>
              <a:t> surveys are included</a:t>
            </a:r>
            <a:endParaRPr lang="en-US" sz="2800">
              <a:solidFill>
                <a:srgbClr val="FFFFFF"/>
              </a:solidFill>
            </a:endParaRPr>
          </a:p>
          <a:p>
            <a:pPr algn="l"/>
            <a:r>
              <a:rPr sz="2800">
                <a:solidFill>
                  <a:srgbClr val="545352"/>
                </a:solidFill>
              </a:rPr>
              <a:t>- </a:t>
            </a:r>
            <a:r>
              <a:rPr sz="2800">
                <a:solidFill>
                  <a:srgbClr val="545352"/>
                </a:solidFill>
                <a:hlinkClick r:id="rId3"/>
              </a:rPr>
              <a:t>SDWIS Community Feedback Survey</a:t>
            </a:r>
          </a:p>
          <a:p>
            <a:pPr algn="l"/>
            <a:r>
              <a:rPr sz="2800">
                <a:solidFill>
                  <a:srgbClr val="545352"/>
                </a:solidFill>
              </a:rPr>
              <a:t>- </a:t>
            </a:r>
            <a:r>
              <a:rPr sz="2800">
                <a:solidFill>
                  <a:srgbClr val="545352"/>
                </a:solidFill>
                <a:hlinkClick r:id="rId4"/>
              </a:rPr>
              <a:t>CMDP Production Users Survey</a:t>
            </a:r>
          </a:p>
          <a:p>
            <a:pPr algn="l"/>
            <a:r>
              <a:rPr sz="2800">
                <a:solidFill>
                  <a:srgbClr val="545352"/>
                </a:solidFill>
              </a:rPr>
              <a:t>- CMDP Supplemental Survey</a:t>
            </a:r>
          </a:p>
          <a:p>
            <a:endParaRPr lang="en-US" sz="2800">
              <a:solidFill>
                <a:srgbClr val="545352"/>
              </a:solidFill>
            </a:endParaRPr>
          </a:p>
          <a:p>
            <a:r>
              <a:rPr lang="en-US" sz="2800">
                <a:solidFill>
                  <a:srgbClr val="545352"/>
                </a:solidFill>
              </a:rPr>
              <a:t>Goal</a:t>
            </a:r>
          </a:p>
          <a:p>
            <a:r>
              <a:rPr lang="en-US" sz="2800">
                <a:solidFill>
                  <a:srgbClr val="545352"/>
                </a:solidFill>
              </a:rPr>
              <a:t>- Gain insights on SDWIS program &amp; identify program priorities</a:t>
            </a:r>
            <a:endParaRPr lang="en-US"/>
          </a:p>
        </p:txBody>
      </p:sp>
      <p:sp>
        <p:nvSpPr>
          <p:cNvPr id="4" name="New shape"/>
          <p:cNvSpPr/>
          <p:nvPr/>
        </p:nvSpPr>
        <p:spPr>
          <a:xfrm>
            <a:off x="11977688" y="266229"/>
            <a:ext cx="798512" cy="53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121">
                <a:solidFill>
                  <a:srgbClr val="545352"/>
                </a:solidFill>
              </a:rPr>
              <a:t>2</a:t>
            </a:r>
            <a:br>
              <a:rPr sz="2121">
                <a:solidFill>
                  <a:srgbClr val="545352"/>
                </a:solidFill>
              </a:rPr>
            </a:br>
            <a:endParaRPr sz="2121">
              <a:solidFill>
                <a:srgbClr val="545352"/>
              </a:solidFill>
            </a:endParaRPr>
          </a:p>
          <a:p>
            <a:pPr algn="l"/>
            <a:b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65576" y="265784"/>
            <a:ext cx="5056799" cy="774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4047">
                <a:solidFill>
                  <a:srgbClr val="545352"/>
                </a:solidFill>
              </a:rPr>
              <a:t>SDWIS Summary</a:t>
            </a:r>
          </a:p>
        </p:txBody>
      </p:sp>
      <p:sp>
        <p:nvSpPr>
          <p:cNvPr id="3" name="New shape"/>
          <p:cNvSpPr/>
          <p:nvPr/>
        </p:nvSpPr>
        <p:spPr>
          <a:xfrm>
            <a:off x="265874" y="1053681"/>
            <a:ext cx="10230980" cy="1608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pPr algn="l"/>
            <a:endParaRPr lang="en-US" sz="2100">
              <a:solidFill>
                <a:srgbClr val="545352"/>
              </a:solidFill>
            </a:endParaRPr>
          </a:p>
          <a:p>
            <a:pPr algn="l"/>
            <a:br>
              <a:rPr/>
            </a:br>
            <a:endParaRPr/>
          </a:p>
        </p:txBody>
      </p:sp>
      <p:sp>
        <p:nvSpPr>
          <p:cNvPr id="4" name="New shape"/>
          <p:cNvSpPr/>
          <p:nvPr/>
        </p:nvSpPr>
        <p:spPr>
          <a:xfrm>
            <a:off x="11977688" y="266081"/>
            <a:ext cx="798512" cy="53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121">
                <a:solidFill>
                  <a:srgbClr val="545352"/>
                </a:solidFill>
              </a:rPr>
              <a:t>5</a:t>
            </a:r>
          </a:p>
          <a:p>
            <a:pPr algn="l"/>
            <a:br/>
            <a:endParaRPr/>
          </a:p>
        </p:txBody>
      </p:sp>
      <p:pic>
        <p:nvPicPr>
          <p:cNvPr id="5" name="New picture"/>
          <p:cNvPicPr/>
          <p:nvPr/>
        </p:nvPicPr>
        <p:blipFill>
          <a:blip r:embed="rId3"/>
          <a:stretch>
            <a:fillRect/>
          </a:stretch>
        </p:blipFill>
        <p:spPr>
          <a:xfrm>
            <a:off x="266171" y="1038960"/>
            <a:ext cx="11972499" cy="561895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65726" y="265933"/>
            <a:ext cx="5056799" cy="812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4273">
                <a:solidFill>
                  <a:srgbClr val="545352"/>
                </a:solidFill>
              </a:rPr>
              <a:t>CMDP Summary </a:t>
            </a:r>
          </a:p>
        </p:txBody>
      </p:sp>
      <p:sp>
        <p:nvSpPr>
          <p:cNvPr id="3" name="New shape"/>
          <p:cNvSpPr/>
          <p:nvPr/>
        </p:nvSpPr>
        <p:spPr>
          <a:xfrm>
            <a:off x="265726" y="1086205"/>
            <a:ext cx="10180123" cy="2552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endParaRPr lang="en-US"/>
          </a:p>
          <a:p>
            <a:pPr algn="l"/>
            <a:br>
              <a:rPr/>
            </a:br>
            <a:endParaRPr/>
          </a:p>
          <a:p>
            <a:endParaRPr lang="en-US" sz="1400" b="1"/>
          </a:p>
        </p:txBody>
      </p:sp>
      <p:pic>
        <p:nvPicPr>
          <p:cNvPr id="4" name="New picture"/>
          <p:cNvPicPr/>
          <p:nvPr/>
        </p:nvPicPr>
        <p:blipFill>
          <a:blip r:embed="rId3"/>
          <a:stretch>
            <a:fillRect/>
          </a:stretch>
        </p:blipFill>
        <p:spPr>
          <a:xfrm>
            <a:off x="357490" y="2662424"/>
            <a:ext cx="10922867" cy="4382530"/>
          </a:xfrm>
          <a:prstGeom prst="rect">
            <a:avLst/>
          </a:prstGeom>
        </p:spPr>
      </p:pic>
      <p:sp>
        <p:nvSpPr>
          <p:cNvPr id="5" name="New shape"/>
          <p:cNvSpPr/>
          <p:nvPr/>
        </p:nvSpPr>
        <p:spPr>
          <a:xfrm>
            <a:off x="11977688" y="266081"/>
            <a:ext cx="798512" cy="53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121">
                <a:solidFill>
                  <a:srgbClr val="545352"/>
                </a:solidFill>
              </a:rPr>
              <a:t>6</a:t>
            </a:r>
          </a:p>
          <a:p>
            <a:pPr algn="l"/>
            <a:br/>
            <a:endParaRPr/>
          </a:p>
        </p:txBody>
      </p:sp>
      <p:sp>
        <p:nvSpPr>
          <p:cNvPr id="8" name="TextBox 7">
            <a:extLst>
              <a:ext uri="{FF2B5EF4-FFF2-40B4-BE49-F238E27FC236}">
                <a16:creationId xmlns:a16="http://schemas.microsoft.com/office/drawing/2014/main" id="{90DF8BE7-D7AE-4EB5-A850-5FF71C7BA44F}"/>
              </a:ext>
            </a:extLst>
          </p:cNvPr>
          <p:cNvSpPr txBox="1"/>
          <p:nvPr/>
        </p:nvSpPr>
        <p:spPr>
          <a:xfrm>
            <a:off x="355852" y="1073670"/>
            <a:ext cx="9876949" cy="1743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Key Stats:</a:t>
            </a:r>
            <a:endParaRPr lang="en-US">
              <a:ea typeface="+mn-lt"/>
              <a:cs typeface="+mn-lt"/>
            </a:endParaRPr>
          </a:p>
          <a:p>
            <a:r>
              <a:rPr lang="en-US">
                <a:ea typeface="+mn-lt"/>
                <a:cs typeface="+mn-lt"/>
              </a:rPr>
              <a:t>Percent Burden Reduction: 8 out of 17 experienced &gt;50% </a:t>
            </a:r>
            <a:endParaRPr lang="en-US" b="1">
              <a:ea typeface="+mn-lt"/>
              <a:cs typeface="+mn-lt"/>
            </a:endParaRPr>
          </a:p>
          <a:p>
            <a:r>
              <a:rPr lang="en-US">
                <a:ea typeface="+mn-lt"/>
                <a:cs typeface="+mn-lt"/>
              </a:rPr>
              <a:t>Percent Error Reduction: 6 out of 17 experienced &gt; 80%</a:t>
            </a:r>
          </a:p>
          <a:p>
            <a:r>
              <a:rPr lang="en-US">
                <a:ea typeface="+mn-lt"/>
                <a:cs typeface="+mn-lt"/>
              </a:rPr>
              <a:t>Cost Savings or Cost Avoidance: 10 out of 17 able to hire less or employees were able to allocate time to other tasks</a:t>
            </a:r>
          </a:p>
          <a:p>
            <a:endParaRPr lang="en-US" b="1">
              <a:ea typeface="+mn-lt"/>
              <a:cs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66171" y="266229"/>
            <a:ext cx="10639944" cy="797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4186">
                <a:solidFill>
                  <a:srgbClr val="545352"/>
                </a:solidFill>
              </a:rPr>
              <a:t>SDWIS Partnerships &amp; Services</a:t>
            </a:r>
          </a:p>
        </p:txBody>
      </p:sp>
      <p:sp>
        <p:nvSpPr>
          <p:cNvPr id="3" name="New shape"/>
          <p:cNvSpPr/>
          <p:nvPr/>
        </p:nvSpPr>
        <p:spPr>
          <a:xfrm>
            <a:off x="386091" y="3507869"/>
            <a:ext cx="2792382" cy="3603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r>
              <a:rPr b="1">
                <a:solidFill>
                  <a:srgbClr val="545352"/>
                </a:solidFill>
              </a:rPr>
              <a:t>ASDWA</a:t>
            </a:r>
            <a:endParaRPr lang="en-US"/>
          </a:p>
          <a:p>
            <a:pPr algn="l"/>
            <a:r>
              <a:rPr i="1">
                <a:solidFill>
                  <a:srgbClr val="545352"/>
                </a:solidFill>
              </a:rPr>
              <a:t>Areas of Improvement</a:t>
            </a:r>
          </a:p>
          <a:p>
            <a:r>
              <a:rPr>
                <a:solidFill>
                  <a:srgbClr val="545352"/>
                </a:solidFill>
              </a:rPr>
              <a:t>-</a:t>
            </a:r>
            <a:r>
              <a:rPr lang="en-US">
                <a:solidFill>
                  <a:srgbClr val="545352"/>
                </a:solidFill>
              </a:rPr>
              <a:t>Organize info</a:t>
            </a:r>
          </a:p>
          <a:p>
            <a:r>
              <a:rPr lang="en-US">
                <a:solidFill>
                  <a:srgbClr val="545352"/>
                </a:solidFill>
              </a:rPr>
              <a:t>- Include meeting summaries</a:t>
            </a:r>
          </a:p>
          <a:p>
            <a:r>
              <a:rPr lang="en-US"/>
              <a:t>- </a:t>
            </a:r>
          </a:p>
          <a:p>
            <a:endParaRPr lang="en-US">
              <a:solidFill>
                <a:srgbClr val="FFFFFF"/>
              </a:solidFill>
            </a:endParaRPr>
          </a:p>
          <a:p>
            <a:endParaRPr lang="en-US">
              <a:solidFill>
                <a:srgbClr val="FFFFFF"/>
              </a:solidFill>
            </a:endParaRPr>
          </a:p>
          <a:p>
            <a:pPr algn="l"/>
            <a:r>
              <a:rPr i="1">
                <a:solidFill>
                  <a:srgbClr val="545352"/>
                </a:solidFill>
              </a:rPr>
              <a:t>Doing Well</a:t>
            </a:r>
          </a:p>
          <a:p>
            <a:pPr algn="l"/>
            <a:r>
              <a:rPr>
                <a:solidFill>
                  <a:srgbClr val="545352"/>
                </a:solidFill>
              </a:rPr>
              <a:t>- Work groups</a:t>
            </a:r>
          </a:p>
          <a:p>
            <a:pPr algn="l"/>
            <a:r>
              <a:rPr>
                <a:solidFill>
                  <a:srgbClr val="545352"/>
                </a:solidFill>
              </a:rPr>
              <a:t>- Informing and engaging SDWIS community</a:t>
            </a:r>
          </a:p>
          <a:p>
            <a:pPr algn="l"/>
            <a:r>
              <a:rPr>
                <a:solidFill>
                  <a:srgbClr val="545352"/>
                </a:solidFill>
              </a:rPr>
              <a:t>-Very responsive</a:t>
            </a:r>
          </a:p>
        </p:txBody>
      </p:sp>
      <p:sp>
        <p:nvSpPr>
          <p:cNvPr id="4" name="New shape"/>
          <p:cNvSpPr/>
          <p:nvPr/>
        </p:nvSpPr>
        <p:spPr>
          <a:xfrm>
            <a:off x="3186489" y="3453649"/>
            <a:ext cx="3759881" cy="3636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r>
              <a:rPr b="1">
                <a:solidFill>
                  <a:srgbClr val="545352"/>
                </a:solidFill>
              </a:rPr>
              <a:t>EPA Regional Fed Coordinators</a:t>
            </a:r>
            <a:endParaRPr lang="en-US"/>
          </a:p>
          <a:p>
            <a:pPr algn="l"/>
            <a:r>
              <a:rPr i="1">
                <a:solidFill>
                  <a:srgbClr val="545352"/>
                </a:solidFill>
              </a:rPr>
              <a:t>Areas of Improvement</a:t>
            </a:r>
          </a:p>
          <a:p>
            <a:r>
              <a:rPr lang="en-US" i="1">
                <a:solidFill>
                  <a:srgbClr val="545352"/>
                </a:solidFill>
              </a:rPr>
              <a:t>- </a:t>
            </a:r>
            <a:r>
              <a:rPr lang="en-US">
                <a:solidFill>
                  <a:srgbClr val="545352"/>
                </a:solidFill>
              </a:rPr>
              <a:t>Communication</a:t>
            </a:r>
            <a:endParaRPr lang="en-US" i="1" u="sng">
              <a:solidFill>
                <a:srgbClr val="545352"/>
              </a:solidFill>
            </a:endParaRPr>
          </a:p>
          <a:p>
            <a:r>
              <a:rPr lang="en-US">
                <a:solidFill>
                  <a:srgbClr val="545352"/>
                </a:solidFill>
              </a:rPr>
              <a:t>- Trained &amp; Responsive staff</a:t>
            </a:r>
          </a:p>
          <a:p>
            <a:r>
              <a:rPr lang="en-US">
                <a:solidFill>
                  <a:srgbClr val="545352"/>
                </a:solidFill>
              </a:rPr>
              <a:t>- Improved SDWIS error documentation</a:t>
            </a:r>
          </a:p>
          <a:p>
            <a:pPr algn="l"/>
            <a:endParaRPr>
              <a:solidFill>
                <a:srgbClr val="545352"/>
              </a:solidFill>
            </a:endParaRPr>
          </a:p>
          <a:p>
            <a:pPr algn="l"/>
            <a:endParaRPr lang="en-US"/>
          </a:p>
          <a:p>
            <a:pPr algn="l"/>
            <a:r>
              <a:rPr i="1">
                <a:solidFill>
                  <a:srgbClr val="545352"/>
                </a:solidFill>
              </a:rPr>
              <a:t>Doing Well</a:t>
            </a:r>
          </a:p>
          <a:p>
            <a:pPr algn="l"/>
            <a:r>
              <a:rPr>
                <a:solidFill>
                  <a:srgbClr val="545352"/>
                </a:solidFill>
              </a:rPr>
              <a:t>- Responsive</a:t>
            </a:r>
          </a:p>
          <a:p>
            <a:pPr algn="l"/>
            <a:r>
              <a:rPr>
                <a:solidFill>
                  <a:srgbClr val="545352"/>
                </a:solidFill>
              </a:rPr>
              <a:t>- Strong relationship</a:t>
            </a:r>
          </a:p>
          <a:p>
            <a:r>
              <a:rPr>
                <a:solidFill>
                  <a:srgbClr val="545352"/>
                </a:solidFill>
              </a:rPr>
              <a:t>- </a:t>
            </a:r>
            <a:r>
              <a:rPr lang="en-US">
                <a:solidFill>
                  <a:srgbClr val="545352"/>
                </a:solidFill>
              </a:rPr>
              <a:t>Addressing issues</a:t>
            </a:r>
          </a:p>
        </p:txBody>
      </p:sp>
      <p:sp>
        <p:nvSpPr>
          <p:cNvPr id="5" name="New shape"/>
          <p:cNvSpPr/>
          <p:nvPr/>
        </p:nvSpPr>
        <p:spPr>
          <a:xfrm>
            <a:off x="6878424" y="3457796"/>
            <a:ext cx="4489847" cy="4652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r>
              <a:rPr b="1">
                <a:solidFill>
                  <a:srgbClr val="545352"/>
                </a:solidFill>
              </a:rPr>
              <a:t>EPA HQ</a:t>
            </a:r>
            <a:endParaRPr lang="en-US"/>
          </a:p>
          <a:p>
            <a:pPr algn="l"/>
            <a:r>
              <a:rPr i="1">
                <a:solidFill>
                  <a:srgbClr val="545352"/>
                </a:solidFill>
              </a:rPr>
              <a:t>Areas of Improvement</a:t>
            </a:r>
          </a:p>
          <a:p>
            <a:pPr algn="l"/>
            <a:r>
              <a:rPr>
                <a:solidFill>
                  <a:srgbClr val="545352"/>
                </a:solidFill>
              </a:rPr>
              <a:t>- Increase trainings for Fed Coordinators</a:t>
            </a:r>
          </a:p>
          <a:p>
            <a:pPr algn="l"/>
            <a:r>
              <a:rPr>
                <a:solidFill>
                  <a:srgbClr val="545352"/>
                </a:solidFill>
              </a:rPr>
              <a:t>- Increase SDWIS State Resources</a:t>
            </a:r>
          </a:p>
          <a:p>
            <a:r>
              <a:rPr lang="en-US">
                <a:solidFill>
                  <a:srgbClr val="545352"/>
                </a:solidFill>
              </a:rPr>
              <a:t>- Communication</a:t>
            </a:r>
            <a:endParaRPr/>
          </a:p>
          <a:p>
            <a:r>
              <a:rPr lang="en-US">
                <a:solidFill>
                  <a:srgbClr val="545352"/>
                </a:solidFill>
              </a:rPr>
              <a:t>- Listening to SDWIS community</a:t>
            </a:r>
          </a:p>
          <a:p>
            <a:endParaRPr lang="en-US">
              <a:solidFill>
                <a:srgbClr val="545352"/>
              </a:solidFill>
            </a:endParaRPr>
          </a:p>
          <a:p>
            <a:endParaRPr lang="en-US">
              <a:solidFill>
                <a:srgbClr val="545352"/>
              </a:solidFill>
            </a:endParaRPr>
          </a:p>
          <a:p>
            <a:r>
              <a:rPr i="1">
                <a:solidFill>
                  <a:srgbClr val="545352"/>
                </a:solidFill>
              </a:rPr>
              <a:t>Doing Well</a:t>
            </a:r>
            <a:endParaRPr lang="en-US" i="1">
              <a:solidFill>
                <a:srgbClr val="545352"/>
              </a:solidFill>
            </a:endParaRPr>
          </a:p>
          <a:p>
            <a:pPr algn="l"/>
            <a:r>
              <a:rPr>
                <a:solidFill>
                  <a:srgbClr val="545352"/>
                </a:solidFill>
              </a:rPr>
              <a:t>- Prompt technical support</a:t>
            </a:r>
          </a:p>
          <a:p>
            <a:pPr algn="l"/>
            <a:r>
              <a:rPr>
                <a:solidFill>
                  <a:srgbClr val="545352"/>
                </a:solidFill>
              </a:rPr>
              <a:t>- Responsive</a:t>
            </a:r>
          </a:p>
        </p:txBody>
      </p:sp>
      <p:pic>
        <p:nvPicPr>
          <p:cNvPr id="6" name="New picture"/>
          <p:cNvPicPr/>
          <p:nvPr/>
        </p:nvPicPr>
        <p:blipFill>
          <a:blip r:embed="rId3"/>
          <a:stretch>
            <a:fillRect/>
          </a:stretch>
        </p:blipFill>
        <p:spPr>
          <a:xfrm>
            <a:off x="266710" y="999273"/>
            <a:ext cx="2784510" cy="2496676"/>
          </a:xfrm>
          <a:prstGeom prst="rect">
            <a:avLst/>
          </a:prstGeom>
        </p:spPr>
      </p:pic>
      <p:pic>
        <p:nvPicPr>
          <p:cNvPr id="7" name="New picture"/>
          <p:cNvPicPr/>
          <p:nvPr/>
        </p:nvPicPr>
        <p:blipFill>
          <a:blip r:embed="rId4"/>
          <a:stretch>
            <a:fillRect/>
          </a:stretch>
        </p:blipFill>
        <p:spPr>
          <a:xfrm>
            <a:off x="2884502" y="948683"/>
            <a:ext cx="3517392" cy="2562322"/>
          </a:xfrm>
          <a:prstGeom prst="rect">
            <a:avLst/>
          </a:prstGeom>
        </p:spPr>
      </p:pic>
      <p:pic>
        <p:nvPicPr>
          <p:cNvPr id="8" name="New picture"/>
          <p:cNvPicPr/>
          <p:nvPr/>
        </p:nvPicPr>
        <p:blipFill>
          <a:blip r:embed="rId5"/>
          <a:stretch>
            <a:fillRect/>
          </a:stretch>
        </p:blipFill>
        <p:spPr>
          <a:xfrm>
            <a:off x="7053704" y="933627"/>
            <a:ext cx="2817232" cy="2562272"/>
          </a:xfrm>
          <a:prstGeom prst="rect">
            <a:avLst/>
          </a:prstGeom>
        </p:spPr>
      </p:pic>
      <p:sp>
        <p:nvSpPr>
          <p:cNvPr id="9" name="New shape"/>
          <p:cNvSpPr/>
          <p:nvPr/>
        </p:nvSpPr>
        <p:spPr>
          <a:xfrm>
            <a:off x="11977688" y="266081"/>
            <a:ext cx="798512" cy="53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121">
                <a:solidFill>
                  <a:srgbClr val="545352"/>
                </a:solidFill>
              </a:rPr>
              <a:t>7</a:t>
            </a:r>
          </a:p>
          <a:p>
            <a:pPr algn="l"/>
            <a:b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
                                            <p:txEl>
                                              <p:pRg st="5" end="5"/>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xEl>
                                              <p:pRg st="8" end="8"/>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84576" y="265933"/>
            <a:ext cx="10405240" cy="812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4273">
                <a:solidFill>
                  <a:srgbClr val="545352"/>
                </a:solidFill>
              </a:rPr>
              <a:t>SDWIS Partnerships &amp; Services Breakdown</a:t>
            </a:r>
          </a:p>
        </p:txBody>
      </p:sp>
      <p:sp>
        <p:nvSpPr>
          <p:cNvPr id="4" name="New shape"/>
          <p:cNvSpPr/>
          <p:nvPr/>
        </p:nvSpPr>
        <p:spPr>
          <a:xfrm>
            <a:off x="11977688" y="266081"/>
            <a:ext cx="798512" cy="53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121">
                <a:solidFill>
                  <a:srgbClr val="545352"/>
                </a:solidFill>
              </a:rPr>
              <a:t>8</a:t>
            </a:r>
          </a:p>
          <a:p>
            <a:pPr algn="l"/>
            <a:br/>
            <a:endParaRPr/>
          </a:p>
        </p:txBody>
      </p:sp>
      <p:pic>
        <p:nvPicPr>
          <p:cNvPr id="5" name="Picture 5" descr="Ratings Breakdown.png">
            <a:extLst>
              <a:ext uri="{FF2B5EF4-FFF2-40B4-BE49-F238E27FC236}">
                <a16:creationId xmlns:a16="http://schemas.microsoft.com/office/drawing/2014/main" id="{9EBD33E1-E700-4E29-8FAF-D0526F9A2EC6}"/>
              </a:ext>
            </a:extLst>
          </p:cNvPr>
          <p:cNvPicPr>
            <a:picLocks noChangeAspect="1"/>
          </p:cNvPicPr>
          <p:nvPr/>
        </p:nvPicPr>
        <p:blipFill>
          <a:blip r:embed="rId2"/>
          <a:stretch>
            <a:fillRect/>
          </a:stretch>
        </p:blipFill>
        <p:spPr>
          <a:xfrm>
            <a:off x="188637" y="1073157"/>
            <a:ext cx="11096217" cy="584031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263704" y="1130506"/>
            <a:ext cx="10373370" cy="3132756"/>
          </a:xfrm>
          <a:prstGeom prst="rect">
            <a:avLst/>
          </a:prstGeom>
        </p:spPr>
      </p:pic>
      <p:sp>
        <p:nvSpPr>
          <p:cNvPr id="3" name="New shape"/>
          <p:cNvSpPr/>
          <p:nvPr/>
        </p:nvSpPr>
        <p:spPr>
          <a:xfrm>
            <a:off x="262312" y="4372012"/>
            <a:ext cx="2537739" cy="3136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pPr algn="l"/>
            <a:r>
              <a:rPr sz="1600" b="1">
                <a:solidFill>
                  <a:srgbClr val="545352"/>
                </a:solidFill>
              </a:rPr>
              <a:t>All Things SDWIS Calls</a:t>
            </a:r>
            <a:endParaRPr lang="en-US" sz="1600" b="1">
              <a:solidFill>
                <a:srgbClr val="545352"/>
              </a:solidFill>
            </a:endParaRPr>
          </a:p>
          <a:p>
            <a:pPr algn="l"/>
            <a:r>
              <a:rPr sz="1600" i="1">
                <a:solidFill>
                  <a:srgbClr val="545352"/>
                </a:solidFill>
              </a:rPr>
              <a:t>Areas of Improvement</a:t>
            </a:r>
          </a:p>
          <a:p>
            <a:r>
              <a:rPr sz="1600">
                <a:solidFill>
                  <a:srgbClr val="545352"/>
                </a:solidFill>
              </a:rPr>
              <a:t>- </a:t>
            </a:r>
            <a:r>
              <a:rPr lang="en-US" sz="1600">
                <a:solidFill>
                  <a:srgbClr val="545352"/>
                </a:solidFill>
              </a:rPr>
              <a:t>Resources &amp; Trainings</a:t>
            </a:r>
          </a:p>
          <a:p>
            <a:r>
              <a:rPr lang="en-US" sz="1600">
                <a:solidFill>
                  <a:srgbClr val="545352"/>
                </a:solidFill>
              </a:rPr>
              <a:t>- Communication</a:t>
            </a:r>
            <a:br>
              <a:rPr sz="1600"/>
            </a:br>
            <a:endParaRPr lang="en-US" sz="1600">
              <a:solidFill>
                <a:srgbClr val="545352"/>
              </a:solidFill>
            </a:endParaRPr>
          </a:p>
          <a:p>
            <a:endParaRPr lang="en-US" sz="1600"/>
          </a:p>
          <a:p>
            <a:pPr algn="l"/>
            <a:r>
              <a:rPr sz="1600" i="1">
                <a:solidFill>
                  <a:srgbClr val="545352"/>
                </a:solidFill>
              </a:rPr>
              <a:t>Doing Well</a:t>
            </a:r>
          </a:p>
          <a:p>
            <a:pPr algn="l"/>
            <a:r>
              <a:rPr sz="1600">
                <a:solidFill>
                  <a:srgbClr val="545352"/>
                </a:solidFill>
              </a:rPr>
              <a:t>- CMDP Demos</a:t>
            </a:r>
          </a:p>
          <a:p>
            <a:pPr algn="l"/>
            <a:r>
              <a:rPr sz="1600">
                <a:solidFill>
                  <a:srgbClr val="545352"/>
                </a:solidFill>
              </a:rPr>
              <a:t>- Connecting SDWIS Community</a:t>
            </a:r>
          </a:p>
          <a:p>
            <a:pPr algn="l"/>
            <a:br>
              <a:rPr sz="2000"/>
            </a:br>
            <a:endParaRPr/>
          </a:p>
        </p:txBody>
      </p:sp>
      <p:sp>
        <p:nvSpPr>
          <p:cNvPr id="4" name="New shape"/>
          <p:cNvSpPr/>
          <p:nvPr/>
        </p:nvSpPr>
        <p:spPr>
          <a:xfrm>
            <a:off x="2692028" y="4372012"/>
            <a:ext cx="2541090" cy="2607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pPr algn="l"/>
            <a:r>
              <a:rPr sz="1600" b="1">
                <a:solidFill>
                  <a:srgbClr val="545352"/>
                </a:solidFill>
              </a:rPr>
              <a:t>SDWIS Mod Activity Info</a:t>
            </a:r>
            <a:endParaRPr lang="en-US" sz="1600" b="1">
              <a:solidFill>
                <a:srgbClr val="545352"/>
              </a:solidFill>
            </a:endParaRPr>
          </a:p>
          <a:p>
            <a:pPr algn="l"/>
            <a:r>
              <a:rPr sz="1600" i="1">
                <a:solidFill>
                  <a:srgbClr val="545352"/>
                </a:solidFill>
              </a:rPr>
              <a:t>Areas of Improvement</a:t>
            </a:r>
          </a:p>
          <a:p>
            <a:r>
              <a:rPr sz="1600">
                <a:solidFill>
                  <a:srgbClr val="545352"/>
                </a:solidFill>
              </a:rPr>
              <a:t>- </a:t>
            </a:r>
            <a:r>
              <a:rPr lang="en-US" sz="1600">
                <a:solidFill>
                  <a:srgbClr val="545352"/>
                </a:solidFill>
              </a:rPr>
              <a:t>Communication</a:t>
            </a:r>
          </a:p>
          <a:p>
            <a:r>
              <a:rPr lang="en-US" sz="1600">
                <a:solidFill>
                  <a:srgbClr val="545352"/>
                </a:solidFill>
              </a:rPr>
              <a:t>- Transparency</a:t>
            </a:r>
          </a:p>
          <a:p>
            <a:pPr algn="l"/>
            <a:endParaRPr lang="en-US" sz="1600"/>
          </a:p>
          <a:p>
            <a:endParaRPr lang="en-US" sz="1600">
              <a:solidFill>
                <a:srgbClr val="FFFFFF"/>
              </a:solidFill>
            </a:endParaRPr>
          </a:p>
          <a:p>
            <a:pPr algn="l"/>
            <a:r>
              <a:rPr sz="1600" i="1">
                <a:solidFill>
                  <a:srgbClr val="545352"/>
                </a:solidFill>
              </a:rPr>
              <a:t>Doing Well</a:t>
            </a:r>
          </a:p>
          <a:p>
            <a:pPr algn="l"/>
            <a:r>
              <a:rPr sz="1600">
                <a:solidFill>
                  <a:srgbClr val="545352"/>
                </a:solidFill>
              </a:rPr>
              <a:t>- Keep sharing updates</a:t>
            </a:r>
          </a:p>
        </p:txBody>
      </p:sp>
      <p:sp>
        <p:nvSpPr>
          <p:cNvPr id="5" name="New shape"/>
          <p:cNvSpPr/>
          <p:nvPr/>
        </p:nvSpPr>
        <p:spPr>
          <a:xfrm>
            <a:off x="5178725" y="4372012"/>
            <a:ext cx="2709109" cy="2607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pPr algn="l"/>
            <a:r>
              <a:rPr sz="1600" b="1">
                <a:solidFill>
                  <a:srgbClr val="545352"/>
                </a:solidFill>
              </a:rPr>
              <a:t>SDWIS State 3.4 rollout</a:t>
            </a:r>
            <a:endParaRPr lang="en-US" sz="1600" b="1">
              <a:solidFill>
                <a:srgbClr val="545352"/>
              </a:solidFill>
            </a:endParaRPr>
          </a:p>
          <a:p>
            <a:pPr algn="l"/>
            <a:r>
              <a:rPr sz="1600" i="1">
                <a:solidFill>
                  <a:srgbClr val="545352"/>
                </a:solidFill>
              </a:rPr>
              <a:t>Areas of Improvement</a:t>
            </a:r>
          </a:p>
          <a:p>
            <a:r>
              <a:rPr sz="1600">
                <a:solidFill>
                  <a:srgbClr val="545352"/>
                </a:solidFill>
              </a:rPr>
              <a:t>- </a:t>
            </a:r>
            <a:r>
              <a:rPr lang="en-US" sz="1600">
                <a:solidFill>
                  <a:srgbClr val="545352"/>
                </a:solidFill>
              </a:rPr>
              <a:t>Communication</a:t>
            </a:r>
          </a:p>
          <a:p>
            <a:r>
              <a:rPr lang="en-US" sz="1600">
                <a:solidFill>
                  <a:srgbClr val="545352"/>
                </a:solidFill>
              </a:rPr>
              <a:t>- Resources &amp; Trainings</a:t>
            </a:r>
          </a:p>
          <a:p>
            <a:r>
              <a:rPr lang="en-US" sz="1600">
                <a:solidFill>
                  <a:srgbClr val="545352"/>
                </a:solidFill>
              </a:rPr>
              <a:t>- </a:t>
            </a:r>
            <a:r>
              <a:rPr sz="1600">
                <a:solidFill>
                  <a:srgbClr val="545352"/>
                </a:solidFill>
              </a:rPr>
              <a:t>Improve response time</a:t>
            </a:r>
            <a:endParaRPr sz="1600"/>
          </a:p>
          <a:p>
            <a:pPr algn="l"/>
            <a:endParaRPr sz="1600"/>
          </a:p>
          <a:p>
            <a:pPr algn="l"/>
            <a:r>
              <a:rPr sz="1600" i="1">
                <a:solidFill>
                  <a:srgbClr val="545352"/>
                </a:solidFill>
              </a:rPr>
              <a:t>Doing Well</a:t>
            </a:r>
          </a:p>
          <a:p>
            <a:pPr algn="l"/>
            <a:r>
              <a:rPr sz="1600">
                <a:solidFill>
                  <a:srgbClr val="545352"/>
                </a:solidFill>
              </a:rPr>
              <a:t>- Excellent installation guide</a:t>
            </a:r>
          </a:p>
          <a:p>
            <a:pPr algn="l"/>
            <a:r>
              <a:rPr sz="1600">
                <a:solidFill>
                  <a:srgbClr val="545352"/>
                </a:solidFill>
              </a:rPr>
              <a:t>- Great support</a:t>
            </a:r>
          </a:p>
          <a:p>
            <a:pPr algn="l"/>
            <a:r>
              <a:rPr sz="1600">
                <a:solidFill>
                  <a:srgbClr val="545352"/>
                </a:solidFill>
              </a:rPr>
              <a:t>- Responsive</a:t>
            </a:r>
          </a:p>
        </p:txBody>
      </p:sp>
      <p:sp>
        <p:nvSpPr>
          <p:cNvPr id="6" name="New shape"/>
          <p:cNvSpPr/>
          <p:nvPr/>
        </p:nvSpPr>
        <p:spPr>
          <a:xfrm>
            <a:off x="7778144" y="4371418"/>
            <a:ext cx="3065326" cy="3460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pPr algn="l"/>
            <a:r>
              <a:rPr sz="1600" b="1" dirty="0">
                <a:solidFill>
                  <a:srgbClr val="545352"/>
                </a:solidFill>
              </a:rPr>
              <a:t>SDWIS State/Fed Helpdesk Support</a:t>
            </a:r>
            <a:endParaRPr lang="en-US" sz="1600" b="1" dirty="0">
              <a:solidFill>
                <a:srgbClr val="545352"/>
              </a:solidFill>
            </a:endParaRPr>
          </a:p>
          <a:p>
            <a:pPr algn="l"/>
            <a:r>
              <a:rPr sz="1600" i="1" dirty="0">
                <a:solidFill>
                  <a:srgbClr val="545352"/>
                </a:solidFill>
              </a:rPr>
              <a:t>Areas of Improvement</a:t>
            </a:r>
          </a:p>
          <a:p>
            <a:pPr algn="l"/>
            <a:r>
              <a:rPr sz="1600" dirty="0">
                <a:solidFill>
                  <a:srgbClr val="545352"/>
                </a:solidFill>
              </a:rPr>
              <a:t>- Improve response time</a:t>
            </a:r>
          </a:p>
          <a:p>
            <a:r>
              <a:rPr sz="1600" dirty="0">
                <a:solidFill>
                  <a:srgbClr val="545352"/>
                </a:solidFill>
              </a:rPr>
              <a:t>-</a:t>
            </a:r>
            <a:r>
              <a:rPr lang="en-US" sz="1600" dirty="0">
                <a:solidFill>
                  <a:srgbClr val="545352"/>
                </a:solidFill>
              </a:rPr>
              <a:t> Documentation guidance </a:t>
            </a:r>
          </a:p>
          <a:p>
            <a:pPr algn="l"/>
            <a:endParaRPr sz="1600" dirty="0"/>
          </a:p>
          <a:p>
            <a:pPr algn="l"/>
            <a:r>
              <a:rPr sz="1600" i="1" dirty="0">
                <a:solidFill>
                  <a:srgbClr val="545352"/>
                </a:solidFill>
              </a:rPr>
              <a:t>Doing Well</a:t>
            </a:r>
          </a:p>
          <a:p>
            <a:pPr algn="l"/>
            <a:r>
              <a:rPr sz="1600" dirty="0">
                <a:solidFill>
                  <a:srgbClr val="545352"/>
                </a:solidFill>
              </a:rPr>
              <a:t>-High praise of Dianna </a:t>
            </a:r>
            <a:r>
              <a:rPr sz="1600" dirty="0" err="1">
                <a:solidFill>
                  <a:srgbClr val="545352"/>
                </a:solidFill>
              </a:rPr>
              <a:t>Heaberlin</a:t>
            </a:r>
            <a:endParaRPr sz="1600" dirty="0">
              <a:solidFill>
                <a:srgbClr val="545352"/>
              </a:solidFill>
            </a:endParaRPr>
          </a:p>
        </p:txBody>
      </p:sp>
      <p:sp>
        <p:nvSpPr>
          <p:cNvPr id="7" name="New shape"/>
          <p:cNvSpPr/>
          <p:nvPr/>
        </p:nvSpPr>
        <p:spPr>
          <a:xfrm>
            <a:off x="266170" y="266229"/>
            <a:ext cx="5056748" cy="819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4313">
                <a:solidFill>
                  <a:srgbClr val="545352"/>
                </a:solidFill>
              </a:rPr>
              <a:t>SDWIS Resources</a:t>
            </a:r>
          </a:p>
        </p:txBody>
      </p:sp>
      <p:sp>
        <p:nvSpPr>
          <p:cNvPr id="8" name="New shape"/>
          <p:cNvSpPr/>
          <p:nvPr/>
        </p:nvSpPr>
        <p:spPr>
          <a:xfrm>
            <a:off x="11977688" y="266081"/>
            <a:ext cx="798512" cy="53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121">
                <a:solidFill>
                  <a:srgbClr val="545352"/>
                </a:solidFill>
              </a:rPr>
              <a:t>9</a:t>
            </a:r>
          </a:p>
          <a:p>
            <a:pPr algn="l"/>
            <a:b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
                                            <p:txEl>
                                              <p:pRg st="3" end="3"/>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P spid="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266229"/>
            <a:ext cx="13580191" cy="7933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r>
              <a:rPr sz="3600">
                <a:solidFill>
                  <a:srgbClr val="545352"/>
                </a:solidFill>
              </a:rPr>
              <a:t>Top 3 Data Management Risks/Challenges</a:t>
            </a:r>
            <a:endParaRPr lang="en-US" sz="3600">
              <a:solidFill>
                <a:srgbClr val="545352"/>
              </a:solidFill>
            </a:endParaRPr>
          </a:p>
        </p:txBody>
      </p:sp>
      <p:sp>
        <p:nvSpPr>
          <p:cNvPr id="3" name="New shape"/>
          <p:cNvSpPr/>
          <p:nvPr/>
        </p:nvSpPr>
        <p:spPr>
          <a:xfrm>
            <a:off x="0" y="910449"/>
            <a:ext cx="10347848" cy="2395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oAutofit/>
          </a:bodyPr>
          <a:lstStyle>
            <a:defPPr>
              <a:defRPr>
                <a:latin typeface="Arial Unicode MS"/>
                <a:ea typeface="Arial Unicode MS"/>
              </a:defRPr>
            </a:defPPr>
          </a:lstStyle>
          <a:p>
            <a:pPr algn="l"/>
            <a:r>
              <a:rPr sz="2000" i="1" dirty="0">
                <a:solidFill>
                  <a:srgbClr val="545352"/>
                </a:solidFill>
              </a:rPr>
              <a:t>Actions to Address Reporting Risks/</a:t>
            </a:r>
            <a:r>
              <a:rPr lang="en-US" sz="2000" i="1" dirty="0">
                <a:solidFill>
                  <a:srgbClr val="545352"/>
                </a:solidFill>
              </a:rPr>
              <a:t>Challenges</a:t>
            </a:r>
            <a:r>
              <a:rPr sz="2000" i="1" dirty="0">
                <a:solidFill>
                  <a:srgbClr val="545352"/>
                </a:solidFill>
              </a:rPr>
              <a:t>:</a:t>
            </a:r>
            <a:endParaRPr lang="en-US" sz="2000" dirty="0">
              <a:solidFill>
                <a:srgbClr val="FFFFFF"/>
              </a:solidFill>
            </a:endParaRPr>
          </a:p>
          <a:p>
            <a:pPr algn="l"/>
            <a:r>
              <a:rPr sz="2000" dirty="0">
                <a:solidFill>
                  <a:srgbClr val="545352"/>
                </a:solidFill>
              </a:rPr>
              <a:t>- Clear LCRR Data Entry Instructions</a:t>
            </a:r>
          </a:p>
          <a:p>
            <a:pPr algn="l"/>
            <a:r>
              <a:rPr sz="2000" dirty="0">
                <a:solidFill>
                  <a:srgbClr val="545352"/>
                </a:solidFill>
              </a:rPr>
              <a:t>- </a:t>
            </a:r>
            <a:r>
              <a:rPr lang="en-US" sz="2000" dirty="0">
                <a:solidFill>
                  <a:srgbClr val="545352"/>
                </a:solidFill>
              </a:rPr>
              <a:t>Tracking</a:t>
            </a:r>
            <a:r>
              <a:rPr sz="2000" dirty="0">
                <a:solidFill>
                  <a:srgbClr val="545352"/>
                </a:solidFill>
              </a:rPr>
              <a:t> and implementing LCRR</a:t>
            </a:r>
            <a:r>
              <a:rPr lang="en-US" sz="2000" dirty="0">
                <a:solidFill>
                  <a:srgbClr val="545352"/>
                </a:solidFill>
              </a:rPr>
              <a:t> support</a:t>
            </a:r>
            <a:endParaRPr sz="2000" dirty="0">
              <a:solidFill>
                <a:srgbClr val="545352"/>
              </a:solidFill>
            </a:endParaRPr>
          </a:p>
          <a:p>
            <a:pPr algn="l"/>
            <a:r>
              <a:rPr sz="2000" dirty="0">
                <a:solidFill>
                  <a:srgbClr val="545352"/>
                </a:solidFill>
              </a:rPr>
              <a:t>- Add data fields that state users need to perform their state regulations</a:t>
            </a:r>
          </a:p>
        </p:txBody>
      </p:sp>
      <p:sp>
        <p:nvSpPr>
          <p:cNvPr id="4" name="New shape"/>
          <p:cNvSpPr/>
          <p:nvPr/>
        </p:nvSpPr>
        <p:spPr>
          <a:xfrm>
            <a:off x="11977688" y="266081"/>
            <a:ext cx="798512" cy="532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121">
                <a:solidFill>
                  <a:srgbClr val="545352"/>
                </a:solidFill>
              </a:rPr>
              <a:t>10</a:t>
            </a:r>
          </a:p>
          <a:p>
            <a:pPr algn="l"/>
            <a:br/>
            <a:endParaRPr/>
          </a:p>
        </p:txBody>
      </p:sp>
      <p:pic>
        <p:nvPicPr>
          <p:cNvPr id="5" name="New picture"/>
          <p:cNvPicPr/>
          <p:nvPr/>
        </p:nvPicPr>
        <p:blipFill>
          <a:blip r:embed="rId3"/>
          <a:stretch>
            <a:fillRect/>
          </a:stretch>
        </p:blipFill>
        <p:spPr>
          <a:xfrm>
            <a:off x="0" y="2985203"/>
            <a:ext cx="12789054" cy="4202998"/>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8.14"/>
  <p:tag name="AS_TITLE" val="Aspose.Slides for .NET 4.0 Client Profile"/>
  <p:tag name="AS_VERSION" val="20.8"/>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C24E682FA4834B8453A72AD0ED93FE" ma:contentTypeVersion="34" ma:contentTypeDescription="Create a new document." ma:contentTypeScope="" ma:versionID="131680d62afe32921b4c8e32dc8ea8be">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978b1971-02e4-4e22-8d4e-24897902e7c8" xmlns:ns6="4bd2ab78-7571-449a-9e85-c0295914c86c" xmlns:ns7="74cde06e-bffd-4303-adfe-fb097bdc1913" targetNamespace="http://schemas.microsoft.com/office/2006/metadata/properties" ma:root="true" ma:fieldsID="95e92062650ddd62d36f59904f29a947" ns1:_="" ns2:_="" ns3:_="" ns4:_="" ns5:_="" ns6:_="" ns7:_="">
    <xsd:import namespace="http://schemas.microsoft.com/sharepoint/v3"/>
    <xsd:import namespace="4ffa91fb-a0ff-4ac5-b2db-65c790d184a4"/>
    <xsd:import namespace="http://schemas.microsoft.com/sharepoint.v3"/>
    <xsd:import namespace="http://schemas.microsoft.com/sharepoint/v3/fields"/>
    <xsd:import namespace="978b1971-02e4-4e22-8d4e-24897902e7c8"/>
    <xsd:import namespace="4bd2ab78-7571-449a-9e85-c0295914c86c"/>
    <xsd:import namespace="74cde06e-bffd-4303-adfe-fb097bdc1913"/>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SharedWithUsers" minOccurs="0"/>
                <xsd:element ref="ns5:SharedWithDetails" minOccurs="0"/>
                <xsd:element ref="ns6:LastSharedByUser" minOccurs="0"/>
                <xsd:element ref="ns6:LastSharedByTime" minOccurs="0"/>
                <xsd:element ref="ns7:MediaServiceMetadata" minOccurs="0"/>
                <xsd:element ref="ns7:MediaServiceFastMetadata" minOccurs="0"/>
                <xsd:element ref="ns7:About" minOccurs="0"/>
                <xsd:element ref="ns7:MediaServiceAutoTags" minOccurs="0"/>
                <xsd:element ref="ns7:MediaServiceOCR" minOccurs="0"/>
                <xsd:element ref="ns7:MediaServiceEventHashCode" minOccurs="0"/>
                <xsd:element ref="ns7:MediaServiceGenerationTime" minOccurs="0"/>
                <xsd:element ref="ns7:MediaServiceDateTaken" minOccurs="0"/>
                <xsd:element ref="ns7:MediaServiceAutoKeyPoints" minOccurs="0"/>
                <xsd:element ref="ns7: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description="" ma:hidden="true" ma:list="{d28151cc-ad8c-461a-8fcd-c036c81f34f3}" ma:internalName="TaxCatchAllLabel" ma:readOnly="true" ma:showField="CatchAllDataLabel" ma:web="4bd2ab78-7571-449a-9e85-c0295914c86c">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description="" ma:hidden="true" ma:list="{d28151cc-ad8c-461a-8fcd-c036c81f34f3}" ma:internalName="TaxCatchAll" ma:showField="CatchAllData" ma:web="4bd2ab78-7571-449a-9e85-c0295914c86c">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8b1971-02e4-4e22-8d4e-24897902e7c8" elementFormDefault="qualified">
    <xsd:import namespace="http://schemas.microsoft.com/office/2006/documentManagement/types"/>
    <xsd:import namespace="http://schemas.microsoft.com/office/infopath/2007/PartnerControls"/>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d2ab78-7571-449a-9e85-c0295914c86c" elementFormDefault="qualified">
    <xsd:import namespace="http://schemas.microsoft.com/office/2006/documentManagement/types"/>
    <xsd:import namespace="http://schemas.microsoft.com/office/infopath/2007/PartnerControls"/>
    <xsd:element name="LastSharedByUser" ma:index="31" nillable="true" ma:displayName="Last Shared By User" ma:description="" ma:internalName="LastSharedByUser" ma:readOnly="true">
      <xsd:simpleType>
        <xsd:restriction base="dms:Note">
          <xsd:maxLength value="255"/>
        </xsd:restriction>
      </xsd:simpleType>
    </xsd:element>
    <xsd:element name="LastSharedByTime" ma:index="3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4cde06e-bffd-4303-adfe-fb097bdc1913" elementFormDefault="qualified">
    <xsd:import namespace="http://schemas.microsoft.com/office/2006/documentManagement/types"/>
    <xsd:import namespace="http://schemas.microsoft.com/office/infopath/2007/PartnerControls"/>
    <xsd:element name="MediaServiceMetadata" ma:index="33" nillable="true" ma:displayName="MediaServiceMetadata" ma:description="" ma:hidden="true" ma:internalName="MediaServiceMetadata" ma:readOnly="true">
      <xsd:simpleType>
        <xsd:restriction base="dms:Note"/>
      </xsd:simpleType>
    </xsd:element>
    <xsd:element name="MediaServiceFastMetadata" ma:index="34" nillable="true" ma:displayName="MediaServiceFastMetadata" ma:description="" ma:hidden="true" ma:internalName="MediaServiceFastMetadata" ma:readOnly="true">
      <xsd:simpleType>
        <xsd:restriction base="dms:Note"/>
      </xsd:simpleType>
    </xsd:element>
    <xsd:element name="About" ma:index="35" nillable="true" ma:displayName="About" ma:internalName="About">
      <xsd:simpleType>
        <xsd:restriction base="dms:Text">
          <xsd:maxLength value="255"/>
        </xsd:restriction>
      </xsd:simpleType>
    </xsd:element>
    <xsd:element name="MediaServiceAutoTags" ma:index="36" nillable="true" ma:displayName="MediaServiceAutoTags" ma:internalName="MediaServiceAutoTags" ma:readOnly="true">
      <xsd:simpleType>
        <xsd:restriction base="dms:Text"/>
      </xsd:simpleType>
    </xsd:element>
    <xsd:element name="MediaServiceOCR" ma:index="37" nillable="true" ma:displayName="MediaServiceOCR" ma:internalName="MediaServiceOCR" ma:readOnly="true">
      <xsd:simpleType>
        <xsd:restriction base="dms:Note">
          <xsd:maxLength value="255"/>
        </xsd:restriction>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DateTaken" ma:index="40" nillable="true" ma:displayName="MediaServiceDateTaken" ma:hidden="true" ma:internalName="MediaServiceDateTaken" ma:readOnly="true">
      <xsd:simpleType>
        <xsd:restriction base="dms:Text"/>
      </xsd:simpleType>
    </xsd:element>
    <xsd:element name="MediaServiceAutoKeyPoints" ma:index="41" nillable="true" ma:displayName="MediaServiceAutoKeyPoints" ma:hidden="true" ma:internalName="MediaServiceAutoKeyPoints" ma:readOnly="true">
      <xsd:simpleType>
        <xsd:restriction base="dms:Note"/>
      </xsd:simpleType>
    </xsd:element>
    <xsd:element name="MediaServiceKeyPoints" ma:index="4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2021-05-20T12:02:12+00:00</Document_x0020_Creation_x0020_Date>
    <EPA_x0020_Office xmlns="4ffa91fb-a0ff-4ac5-b2db-65c790d184a4" xsi:nil="true"/>
    <About xmlns="74cde06e-bffd-4303-adfe-fb097bdc1913"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Props1.xml><?xml version="1.0" encoding="utf-8"?>
<ds:datastoreItem xmlns:ds="http://schemas.openxmlformats.org/officeDocument/2006/customXml" ds:itemID="{C4E5B265-BE3C-42B5-B518-E997FECC5EC7}">
  <ds:schemaRefs>
    <ds:schemaRef ds:uri="4bd2ab78-7571-449a-9e85-c0295914c86c"/>
    <ds:schemaRef ds:uri="4ffa91fb-a0ff-4ac5-b2db-65c790d184a4"/>
    <ds:schemaRef ds:uri="74cde06e-bffd-4303-adfe-fb097bdc1913"/>
    <ds:schemaRef ds:uri="978b1971-02e4-4e22-8d4e-24897902e7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199ECED-56CD-4DDA-986A-BCFAF5B13604}">
  <ds:schemaRefs>
    <ds:schemaRef ds:uri="Microsoft.SharePoint.Taxonomy.ContentTypeSync"/>
  </ds:schemaRefs>
</ds:datastoreItem>
</file>

<file path=customXml/itemProps3.xml><?xml version="1.0" encoding="utf-8"?>
<ds:datastoreItem xmlns:ds="http://schemas.openxmlformats.org/officeDocument/2006/customXml" ds:itemID="{78504E9D-B27B-46A1-B77C-3F2EF982838F}">
  <ds:schemaRefs>
    <ds:schemaRef ds:uri="http://schemas.microsoft.com/sharepoint/v3/contenttype/forms"/>
  </ds:schemaRefs>
</ds:datastoreItem>
</file>

<file path=customXml/itemProps4.xml><?xml version="1.0" encoding="utf-8"?>
<ds:datastoreItem xmlns:ds="http://schemas.openxmlformats.org/officeDocument/2006/customXml" ds:itemID="{577EDB11-C891-43FB-B7C3-B458DC48D24D}">
  <ds:schemaRefs>
    <ds:schemaRef ds:uri="4ffa91fb-a0ff-4ac5-b2db-65c790d184a4"/>
    <ds:schemaRef ds:uri="74cde06e-bffd-4303-adfe-fb097bdc1913"/>
    <ds:schemaRef ds:uri="http://schemas.microsoft.com/office/2006/metadata/properties"/>
    <ds:schemaRef ds:uri="http://schemas.microsoft.com/office/infopath/2007/PartnerControls"/>
    <ds:schemaRef ds:uri="http://schemas.microsoft.com/sharepoint.v3"/>
    <ds:schemaRef ds:uri="http://schemas.microsoft.com/sharepoint/v3"/>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otalTime>147</TotalTime>
  <Words>2832</Words>
  <Application>Microsoft Office PowerPoint</Application>
  <PresentationFormat>Custom</PresentationFormat>
  <Paragraphs>465</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Trebuchet MS</vt:lpstr>
      <vt:lpstr>Wingdings 3</vt:lpstr>
      <vt:lpstr>Facet</vt:lpstr>
      <vt:lpstr>CMDP &amp; SDWIS Survey Results May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Dickson, Caitlin</cp:lastModifiedBy>
  <cp:revision>3</cp:revision>
  <cp:lastPrinted>2021-05-19T10:04:15Z</cp:lastPrinted>
  <dcterms:created xsi:type="dcterms:W3CDTF">2021-05-19T14:04:15Z</dcterms:created>
  <dcterms:modified xsi:type="dcterms:W3CDTF">2021-05-27T20:29:19Z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0x01010003C24E682FA4834B8453A72AD0ED93FE</vt:lpwstr>
  </property>
  <property fmtid="{D5CDD505-2E9C-101B-9397-08002B2CF9AE}" pid="3" name="Document Type">
    <vt:lpwstr/>
  </property>
  <property fmtid="{D5CDD505-2E9C-101B-9397-08002B2CF9AE}" pid="4" name="TaxKeyword">
    <vt:lpwstr/>
  </property>
  <property fmtid="{D5CDD505-2E9C-101B-9397-08002B2CF9AE}" pid="5" name="EPA Subject">
    <vt:lpwstr/>
  </property>
</Properties>
</file>