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 id="2147483699" r:id="rId3"/>
    <p:sldMasterId id="2147483660" r:id="rId4"/>
  </p:sldMasterIdLst>
  <p:notesMasterIdLst>
    <p:notesMasterId r:id="rId31"/>
  </p:notesMasterIdLst>
  <p:sldIdLst>
    <p:sldId id="364" r:id="rId5"/>
    <p:sldId id="304" r:id="rId6"/>
    <p:sldId id="366" r:id="rId7"/>
    <p:sldId id="367" r:id="rId8"/>
    <p:sldId id="368" r:id="rId9"/>
    <p:sldId id="369" r:id="rId10"/>
    <p:sldId id="370" r:id="rId11"/>
    <p:sldId id="371" r:id="rId12"/>
    <p:sldId id="372" r:id="rId13"/>
    <p:sldId id="373" r:id="rId14"/>
    <p:sldId id="374" r:id="rId15"/>
    <p:sldId id="297" r:id="rId16"/>
    <p:sldId id="375" r:id="rId17"/>
    <p:sldId id="568" r:id="rId18"/>
    <p:sldId id="376" r:id="rId19"/>
    <p:sldId id="377" r:id="rId20"/>
    <p:sldId id="378" r:id="rId21"/>
    <p:sldId id="379" r:id="rId22"/>
    <p:sldId id="380" r:id="rId23"/>
    <p:sldId id="381" r:id="rId24"/>
    <p:sldId id="382" r:id="rId25"/>
    <p:sldId id="383" r:id="rId26"/>
    <p:sldId id="384" r:id="rId27"/>
    <p:sldId id="385" r:id="rId28"/>
    <p:sldId id="386" r:id="rId29"/>
    <p:sldId id="5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15EC9-D180-412B-8DD9-FB9537B4F30C}"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6F225-C3B9-4EDF-8036-6E2416F3726A}" type="slidenum">
              <a:rPr lang="en-US" smtClean="0"/>
              <a:t>‹#›</a:t>
            </a:fld>
            <a:endParaRPr lang="en-US"/>
          </a:p>
        </p:txBody>
      </p:sp>
    </p:spTree>
    <p:extLst>
      <p:ext uri="{BB962C8B-B14F-4D97-AF65-F5344CB8AC3E}">
        <p14:creationId xmlns:p14="http://schemas.microsoft.com/office/powerpoint/2010/main" val="407039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I’m going to kick this off by distinguishing between:</a:t>
            </a:r>
          </a:p>
          <a:p>
            <a:pPr marL="171450" lvl="0" indent="-171450">
              <a:buFont typeface="Arial" panose="020B0604020202020204" pitchFamily="34" charset="0"/>
              <a:buChar char="•"/>
            </a:pPr>
            <a:r>
              <a:rPr lang="en-US" dirty="0"/>
              <a:t>Participation in the </a:t>
            </a:r>
            <a:r>
              <a:rPr lang="en-US" b="1" dirty="0"/>
              <a:t>national AWOP network</a:t>
            </a:r>
          </a:p>
          <a:p>
            <a:pPr marL="171450" lvl="0" indent="-171450">
              <a:buFont typeface="Arial" panose="020B0604020202020204" pitchFamily="34" charset="0"/>
              <a:buChar char="•"/>
            </a:pPr>
            <a:r>
              <a:rPr lang="en-US" dirty="0"/>
              <a:t>Implementing an </a:t>
            </a:r>
            <a:r>
              <a:rPr lang="en-US" b="1" dirty="0"/>
              <a:t>individual AWOP</a:t>
            </a:r>
            <a:r>
              <a:rPr lang="en-US" dirty="0"/>
              <a:t> by a DW agency (state, territory, EPA </a:t>
            </a:r>
            <a:r>
              <a:rPr lang="en-US" dirty="0" err="1"/>
              <a:t>Regl</a:t>
            </a:r>
            <a:r>
              <a:rPr lang="en-US" dirty="0"/>
              <a:t> DI)</a:t>
            </a:r>
          </a:p>
          <a:p>
            <a:pPr marL="171450" lvl="0" indent="-171450">
              <a:buFont typeface="Arial" panose="020B0604020202020204" pitchFamily="34" charset="0"/>
              <a:buChar char="•"/>
            </a:pPr>
            <a:r>
              <a:rPr lang="en-US" dirty="0"/>
              <a:t>Map:  visual representation of the current </a:t>
            </a:r>
            <a:r>
              <a:rPr lang="en-US" b="1" dirty="0"/>
              <a:t>national</a:t>
            </a:r>
            <a:r>
              <a:rPr lang="en-US" dirty="0"/>
              <a:t> AWOP network. No change since last December (although NV participated in the R10 AWOP mtg last week).  Geographic EPA Regional Office boundaries are delineated and the coloration shows the four existing multi-state AWOP groups transcend those boundaries.  Not depicted on the map is the full reach of AWOP over time, as “optimization tools” have been introduced and often implemented in nearly every state, Puerto Rico and  internationally.  The coloration on the map recognizes the states that are routinely participating in AWOP events.  I’ll discuss the difference between limited participation and full participant in a moment.</a:t>
            </a:r>
          </a:p>
          <a:p>
            <a:pPr lvl="0"/>
            <a:endParaRPr lang="en-US" dirty="0"/>
          </a:p>
          <a:p>
            <a:pPr lvl="0"/>
            <a:r>
              <a:rPr lang="en-US" b="1" dirty="0"/>
              <a:t>National program Implementation </a:t>
            </a:r>
            <a:r>
              <a:rPr lang="en-US" dirty="0"/>
              <a:t>is currently through 4 existing multistate groups:</a:t>
            </a:r>
          </a:p>
          <a:p>
            <a:pPr marL="171450" lvl="0" indent="-171450">
              <a:buFont typeface="Arial" panose="020B0604020202020204" pitchFamily="34" charset="0"/>
              <a:buChar char="•"/>
            </a:pPr>
            <a:r>
              <a:rPr lang="en-US" dirty="0"/>
              <a:t>Implementation is a collaborative approach where the participants are facilitated through an ongoing strategic implementation process by members of the NOLT (TSC, ASDWA, PAI, EPA </a:t>
            </a:r>
            <a:r>
              <a:rPr lang="en-US" dirty="0" err="1"/>
              <a:t>Regnl</a:t>
            </a:r>
            <a:r>
              <a:rPr lang="en-US" dirty="0"/>
              <a:t> DW Programs)</a:t>
            </a:r>
          </a:p>
          <a:p>
            <a:pPr marL="171450" indent="-171450">
              <a:buFont typeface="Arial" panose="020B0604020202020204" pitchFamily="34" charset="0"/>
              <a:buChar char="•"/>
            </a:pPr>
            <a:r>
              <a:rPr lang="en-US" dirty="0"/>
              <a:t>Meetings and workshops are facilitated by the NOLT.  Historically conducted in-person but virtually during the pandemic.  Considering future hybrid approaches.</a:t>
            </a:r>
          </a:p>
          <a:p>
            <a:pPr marL="171450" indent="-171450">
              <a:buFont typeface="Arial" panose="020B0604020202020204" pitchFamily="34" charset="0"/>
              <a:buChar char="•"/>
            </a:pPr>
            <a:r>
              <a:rPr lang="en-US" dirty="0"/>
              <a:t>Participants share individual DW program AWOP implementation status and experiences.  NOLT demonstrates technical “tools”.  The Nominal Group Process is used to identify relevant discussion topics.  An “approach” is identified for each topic resulting in the development of action items.</a:t>
            </a:r>
          </a:p>
          <a:p>
            <a:pPr marL="171450" indent="-171450">
              <a:buFont typeface="Arial" panose="020B0604020202020204" pitchFamily="34" charset="0"/>
              <a:buChar char="•"/>
            </a:pPr>
            <a:r>
              <a:rPr lang="en-US" dirty="0"/>
              <a:t>AWOP events are open for participation by all drinking water agencies, even if they have not committed to implementation of AWOP (mention hash marks on map).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9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Julie to cover TAKE 1. HIT HIGLIGHTS only.</a:t>
            </a:r>
          </a:p>
          <a:p>
            <a:endParaRPr lang="en-US" dirty="0"/>
          </a:p>
          <a:p>
            <a:r>
              <a:rPr lang="en-US" dirty="0"/>
              <a:t>From 1995 – 2003 had a well-organized and successful state AWOP.  We had established strategies and implemented the strategies for each of the FOUR AWOP Components (Status, Evaluation, Follow-up, and Maintenance).  The 3-component model combines Evaluation and Follow-Up into Targeted Performance Improvement (TPI) component.</a:t>
            </a:r>
          </a:p>
          <a:p>
            <a:endParaRPr lang="en-US" dirty="0"/>
          </a:p>
          <a:p>
            <a:r>
              <a:rPr lang="en-US" dirty="0"/>
              <a:t>Our core team met quarterly, usually in person.  Sometimes multiple days (at least once a year).</a:t>
            </a:r>
          </a:p>
          <a:p>
            <a:endParaRPr lang="en-US" dirty="0"/>
          </a:p>
          <a:p>
            <a:r>
              <a:rPr lang="en-US" dirty="0"/>
              <a:t>We head a well-functioning, highly motivated, and successful AWOP team.</a:t>
            </a:r>
          </a:p>
          <a:p>
            <a:endParaRPr lang="en-US" dirty="0"/>
          </a:p>
          <a:p>
            <a:r>
              <a:rPr lang="en-US" dirty="0"/>
              <a:t>LDH Management waned…  went to “limited” AWOP activities….  LDH staff retired or left the state.  Experience no longer existed.</a:t>
            </a:r>
          </a:p>
        </p:txBody>
      </p:sp>
      <p:sp>
        <p:nvSpPr>
          <p:cNvPr id="4" name="Slide Number Placeholder 3"/>
          <p:cNvSpPr>
            <a:spLocks noGrp="1"/>
          </p:cNvSpPr>
          <p:nvPr>
            <p:ph type="sldNum" sz="quarter" idx="5"/>
          </p:nvPr>
        </p:nvSpPr>
        <p:spPr/>
        <p:txBody>
          <a:bodyPr/>
          <a:lstStyle/>
          <a:p>
            <a:fld id="{795454AC-BBBE-4C9A-AC48-B022E3EC9D25}" type="slidenum">
              <a:rPr lang="en-US" smtClean="0"/>
              <a:t>16</a:t>
            </a:fld>
            <a:endParaRPr lang="en-US"/>
          </a:p>
        </p:txBody>
      </p:sp>
    </p:spTree>
    <p:extLst>
      <p:ext uri="{BB962C8B-B14F-4D97-AF65-F5344CB8AC3E}">
        <p14:creationId xmlns:p14="http://schemas.microsoft.com/office/powerpoint/2010/main" val="385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Key point on this slide is the size of the “team”.  There was a “Core Team: and then there were those that participated in AWOP activities (like CPEs/PBTs) and formed a larger group of LDH staff from Central office and district/regional offices.</a:t>
            </a:r>
          </a:p>
          <a:p>
            <a:endParaRPr lang="en-US" dirty="0"/>
          </a:p>
          <a:p>
            <a:r>
              <a:rPr lang="en-US" dirty="0"/>
              <a:t>Smaller subgroup (Core team) lead overall AWOP activities, planned future events, and engaged other staff as participants.</a:t>
            </a:r>
          </a:p>
        </p:txBody>
      </p:sp>
      <p:sp>
        <p:nvSpPr>
          <p:cNvPr id="4" name="Slide Number Placeholder 3"/>
          <p:cNvSpPr>
            <a:spLocks noGrp="1"/>
          </p:cNvSpPr>
          <p:nvPr>
            <p:ph type="sldNum" sz="quarter" idx="5"/>
          </p:nvPr>
        </p:nvSpPr>
        <p:spPr/>
        <p:txBody>
          <a:bodyPr/>
          <a:lstStyle/>
          <a:p>
            <a:fld id="{795454AC-BBBE-4C9A-AC48-B022E3EC9D25}" type="slidenum">
              <a:rPr lang="en-US" smtClean="0"/>
              <a:t>17</a:t>
            </a:fld>
            <a:endParaRPr lang="en-US"/>
          </a:p>
        </p:txBody>
      </p:sp>
    </p:spTree>
    <p:extLst>
      <p:ext uri="{BB962C8B-B14F-4D97-AF65-F5344CB8AC3E}">
        <p14:creationId xmlns:p14="http://schemas.microsoft.com/office/powerpoint/2010/main" val="195664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Fly by this one, just PBT session participants (LDH staff and plants)</a:t>
            </a:r>
          </a:p>
        </p:txBody>
      </p:sp>
      <p:sp>
        <p:nvSpPr>
          <p:cNvPr id="4" name="Slide Number Placeholder 3"/>
          <p:cNvSpPr>
            <a:spLocks noGrp="1"/>
          </p:cNvSpPr>
          <p:nvPr>
            <p:ph type="sldNum" sz="quarter" idx="5"/>
          </p:nvPr>
        </p:nvSpPr>
        <p:spPr/>
        <p:txBody>
          <a:bodyPr/>
          <a:lstStyle/>
          <a:p>
            <a:fld id="{795454AC-BBBE-4C9A-AC48-B022E3EC9D25}" type="slidenum">
              <a:rPr lang="en-US" smtClean="0"/>
              <a:t>18</a:t>
            </a:fld>
            <a:endParaRPr lang="en-US"/>
          </a:p>
        </p:txBody>
      </p:sp>
    </p:spTree>
    <p:extLst>
      <p:ext uri="{BB962C8B-B14F-4D97-AF65-F5344CB8AC3E}">
        <p14:creationId xmlns:p14="http://schemas.microsoft.com/office/powerpoint/2010/main" val="120060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Fly by this one, just PBT session participants (LDH staff and plants)</a:t>
            </a:r>
          </a:p>
          <a:p>
            <a:endParaRPr lang="en-US" dirty="0"/>
          </a:p>
        </p:txBody>
      </p:sp>
      <p:sp>
        <p:nvSpPr>
          <p:cNvPr id="4" name="Slide Number Placeholder 3"/>
          <p:cNvSpPr>
            <a:spLocks noGrp="1"/>
          </p:cNvSpPr>
          <p:nvPr>
            <p:ph type="sldNum" sz="quarter" idx="5"/>
          </p:nvPr>
        </p:nvSpPr>
        <p:spPr/>
        <p:txBody>
          <a:bodyPr/>
          <a:lstStyle/>
          <a:p>
            <a:fld id="{795454AC-BBBE-4C9A-AC48-B022E3EC9D25}" type="slidenum">
              <a:rPr lang="en-US" smtClean="0"/>
              <a:t>19</a:t>
            </a:fld>
            <a:endParaRPr lang="en-US"/>
          </a:p>
        </p:txBody>
      </p:sp>
    </p:spTree>
    <p:extLst>
      <p:ext uri="{BB962C8B-B14F-4D97-AF65-F5344CB8AC3E}">
        <p14:creationId xmlns:p14="http://schemas.microsoft.com/office/powerpoint/2010/main" val="337995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Alicia to cover TAKE 2.</a:t>
            </a:r>
          </a:p>
        </p:txBody>
      </p:sp>
      <p:sp>
        <p:nvSpPr>
          <p:cNvPr id="4" name="Slide Number Placeholder 3"/>
          <p:cNvSpPr>
            <a:spLocks noGrp="1"/>
          </p:cNvSpPr>
          <p:nvPr>
            <p:ph type="sldNum" sz="quarter" idx="5"/>
          </p:nvPr>
        </p:nvSpPr>
        <p:spPr/>
        <p:txBody>
          <a:bodyPr/>
          <a:lstStyle/>
          <a:p>
            <a:fld id="{795454AC-BBBE-4C9A-AC48-B022E3EC9D25}" type="slidenum">
              <a:rPr lang="en-US" smtClean="0"/>
              <a:t>20</a:t>
            </a:fld>
            <a:endParaRPr lang="en-US"/>
          </a:p>
        </p:txBody>
      </p:sp>
    </p:spTree>
    <p:extLst>
      <p:ext uri="{BB962C8B-B14F-4D97-AF65-F5344CB8AC3E}">
        <p14:creationId xmlns:p14="http://schemas.microsoft.com/office/powerpoint/2010/main" val="277421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districts and regions are engaged in AWOP.</a:t>
            </a:r>
          </a:p>
          <a:p>
            <a:endParaRPr lang="en-US" dirty="0"/>
          </a:p>
          <a:p>
            <a:r>
              <a:rPr lang="en-US" dirty="0"/>
              <a:t>Focus has shifted from primarily SWTP-focused to be focused on GW as well as surface water, and includes DSO and DBP focus too.</a:t>
            </a:r>
          </a:p>
          <a:p>
            <a:endParaRPr lang="en-US" dirty="0"/>
          </a:p>
          <a:p>
            <a:r>
              <a:rPr lang="en-US" dirty="0"/>
              <a:t>Engagement and involvement from the two Deputy Chiefs (John Williams, Deputy Chief for D1/2 and Jennifer Kihlken, Deputy Chief for D3/4).</a:t>
            </a:r>
          </a:p>
        </p:txBody>
      </p:sp>
      <p:sp>
        <p:nvSpPr>
          <p:cNvPr id="4" name="Slide Number Placeholder 3"/>
          <p:cNvSpPr>
            <a:spLocks noGrp="1"/>
          </p:cNvSpPr>
          <p:nvPr>
            <p:ph type="sldNum" sz="quarter" idx="10"/>
          </p:nvPr>
        </p:nvSpPr>
        <p:spPr/>
        <p:txBody>
          <a:bodyPr/>
          <a:lstStyle/>
          <a:p>
            <a:fld id="{2814F378-BAA9-4D83-A7A5-DEDD2439905F}" type="slidenum">
              <a:rPr lang="en-US" smtClean="0"/>
              <a:t>21</a:t>
            </a:fld>
            <a:endParaRPr lang="en-US" dirty="0"/>
          </a:p>
        </p:txBody>
      </p:sp>
    </p:spTree>
    <p:extLst>
      <p:ext uri="{BB962C8B-B14F-4D97-AF65-F5344CB8AC3E}">
        <p14:creationId xmlns:p14="http://schemas.microsoft.com/office/powerpoint/2010/main" val="215146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Alicia to cover TAKE 2.</a:t>
            </a:r>
          </a:p>
        </p:txBody>
      </p:sp>
      <p:sp>
        <p:nvSpPr>
          <p:cNvPr id="4" name="Slide Number Placeholder 3"/>
          <p:cNvSpPr>
            <a:spLocks noGrp="1"/>
          </p:cNvSpPr>
          <p:nvPr>
            <p:ph type="sldNum" sz="quarter" idx="5"/>
          </p:nvPr>
        </p:nvSpPr>
        <p:spPr/>
        <p:txBody>
          <a:bodyPr/>
          <a:lstStyle/>
          <a:p>
            <a:fld id="{795454AC-BBBE-4C9A-AC48-B022E3EC9D25}" type="slidenum">
              <a:rPr lang="en-US" smtClean="0"/>
              <a:t>22</a:t>
            </a:fld>
            <a:endParaRPr lang="en-US"/>
          </a:p>
        </p:txBody>
      </p:sp>
    </p:spTree>
    <p:extLst>
      <p:ext uri="{BB962C8B-B14F-4D97-AF65-F5344CB8AC3E}">
        <p14:creationId xmlns:p14="http://schemas.microsoft.com/office/powerpoint/2010/main" val="152146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Alicia to cover TAKE 2.</a:t>
            </a:r>
          </a:p>
          <a:p>
            <a:endParaRPr lang="en-US" dirty="0"/>
          </a:p>
        </p:txBody>
      </p:sp>
      <p:sp>
        <p:nvSpPr>
          <p:cNvPr id="4" name="Slide Number Placeholder 3"/>
          <p:cNvSpPr>
            <a:spLocks noGrp="1"/>
          </p:cNvSpPr>
          <p:nvPr>
            <p:ph type="sldNum" sz="quarter" idx="5"/>
          </p:nvPr>
        </p:nvSpPr>
        <p:spPr/>
        <p:txBody>
          <a:bodyPr/>
          <a:lstStyle/>
          <a:p>
            <a:fld id="{795454AC-BBBE-4C9A-AC48-B022E3EC9D25}" type="slidenum">
              <a:rPr lang="en-US" smtClean="0"/>
              <a:t>23</a:t>
            </a:fld>
            <a:endParaRPr lang="en-US"/>
          </a:p>
        </p:txBody>
      </p:sp>
    </p:spTree>
    <p:extLst>
      <p:ext uri="{BB962C8B-B14F-4D97-AF65-F5344CB8AC3E}">
        <p14:creationId xmlns:p14="http://schemas.microsoft.com/office/powerpoint/2010/main" val="12180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Julie and Alicia jointly go over these bullet points.</a:t>
            </a:r>
          </a:p>
        </p:txBody>
      </p:sp>
      <p:sp>
        <p:nvSpPr>
          <p:cNvPr id="4" name="Slide Number Placeholder 3"/>
          <p:cNvSpPr>
            <a:spLocks noGrp="1"/>
          </p:cNvSpPr>
          <p:nvPr>
            <p:ph type="sldNum" sz="quarter" idx="5"/>
          </p:nvPr>
        </p:nvSpPr>
        <p:spPr/>
        <p:txBody>
          <a:bodyPr/>
          <a:lstStyle/>
          <a:p>
            <a:fld id="{795454AC-BBBE-4C9A-AC48-B022E3EC9D25}" type="slidenum">
              <a:rPr lang="en-US" smtClean="0"/>
              <a:t>24</a:t>
            </a:fld>
            <a:endParaRPr lang="en-US"/>
          </a:p>
        </p:txBody>
      </p:sp>
    </p:spTree>
    <p:extLst>
      <p:ext uri="{BB962C8B-B14F-4D97-AF65-F5344CB8AC3E}">
        <p14:creationId xmlns:p14="http://schemas.microsoft.com/office/powerpoint/2010/main" val="112777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solidFill>
                  <a:srgbClr val="FF0000"/>
                </a:solidFill>
              </a:rPr>
              <a:t>Open to questions from new states</a:t>
            </a:r>
          </a:p>
        </p:txBody>
      </p:sp>
      <p:sp>
        <p:nvSpPr>
          <p:cNvPr id="4" name="Slide Number Placeholder 3"/>
          <p:cNvSpPr>
            <a:spLocks noGrp="1"/>
          </p:cNvSpPr>
          <p:nvPr>
            <p:ph type="sldNum" sz="quarter" idx="5"/>
          </p:nvPr>
        </p:nvSpPr>
        <p:spPr/>
        <p:txBody>
          <a:bodyPr/>
          <a:lstStyle/>
          <a:p>
            <a:fld id="{795454AC-BBBE-4C9A-AC48-B022E3EC9D25}" type="slidenum">
              <a:rPr lang="en-US" smtClean="0"/>
              <a:t>25</a:t>
            </a:fld>
            <a:endParaRPr lang="en-US"/>
          </a:p>
        </p:txBody>
      </p:sp>
    </p:spTree>
    <p:extLst>
      <p:ext uri="{BB962C8B-B14F-4D97-AF65-F5344CB8AC3E}">
        <p14:creationId xmlns:p14="http://schemas.microsoft.com/office/powerpoint/2010/main" val="170270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Individual AWOP implementation </a:t>
            </a:r>
            <a:r>
              <a:rPr lang="en-US" dirty="0"/>
              <a:t>is described by this model.</a:t>
            </a:r>
          </a:p>
          <a:p>
            <a:pPr marL="171450" indent="-171450">
              <a:buFont typeface="Arial" panose="020B0604020202020204" pitchFamily="34" charset="0"/>
              <a:buChar char="•"/>
            </a:pPr>
            <a:r>
              <a:rPr lang="en-US" dirty="0"/>
              <a:t>An AWOP agency (solid colors on map) has committed to AWOP implementation.  </a:t>
            </a:r>
            <a:r>
              <a:rPr lang="en-US" i="1" dirty="0"/>
              <a:t>Implementation begins with a state drinking water administrator &amp; staff adopting some or all of the optimized performance goals and emphasizing to water system personnel the importance of meeting those goals.</a:t>
            </a:r>
          </a:p>
          <a:p>
            <a:pPr marL="171450" indent="-171450">
              <a:buFont typeface="Arial" panose="020B0604020202020204" pitchFamily="34" charset="0"/>
              <a:buChar char="•"/>
            </a:pPr>
            <a:r>
              <a:rPr lang="en-US" b="1" dirty="0"/>
              <a:t>AWOP Commitment</a:t>
            </a:r>
          </a:p>
          <a:p>
            <a:pPr marL="628650" lvl="1" indent="-171450">
              <a:buFont typeface="Arial" panose="020B0604020202020204" pitchFamily="34" charset="0"/>
              <a:buChar char="•"/>
            </a:pPr>
            <a:r>
              <a:rPr lang="en-US" b="1" dirty="0"/>
              <a:t>Nationally</a:t>
            </a:r>
            <a:r>
              <a:rPr lang="en-US" dirty="0"/>
              <a:t>, participate in the AWOP network events</a:t>
            </a:r>
          </a:p>
          <a:p>
            <a:pPr marL="628650" lvl="1" indent="-171450">
              <a:buFont typeface="Arial" panose="020B0604020202020204" pitchFamily="34" charset="0"/>
              <a:buChar char="•"/>
            </a:pPr>
            <a:r>
              <a:rPr lang="en-US" b="1" dirty="0"/>
              <a:t>Individually</a:t>
            </a:r>
            <a:r>
              <a:rPr lang="en-US" dirty="0"/>
              <a:t>, adopt AWOP goals and strive to implement this model</a:t>
            </a:r>
          </a:p>
          <a:p>
            <a:pPr marL="628650" lvl="1" indent="-171450">
              <a:buFont typeface="Arial" panose="020B0604020202020204" pitchFamily="34" charset="0"/>
              <a:buChar char="•"/>
            </a:pPr>
            <a:r>
              <a:rPr lang="en-US" dirty="0"/>
              <a:t>Encourage a review of the </a:t>
            </a:r>
            <a:r>
              <a:rPr lang="en-US" b="1" dirty="0"/>
              <a:t>2021 AWOP background documents </a:t>
            </a:r>
            <a:r>
              <a:rPr lang="en-US" dirty="0"/>
              <a:t>on the ASDWA AWOP national meeting event page that some of our AWOP states have provided.  These documents include some staff resource commitments and information regarding implementation of this model.</a:t>
            </a:r>
          </a:p>
          <a:p>
            <a:pPr marL="171450" indent="-171450">
              <a:buFont typeface="Arial" panose="020B0604020202020204" pitchFamily="34" charset="0"/>
              <a:buChar char="•"/>
            </a:pPr>
            <a:r>
              <a:rPr lang="en-US" dirty="0"/>
              <a:t>I anticipate more discussion about the AWOP commitment during the Q&amp;A session later in this meeting.</a:t>
            </a:r>
          </a:p>
          <a:p>
            <a:pPr marL="171450" indent="-171450">
              <a:buFont typeface="Arial" panose="020B0604020202020204" pitchFamily="34" charset="0"/>
              <a:buChar char="•"/>
            </a:pPr>
            <a:r>
              <a:rPr lang="en-US" dirty="0"/>
              <a:t>For now, we will provide information about accessing more AWOP resources on EPA and ASDWA websites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4</a:t>
            </a:fld>
            <a:endParaRPr lang="en-US"/>
          </a:p>
        </p:txBody>
      </p:sp>
    </p:spTree>
    <p:extLst>
      <p:ext uri="{BB962C8B-B14F-4D97-AF65-F5344CB8AC3E}">
        <p14:creationId xmlns:p14="http://schemas.microsoft.com/office/powerpoint/2010/main" val="204236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Platform we use for the AWOP network to post documents and share ideas, which are only accessible to members.  </a:t>
            </a:r>
          </a:p>
          <a:p>
            <a:endParaRPr lang="en-US" sz="1200" dirty="0"/>
          </a:p>
          <a:p>
            <a:r>
              <a:rPr lang="en-US" sz="1200" dirty="0"/>
              <a:t>The site has grown organically, so there are many aspects that are still under development – I’m the lead in TSC and built the site with support from a SharePoint expert in R6. Anything you’d like to see – let us know. </a:t>
            </a:r>
            <a:r>
              <a:rPr lang="en-US" sz="1200" dirty="0">
                <a:sym typeface="Wingdings" panose="05000000000000000000" pitchFamily="2" charset="2"/>
              </a:rPr>
              <a:t></a:t>
            </a:r>
            <a:endParaRPr lang="en-US" sz="1200" dirty="0"/>
          </a:p>
          <a:p>
            <a:endParaRPr lang="en-US" sz="1200" dirty="0"/>
          </a:p>
          <a:p>
            <a:r>
              <a:rPr lang="en-US" sz="1200" dirty="0"/>
              <a:t>A lot going on with this slide: </a:t>
            </a:r>
          </a:p>
          <a:p>
            <a:pPr marL="171450" indent="-171450">
              <a:buFont typeface="Arial" panose="020B0604020202020204" pitchFamily="34" charset="0"/>
              <a:buChar char="•"/>
            </a:pPr>
            <a:r>
              <a:rPr lang="en-US" sz="1200" dirty="0"/>
              <a:t>Eight main areas of the site</a:t>
            </a:r>
          </a:p>
          <a:p>
            <a:pPr marL="171450" indent="-171450">
              <a:buFont typeface="Arial" panose="020B0604020202020204" pitchFamily="34" charset="0"/>
              <a:buChar char="•"/>
            </a:pPr>
            <a:r>
              <a:rPr lang="en-US" sz="1200" dirty="0"/>
              <a:t>A discussion forum and announcements</a:t>
            </a:r>
          </a:p>
          <a:p>
            <a:pPr marL="171450" indent="-171450">
              <a:buFont typeface="Arial" panose="020B0604020202020204" pitchFamily="34" charset="0"/>
              <a:buChar char="•"/>
            </a:pPr>
            <a:r>
              <a:rPr lang="en-US" sz="1200" dirty="0"/>
              <a:t>Can navigate by clicking on the areas to the left or on one of these boxes for the desired area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13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Probably the most-accessed area is called “AWOP Meeting Notes” which houses all the AWOP Regional and National Meeting notes.</a:t>
            </a:r>
          </a:p>
          <a:p>
            <a:pPr marL="171450" indent="-171450">
              <a:buFont typeface="Arial" panose="020B0604020202020204" pitchFamily="34" charset="0"/>
              <a:buChar char="•"/>
            </a:pPr>
            <a:r>
              <a:rPr lang="en-US" dirty="0"/>
              <a:t>Explain….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Since Covid began, all of our meetings are virtual. Miss out on the </a:t>
            </a:r>
            <a:r>
              <a:rPr lang="en-US" dirty="0" err="1"/>
              <a:t>inperson</a:t>
            </a:r>
            <a:r>
              <a:rPr lang="en-US" dirty="0"/>
              <a:t>, it has encouraged, or empowered recording of the training topics during our regional AWOP meetings</a:t>
            </a:r>
          </a:p>
          <a:p>
            <a:pPr marL="171450" indent="-171450">
              <a:buFont typeface="Arial" panose="020B0604020202020204" pitchFamily="34" charset="0"/>
              <a:buChar char="•"/>
            </a:pPr>
            <a:r>
              <a:rPr lang="en-US" dirty="0"/>
              <a:t>Some topics include: HABs, Manganese optimization, Tank Management, AWOP Back-to-Basics, Disinfection Data Integrity, Chlorine Dioxide, and Wildfire Impacts on water quality - just to name a few.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97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showed this concept earlier, and I’m simply showing to emphasize that the information within the AWOP SharePoint site is organized by AWOP components</a:t>
            </a:r>
          </a:p>
          <a:p>
            <a:endParaRPr lang="en-US" dirty="0"/>
          </a:p>
          <a:p>
            <a:r>
              <a:rPr lang="en-US" dirty="0"/>
              <a:t>Explain:</a:t>
            </a:r>
          </a:p>
          <a:p>
            <a:pPr marL="171450" indent="-171450">
              <a:buFont typeface="Arial" panose="020B0604020202020204" pitchFamily="34" charset="0"/>
              <a:buChar char="•"/>
            </a:pPr>
            <a:r>
              <a:rPr lang="en-US" dirty="0"/>
              <a:t>Status: AWOP Goals, example status component and data integrity resources</a:t>
            </a:r>
          </a:p>
          <a:p>
            <a:pPr marL="171450" indent="-171450">
              <a:buFont typeface="Arial" panose="020B0604020202020204" pitchFamily="34" charset="0"/>
              <a:buChar char="•"/>
            </a:pPr>
            <a:r>
              <a:rPr lang="en-US" dirty="0"/>
              <a:t>TPI: Evaluation and special study protocols and training agendas.</a:t>
            </a:r>
          </a:p>
          <a:p>
            <a:pPr marL="171450" indent="-171450">
              <a:buFont typeface="Arial" panose="020B0604020202020204" pitchFamily="34" charset="0"/>
              <a:buChar char="•"/>
            </a:pPr>
            <a:r>
              <a:rPr lang="en-US" dirty="0"/>
              <a:t>Maintenance: groundhog presentations, awards program examples, and other resources</a:t>
            </a:r>
          </a:p>
          <a:p>
            <a:endParaRPr lang="en-US" dirty="0"/>
          </a:p>
          <a:p>
            <a:r>
              <a:rPr lang="en-US" dirty="0"/>
              <a:t>Hover over each box to see this.</a:t>
            </a:r>
          </a:p>
          <a:p>
            <a:r>
              <a:rPr lang="en-US" dirty="0"/>
              <a:t>Best to learn by exploring.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51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We do have one area of the site where we house “resources under development”</a:t>
            </a:r>
          </a:p>
          <a:p>
            <a:pPr marL="0" indent="0">
              <a:buFont typeface="Arial" panose="020B0604020202020204" pitchFamily="34" charset="0"/>
              <a:buNone/>
            </a:pPr>
            <a:r>
              <a:rPr lang="en-US" b="0" dirty="0"/>
              <a:t>Includes any optimization approaches that have been developed in the areas of</a:t>
            </a:r>
          </a:p>
          <a:p>
            <a:pPr marL="0" indent="0">
              <a:buFont typeface="Arial" panose="020B0604020202020204" pitchFamily="34" charset="0"/>
              <a:buNone/>
            </a:pPr>
            <a:r>
              <a:rPr lang="en-US" b="0" dirty="0"/>
              <a:t>Contact adsorption clarifies</a:t>
            </a:r>
          </a:p>
          <a:p>
            <a:pPr marL="0" indent="0">
              <a:buFont typeface="Arial" panose="020B0604020202020204" pitchFamily="34" charset="0"/>
              <a:buNone/>
            </a:pPr>
            <a:r>
              <a:rPr lang="en-US" b="0" dirty="0"/>
              <a:t>Harmful Algal Blooms</a:t>
            </a:r>
          </a:p>
          <a:p>
            <a:pPr marL="0" indent="0">
              <a:buFont typeface="Arial" panose="020B0604020202020204" pitchFamily="34" charset="0"/>
              <a:buNone/>
            </a:pPr>
            <a:r>
              <a:rPr lang="en-US" b="0" dirty="0"/>
              <a:t>Membranes</a:t>
            </a:r>
          </a:p>
          <a:p>
            <a:pPr marL="0" indent="0">
              <a:buFont typeface="Arial" panose="020B0604020202020204" pitchFamily="34" charset="0"/>
              <a:buNone/>
            </a:pPr>
            <a:r>
              <a:rPr lang="en-US" b="0" dirty="0"/>
              <a:t>Slow Sand Filtration</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Area is a little fuzzy as to what is considered under development vs. developed – in general these are areas that we would like to get more field experience with or are working to formalize, so they are resources that we can share but with that caveat.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85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Two other areas to mention…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93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Unique link: If you don’t have access to the SharePoint site, just send me an email and I can send you one.  </a:t>
            </a:r>
          </a:p>
          <a:p>
            <a:pPr marL="628650" lvl="1" indent="-171450">
              <a:buFont typeface="Arial" panose="020B0604020202020204" pitchFamily="34" charset="0"/>
              <a:buChar char="•"/>
            </a:pPr>
            <a:r>
              <a:rPr lang="en-US" dirty="0"/>
              <a:t>Earlier in the use of SharePoint we had trouble with some states not allowing access and we sometimes had to send links to personal email addresses, but I’m pretty sure that is no longer an issue for most of our users.</a:t>
            </a:r>
          </a:p>
          <a:p>
            <a:pPr marL="628650" lvl="1" indent="-171450">
              <a:buFont typeface="Arial" panose="020B0604020202020204" pitchFamily="34" charset="0"/>
              <a:buChar char="•"/>
            </a:pPr>
            <a:r>
              <a:rPr lang="en-US" dirty="0"/>
              <a:t>All users are admitted to the site as “contribute, no delete” which means should be able to download files, upload files – but not delete content from the site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786DB-46C2-4715-879D-703947BEF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33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solidFill>
                  <a:srgbClr val="FF0000"/>
                </a:solidFill>
              </a:rPr>
              <a:t>Introduce ourselves:</a:t>
            </a:r>
          </a:p>
          <a:p>
            <a:endParaRPr lang="en-US" b="1" dirty="0">
              <a:solidFill>
                <a:srgbClr val="FF0000"/>
              </a:solidFill>
            </a:endParaRPr>
          </a:p>
          <a:p>
            <a:r>
              <a:rPr lang="en-US" b="1" dirty="0">
                <a:solidFill>
                  <a:srgbClr val="FF0000"/>
                </a:solidFill>
              </a:rPr>
              <a:t>Alicia Martinez.  LDH District Engineer. With LDH for approximately 4 years, named LDH AWOP core lead in early 2018.  Co-facilitates LA’s AWOP revitalization with Julie (it helps that we get along well).</a:t>
            </a:r>
          </a:p>
          <a:p>
            <a:endParaRPr lang="en-US" b="1" dirty="0">
              <a:solidFill>
                <a:srgbClr val="FF0000"/>
              </a:solidFill>
            </a:endParaRPr>
          </a:p>
          <a:p>
            <a:r>
              <a:rPr lang="en-US" b="1" dirty="0">
                <a:solidFill>
                  <a:srgbClr val="FF0000"/>
                </a:solidFill>
              </a:rPr>
              <a:t>Julie LeBlanc. LDH AWOP Contractor. Initially started in the EPA AWOP in 1993 (CPE training), participated with state of Louisiana as a Corps employee (state-Corps partnership) 1995 - 2003, participated in “AWOP Commitment” discussion at first EPA Region 6 meeting (deal/no deal) in 1999 (LA had already completed 17 CPEs). After state-Corps partnership dissolved in 2003, I was asked to participate as a contractor to LDH to facilitate AWOP efforts. Have served in a contractor capacity since 2005 (working under my 6</a:t>
            </a:r>
            <a:r>
              <a:rPr lang="en-US" b="1" baseline="30000" dirty="0">
                <a:solidFill>
                  <a:srgbClr val="FF0000"/>
                </a:solidFill>
              </a:rPr>
              <a:t>th</a:t>
            </a:r>
            <a:r>
              <a:rPr lang="en-US" b="1" dirty="0">
                <a:solidFill>
                  <a:srgbClr val="FF0000"/>
                </a:solidFill>
              </a:rPr>
              <a:t> three (3)-year contract).  My AWOP involvement has spanned 28 years.</a:t>
            </a:r>
          </a:p>
        </p:txBody>
      </p:sp>
      <p:sp>
        <p:nvSpPr>
          <p:cNvPr id="4" name="Slide Number Placeholder 3"/>
          <p:cNvSpPr>
            <a:spLocks noGrp="1"/>
          </p:cNvSpPr>
          <p:nvPr>
            <p:ph type="sldNum" sz="quarter" idx="5"/>
          </p:nvPr>
        </p:nvSpPr>
        <p:spPr/>
        <p:txBody>
          <a:bodyPr/>
          <a:lstStyle/>
          <a:p>
            <a:fld id="{795454AC-BBBE-4C9A-AC48-B022E3EC9D25}" type="slidenum">
              <a:rPr lang="en-US" smtClean="0"/>
              <a:t>15</a:t>
            </a:fld>
            <a:endParaRPr lang="en-US"/>
          </a:p>
        </p:txBody>
      </p:sp>
    </p:spTree>
    <p:extLst>
      <p:ext uri="{BB962C8B-B14F-4D97-AF65-F5344CB8AC3E}">
        <p14:creationId xmlns:p14="http://schemas.microsoft.com/office/powerpoint/2010/main" val="414114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0A56F31-819E-1E46-BD86-D67966D3E8D0}"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072EB-A24F-5643-802A-166850F4782F}" type="slidenum">
              <a:rPr lang="en-US" smtClean="0"/>
              <a:t>‹#›</a:t>
            </a:fld>
            <a:endParaRPr lang="en-US"/>
          </a:p>
        </p:txBody>
      </p:sp>
    </p:spTree>
    <p:extLst>
      <p:ext uri="{BB962C8B-B14F-4D97-AF65-F5344CB8AC3E}">
        <p14:creationId xmlns:p14="http://schemas.microsoft.com/office/powerpoint/2010/main" val="167821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901F2-6CE1-A041-84EC-333CC1DFC91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E8FFCAB2-DCAC-4F57-9C23-3FBD43EA5698}" type="datetime1">
              <a:rPr lang="en-US" smtClean="0"/>
              <a:t>7/19/2021</a:t>
            </a:fld>
            <a:endParaRPr lang="en-US" dirty="0"/>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216633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63F8A-8D36-A640-A4E6-82496FA47BEF}"/>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8EAD6322-A6B9-4345-A175-C7556DB2189D}" type="datetime1">
              <a:rPr lang="en-US" smtClean="0"/>
              <a:t>7/19/2021</a:t>
            </a:fld>
            <a:endParaRPr lang="en-US" dirty="0"/>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92935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DFCEA-5941-F648-93F9-FB3C43505AB2}"/>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D24036A3-99E0-4FAC-9335-7127B6B1191A}" type="datetime1">
              <a:rPr lang="en-US" smtClean="0"/>
              <a:t>7/19/2021</a:t>
            </a:fld>
            <a:endParaRPr lang="en-US" dirty="0"/>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24929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A4555C-AFA3-724F-9A39-E4AE290220A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5E70CDAD-24B6-4D57-87A7-35754ED75806}" type="datetime1">
              <a:rPr lang="en-US" smtClean="0"/>
              <a:t>7/19/2021</a:t>
            </a:fld>
            <a:endParaRPr lang="en-US" dirty="0"/>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23676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16B0D8-D090-E746-AD42-B4A6F27A7C2B}"/>
              </a:ext>
            </a:extLst>
          </p:cNvPr>
          <p:cNvPicPr>
            <a:picLocks noChangeAspect="1"/>
          </p:cNvPicPr>
          <p:nvPr userDrawn="1"/>
        </p:nvPicPr>
        <p:blipFill>
          <a:blip r:embed="rId2"/>
          <a:stretch>
            <a:fillRect/>
          </a:stretch>
        </p:blipFill>
        <p:spPr>
          <a:xfrm>
            <a:off x="0" y="0"/>
            <a:ext cx="2679700" cy="6858000"/>
          </a:xfrm>
          <a:prstGeom prst="rect">
            <a:avLst/>
          </a:prstGeom>
        </p:spPr>
      </p:pic>
      <p:pic>
        <p:nvPicPr>
          <p:cNvPr id="12" name="Picture 11">
            <a:extLst>
              <a:ext uri="{FF2B5EF4-FFF2-40B4-BE49-F238E27FC236}">
                <a16:creationId xmlns:a16="http://schemas.microsoft.com/office/drawing/2014/main" id="{11A97ED8-63C1-2E4F-A1CD-7119CE3072F6}"/>
              </a:ext>
            </a:extLst>
          </p:cNvPr>
          <p:cNvPicPr>
            <a:picLocks noChangeAspect="1"/>
          </p:cNvPicPr>
          <p:nvPr userDrawn="1"/>
        </p:nvPicPr>
        <p:blipFill>
          <a:blip r:embed="rId3"/>
          <a:stretch>
            <a:fillRect/>
          </a:stretch>
        </p:blipFill>
        <p:spPr>
          <a:xfrm>
            <a:off x="9322323" y="267129"/>
            <a:ext cx="2135481" cy="655474"/>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3099334" y="1122363"/>
            <a:ext cx="7568665" cy="2387600"/>
          </a:xfrm>
        </p:spPr>
        <p:txBody>
          <a:bodyPr anchor="b"/>
          <a:lstStyle>
            <a:lvl1pPr algn="ctr">
              <a:defRPr sz="6000">
                <a:solidFill>
                  <a:srgbClr val="0F6DB7"/>
                </a:solidFill>
              </a:defRPr>
            </a:lvl1pPr>
          </a:lstStyle>
          <a:p>
            <a:r>
              <a:rPr lang="en-US" dirty="0"/>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3099334" y="3602038"/>
            <a:ext cx="7568666" cy="1655762"/>
          </a:xfrm>
        </p:spPr>
        <p:txBody>
          <a:bodyPr/>
          <a:lstStyle>
            <a:lvl1pPr marL="0" indent="0" algn="ctr">
              <a:buNone/>
              <a:defRPr sz="2400">
                <a:solidFill>
                  <a:srgbClr val="0F6D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614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8B59B8CB-5275-4246-B002-679388AE2C35}"/>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49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5218334F-3A6E-41B6-AA92-B6B2551E2961}" type="datetime1">
              <a:rPr lang="en-US" smtClean="0"/>
              <a:t>7/19/2021</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10" name="Content Placeholder 8">
            <a:extLst>
              <a:ext uri="{FF2B5EF4-FFF2-40B4-BE49-F238E27FC236}">
                <a16:creationId xmlns:a16="http://schemas.microsoft.com/office/drawing/2014/main" id="{BFE222EB-11F9-1349-BF52-9A65E8593D0D}"/>
              </a:ext>
            </a:extLst>
          </p:cNvPr>
          <p:cNvPicPr>
            <a:picLocks noChangeAspect="1"/>
          </p:cNvPicPr>
          <p:nvPr userDrawn="1"/>
        </p:nvPicPr>
        <p:blipFill>
          <a:blip r:embed="rId2"/>
          <a:stretch>
            <a:fillRect/>
          </a:stretch>
        </p:blipFill>
        <p:spPr>
          <a:xfrm rot="10800000">
            <a:off x="-6350" y="-18256"/>
            <a:ext cx="12192000" cy="3429000"/>
          </a:xfrm>
          <a:prstGeom prst="rect">
            <a:avLst/>
          </a:prstGeom>
        </p:spPr>
      </p:pic>
    </p:spTree>
    <p:extLst>
      <p:ext uri="{BB962C8B-B14F-4D97-AF65-F5344CB8AC3E}">
        <p14:creationId xmlns:p14="http://schemas.microsoft.com/office/powerpoint/2010/main" val="276443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7754E330-8A27-A045-B40F-0CD17A30572C}"/>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25B619F-EF9F-4F4F-9060-D24FCD9E4B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5926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5523E9DD-74D4-4779-B57E-A31198BE38AA}" type="datetime1">
              <a:rPr lang="en-US" smtClean="0"/>
              <a:t>7/19/2021</a:t>
            </a:fld>
            <a:endParaRPr lang="en-US"/>
          </a:p>
        </p:txBody>
      </p:sp>
      <p:pic>
        <p:nvPicPr>
          <p:cNvPr id="12" name="Content Placeholder 8">
            <a:extLst>
              <a:ext uri="{FF2B5EF4-FFF2-40B4-BE49-F238E27FC236}">
                <a16:creationId xmlns:a16="http://schemas.microsoft.com/office/drawing/2014/main" id="{38A441E4-2709-7D43-BA64-0E9C16BA9232}"/>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U.S. Environmental Protection Agency</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5341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D143C779-E621-7042-87AA-9F8B02D01396}"/>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9" name="Title 8">
            <a:extLst>
              <a:ext uri="{FF2B5EF4-FFF2-40B4-BE49-F238E27FC236}">
                <a16:creationId xmlns:a16="http://schemas.microsoft.com/office/drawing/2014/main" id="{2BA55FAD-F33D-1745-9942-640C2210BE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43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4_Title and Conten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10FD89-C021-414F-B22F-37231E9400E9}"/>
              </a:ext>
            </a:extLst>
          </p:cNvPr>
          <p:cNvPicPr>
            <a:picLocks noChangeAspect="1"/>
          </p:cNvPicPr>
          <p:nvPr userDrawn="1"/>
        </p:nvPicPr>
        <p:blipFill>
          <a:blip r:embed="rId2"/>
          <a:stretch>
            <a:fillRect/>
          </a:stretch>
        </p:blipFill>
        <p:spPr>
          <a:xfrm>
            <a:off x="0" y="3796953"/>
            <a:ext cx="12192000" cy="3109467"/>
          </a:xfrm>
          <a:prstGeom prst="rect">
            <a:avLst/>
          </a:prstGeom>
        </p:spPr>
      </p:pic>
      <p:sp>
        <p:nvSpPr>
          <p:cNvPr id="2" name="Title 1"/>
          <p:cNvSpPr>
            <a:spLocks noGrp="1"/>
          </p:cNvSpPr>
          <p:nvPr>
            <p:ph type="title" hasCustomPrompt="1"/>
          </p:nvPr>
        </p:nvSpPr>
        <p:spPr/>
        <p:txBody>
          <a:bodyPr/>
          <a:lstStyle>
            <a:lvl1pPr algn="ctr">
              <a:defRPr cap="all" baseline="0">
                <a:solidFill>
                  <a:srgbClr val="167CB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10000"/>
                  </a:schemeClr>
                </a:solidFill>
              </a:defRPr>
            </a:lvl1pPr>
            <a:lvl2pPr marL="685783" indent="-228594">
              <a:buSzPct val="95000"/>
              <a:buFont typeface="Cambria" panose="02040503050406030204" pitchFamily="18" charset="0"/>
              <a:buChar char="⎻"/>
              <a:defRPr>
                <a:solidFill>
                  <a:schemeClr val="bg2">
                    <a:lumMod val="25000"/>
                  </a:schemeClr>
                </a:solidFill>
              </a:defRPr>
            </a:lvl2pPr>
            <a:lvl3pPr marL="1142971" indent="-228594">
              <a:buSzPct val="60000"/>
              <a:buFont typeface="Wingdings" pitchFamily="2" charset="2"/>
              <a:buChar char="Ø"/>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56F31-819E-1E46-BD86-D67966D3E8D0}"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072EB-A24F-5643-802A-166850F4782F}" type="slidenum">
              <a:rPr lang="en-US" smtClean="0"/>
              <a:t>‹#›</a:t>
            </a:fld>
            <a:endParaRPr lang="en-US"/>
          </a:p>
        </p:txBody>
      </p:sp>
      <p:pic>
        <p:nvPicPr>
          <p:cNvPr id="9" name="Picture 8">
            <a:extLst>
              <a:ext uri="{FF2B5EF4-FFF2-40B4-BE49-F238E27FC236}">
                <a16:creationId xmlns:a16="http://schemas.microsoft.com/office/drawing/2014/main" id="{18DDD50C-3B08-0047-BC46-9A9D8BCEC4CE}"/>
              </a:ext>
            </a:extLst>
          </p:cNvPr>
          <p:cNvPicPr>
            <a:picLocks noChangeAspect="1"/>
          </p:cNvPicPr>
          <p:nvPr userDrawn="1"/>
        </p:nvPicPr>
        <p:blipFill>
          <a:blip r:embed="rId3">
            <a:alphaModFix amt="26000"/>
            <a:extLst>
              <a:ext uri="{28A0092B-C50C-407E-A947-70E740481C1C}">
                <a14:useLocalDpi xmlns:a14="http://schemas.microsoft.com/office/drawing/2010/main" val="0"/>
              </a:ext>
            </a:extLst>
          </a:blip>
          <a:stretch>
            <a:fillRect/>
          </a:stretch>
        </p:blipFill>
        <p:spPr>
          <a:xfrm>
            <a:off x="113034" y="6027858"/>
            <a:ext cx="612135" cy="705829"/>
          </a:xfrm>
          <a:prstGeom prst="rect">
            <a:avLst/>
          </a:prstGeom>
        </p:spPr>
      </p:pic>
    </p:spTree>
    <p:extLst>
      <p:ext uri="{BB962C8B-B14F-4D97-AF65-F5344CB8AC3E}">
        <p14:creationId xmlns:p14="http://schemas.microsoft.com/office/powerpoint/2010/main" val="1059656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135A5-6B07-9D4A-886E-C34EA980B654}"/>
              </a:ext>
            </a:extLst>
          </p:cNvPr>
          <p:cNvPicPr>
            <a:picLocks noChangeAspect="1"/>
          </p:cNvPicPr>
          <p:nvPr userDrawn="1"/>
        </p:nvPicPr>
        <p:blipFill>
          <a:blip r:embed="rId2"/>
          <a:stretch>
            <a:fillRect/>
          </a:stretch>
        </p:blipFill>
        <p:spPr>
          <a:xfrm>
            <a:off x="0" y="0"/>
            <a:ext cx="2679700" cy="6858000"/>
          </a:xfrm>
          <a:prstGeom prst="rect">
            <a:avLst/>
          </a:prstGeom>
        </p:spPr>
      </p:pic>
      <p:pic>
        <p:nvPicPr>
          <p:cNvPr id="8" name="Picture 7">
            <a:extLst>
              <a:ext uri="{FF2B5EF4-FFF2-40B4-BE49-F238E27FC236}">
                <a16:creationId xmlns:a16="http://schemas.microsoft.com/office/drawing/2014/main" id="{0192F557-0AE6-FC4C-BE75-365CF898B2A3}"/>
              </a:ext>
            </a:extLst>
          </p:cNvPr>
          <p:cNvPicPr>
            <a:picLocks noChangeAspect="1"/>
          </p:cNvPicPr>
          <p:nvPr userDrawn="1"/>
        </p:nvPicPr>
        <p:blipFill>
          <a:blip r:embed="rId3"/>
          <a:stretch>
            <a:fillRect/>
          </a:stretch>
        </p:blipFill>
        <p:spPr>
          <a:xfrm>
            <a:off x="9433047" y="227468"/>
            <a:ext cx="2445119" cy="750516"/>
          </a:xfrm>
          <a:prstGeom prst="rect">
            <a:avLst/>
          </a:prstGeom>
        </p:spPr>
      </p:pic>
    </p:spTree>
    <p:extLst>
      <p:ext uri="{BB962C8B-B14F-4D97-AF65-F5344CB8AC3E}">
        <p14:creationId xmlns:p14="http://schemas.microsoft.com/office/powerpoint/2010/main" val="19505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448495A2-B1D6-2648-99EE-D42B93A7C491}"/>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586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2A9D6496-1891-4743-A4BD-0BE7BC823D04}"/>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749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A1655B9-5125-A243-BD79-18B3A977F9AB}"/>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523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A4D40EE-0275-FF45-88FD-94F4CD8F91EC}"/>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24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3E9D1F1-BF3C-4A8B-BE93-B279F806463A}" type="datetime1">
              <a:rPr lang="en-US" smtClean="0">
                <a:solidFill>
                  <a:prstClr val="black"/>
                </a:solidFill>
              </a:rPr>
              <a:t>7/19/2021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9234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18A427-D56F-4A75-81BF-3B416AF6B600}" type="datetime1">
              <a:rPr lang="en-US" smtClean="0">
                <a:solidFill>
                  <a:prstClr val="black"/>
                </a:solidFill>
              </a:rPr>
              <a:t>7/19/2021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642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F5A6BF-7877-4732-91C1-AFB8FC3250C6}" type="datetime1">
              <a:rPr lang="en-US" smtClean="0">
                <a:solidFill>
                  <a:prstClr val="black"/>
                </a:solidFill>
              </a:rPr>
              <a:t>7/19/2021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903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FA74538-4F83-4FEB-9E65-441E1D817B86}" type="datetime1">
              <a:rPr lang="en-US" smtClean="0">
                <a:solidFill>
                  <a:prstClr val="black"/>
                </a:solidFill>
              </a:rPr>
              <a:t>7/19/2021</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0885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6C25B9C-133B-4272-BE10-48CE746E13E2}" type="datetime1">
              <a:rPr lang="en-US" smtClean="0">
                <a:solidFill>
                  <a:prstClr val="black"/>
                </a:solidFill>
              </a:rPr>
              <a:t>7/19/2021</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59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5A82F-9704-2949-ACDC-27DB1C94C1C5}"/>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541983A9-493D-4B40-A5AC-73CE6725EDF9}" type="datetime1">
              <a:rPr lang="en-US" smtClean="0"/>
              <a:t>7/19/2021</a:t>
            </a:fld>
            <a:endParaRPr lang="en-US" dirty="0"/>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336201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FD27921-17E3-47AF-BBFA-1FE52E451BD7}" type="datetime1">
              <a:rPr lang="en-US" smtClean="0">
                <a:solidFill>
                  <a:prstClr val="black"/>
                </a:solidFill>
              </a:rPr>
              <a:t>7/19/2021</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732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4A541D4-DCA7-4E4E-800A-CA9504853E14}" type="datetime1">
              <a:rPr lang="en-US" smtClean="0">
                <a:solidFill>
                  <a:prstClr val="black"/>
                </a:solidFill>
              </a:rPr>
              <a:t>7/19/2021</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7442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39D8A7C-3D0E-463E-83D0-ED50D1FCF175}" type="datetime1">
              <a:rPr lang="en-US" smtClean="0">
                <a:solidFill>
                  <a:prstClr val="black"/>
                </a:solidFill>
              </a:rPr>
              <a:t>7/19/2021</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117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C6D2796-FB09-4374-B0DC-12E164FAFD24}" type="datetime1">
              <a:rPr lang="en-US" smtClean="0">
                <a:solidFill>
                  <a:prstClr val="black"/>
                </a:solidFill>
              </a:rPr>
              <a:t>7/19/2021</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55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D48346-2548-4EEB-B2C6-5145A8B79BC9}" type="datetime1">
              <a:rPr lang="en-US" smtClean="0">
                <a:solidFill>
                  <a:prstClr val="black"/>
                </a:solidFill>
              </a:rPr>
              <a:t>7/19/2021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137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435B8F9-9145-45A4-8883-0A63F5E8199C}" type="datetime1">
              <a:rPr lang="en-US" smtClean="0">
                <a:solidFill>
                  <a:prstClr val="black"/>
                </a:solidFill>
              </a:rPr>
              <a:t>7/19/2021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91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2"/>
          </p:nvPr>
        </p:nvSpPr>
        <p:spPr/>
        <p:txBody>
          <a:body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6324600"/>
            <a:ext cx="4978400" cy="457200"/>
          </a:xfrm>
          <a:prstGeom prst="rect">
            <a:avLst/>
          </a:prstGeom>
        </p:spPr>
      </p:pic>
    </p:spTree>
    <p:extLst>
      <p:ext uri="{BB962C8B-B14F-4D97-AF65-F5344CB8AC3E}">
        <p14:creationId xmlns:p14="http://schemas.microsoft.com/office/powerpoint/2010/main" val="90691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A820A6-B377-6244-9FBF-4C325C95E1CC}"/>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lvl1pPr>
              <a:defRPr>
                <a:solidFill>
                  <a:schemeClr val="bg1"/>
                </a:solidFill>
              </a:defRPr>
            </a:lvl1pPr>
          </a:lstStyle>
          <a:p>
            <a:fld id="{41E29CED-94BA-466F-9E77-3E23AA2A2688}" type="datetime1">
              <a:rPr lang="en-US" smtClean="0"/>
              <a:t>7/19/2021</a:t>
            </a:fld>
            <a:endParaRPr lang="en-US" dirty="0"/>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lvl1pPr>
              <a:defRPr>
                <a:solidFill>
                  <a:schemeClr val="bg1"/>
                </a:solidFill>
              </a:defRPr>
            </a:lvl1p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lvl1pPr>
              <a:defRPr>
                <a:solidFill>
                  <a:schemeClr val="bg1"/>
                </a:solidFill>
              </a:defRPr>
            </a:lvl1pPr>
          </a:lstStyle>
          <a:p>
            <a:fld id="{8D9C3B4F-4B7B-9A4F-9F3C-3A4901A33979}" type="slidenum">
              <a:rPr lang="en-US" smtClean="0"/>
              <a:pPr/>
              <a:t>‹#›</a:t>
            </a:fld>
            <a:endParaRPr lang="en-US" dirty="0"/>
          </a:p>
        </p:txBody>
      </p:sp>
    </p:spTree>
    <p:extLst>
      <p:ext uri="{BB962C8B-B14F-4D97-AF65-F5344CB8AC3E}">
        <p14:creationId xmlns:p14="http://schemas.microsoft.com/office/powerpoint/2010/main" val="42542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D5A-6B7F-524B-9ED1-5A8C30B82C3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49BBB43B-155B-41E7-85A3-0ABAF15BB82A}" type="datetime1">
              <a:rPr lang="en-US" smtClean="0"/>
              <a:t>7/19/2021</a:t>
            </a:fld>
            <a:endParaRPr lang="en-US" dirty="0"/>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00822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31D77-1A94-8B40-AEEA-DBA79C39B96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8303DCA5-452F-406E-99FD-AB1B359549DE}" type="datetime1">
              <a:rPr lang="en-US" smtClean="0"/>
              <a:t>7/19/2021</a:t>
            </a:fld>
            <a:endParaRPr lang="en-US" dirty="0"/>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99800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03575757-CAB7-4BF5-BD25-DA32005F17F0}" type="datetime1">
              <a:rPr lang="en-US" smtClean="0"/>
              <a:t>7/19/2021</a:t>
            </a:fld>
            <a:endParaRPr lang="en-US" dirty="0"/>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409702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2374040B-592B-4A36-936D-A829229E5022}" type="datetime1">
              <a:rPr lang="en-US" smtClean="0"/>
              <a:t>7/19/2021</a:t>
            </a:fld>
            <a:endParaRPr lang="en-US" dirty="0"/>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98514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4E484-5D7F-0143-8D15-DB44A7DE0630}"/>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66543F05-05D6-45C9-B4F1-10A168CA53D8}" type="datetime1">
              <a:rPr lang="en-US" smtClean="0"/>
              <a:t>7/19/2021</a:t>
            </a:fld>
            <a:endParaRPr lang="en-US" dirty="0"/>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9th Biennial Natl AWOP Mtg; New State/New Staff - July 2021</a:t>
            </a:r>
            <a:endParaRPr lang="en-US" dirty="0"/>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966312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987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6F31-819E-1E46-BD86-D67966D3E8D0}" type="datetimeFigureOut">
              <a:rPr lang="en-US" smtClean="0"/>
              <a:pPr/>
              <a:t>7/19/2021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072EB-A24F-5643-802A-166850F4782F}" type="slidenum">
              <a:rPr lang="en-US" smtClean="0"/>
              <a:pPr/>
              <a:t>‹#›</a:t>
            </a:fld>
            <a:endParaRPr lang="en-US" dirty="0"/>
          </a:p>
        </p:txBody>
      </p:sp>
    </p:spTree>
    <p:extLst>
      <p:ext uri="{BB962C8B-B14F-4D97-AF65-F5344CB8AC3E}">
        <p14:creationId xmlns:p14="http://schemas.microsoft.com/office/powerpoint/2010/main" val="1179804525"/>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685800" rtl="0" eaLnBrk="1" latinLnBrk="0" hangingPunct="1">
        <a:lnSpc>
          <a:spcPct val="90000"/>
        </a:lnSpc>
        <a:spcBef>
          <a:spcPct val="0"/>
        </a:spcBef>
        <a:buNone/>
        <a:defRPr sz="3300" b="1" kern="1200">
          <a:solidFill>
            <a:srgbClr val="167CB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90000"/>
        </a:lnSpc>
        <a:spcBef>
          <a:spcPts val="375"/>
        </a:spcBef>
        <a:buFont typeface="Cambria" panose="02040503050406030204" pitchFamily="18" charset="0"/>
        <a:buChar char="⎻"/>
        <a:defRPr sz="18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90000"/>
        </a:lnSpc>
        <a:spcBef>
          <a:spcPts val="375"/>
        </a:spcBef>
        <a:buSzPct val="60000"/>
        <a:buFont typeface="Wingdings" pitchFamily="2" charset="2"/>
        <a:buChar char="Ø"/>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A41C2-E099-4A25-A070-6194EB3A7C19}" type="datetime1">
              <a:rPr lang="en-US" smtClean="0"/>
              <a:t>7/19/2021</a:t>
            </a:fld>
            <a:endParaRPr lang="en-US" dirty="0"/>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9th Biennial Natl AWOP Mtg; New State/New Staff - July 2021</a:t>
            </a:r>
            <a:endParaRPr lang="en-US" dirty="0"/>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dirty="0"/>
          </a:p>
        </p:txBody>
      </p:sp>
    </p:spTree>
    <p:extLst>
      <p:ext uri="{BB962C8B-B14F-4D97-AF65-F5344CB8AC3E}">
        <p14:creationId xmlns:p14="http://schemas.microsoft.com/office/powerpoint/2010/main" val="29994425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8AB7-AD48-4B4E-9654-EE66C3C35B13}" type="datetime1">
              <a:rPr lang="en-US" smtClean="0"/>
              <a:t>7/19/2021</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636402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31520"/>
          </a:xfrm>
          <a:prstGeom prst="rect">
            <a:avLst/>
          </a:prstGeom>
          <a:ln w="19050">
            <a:noFill/>
            <a:prstDash val="solid"/>
          </a:ln>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19074-D390-423A-A5BD-B7D7DF5C412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609601" y="1060704"/>
            <a:ext cx="10972799"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751908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dugan.alison@epa.gov"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hyperlink" Target="http://www.dhh.la.gov/engineering" TargetMode="External"/><Relationship Id="rId3" Type="http://schemas.openxmlformats.org/officeDocument/2006/relationships/image" Target="../media/image36.png"/><Relationship Id="rId7" Type="http://schemas.openxmlformats.org/officeDocument/2006/relationships/hyperlink" Target="mailto:Barbara.Featherston@la.gov" TargetMode="External"/><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mailto:Steven.Joubert@la.gov" TargetMode="External"/><Relationship Id="rId11" Type="http://schemas.openxmlformats.org/officeDocument/2006/relationships/image" Target="../media/image23.png"/><Relationship Id="rId5" Type="http://schemas.openxmlformats.org/officeDocument/2006/relationships/hyperlink" Target="mailto:Jacob.Haffner@la.gov" TargetMode="External"/><Relationship Id="rId10" Type="http://schemas.openxmlformats.org/officeDocument/2006/relationships/hyperlink" Target="http://www.dhh.la.gov/drinkingwaterwatch" TargetMode="External"/><Relationship Id="rId4" Type="http://schemas.openxmlformats.org/officeDocument/2006/relationships/hyperlink" Target="mailto:Alicia.Martinez@la.gov" TargetMode="External"/><Relationship Id="rId9" Type="http://schemas.openxmlformats.org/officeDocument/2006/relationships/hyperlink" Target="http://www.ldh.la.gov/SafeDrinkingWat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2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1264044" y="2471993"/>
            <a:ext cx="4248318" cy="1952947"/>
          </a:xfrm>
          <a:noFill/>
        </p:spPr>
        <p:txBody>
          <a:bodyPr anchor="ct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4000" b="0" i="0" u="none" strike="noStrike" baseline="0" dirty="0">
                <a:solidFill>
                  <a:srgbClr val="080808"/>
                </a:solidFill>
                <a:latin typeface="Calibri" panose="020F0502020204030204" pitchFamily="34" charset="0"/>
              </a:rPr>
            </a:br>
            <a:r>
              <a:rPr lang="en-US" sz="4000" i="0" u="none" strike="noStrike" baseline="0" dirty="0">
                <a:solidFill>
                  <a:schemeClr val="accent1"/>
                </a:solidFill>
              </a:rPr>
              <a:t>AWOP New States and Staff Meeting</a:t>
            </a:r>
            <a:br>
              <a:rPr lang="en-US" sz="3300" dirty="0">
                <a:solidFill>
                  <a:srgbClr val="080808"/>
                </a:solidFill>
              </a:rPr>
            </a:br>
            <a:endParaRPr lang="en-US" sz="3300" dirty="0">
              <a:solidFill>
                <a:srgbClr val="080808"/>
              </a:solidFill>
            </a:endParaRP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2710333" y="4047122"/>
            <a:ext cx="2442690" cy="915772"/>
          </a:xfrm>
          <a:noFill/>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solidFill>
                  <a:schemeClr val="accent1"/>
                </a:solidFill>
              </a:rPr>
              <a:t>July 19</a:t>
            </a:r>
          </a:p>
        </p:txBody>
      </p:sp>
      <p:sp>
        <p:nvSpPr>
          <p:cNvPr id="79" name="Isosceles Triangle 78">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Isosceles Triangle 9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677ADC-F646-544C-8EB9-ECE464EBB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660" y="5091160"/>
            <a:ext cx="2524866" cy="953137"/>
          </a:xfrm>
          <a:prstGeom prst="rect">
            <a:avLst/>
          </a:prstGeom>
          <a:noFill/>
        </p:spPr>
      </p:pic>
      <p:pic>
        <p:nvPicPr>
          <p:cNvPr id="1028" name="Picture 4">
            <a:extLst>
              <a:ext uri="{FF2B5EF4-FFF2-40B4-BE49-F238E27FC236}">
                <a16:creationId xmlns:a16="http://schemas.microsoft.com/office/drawing/2014/main" id="{3F1159C9-3B0C-416C-9259-D11DD03BF1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5374" y="516526"/>
            <a:ext cx="1667086" cy="166708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DB8E1D65-CA10-48B9-BA57-C9196500CB94}"/>
              </a:ext>
            </a:extLst>
          </p:cNvPr>
          <p:cNvGrpSpPr/>
          <p:nvPr/>
        </p:nvGrpSpPr>
        <p:grpSpPr>
          <a:xfrm>
            <a:off x="8225169" y="2168616"/>
            <a:ext cx="2786027" cy="2024618"/>
            <a:chOff x="2221385" y="1036454"/>
            <a:chExt cx="4747827" cy="3649284"/>
          </a:xfrm>
        </p:grpSpPr>
        <p:sp>
          <p:nvSpPr>
            <p:cNvPr id="30" name="Flowchart: Connector 29">
              <a:extLst>
                <a:ext uri="{FF2B5EF4-FFF2-40B4-BE49-F238E27FC236}">
                  <a16:creationId xmlns:a16="http://schemas.microsoft.com/office/drawing/2014/main" id="{B67CEC0B-30A5-4C53-B8A6-80860AE3353D}"/>
                </a:ext>
              </a:extLst>
            </p:cNvPr>
            <p:cNvSpPr/>
            <p:nvPr/>
          </p:nvSpPr>
          <p:spPr>
            <a:xfrm>
              <a:off x="3783227" y="1036454"/>
              <a:ext cx="1577546" cy="1535296"/>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CC911485-D5B4-4A62-AA2D-78A56D9955DE}"/>
                </a:ext>
              </a:extLst>
            </p:cNvPr>
            <p:cNvSpPr/>
            <p:nvPr/>
          </p:nvSpPr>
          <p:spPr>
            <a:xfrm>
              <a:off x="2221385" y="3150442"/>
              <a:ext cx="1577546" cy="1535296"/>
            </a:xfrm>
            <a:prstGeom prst="flowChartConnector">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lowchart: Connector 31">
              <a:extLst>
                <a:ext uri="{FF2B5EF4-FFF2-40B4-BE49-F238E27FC236}">
                  <a16:creationId xmlns:a16="http://schemas.microsoft.com/office/drawing/2014/main" id="{9D6B6A3C-6B51-41E6-AC2E-9B1B0A65CEAD}"/>
                </a:ext>
              </a:extLst>
            </p:cNvPr>
            <p:cNvSpPr/>
            <p:nvPr/>
          </p:nvSpPr>
          <p:spPr>
            <a:xfrm>
              <a:off x="5391666" y="3150442"/>
              <a:ext cx="1577546" cy="1535296"/>
            </a:xfrm>
            <a:prstGeom prst="flowChartConnector">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Arrow: Up-Down 32">
              <a:extLst>
                <a:ext uri="{FF2B5EF4-FFF2-40B4-BE49-F238E27FC236}">
                  <a16:creationId xmlns:a16="http://schemas.microsoft.com/office/drawing/2014/main" id="{85C76EED-CA42-43C8-A5DC-D44E45470161}"/>
                </a:ext>
              </a:extLst>
            </p:cNvPr>
            <p:cNvSpPr/>
            <p:nvPr/>
          </p:nvSpPr>
          <p:spPr>
            <a:xfrm rot="19361275" flipH="1">
              <a:off x="5368806" y="2421568"/>
              <a:ext cx="45719" cy="879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Up-Down 33">
              <a:extLst>
                <a:ext uri="{FF2B5EF4-FFF2-40B4-BE49-F238E27FC236}">
                  <a16:creationId xmlns:a16="http://schemas.microsoft.com/office/drawing/2014/main" id="{99260833-CDAB-4683-B4FA-4B3A19D2F4A5}"/>
                </a:ext>
              </a:extLst>
            </p:cNvPr>
            <p:cNvSpPr/>
            <p:nvPr/>
          </p:nvSpPr>
          <p:spPr>
            <a:xfrm rot="2598179" flipH="1">
              <a:off x="3615731" y="2375374"/>
              <a:ext cx="45719" cy="879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Up-Down 34">
              <a:extLst>
                <a:ext uri="{FF2B5EF4-FFF2-40B4-BE49-F238E27FC236}">
                  <a16:creationId xmlns:a16="http://schemas.microsoft.com/office/drawing/2014/main" id="{E2747D95-8301-407A-B830-98ED3EA2EA79}"/>
                </a:ext>
              </a:extLst>
            </p:cNvPr>
            <p:cNvSpPr/>
            <p:nvPr/>
          </p:nvSpPr>
          <p:spPr>
            <a:xfrm rot="5400000" flipH="1">
              <a:off x="4509010" y="3531856"/>
              <a:ext cx="45719" cy="11503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D6F3AB0-413E-44D6-8A65-2E202134F127}"/>
                </a:ext>
              </a:extLst>
            </p:cNvPr>
            <p:cNvSpPr txBox="1"/>
            <p:nvPr/>
          </p:nvSpPr>
          <p:spPr>
            <a:xfrm>
              <a:off x="4204586" y="1606321"/>
              <a:ext cx="1313935" cy="408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Status</a:t>
              </a:r>
            </a:p>
          </p:txBody>
        </p:sp>
        <p:sp>
          <p:nvSpPr>
            <p:cNvPr id="37" name="TextBox 36">
              <a:extLst>
                <a:ext uri="{FF2B5EF4-FFF2-40B4-BE49-F238E27FC236}">
                  <a16:creationId xmlns:a16="http://schemas.microsoft.com/office/drawing/2014/main" id="{3A4B47B3-CEC0-42C6-B853-824E80B54EAA}"/>
                </a:ext>
              </a:extLst>
            </p:cNvPr>
            <p:cNvSpPr txBox="1"/>
            <p:nvPr/>
          </p:nvSpPr>
          <p:spPr>
            <a:xfrm>
              <a:off x="2279892" y="3733424"/>
              <a:ext cx="1760838" cy="408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Maintenance</a:t>
              </a:r>
            </a:p>
          </p:txBody>
        </p:sp>
        <p:sp>
          <p:nvSpPr>
            <p:cNvPr id="38" name="TextBox 37">
              <a:extLst>
                <a:ext uri="{FF2B5EF4-FFF2-40B4-BE49-F238E27FC236}">
                  <a16:creationId xmlns:a16="http://schemas.microsoft.com/office/drawing/2014/main" id="{810820D6-CD20-4D12-9A7D-09E83A1FC55D}"/>
                </a:ext>
              </a:extLst>
            </p:cNvPr>
            <p:cNvSpPr txBox="1"/>
            <p:nvPr/>
          </p:nvSpPr>
          <p:spPr>
            <a:xfrm>
              <a:off x="5360773" y="3415646"/>
              <a:ext cx="1598540" cy="9185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Targeted Performance Improvement </a:t>
              </a:r>
            </a:p>
          </p:txBody>
        </p:sp>
      </p:grpSp>
    </p:spTree>
    <p:extLst>
      <p:ext uri="{BB962C8B-B14F-4D97-AF65-F5344CB8AC3E}">
        <p14:creationId xmlns:p14="http://schemas.microsoft.com/office/powerpoint/2010/main" val="327783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451757" y="136525"/>
            <a:ext cx="10985738" cy="1325562"/>
          </a:xfrm>
        </p:spPr>
        <p:txBody>
          <a:bodyPr>
            <a:normAutofit/>
          </a:bodyPr>
          <a:lstStyle/>
          <a:p>
            <a:r>
              <a:rPr lang="en-US" b="1" dirty="0"/>
              <a:t>State Developed Resources and AWOP Calendar</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C3B4F-4B7B-9A4F-9F3C-3A4901A339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12FFEDA5-1D1A-40C4-B73C-FD69F1606021}"/>
              </a:ext>
            </a:extLst>
          </p:cNvPr>
          <p:cNvSpPr>
            <a:spLocks noGrp="1"/>
          </p:cNvSpPr>
          <p:nvPr>
            <p:ph idx="1"/>
          </p:nvPr>
        </p:nvSpPr>
        <p:spPr>
          <a:xfrm>
            <a:off x="451757" y="1462087"/>
            <a:ext cx="9568721" cy="1117211"/>
          </a:xfrm>
        </p:spPr>
        <p:txBody>
          <a:bodyPr>
            <a:normAutofit/>
          </a:bodyPr>
          <a:lstStyle/>
          <a:p>
            <a:r>
              <a:rPr lang="en-US" dirty="0"/>
              <a:t>Optimization related resources developed by states within the AWOP network to support drinking water optimization efforts</a:t>
            </a:r>
          </a:p>
        </p:txBody>
      </p:sp>
      <p:pic>
        <p:nvPicPr>
          <p:cNvPr id="4" name="Picture 3">
            <a:extLst>
              <a:ext uri="{FF2B5EF4-FFF2-40B4-BE49-F238E27FC236}">
                <a16:creationId xmlns:a16="http://schemas.microsoft.com/office/drawing/2014/main" id="{B358D285-F716-4717-B2D3-405CD9CA07BD}"/>
              </a:ext>
            </a:extLst>
          </p:cNvPr>
          <p:cNvPicPr>
            <a:picLocks noChangeAspect="1"/>
          </p:cNvPicPr>
          <p:nvPr/>
        </p:nvPicPr>
        <p:blipFill>
          <a:blip r:embed="rId3"/>
          <a:stretch>
            <a:fillRect/>
          </a:stretch>
        </p:blipFill>
        <p:spPr>
          <a:xfrm>
            <a:off x="4023828" y="2520753"/>
            <a:ext cx="7868054" cy="3835597"/>
          </a:xfrm>
          <a:prstGeom prst="rect">
            <a:avLst/>
          </a:prstGeom>
        </p:spPr>
      </p:pic>
      <p:sp>
        <p:nvSpPr>
          <p:cNvPr id="10" name="Content Placeholder 8">
            <a:extLst>
              <a:ext uri="{FF2B5EF4-FFF2-40B4-BE49-F238E27FC236}">
                <a16:creationId xmlns:a16="http://schemas.microsoft.com/office/drawing/2014/main" id="{9E6AB763-8B1C-4D9C-B60A-DD3D7190E51A}"/>
              </a:ext>
            </a:extLst>
          </p:cNvPr>
          <p:cNvSpPr txBox="1">
            <a:spLocks/>
          </p:cNvSpPr>
          <p:nvPr/>
        </p:nvSpPr>
        <p:spPr>
          <a:xfrm>
            <a:off x="451757" y="2579298"/>
            <a:ext cx="3271953" cy="247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AWOP Events Calendar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Both areas still a work in progress…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284BF4D1-92BC-4C19-9F78-EE64662670AC}"/>
              </a:ext>
            </a:extLst>
          </p:cNvPr>
          <p:cNvSpPr/>
          <p:nvPr/>
        </p:nvSpPr>
        <p:spPr>
          <a:xfrm>
            <a:off x="7385372" y="3807502"/>
            <a:ext cx="3422536" cy="209472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4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986230" y="424245"/>
            <a:ext cx="3611880" cy="1535865"/>
          </a:xfrm>
        </p:spPr>
        <p:txBody>
          <a:bodyPr vert="horz" lIns="91440" tIns="45720" rIns="91440" bIns="45720" rtlCol="0" anchor="ctr">
            <a:normAutofit/>
          </a:bodyPr>
          <a:lstStyle/>
          <a:p>
            <a:r>
              <a:rPr lang="en-US" sz="4000" b="1" dirty="0">
                <a:latin typeface="Calibri" panose="020F0502020204030204" pitchFamily="34" charset="0"/>
                <a:cs typeface="Calibri" panose="020F0502020204030204" pitchFamily="34" charset="0"/>
              </a:rPr>
              <a:t>Summary</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5300640" y="542280"/>
            <a:ext cx="6336944" cy="1535865"/>
          </a:xfrm>
        </p:spPr>
        <p:txBody>
          <a:bodyPr vert="horz" lIns="91440" tIns="45720" rIns="91440" bIns="45720" rtlCol="0" anchor="ctr">
            <a:noAutofit/>
          </a:bodyPr>
          <a:lstStyle/>
          <a:p>
            <a:r>
              <a:rPr lang="en-US" sz="2400" dirty="0"/>
              <a:t>A </a:t>
            </a:r>
            <a:r>
              <a:rPr lang="en-US" sz="2400" b="1" dirty="0"/>
              <a:t>unique link</a:t>
            </a:r>
            <a:r>
              <a:rPr lang="en-US" sz="2400" dirty="0"/>
              <a:t> is needed to access the site</a:t>
            </a:r>
          </a:p>
          <a:p>
            <a:r>
              <a:rPr lang="en-US" sz="2400" dirty="0"/>
              <a:t>Please email </a:t>
            </a:r>
            <a:r>
              <a:rPr lang="en-US" sz="2400" dirty="0">
                <a:hlinkClick r:id="rId3"/>
              </a:rPr>
              <a:t>dugan.alison@epa.gov</a:t>
            </a:r>
            <a:r>
              <a:rPr lang="en-US" sz="2400" dirty="0"/>
              <a:t> so I can connect you!</a:t>
            </a:r>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9C3B4F-4B7B-9A4F-9F3C-3A4901A33979}"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FBE0401-A8C0-4354-984D-12E3EAFCDCCD}"/>
              </a:ext>
            </a:extLst>
          </p:cNvPr>
          <p:cNvPicPr>
            <a:picLocks noChangeAspect="1"/>
          </p:cNvPicPr>
          <p:nvPr/>
        </p:nvPicPr>
        <p:blipFill rotWithShape="1">
          <a:blip r:embed="rId4"/>
          <a:srcRect t="4498" b="11221"/>
          <a:stretch/>
        </p:blipFill>
        <p:spPr>
          <a:xfrm>
            <a:off x="0" y="2583335"/>
            <a:ext cx="11887811" cy="4212106"/>
          </a:xfrm>
          <a:prstGeom prst="rect">
            <a:avLst/>
          </a:prstGeom>
        </p:spPr>
      </p:pic>
    </p:spTree>
    <p:extLst>
      <p:ext uri="{BB962C8B-B14F-4D97-AF65-F5344CB8AC3E}">
        <p14:creationId xmlns:p14="http://schemas.microsoft.com/office/powerpoint/2010/main" val="217104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4C7D-7F39-C34C-9671-52A33585CC11}"/>
              </a:ext>
            </a:extLst>
          </p:cNvPr>
          <p:cNvSpPr>
            <a:spLocks noGrp="1"/>
          </p:cNvSpPr>
          <p:nvPr>
            <p:ph type="title"/>
          </p:nvPr>
        </p:nvSpPr>
        <p:spPr/>
        <p:txBody>
          <a:bodyPr>
            <a:normAutofit/>
          </a:bodyPr>
          <a:lstStyle/>
          <a:p>
            <a:r>
              <a:rPr lang="en-US" sz="3600"/>
              <a:t>Who is </a:t>
            </a:r>
            <a:r>
              <a:rPr lang="en-US" sz="3600" err="1"/>
              <a:t>Asdwa</a:t>
            </a:r>
            <a:r>
              <a:rPr lang="en-US" sz="3600"/>
              <a:t>?</a:t>
            </a:r>
          </a:p>
        </p:txBody>
      </p:sp>
      <p:sp>
        <p:nvSpPr>
          <p:cNvPr id="3" name="Content Placeholder 2">
            <a:extLst>
              <a:ext uri="{FF2B5EF4-FFF2-40B4-BE49-F238E27FC236}">
                <a16:creationId xmlns:a16="http://schemas.microsoft.com/office/drawing/2014/main" id="{B0AB4558-12D5-5A46-A8AF-924692FF29A4}"/>
              </a:ext>
            </a:extLst>
          </p:cNvPr>
          <p:cNvSpPr>
            <a:spLocks noGrp="1"/>
          </p:cNvSpPr>
          <p:nvPr>
            <p:ph idx="1"/>
          </p:nvPr>
        </p:nvSpPr>
        <p:spPr>
          <a:xfrm>
            <a:off x="838200" y="1595435"/>
            <a:ext cx="10515600" cy="4351339"/>
          </a:xfrm>
        </p:spPr>
        <p:txBody>
          <a:bodyPr>
            <a:noAutofit/>
          </a:bodyPr>
          <a:lstStyle/>
          <a:p>
            <a:pPr marL="0" indent="0">
              <a:buNone/>
            </a:pPr>
            <a:r>
              <a:rPr lang="en-US" sz="2800" b="1" i="0">
                <a:solidFill>
                  <a:srgbClr val="000000"/>
                </a:solidFill>
                <a:effectLst/>
              </a:rPr>
              <a:t>The Association of State Drinking Water Administrators (ASDWA)</a:t>
            </a:r>
            <a:r>
              <a:rPr lang="en-US" sz="2800" b="0" i="0">
                <a:solidFill>
                  <a:srgbClr val="000000"/>
                </a:solidFill>
                <a:effectLst/>
              </a:rPr>
              <a:t> is the professional Association serving state drinking water programs. Formed in 1984 to address a growing need for state administrators to have national representation.</a:t>
            </a:r>
          </a:p>
          <a:p>
            <a:pPr marL="0" indent="0">
              <a:buNone/>
            </a:pPr>
            <a:endParaRPr lang="en-US" sz="2800">
              <a:solidFill>
                <a:srgbClr val="000000"/>
              </a:solidFill>
            </a:endParaRPr>
          </a:p>
          <a:p>
            <a:pPr marL="0" indent="0">
              <a:buNone/>
            </a:pPr>
            <a:r>
              <a:rPr lang="en-US" sz="2800" b="1" i="0">
                <a:solidFill>
                  <a:srgbClr val="000000"/>
                </a:solidFill>
                <a:effectLst/>
              </a:rPr>
              <a:t>ASDWA members</a:t>
            </a:r>
            <a:r>
              <a:rPr lang="en-US" sz="2800" b="0" i="0">
                <a:solidFill>
                  <a:srgbClr val="000000"/>
                </a:solidFill>
                <a:effectLst/>
              </a:rPr>
              <a:t> are the drinking water program administrators in the 50 states, the five territories, the Navajo Nation, and the District of Columbia. (15 of the 50 state drinking water programs are located in state departments of health, 32 are located in state departments of the environment or natural resources, and 3 are in mixed departments of health and environment.)</a:t>
            </a:r>
            <a:endParaRPr lang="en-US" sz="2800"/>
          </a:p>
        </p:txBody>
      </p:sp>
    </p:spTree>
    <p:extLst>
      <p:ext uri="{BB962C8B-B14F-4D97-AF65-F5344CB8AC3E}">
        <p14:creationId xmlns:p14="http://schemas.microsoft.com/office/powerpoint/2010/main" val="317445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4C7D-7F39-C34C-9671-52A33585CC11}"/>
              </a:ext>
            </a:extLst>
          </p:cNvPr>
          <p:cNvSpPr>
            <a:spLocks noGrp="1"/>
          </p:cNvSpPr>
          <p:nvPr>
            <p:ph type="title"/>
          </p:nvPr>
        </p:nvSpPr>
        <p:spPr/>
        <p:txBody>
          <a:bodyPr>
            <a:normAutofit/>
          </a:bodyPr>
          <a:lstStyle/>
          <a:p>
            <a:r>
              <a:rPr lang="en-US" sz="3600" dirty="0"/>
              <a:t>ASDWA Resources</a:t>
            </a:r>
          </a:p>
        </p:txBody>
      </p:sp>
      <p:sp>
        <p:nvSpPr>
          <p:cNvPr id="3" name="Content Placeholder 2">
            <a:extLst>
              <a:ext uri="{FF2B5EF4-FFF2-40B4-BE49-F238E27FC236}">
                <a16:creationId xmlns:a16="http://schemas.microsoft.com/office/drawing/2014/main" id="{B0AB4558-12D5-5A46-A8AF-924692FF29A4}"/>
              </a:ext>
            </a:extLst>
          </p:cNvPr>
          <p:cNvSpPr>
            <a:spLocks noGrp="1"/>
          </p:cNvSpPr>
          <p:nvPr>
            <p:ph idx="1"/>
          </p:nvPr>
        </p:nvSpPr>
        <p:spPr>
          <a:xfrm>
            <a:off x="838200" y="1595435"/>
            <a:ext cx="10515600" cy="4351339"/>
          </a:xfrm>
        </p:spPr>
        <p:txBody>
          <a:bodyPr>
            <a:noAutofit/>
          </a:bodyPr>
          <a:lstStyle/>
          <a:p>
            <a:pPr marL="0" indent="0">
              <a:buNone/>
            </a:pPr>
            <a:r>
              <a:rPr lang="en-US" sz="2800" b="1" i="0" dirty="0">
                <a:solidFill>
                  <a:srgbClr val="000000"/>
                </a:solidFill>
                <a:effectLst/>
              </a:rPr>
              <a:t>ASDWA AWOP Webpage (https://www.asdwa.org/awop/)</a:t>
            </a:r>
            <a:endParaRPr lang="en-US" sz="2800" b="0" i="0" dirty="0">
              <a:solidFill>
                <a:srgbClr val="000000"/>
              </a:solidFill>
              <a:effectLst/>
            </a:endParaRPr>
          </a:p>
          <a:p>
            <a:pPr marL="0" indent="0">
              <a:buNone/>
            </a:pPr>
            <a:endParaRPr lang="en-US" sz="2800" dirty="0">
              <a:solidFill>
                <a:srgbClr val="000000"/>
              </a:solidFill>
            </a:endParaRPr>
          </a:p>
          <a:p>
            <a:pPr marL="0" indent="0">
              <a:buNone/>
            </a:pPr>
            <a:r>
              <a:rPr lang="en-US" sz="2800" b="1" i="0" dirty="0">
                <a:solidFill>
                  <a:srgbClr val="000000"/>
                </a:solidFill>
                <a:effectLst/>
              </a:rPr>
              <a:t>ASDWA AWOP UserVoice (http://feedback.asdwa.org/)</a:t>
            </a:r>
            <a:endParaRPr lang="en-US" sz="2800" dirty="0"/>
          </a:p>
        </p:txBody>
      </p:sp>
    </p:spTree>
    <p:extLst>
      <p:ext uri="{BB962C8B-B14F-4D97-AF65-F5344CB8AC3E}">
        <p14:creationId xmlns:p14="http://schemas.microsoft.com/office/powerpoint/2010/main" val="16372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0CE005-719E-BF41-8043-D94CC7525340}"/>
              </a:ext>
            </a:extLst>
          </p:cNvPr>
          <p:cNvPicPr>
            <a:picLocks noChangeAspect="1"/>
          </p:cNvPicPr>
          <p:nvPr/>
        </p:nvPicPr>
        <p:blipFill>
          <a:blip r:embed="rId2">
            <a:alphaModFix amt="79000"/>
          </a:blip>
          <a:stretch>
            <a:fillRect/>
          </a:stretch>
        </p:blipFill>
        <p:spPr>
          <a:xfrm>
            <a:off x="2" y="0"/>
            <a:ext cx="12191997" cy="7095064"/>
          </a:xfrm>
          <a:prstGeom prst="rect">
            <a:avLst/>
          </a:prstGeom>
        </p:spPr>
      </p:pic>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798896" y="1523005"/>
            <a:ext cx="10594208" cy="1423988"/>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4400" b="0" i="0" u="none" strike="noStrike" baseline="0" dirty="0">
                <a:solidFill>
                  <a:srgbClr val="000000"/>
                </a:solidFill>
                <a:latin typeface="Calibri" panose="020F0502020204030204" pitchFamily="34" charset="0"/>
              </a:rPr>
            </a:br>
            <a:r>
              <a:rPr lang="en-US" sz="4400" b="0" i="0" u="none" strike="noStrike" baseline="0" dirty="0">
                <a:solidFill>
                  <a:srgbClr val="000000"/>
                </a:solidFill>
                <a:latin typeface="Calibri" panose="020F0502020204030204" pitchFamily="34" charset="0"/>
              </a:rPr>
              <a:t> </a:t>
            </a:r>
            <a:r>
              <a:rPr lang="en-US" sz="6000" i="0" u="none" strike="noStrike" baseline="0" dirty="0">
                <a:solidFill>
                  <a:schemeClr val="accent1"/>
                </a:solidFill>
              </a:rPr>
              <a:t>New State Training Option</a:t>
            </a:r>
            <a:br>
              <a:rPr lang="en-US" sz="5867" dirty="0">
                <a:solidFill>
                  <a:schemeClr val="accent1"/>
                </a:solidFill>
              </a:rPr>
            </a:br>
            <a:r>
              <a:rPr lang="en-US" sz="5867" dirty="0">
                <a:solidFill>
                  <a:schemeClr val="accent1"/>
                </a:solidFill>
              </a:rPr>
              <a:t> </a:t>
            </a: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1524000" y="2234999"/>
            <a:ext cx="9144000" cy="1655763"/>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solidFill>
                  <a:schemeClr val="accent1"/>
                </a:solidFill>
              </a:rPr>
              <a:t>PAI</a:t>
            </a:r>
          </a:p>
        </p:txBody>
      </p:sp>
    </p:spTree>
    <p:extLst>
      <p:ext uri="{BB962C8B-B14F-4D97-AF65-F5344CB8AC3E}">
        <p14:creationId xmlns:p14="http://schemas.microsoft.com/office/powerpoint/2010/main" val="179116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917"/>
            <a:ext cx="9144000" cy="816827"/>
          </a:xfrm>
          <a:ln>
            <a:noFill/>
          </a:ln>
          <a:effectLst/>
        </p:spPr>
        <p:txBody>
          <a:bodyPr>
            <a:noAutofit/>
          </a:bodyPr>
          <a:lstStyle/>
          <a:p>
            <a:r>
              <a:rPr lang="en-US" sz="3200" b="1" dirty="0">
                <a:solidFill>
                  <a:schemeClr val="accent1">
                    <a:lumMod val="50000"/>
                  </a:schemeClr>
                </a:solidFill>
              </a:rPr>
              <a:t>Louisiana AWOP Revitalization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5638800"/>
            <a:ext cx="2849561" cy="10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E865713-A79A-43B4-88D1-D6B1215FC635}"/>
              </a:ext>
            </a:extLst>
          </p:cNvPr>
          <p:cNvPicPr>
            <a:picLocks noChangeAspect="1"/>
          </p:cNvPicPr>
          <p:nvPr/>
        </p:nvPicPr>
        <p:blipFill>
          <a:blip r:embed="rId4"/>
          <a:stretch>
            <a:fillRect/>
          </a:stretch>
        </p:blipFill>
        <p:spPr>
          <a:xfrm>
            <a:off x="7944904" y="4059708"/>
            <a:ext cx="2499577" cy="2645893"/>
          </a:xfrm>
          <a:prstGeom prst="rect">
            <a:avLst/>
          </a:prstGeom>
        </p:spPr>
      </p:pic>
      <p:sp>
        <p:nvSpPr>
          <p:cNvPr id="9" name="Subtitle 2">
            <a:extLst>
              <a:ext uri="{FF2B5EF4-FFF2-40B4-BE49-F238E27FC236}">
                <a16:creationId xmlns:a16="http://schemas.microsoft.com/office/drawing/2014/main" id="{74CD6C8D-F353-4C6B-B815-148A83CE4B92}"/>
              </a:ext>
            </a:extLst>
          </p:cNvPr>
          <p:cNvSpPr txBox="1">
            <a:spLocks/>
          </p:cNvSpPr>
          <p:nvPr/>
        </p:nvSpPr>
        <p:spPr>
          <a:xfrm>
            <a:off x="2552700" y="1614009"/>
            <a:ext cx="7086600" cy="362998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200" dirty="0">
                <a:solidFill>
                  <a:schemeClr val="tx1"/>
                </a:solidFill>
              </a:rPr>
              <a:t>Alicia Martinez, P.E</a:t>
            </a:r>
            <a:r>
              <a:rPr lang="en-US" sz="2000" dirty="0">
                <a:solidFill>
                  <a:schemeClr val="tx1"/>
                </a:solidFill>
              </a:rPr>
              <a:t>.</a:t>
            </a:r>
          </a:p>
          <a:p>
            <a:r>
              <a:rPr lang="en-US" sz="3300" dirty="0">
                <a:solidFill>
                  <a:schemeClr val="tx1"/>
                </a:solidFill>
              </a:rPr>
              <a:t>LDH District Engineer, District 1 and LDH AWOP Lead</a:t>
            </a:r>
          </a:p>
          <a:p>
            <a:r>
              <a:rPr lang="en-US" sz="3300" dirty="0">
                <a:solidFill>
                  <a:schemeClr val="tx1"/>
                </a:solidFill>
              </a:rPr>
              <a:t>alicia.martinez@la.gov</a:t>
            </a:r>
          </a:p>
          <a:p>
            <a:endParaRPr lang="en-US" sz="3300" dirty="0">
              <a:solidFill>
                <a:schemeClr val="tx1"/>
              </a:solidFill>
            </a:endParaRPr>
          </a:p>
          <a:p>
            <a:r>
              <a:rPr lang="en-US" sz="6200" dirty="0">
                <a:solidFill>
                  <a:schemeClr val="tx1"/>
                </a:solidFill>
              </a:rPr>
              <a:t>Julie Z. LeBlanc, P.E</a:t>
            </a:r>
            <a:r>
              <a:rPr lang="en-US" sz="2000" dirty="0">
                <a:solidFill>
                  <a:schemeClr val="tx1"/>
                </a:solidFill>
              </a:rPr>
              <a:t>.</a:t>
            </a:r>
          </a:p>
          <a:p>
            <a:r>
              <a:rPr lang="en-US" sz="3300" dirty="0">
                <a:solidFill>
                  <a:schemeClr val="tx1"/>
                </a:solidFill>
              </a:rPr>
              <a:t>LDH AWOP Contractor</a:t>
            </a:r>
          </a:p>
          <a:p>
            <a:r>
              <a:rPr lang="en-US" sz="3300" dirty="0">
                <a:solidFill>
                  <a:schemeClr val="tx1"/>
                </a:solidFill>
              </a:rPr>
              <a:t>julie.z.leblanc@gmail.com</a:t>
            </a:r>
          </a:p>
          <a:p>
            <a:endParaRPr lang="en-US" sz="3300" dirty="0">
              <a:solidFill>
                <a:schemeClr val="tx1"/>
              </a:solidFill>
            </a:endParaRPr>
          </a:p>
          <a:p>
            <a:endParaRPr lang="en-US" sz="3300" dirty="0">
              <a:solidFill>
                <a:schemeClr val="tx1"/>
              </a:solidFill>
            </a:endParaRPr>
          </a:p>
          <a:p>
            <a:endParaRPr lang="en-US" sz="3300" dirty="0">
              <a:solidFill>
                <a:schemeClr val="tx1"/>
              </a:solidFill>
            </a:endParaRPr>
          </a:p>
          <a:p>
            <a:endParaRPr lang="en-US" sz="3200" dirty="0"/>
          </a:p>
        </p:txBody>
      </p:sp>
      <p:sp>
        <p:nvSpPr>
          <p:cNvPr id="3" name="Slide Number Placeholder 2">
            <a:extLst>
              <a:ext uri="{FF2B5EF4-FFF2-40B4-BE49-F238E27FC236}">
                <a16:creationId xmlns:a16="http://schemas.microsoft.com/office/drawing/2014/main" id="{18B829D2-995B-40AA-A23C-C381F0D4B9CB}"/>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01559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270" y="140961"/>
            <a:ext cx="8229600" cy="737064"/>
          </a:xfrm>
        </p:spPr>
        <p:txBody>
          <a:bodyPr>
            <a:normAutofit/>
          </a:bodyPr>
          <a:lstStyle/>
          <a:p>
            <a:r>
              <a:rPr lang="en-US" sz="3600" dirty="0"/>
              <a:t>AWOP in Louisiana – </a:t>
            </a:r>
            <a:r>
              <a:rPr lang="en-US" sz="3600" dirty="0">
                <a:solidFill>
                  <a:srgbClr val="FF0000"/>
                </a:solidFill>
              </a:rPr>
              <a:t>“Take 1”</a:t>
            </a:r>
          </a:p>
        </p:txBody>
      </p:sp>
      <p:sp>
        <p:nvSpPr>
          <p:cNvPr id="8" name="Title 1"/>
          <p:cNvSpPr txBox="1">
            <a:spLocks/>
          </p:cNvSpPr>
          <p:nvPr/>
        </p:nvSpPr>
        <p:spPr>
          <a:xfrm>
            <a:off x="1524000" y="914400"/>
            <a:ext cx="9157386" cy="5943600"/>
          </a:xfrm>
          <a:prstGeom prst="rect">
            <a:avLst/>
          </a:prstGeom>
        </p:spPr>
        <p:txBody>
          <a:bodyPr rIns="91440" anchor="b">
            <a:normAutofit fontScale="92500" lnSpcReduction="10000"/>
            <a:scene3d>
              <a:camera prst="orthographicFront"/>
              <a:lightRig rig="soft" dir="t">
                <a:rot lat="0" lon="0" rev="2400000"/>
              </a:lightRig>
            </a:scene3d>
            <a:sp3d>
              <a:bevelT w="19050" h="12700"/>
            </a:sp3d>
          </a:bodyPr>
          <a:lstStyle>
            <a:lvl1pPr marL="54864" algn="ct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397764" indent="-342900" algn="l">
              <a:buFont typeface="Arial" panose="020B0604020202020204" pitchFamily="34" charset="0"/>
              <a:buChar char="•"/>
            </a:pPr>
            <a:r>
              <a:rPr lang="en-US" sz="2000" u="sng" dirty="0">
                <a:solidFill>
                  <a:schemeClr val="tx1"/>
                </a:solidFill>
              </a:rPr>
              <a:t>Sep 1995:</a:t>
            </a:r>
            <a:r>
              <a:rPr lang="en-US" sz="2000" dirty="0">
                <a:solidFill>
                  <a:schemeClr val="tx1"/>
                </a:solidFill>
              </a:rPr>
              <a:t> LA completed 3 training CPEs (EPA TSC, PAI and University of Cincinnati)</a:t>
            </a:r>
          </a:p>
          <a:p>
            <a:pPr marL="397764" indent="-342900" algn="l">
              <a:buFont typeface="Arial" panose="020B0604020202020204" pitchFamily="34" charset="0"/>
              <a:buChar char="•"/>
            </a:pPr>
            <a:endParaRPr lang="en-US" sz="2000" dirty="0">
              <a:solidFill>
                <a:schemeClr val="tx1"/>
              </a:solidFill>
            </a:endParaRPr>
          </a:p>
          <a:p>
            <a:pPr marL="397764" indent="-342900" algn="l">
              <a:buFont typeface="Arial" panose="020B0604020202020204" pitchFamily="34" charset="0"/>
              <a:buChar char="•"/>
            </a:pPr>
            <a:r>
              <a:rPr lang="en-US" sz="2000" u="sng" dirty="0">
                <a:solidFill>
                  <a:schemeClr val="tx1"/>
                </a:solidFill>
              </a:rPr>
              <a:t>Apr 1999:</a:t>
            </a:r>
            <a:r>
              <a:rPr lang="en-US" sz="2000" dirty="0">
                <a:solidFill>
                  <a:schemeClr val="tx1"/>
                </a:solidFill>
              </a:rPr>
              <a:t> EPA Region 6 AWOP kicked off in OKC, OK (LA had conducted 17 CPEs within the state)</a:t>
            </a:r>
          </a:p>
          <a:p>
            <a:pPr marL="397764" indent="-342900" algn="l">
              <a:buFont typeface="Arial" panose="020B0604020202020204" pitchFamily="34" charset="0"/>
              <a:buChar char="•"/>
            </a:pPr>
            <a:endParaRPr lang="en-US" sz="2000" dirty="0">
              <a:solidFill>
                <a:schemeClr val="tx1"/>
              </a:solidFill>
            </a:endParaRPr>
          </a:p>
          <a:p>
            <a:pPr marL="397764" indent="-342900" algn="l">
              <a:buFont typeface="Arial" panose="020B0604020202020204" pitchFamily="34" charset="0"/>
              <a:buChar char="•"/>
            </a:pPr>
            <a:r>
              <a:rPr lang="en-US" sz="2000" u="sng" dirty="0">
                <a:solidFill>
                  <a:schemeClr val="tx1"/>
                </a:solidFill>
              </a:rPr>
              <a:t>Jan 2000:</a:t>
            </a:r>
            <a:r>
              <a:rPr lang="en-US" sz="2000" dirty="0">
                <a:solidFill>
                  <a:schemeClr val="tx1"/>
                </a:solidFill>
              </a:rPr>
              <a:t> LA formally adopted optimized performance goals (letters sent to all SWTPs) and started to rank plants yearly against the AWOP prioritization criteria</a:t>
            </a:r>
          </a:p>
          <a:p>
            <a:pPr marL="397764" indent="-342900" algn="l">
              <a:buFont typeface="Arial" panose="020B0604020202020204" pitchFamily="34" charset="0"/>
              <a:buChar char="•"/>
            </a:pPr>
            <a:endParaRPr lang="en-US" sz="2000" dirty="0">
              <a:solidFill>
                <a:schemeClr val="tx1"/>
              </a:solidFill>
            </a:endParaRPr>
          </a:p>
          <a:p>
            <a:pPr marL="397764" indent="-342900" algn="l">
              <a:buFont typeface="Arial" panose="020B0604020202020204" pitchFamily="34" charset="0"/>
              <a:buChar char="•"/>
            </a:pPr>
            <a:r>
              <a:rPr lang="en-US" sz="2000" u="sng" dirty="0">
                <a:solidFill>
                  <a:schemeClr val="tx1"/>
                </a:solidFill>
              </a:rPr>
              <a:t>Between 1995-2006: </a:t>
            </a:r>
            <a:r>
              <a:rPr lang="en-US" sz="2000" dirty="0">
                <a:solidFill>
                  <a:schemeClr val="tx1"/>
                </a:solidFill>
              </a:rPr>
              <a:t>completed 36 Comprehensive Performance Evaluations (CPEs) and 9 stand-alone Filter Assessments </a:t>
            </a:r>
          </a:p>
          <a:p>
            <a:pPr marL="397764" indent="-342900" algn="l">
              <a:buFont typeface="Arial" panose="020B0604020202020204" pitchFamily="34" charset="0"/>
              <a:buChar char="•"/>
            </a:pPr>
            <a:endParaRPr lang="en-US" sz="2000" dirty="0">
              <a:solidFill>
                <a:schemeClr val="tx1"/>
              </a:solidFill>
            </a:endParaRPr>
          </a:p>
          <a:p>
            <a:pPr marL="397764" indent="-342900" algn="l">
              <a:buFont typeface="Arial" panose="020B0604020202020204" pitchFamily="34" charset="0"/>
              <a:buChar char="•"/>
            </a:pPr>
            <a:r>
              <a:rPr lang="en-US" sz="2000" u="sng" dirty="0">
                <a:solidFill>
                  <a:schemeClr val="tx1"/>
                </a:solidFill>
              </a:rPr>
              <a:t>Between 2002 – 2006:</a:t>
            </a:r>
            <a:r>
              <a:rPr lang="en-US" sz="2000" dirty="0">
                <a:solidFill>
                  <a:schemeClr val="tx1"/>
                </a:solidFill>
              </a:rPr>
              <a:t> Completed 4 turbidity-based Performance-Based Training (PBTs) series with total of 20 plants completing </a:t>
            </a:r>
          </a:p>
          <a:p>
            <a:pPr marL="397764" indent="-342900" algn="l">
              <a:buFont typeface="Arial" panose="020B0604020202020204" pitchFamily="34" charset="0"/>
              <a:buChar char="•"/>
            </a:pPr>
            <a:endParaRPr lang="en-US" sz="2000" u="sng" dirty="0">
              <a:solidFill>
                <a:schemeClr val="tx1"/>
              </a:solidFill>
            </a:endParaRPr>
          </a:p>
          <a:p>
            <a:pPr marL="397764" indent="-342900" algn="l">
              <a:buFont typeface="Arial" panose="020B0604020202020204" pitchFamily="34" charset="0"/>
              <a:buChar char="•"/>
            </a:pPr>
            <a:r>
              <a:rPr lang="en-US" sz="2000" u="sng" dirty="0">
                <a:solidFill>
                  <a:schemeClr val="tx1"/>
                </a:solidFill>
              </a:rPr>
              <a:t>May 2011:</a:t>
            </a:r>
            <a:r>
              <a:rPr lang="en-US" sz="2000" dirty="0">
                <a:solidFill>
                  <a:schemeClr val="tx1"/>
                </a:solidFill>
              </a:rPr>
              <a:t>  Completed 13</a:t>
            </a:r>
            <a:r>
              <a:rPr lang="en-US" sz="2000" baseline="30000" dirty="0">
                <a:solidFill>
                  <a:schemeClr val="tx1"/>
                </a:solidFill>
              </a:rPr>
              <a:t>th</a:t>
            </a:r>
            <a:r>
              <a:rPr lang="en-US" sz="2000" dirty="0">
                <a:solidFill>
                  <a:schemeClr val="tx1"/>
                </a:solidFill>
              </a:rPr>
              <a:t> year of prioritization of all SWTPs based upon risk to public health, this yearly ranking was used to focus AWOP activities</a:t>
            </a:r>
          </a:p>
          <a:p>
            <a:pPr marL="397764" indent="-342900" algn="l">
              <a:buFont typeface="Arial" panose="020B0604020202020204" pitchFamily="34" charset="0"/>
              <a:buChar char="•"/>
            </a:pPr>
            <a:endParaRPr lang="en-US" sz="2000" u="sng" dirty="0">
              <a:solidFill>
                <a:schemeClr val="tx1"/>
              </a:solidFill>
            </a:endParaRPr>
          </a:p>
          <a:p>
            <a:pPr marL="397764" indent="-342900" algn="l">
              <a:buFont typeface="Arial" panose="020B0604020202020204" pitchFamily="34" charset="0"/>
              <a:buChar char="•"/>
            </a:pPr>
            <a:r>
              <a:rPr lang="en-US" sz="2000" u="sng" dirty="0">
                <a:solidFill>
                  <a:schemeClr val="tx1"/>
                </a:solidFill>
              </a:rPr>
              <a:t>Nov 2014:</a:t>
            </a:r>
            <a:r>
              <a:rPr lang="en-US" sz="2000" dirty="0">
                <a:solidFill>
                  <a:schemeClr val="tx1"/>
                </a:solidFill>
              </a:rPr>
              <a:t> Distribution system sampling exercise (EPA/LA)</a:t>
            </a:r>
          </a:p>
          <a:p>
            <a:pPr marL="397764" indent="-342900" algn="l">
              <a:buFont typeface="Arial" panose="020B0604020202020204" pitchFamily="34" charset="0"/>
              <a:buChar char="•"/>
            </a:pPr>
            <a:endParaRPr lang="en-US" sz="2000" dirty="0">
              <a:solidFill>
                <a:schemeClr val="tx1"/>
              </a:solidFill>
            </a:endParaRPr>
          </a:p>
          <a:p>
            <a:pPr marL="397764" indent="-342900" algn="l">
              <a:buFont typeface="Arial" panose="020B0604020202020204" pitchFamily="34" charset="0"/>
              <a:buChar char="•"/>
            </a:pPr>
            <a:r>
              <a:rPr lang="en-US" sz="2000" u="sng" dirty="0">
                <a:solidFill>
                  <a:schemeClr val="tx1"/>
                </a:solidFill>
              </a:rPr>
              <a:t>2014-2017:</a:t>
            </a:r>
            <a:r>
              <a:rPr lang="en-US" sz="2000" dirty="0">
                <a:solidFill>
                  <a:schemeClr val="tx1"/>
                </a:solidFill>
              </a:rPr>
              <a:t> Participation in Region 6/7 AWOP activities (no real team)</a:t>
            </a:r>
          </a:p>
        </p:txBody>
      </p:sp>
      <p:sp>
        <p:nvSpPr>
          <p:cNvPr id="3" name="Slide Number Placeholder 2">
            <a:extLst>
              <a:ext uri="{FF2B5EF4-FFF2-40B4-BE49-F238E27FC236}">
                <a16:creationId xmlns:a16="http://schemas.microsoft.com/office/drawing/2014/main" id="{45A517E4-B070-4551-9270-38AE27A6139A}"/>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82192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8560D-6DA3-494F-B339-A6D79116C58E}"/>
              </a:ext>
            </a:extLst>
          </p:cNvPr>
          <p:cNvPicPr>
            <a:picLocks noChangeAspect="1"/>
          </p:cNvPicPr>
          <p:nvPr/>
        </p:nvPicPr>
        <p:blipFill>
          <a:blip r:embed="rId3"/>
          <a:stretch>
            <a:fillRect/>
          </a:stretch>
        </p:blipFill>
        <p:spPr>
          <a:xfrm>
            <a:off x="1525563" y="830317"/>
            <a:ext cx="3462828" cy="4572396"/>
          </a:xfrm>
          <a:prstGeom prst="rect">
            <a:avLst/>
          </a:prstGeom>
        </p:spPr>
      </p:pic>
      <p:sp>
        <p:nvSpPr>
          <p:cNvPr id="2" name="Title 1"/>
          <p:cNvSpPr>
            <a:spLocks noGrp="1"/>
          </p:cNvSpPr>
          <p:nvPr>
            <p:ph type="title"/>
          </p:nvPr>
        </p:nvSpPr>
        <p:spPr>
          <a:xfrm>
            <a:off x="2018270" y="93253"/>
            <a:ext cx="8229600" cy="737064"/>
          </a:xfrm>
        </p:spPr>
        <p:txBody>
          <a:bodyPr>
            <a:normAutofit/>
          </a:bodyPr>
          <a:lstStyle/>
          <a:p>
            <a:r>
              <a:rPr lang="en-US" sz="3600" dirty="0"/>
              <a:t>AWOP in Louisiana – </a:t>
            </a:r>
            <a:r>
              <a:rPr lang="en-US" sz="3600" dirty="0">
                <a:solidFill>
                  <a:srgbClr val="FF0000"/>
                </a:solidFill>
              </a:rPr>
              <a:t>“Take 1”</a:t>
            </a:r>
          </a:p>
        </p:txBody>
      </p:sp>
      <p:pic>
        <p:nvPicPr>
          <p:cNvPr id="5" name="Picture 4" descr="Caryn Sample1" title="Jar Testing">
            <a:extLst>
              <a:ext uri="{FF2B5EF4-FFF2-40B4-BE49-F238E27FC236}">
                <a16:creationId xmlns:a16="http://schemas.microsoft.com/office/drawing/2014/main" id="{6E5D07AC-F395-4171-86DE-1E53471F42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963" y="4547323"/>
            <a:ext cx="2955980" cy="2217425"/>
          </a:xfrm>
          <a:prstGeom prst="rect">
            <a:avLst/>
          </a:prstGeom>
          <a:noFill/>
          <a:ln w="3175">
            <a:solidFill>
              <a:srgbClr val="33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C93C4D-711C-488A-A3A2-7CDD47C3BBEE}"/>
              </a:ext>
            </a:extLst>
          </p:cNvPr>
          <p:cNvPicPr>
            <a:picLocks noChangeAspect="1"/>
          </p:cNvPicPr>
          <p:nvPr/>
        </p:nvPicPr>
        <p:blipFill rotWithShape="1">
          <a:blip r:embed="rId5"/>
          <a:srcRect r="29137"/>
          <a:stretch/>
        </p:blipFill>
        <p:spPr>
          <a:xfrm>
            <a:off x="7352944" y="958488"/>
            <a:ext cx="3293853" cy="5219700"/>
          </a:xfrm>
          <a:prstGeom prst="rect">
            <a:avLst/>
          </a:prstGeom>
        </p:spPr>
      </p:pic>
      <p:pic>
        <p:nvPicPr>
          <p:cNvPr id="10" name="Picture 9">
            <a:extLst>
              <a:ext uri="{FF2B5EF4-FFF2-40B4-BE49-F238E27FC236}">
                <a16:creationId xmlns:a16="http://schemas.microsoft.com/office/drawing/2014/main" id="{742622DF-ABB9-4427-8EC0-276D15CA341F}"/>
              </a:ext>
            </a:extLst>
          </p:cNvPr>
          <p:cNvPicPr>
            <a:picLocks noChangeAspect="1"/>
          </p:cNvPicPr>
          <p:nvPr/>
        </p:nvPicPr>
        <p:blipFill>
          <a:blip r:embed="rId6"/>
          <a:stretch>
            <a:fillRect/>
          </a:stretch>
        </p:blipFill>
        <p:spPr>
          <a:xfrm>
            <a:off x="5023272" y="830317"/>
            <a:ext cx="2376280" cy="3611198"/>
          </a:xfrm>
          <a:prstGeom prst="rect">
            <a:avLst/>
          </a:prstGeom>
        </p:spPr>
      </p:pic>
      <p:sp>
        <p:nvSpPr>
          <p:cNvPr id="12" name="TextBox 11">
            <a:extLst>
              <a:ext uri="{FF2B5EF4-FFF2-40B4-BE49-F238E27FC236}">
                <a16:creationId xmlns:a16="http://schemas.microsoft.com/office/drawing/2014/main" id="{5524FCF8-BFAD-4C5C-A6BA-9C1AA5091D42}"/>
              </a:ext>
            </a:extLst>
          </p:cNvPr>
          <p:cNvSpPr txBox="1"/>
          <p:nvPr/>
        </p:nvSpPr>
        <p:spPr>
          <a:xfrm>
            <a:off x="1545203" y="488680"/>
            <a:ext cx="1295400" cy="584775"/>
          </a:xfrm>
          <a:prstGeom prst="rect">
            <a:avLst/>
          </a:prstGeom>
          <a:noFill/>
        </p:spPr>
        <p:txBody>
          <a:bodyPr wrap="square">
            <a:spAutoFit/>
          </a:bodyPr>
          <a:lstStyle/>
          <a:p>
            <a:r>
              <a:rPr lang="en-US" sz="3200" b="1" dirty="0">
                <a:solidFill>
                  <a:srgbClr val="00B0F0"/>
                </a:solidFill>
              </a:rPr>
              <a:t>PBTs</a:t>
            </a:r>
          </a:p>
        </p:txBody>
      </p:sp>
      <p:sp>
        <p:nvSpPr>
          <p:cNvPr id="13" name="TextBox 12">
            <a:extLst>
              <a:ext uri="{FF2B5EF4-FFF2-40B4-BE49-F238E27FC236}">
                <a16:creationId xmlns:a16="http://schemas.microsoft.com/office/drawing/2014/main" id="{686F0A5C-C433-434D-ACA1-40AC161A6FBE}"/>
              </a:ext>
            </a:extLst>
          </p:cNvPr>
          <p:cNvSpPr txBox="1"/>
          <p:nvPr/>
        </p:nvSpPr>
        <p:spPr>
          <a:xfrm>
            <a:off x="9702035" y="679813"/>
            <a:ext cx="1295400" cy="584775"/>
          </a:xfrm>
          <a:prstGeom prst="rect">
            <a:avLst/>
          </a:prstGeom>
          <a:noFill/>
        </p:spPr>
        <p:txBody>
          <a:bodyPr wrap="square">
            <a:spAutoFit/>
          </a:bodyPr>
          <a:lstStyle/>
          <a:p>
            <a:r>
              <a:rPr lang="en-US" sz="3200" b="1" dirty="0">
                <a:solidFill>
                  <a:srgbClr val="00B0F0"/>
                </a:solidFill>
              </a:rPr>
              <a:t>CPEs</a:t>
            </a:r>
          </a:p>
        </p:txBody>
      </p:sp>
      <p:sp>
        <p:nvSpPr>
          <p:cNvPr id="15" name="TextBox 14">
            <a:extLst>
              <a:ext uri="{FF2B5EF4-FFF2-40B4-BE49-F238E27FC236}">
                <a16:creationId xmlns:a16="http://schemas.microsoft.com/office/drawing/2014/main" id="{9E723EB7-7984-4A1F-88A4-AD631C8604AA}"/>
              </a:ext>
            </a:extLst>
          </p:cNvPr>
          <p:cNvSpPr txBox="1"/>
          <p:nvPr/>
        </p:nvSpPr>
        <p:spPr>
          <a:xfrm>
            <a:off x="1752600" y="5566018"/>
            <a:ext cx="4803962" cy="923330"/>
          </a:xfrm>
          <a:prstGeom prst="rect">
            <a:avLst/>
          </a:prstGeom>
          <a:noFill/>
        </p:spPr>
        <p:txBody>
          <a:bodyPr wrap="square">
            <a:spAutoFit/>
          </a:bodyPr>
          <a:lstStyle/>
          <a:p>
            <a:r>
              <a:rPr lang="en-US" sz="1800" dirty="0">
                <a:solidFill>
                  <a:srgbClr val="FF0000"/>
                </a:solidFill>
              </a:rPr>
              <a:t>“Take 1” was primarily </a:t>
            </a:r>
          </a:p>
          <a:p>
            <a:r>
              <a:rPr lang="en-US" sz="1800" dirty="0">
                <a:solidFill>
                  <a:srgbClr val="FF0000"/>
                </a:solidFill>
              </a:rPr>
              <a:t>focused on surface water </a:t>
            </a:r>
          </a:p>
          <a:p>
            <a:r>
              <a:rPr lang="en-US" sz="1800" dirty="0">
                <a:solidFill>
                  <a:srgbClr val="FF0000"/>
                </a:solidFill>
              </a:rPr>
              <a:t>and turbidity</a:t>
            </a:r>
          </a:p>
        </p:txBody>
      </p:sp>
      <p:sp>
        <p:nvSpPr>
          <p:cNvPr id="6" name="Slide Number Placeholder 5">
            <a:extLst>
              <a:ext uri="{FF2B5EF4-FFF2-40B4-BE49-F238E27FC236}">
                <a16:creationId xmlns:a16="http://schemas.microsoft.com/office/drawing/2014/main" id="{8E673E7B-71EC-4A1D-B298-0874C2894031}"/>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27940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42" name="Group 2"/>
          <p:cNvGrpSpPr>
            <a:grpSpLocks/>
          </p:cNvGrpSpPr>
          <p:nvPr/>
        </p:nvGrpSpPr>
        <p:grpSpPr bwMode="auto">
          <a:xfrm>
            <a:off x="2819400" y="2209800"/>
            <a:ext cx="7086600" cy="2590800"/>
            <a:chOff x="336" y="1440"/>
            <a:chExt cx="4635" cy="1680"/>
          </a:xfrm>
        </p:grpSpPr>
        <p:pic>
          <p:nvPicPr>
            <p:cNvPr id="419843" name="Picture 3" descr="group-photo-w-julie"/>
            <p:cNvPicPr>
              <a:picLocks noChangeAspect="1" noChangeArrowheads="1"/>
            </p:cNvPicPr>
            <p:nvPr/>
          </p:nvPicPr>
          <p:blipFill>
            <a:blip r:embed="rId3" cstate="print">
              <a:extLst>
                <a:ext uri="{28A0092B-C50C-407E-A947-70E740481C1C}">
                  <a14:useLocalDpi xmlns:a14="http://schemas.microsoft.com/office/drawing/2010/main" val="0"/>
                </a:ext>
              </a:extLst>
            </a:blip>
            <a:srcRect t="28674" b="21147"/>
            <a:stretch>
              <a:fillRect/>
            </a:stretch>
          </p:blipFill>
          <p:spPr bwMode="auto">
            <a:xfrm>
              <a:off x="336" y="1440"/>
              <a:ext cx="4464" cy="1680"/>
            </a:xfrm>
            <a:prstGeom prst="rect">
              <a:avLst/>
            </a:prstGeom>
            <a:noFill/>
            <a:extLst>
              <a:ext uri="{909E8E84-426E-40DD-AFC4-6F175D3DCCD1}">
                <a14:hiddenFill xmlns:a14="http://schemas.microsoft.com/office/drawing/2010/main">
                  <a:solidFill>
                    <a:srgbClr val="FFFFFF"/>
                  </a:solidFill>
                </a14:hiddenFill>
              </a:ext>
            </a:extLst>
          </p:spPr>
        </p:pic>
        <p:pic>
          <p:nvPicPr>
            <p:cNvPr id="419844" name="Picture 4" descr="group-photo-w-larry"/>
            <p:cNvPicPr>
              <a:picLocks noChangeAspect="1" noChangeArrowheads="1"/>
            </p:cNvPicPr>
            <p:nvPr/>
          </p:nvPicPr>
          <p:blipFill>
            <a:blip r:embed="rId4" cstate="print">
              <a:extLst>
                <a:ext uri="{28A0092B-C50C-407E-A947-70E740481C1C}">
                  <a14:useLocalDpi xmlns:a14="http://schemas.microsoft.com/office/drawing/2010/main" val="0"/>
                </a:ext>
              </a:extLst>
            </a:blip>
            <a:srcRect l="85080" t="30107" b="21147"/>
            <a:stretch>
              <a:fillRect/>
            </a:stretch>
          </p:blipFill>
          <p:spPr bwMode="auto">
            <a:xfrm>
              <a:off x="4344" y="1581"/>
              <a:ext cx="627" cy="1536"/>
            </a:xfrm>
            <a:prstGeom prst="rect">
              <a:avLst/>
            </a:prstGeom>
            <a:noFill/>
            <a:extLst>
              <a:ext uri="{909E8E84-426E-40DD-AFC4-6F175D3DCCD1}">
                <a14:hiddenFill xmlns:a14="http://schemas.microsoft.com/office/drawing/2010/main">
                  <a:solidFill>
                    <a:srgbClr val="FFFFFF"/>
                  </a:solidFill>
                </a14:hiddenFill>
              </a:ext>
            </a:extLst>
          </p:spPr>
        </p:pic>
        <p:pic>
          <p:nvPicPr>
            <p:cNvPr id="419845" name="Picture 5" descr="group-photo-w-julie"/>
            <p:cNvPicPr>
              <a:picLocks noChangeAspect="1" noChangeArrowheads="1"/>
            </p:cNvPicPr>
            <p:nvPr/>
          </p:nvPicPr>
          <p:blipFill>
            <a:blip r:embed="rId3" cstate="print">
              <a:extLst>
                <a:ext uri="{28A0092B-C50C-407E-A947-70E740481C1C}">
                  <a14:useLocalDpi xmlns:a14="http://schemas.microsoft.com/office/drawing/2010/main" val="0"/>
                </a:ext>
              </a:extLst>
            </a:blip>
            <a:srcRect l="95697" t="27240" r="1344" b="65680"/>
            <a:stretch>
              <a:fillRect/>
            </a:stretch>
          </p:blipFill>
          <p:spPr bwMode="auto">
            <a:xfrm>
              <a:off x="4272" y="1713"/>
              <a:ext cx="132" cy="237"/>
            </a:xfrm>
            <a:prstGeom prst="rect">
              <a:avLst/>
            </a:prstGeom>
            <a:noFill/>
            <a:extLst>
              <a:ext uri="{909E8E84-426E-40DD-AFC4-6F175D3DCCD1}">
                <a14:hiddenFill xmlns:a14="http://schemas.microsoft.com/office/drawing/2010/main">
                  <a:solidFill>
                    <a:srgbClr val="FFFFFF"/>
                  </a:solidFill>
                </a14:hiddenFill>
              </a:ext>
            </a:extLst>
          </p:spPr>
        </p:pic>
        <p:pic>
          <p:nvPicPr>
            <p:cNvPr id="419846" name="Picture 6" descr="group-photo-w-julie"/>
            <p:cNvPicPr>
              <a:picLocks noChangeAspect="1" noChangeArrowheads="1"/>
            </p:cNvPicPr>
            <p:nvPr/>
          </p:nvPicPr>
          <p:blipFill>
            <a:blip r:embed="rId3" cstate="print">
              <a:extLst>
                <a:ext uri="{28A0092B-C50C-407E-A947-70E740481C1C}">
                  <a14:useLocalDpi xmlns:a14="http://schemas.microsoft.com/office/drawing/2010/main" val="0"/>
                </a:ext>
              </a:extLst>
            </a:blip>
            <a:srcRect l="95496" t="27240" r="673" b="66129"/>
            <a:stretch>
              <a:fillRect/>
            </a:stretch>
          </p:blipFill>
          <p:spPr bwMode="auto">
            <a:xfrm>
              <a:off x="4800" y="1440"/>
              <a:ext cx="171" cy="222"/>
            </a:xfrm>
            <a:prstGeom prst="rect">
              <a:avLst/>
            </a:prstGeom>
            <a:noFill/>
            <a:extLst>
              <a:ext uri="{909E8E84-426E-40DD-AFC4-6F175D3DCCD1}">
                <a14:hiddenFill xmlns:a14="http://schemas.microsoft.com/office/drawing/2010/main">
                  <a:solidFill>
                    <a:srgbClr val="FFFFFF"/>
                  </a:solidFill>
                </a14:hiddenFill>
              </a:ext>
            </a:extLst>
          </p:spPr>
        </p:pic>
      </p:grpSp>
      <p:pic>
        <p:nvPicPr>
          <p:cNvPr id="419847" name="Picture 7" descr="group1"/>
          <p:cNvPicPr>
            <a:picLocks noChangeAspect="1" noChangeArrowheads="1"/>
          </p:cNvPicPr>
          <p:nvPr/>
        </p:nvPicPr>
        <p:blipFill>
          <a:blip r:embed="rId5">
            <a:extLst>
              <a:ext uri="{28A0092B-C50C-407E-A947-70E740481C1C}">
                <a14:useLocalDpi xmlns:a14="http://schemas.microsoft.com/office/drawing/2010/main" val="0"/>
              </a:ext>
            </a:extLst>
          </a:blip>
          <a:srcRect l="4706" t="34499" r="9412" b="16890"/>
          <a:stretch>
            <a:fillRect/>
          </a:stretch>
        </p:blipFill>
        <p:spPr bwMode="auto">
          <a:xfrm>
            <a:off x="5105400" y="0"/>
            <a:ext cx="5562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9848" name="Picture 8" descr="IMG_8065"/>
          <p:cNvPicPr>
            <a:picLocks noChangeAspect="1" noChangeArrowheads="1"/>
          </p:cNvPicPr>
          <p:nvPr/>
        </p:nvPicPr>
        <p:blipFill>
          <a:blip r:embed="rId6" cstate="print">
            <a:extLst>
              <a:ext uri="{28A0092B-C50C-407E-A947-70E740481C1C}">
                <a14:useLocalDpi xmlns:a14="http://schemas.microsoft.com/office/drawing/2010/main" val="0"/>
              </a:ext>
            </a:extLst>
          </a:blip>
          <a:srcRect l="12080" t="18121" r="19463" b="27516"/>
          <a:stretch>
            <a:fillRect/>
          </a:stretch>
        </p:blipFill>
        <p:spPr bwMode="auto">
          <a:xfrm>
            <a:off x="1524000" y="4800600"/>
            <a:ext cx="3886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19849" name="Rectangle 9"/>
          <p:cNvSpPr>
            <a:spLocks noChangeArrowheads="1"/>
          </p:cNvSpPr>
          <p:nvPr/>
        </p:nvSpPr>
        <p:spPr bwMode="auto">
          <a:xfrm>
            <a:off x="2544580" y="194249"/>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r>
              <a:rPr lang="en-US" altLang="en-US" sz="1800" dirty="0">
                <a:solidFill>
                  <a:schemeClr val="tx1"/>
                </a:solidFill>
                <a:latin typeface="Arial" panose="020B0604020202020204" pitchFamily="34" charset="0"/>
              </a:rPr>
              <a:t>PBT #1</a:t>
            </a:r>
          </a:p>
          <a:p>
            <a:pPr algn="r" eaLnBrk="1" hangingPunct="1"/>
            <a:r>
              <a:rPr lang="en-US" altLang="en-US" sz="1800" dirty="0">
                <a:solidFill>
                  <a:schemeClr val="tx1"/>
                </a:solidFill>
                <a:latin typeface="Arial" panose="020B0604020202020204" pitchFamily="34" charset="0"/>
              </a:rPr>
              <a:t>April 2001 – April 2002</a:t>
            </a:r>
          </a:p>
          <a:p>
            <a:pPr algn="r" eaLnBrk="1" hangingPunct="1"/>
            <a:r>
              <a:rPr lang="en-US" altLang="en-US" sz="1800" dirty="0">
                <a:solidFill>
                  <a:schemeClr val="tx1"/>
                </a:solidFill>
                <a:latin typeface="Arial" panose="020B0604020202020204" pitchFamily="34" charset="0"/>
              </a:rPr>
              <a:t>6 plants</a:t>
            </a:r>
          </a:p>
          <a:p>
            <a:pPr algn="r" eaLnBrk="1" hangingPunct="1"/>
            <a:endParaRPr lang="en-US" altLang="en-US" sz="1800" dirty="0">
              <a:solidFill>
                <a:schemeClr val="tx1"/>
              </a:solidFill>
              <a:latin typeface="Arial" panose="020B0604020202020204" pitchFamily="34" charset="0"/>
            </a:endParaRPr>
          </a:p>
        </p:txBody>
      </p:sp>
      <p:sp>
        <p:nvSpPr>
          <p:cNvPr id="419850" name="Rectangle 10"/>
          <p:cNvSpPr>
            <a:spLocks noChangeArrowheads="1"/>
          </p:cNvSpPr>
          <p:nvPr/>
        </p:nvSpPr>
        <p:spPr bwMode="auto">
          <a:xfrm>
            <a:off x="1905000" y="1521247"/>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800" dirty="0">
                <a:solidFill>
                  <a:schemeClr val="tx1"/>
                </a:solidFill>
                <a:latin typeface="Arial" panose="020B0604020202020204" pitchFamily="34" charset="0"/>
              </a:rPr>
              <a:t>PBT #2</a:t>
            </a:r>
          </a:p>
          <a:p>
            <a:pPr eaLnBrk="1" hangingPunct="1"/>
            <a:r>
              <a:rPr lang="en-US" altLang="en-US" sz="1800" dirty="0">
                <a:solidFill>
                  <a:schemeClr val="tx1"/>
                </a:solidFill>
                <a:latin typeface="Arial" panose="020B0604020202020204" pitchFamily="34" charset="0"/>
              </a:rPr>
              <a:t>August 2002 - Sept 2003</a:t>
            </a:r>
          </a:p>
          <a:p>
            <a:pPr eaLnBrk="1" hangingPunct="1"/>
            <a:r>
              <a:rPr lang="en-US" altLang="en-US" sz="1800" dirty="0">
                <a:solidFill>
                  <a:schemeClr val="tx1"/>
                </a:solidFill>
                <a:latin typeface="Arial" panose="020B0604020202020204" pitchFamily="34" charset="0"/>
              </a:rPr>
              <a:t>8 plants</a:t>
            </a:r>
          </a:p>
        </p:txBody>
      </p:sp>
      <p:sp>
        <p:nvSpPr>
          <p:cNvPr id="419851" name="Rectangle 11"/>
          <p:cNvSpPr>
            <a:spLocks noChangeArrowheads="1"/>
          </p:cNvSpPr>
          <p:nvPr/>
        </p:nvSpPr>
        <p:spPr bwMode="auto">
          <a:xfrm>
            <a:off x="5410200" y="5829301"/>
            <a:ext cx="4572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800" dirty="0">
                <a:solidFill>
                  <a:schemeClr val="tx1"/>
                </a:solidFill>
                <a:latin typeface="Arial" panose="020B0604020202020204" pitchFamily="34" charset="0"/>
              </a:rPr>
              <a:t>PBT #3</a:t>
            </a:r>
          </a:p>
          <a:p>
            <a:pPr eaLnBrk="1" hangingPunct="1"/>
            <a:r>
              <a:rPr lang="en-US" altLang="en-US" sz="1800" dirty="0">
                <a:solidFill>
                  <a:schemeClr val="tx1"/>
                </a:solidFill>
                <a:latin typeface="Arial" panose="020B0604020202020204" pitchFamily="34" charset="0"/>
              </a:rPr>
              <a:t>October 2004 – June 2006</a:t>
            </a:r>
          </a:p>
          <a:p>
            <a:pPr eaLnBrk="1" hangingPunct="1"/>
            <a:r>
              <a:rPr lang="en-US" altLang="en-US" sz="1800" dirty="0">
                <a:solidFill>
                  <a:schemeClr val="tx1"/>
                </a:solidFill>
                <a:latin typeface="Arial" panose="020B0604020202020204" pitchFamily="34" charset="0"/>
              </a:rPr>
              <a:t>3 plants</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0015" y="4999537"/>
            <a:ext cx="3078163" cy="10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45F22649-7EF5-4FA2-AA63-E13A195A7BA3}"/>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13875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2" descr="IMG_2217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438400"/>
            <a:ext cx="9191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6629400" y="1371601"/>
            <a:ext cx="365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r>
              <a:rPr lang="en-US" altLang="en-US" sz="1800" dirty="0">
                <a:solidFill>
                  <a:schemeClr val="tx1"/>
                </a:solidFill>
                <a:latin typeface="Arial" panose="020B0604020202020204" pitchFamily="34" charset="0"/>
              </a:rPr>
              <a:t>PBT #4</a:t>
            </a:r>
          </a:p>
          <a:p>
            <a:pPr algn="r" eaLnBrk="1" hangingPunct="1"/>
            <a:r>
              <a:rPr lang="en-US" altLang="en-US" sz="1800" dirty="0">
                <a:latin typeface="Arial" panose="020B0604020202020204" pitchFamily="34" charset="0"/>
              </a:rPr>
              <a:t>March 2008</a:t>
            </a:r>
            <a:r>
              <a:rPr lang="en-US" altLang="en-US" sz="1800" dirty="0">
                <a:solidFill>
                  <a:schemeClr val="tx1"/>
                </a:solidFill>
                <a:latin typeface="Arial" panose="020B0604020202020204" pitchFamily="34" charset="0"/>
              </a:rPr>
              <a:t> – May 2009</a:t>
            </a:r>
          </a:p>
          <a:p>
            <a:pPr algn="r" eaLnBrk="1" hangingPunct="1"/>
            <a:r>
              <a:rPr lang="en-US" altLang="en-US" sz="1800" dirty="0">
                <a:solidFill>
                  <a:schemeClr val="tx1"/>
                </a:solidFill>
                <a:latin typeface="Arial" panose="020B0604020202020204" pitchFamily="34" charset="0"/>
              </a:rPr>
              <a:t>6 plants</a:t>
            </a:r>
          </a:p>
          <a:p>
            <a:pPr algn="r" eaLnBrk="1" hangingPunct="1"/>
            <a:endParaRPr lang="en-US" altLang="en-US" sz="1800" dirty="0">
              <a:solidFill>
                <a:schemeClr val="tx1"/>
              </a:solidFill>
              <a:latin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52401"/>
            <a:ext cx="3078163" cy="10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96D376F6-D83A-4C83-A628-2218739425F4}"/>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95881129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3B0A-B18F-47EE-984B-4BA452ECE9BB}"/>
              </a:ext>
            </a:extLst>
          </p:cNvPr>
          <p:cNvSpPr>
            <a:spLocks noGrp="1"/>
          </p:cNvSpPr>
          <p:nvPr>
            <p:ph type="title"/>
          </p:nvPr>
        </p:nvSpPr>
        <p:spPr/>
        <p:txBody>
          <a:bodyPr>
            <a:normAutofit/>
          </a:bodyPr>
          <a:lstStyle/>
          <a:p>
            <a:r>
              <a:rPr lang="en-US" sz="3600" dirty="0"/>
              <a:t>Introductions</a:t>
            </a:r>
          </a:p>
        </p:txBody>
      </p:sp>
      <p:sp>
        <p:nvSpPr>
          <p:cNvPr id="3" name="Content Placeholder 2">
            <a:extLst>
              <a:ext uri="{FF2B5EF4-FFF2-40B4-BE49-F238E27FC236}">
                <a16:creationId xmlns:a16="http://schemas.microsoft.com/office/drawing/2014/main" id="{34D42CB2-6474-4267-8DF8-057BE3077EEF}"/>
              </a:ext>
            </a:extLst>
          </p:cNvPr>
          <p:cNvSpPr>
            <a:spLocks noGrp="1"/>
          </p:cNvSpPr>
          <p:nvPr>
            <p:ph idx="1"/>
          </p:nvPr>
        </p:nvSpPr>
        <p:spPr>
          <a:xfrm>
            <a:off x="838200" y="1446683"/>
            <a:ext cx="10515600" cy="5044732"/>
          </a:xfrm>
        </p:spPr>
        <p:txBody>
          <a:bodyPr>
            <a:normAutofit/>
          </a:bodyPr>
          <a:lstStyle/>
          <a:p>
            <a:pPr marL="0" indent="0">
              <a:buNone/>
            </a:pPr>
            <a:r>
              <a:rPr lang="en-US" sz="3200" dirty="0"/>
              <a:t>Please describe your interest in AWOP and why you are attending this session	</a:t>
            </a:r>
          </a:p>
        </p:txBody>
      </p:sp>
    </p:spTree>
    <p:extLst>
      <p:ext uri="{BB962C8B-B14F-4D97-AF65-F5344CB8AC3E}">
        <p14:creationId xmlns:p14="http://schemas.microsoft.com/office/powerpoint/2010/main" val="375258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7803"/>
            <a:ext cx="8584746" cy="737064"/>
          </a:xfrm>
        </p:spPr>
        <p:txBody>
          <a:bodyPr>
            <a:normAutofit fontScale="90000"/>
          </a:bodyPr>
          <a:lstStyle/>
          <a:p>
            <a:r>
              <a:rPr lang="en-US" sz="3600" dirty="0"/>
              <a:t>Current Status/Path Forward in LA – </a:t>
            </a:r>
            <a:r>
              <a:rPr lang="en-US" sz="3600" dirty="0">
                <a:solidFill>
                  <a:srgbClr val="FF0000"/>
                </a:solidFill>
              </a:rPr>
              <a:t>“Take 2”</a:t>
            </a:r>
          </a:p>
        </p:txBody>
      </p:sp>
      <p:sp>
        <p:nvSpPr>
          <p:cNvPr id="8" name="Title 1"/>
          <p:cNvSpPr txBox="1">
            <a:spLocks/>
          </p:cNvSpPr>
          <p:nvPr/>
        </p:nvSpPr>
        <p:spPr>
          <a:xfrm>
            <a:off x="1686579" y="958485"/>
            <a:ext cx="8843509" cy="5108300"/>
          </a:xfrm>
          <a:prstGeom prst="rect">
            <a:avLst/>
          </a:prstGeom>
        </p:spPr>
        <p:txBody>
          <a:bodyPr rIns="91440" anchor="b">
            <a:normAutofit fontScale="77500" lnSpcReduction="20000"/>
            <a:scene3d>
              <a:camera prst="orthographicFront"/>
              <a:lightRig rig="soft" dir="t">
                <a:rot lat="0" lon="0" rev="2400000"/>
              </a:lightRig>
            </a:scene3d>
            <a:sp3d>
              <a:bevelT w="19050" h="12700"/>
            </a:sp3d>
          </a:bodyPr>
          <a:lstStyle>
            <a:lvl1pPr marL="54864" algn="ct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512064" indent="-457200" algn="l">
              <a:buFont typeface="Arial" panose="020B0604020202020204" pitchFamily="34" charset="0"/>
              <a:buChar char="•"/>
            </a:pPr>
            <a:r>
              <a:rPr lang="en-US" sz="2800" dirty="0">
                <a:solidFill>
                  <a:schemeClr val="tx1"/>
                </a:solidFill>
              </a:rPr>
              <a:t>Oct 2017, LDH hosted R6/R7 AWOP quarterly meeting</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Early 2018, Alicia Martinez named AWOP lead</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Goal is to reinvigorate/rebuild the AWOP program, and expand focus beyond surface water/turbidity and include groundwater, distribution systems, DBPs</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Program is supported by LDH Management (many were engaged in “Take 1” of AWOP)</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Central Office and District leadership and staff involvement</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“New state” training over last 3 years with Process Applications Inc (PAI), starting in 2018 and continuing today</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Just </a:t>
            </a:r>
            <a:r>
              <a:rPr lang="en-US" sz="2800" i="1" dirty="0">
                <a:solidFill>
                  <a:schemeClr val="tx1"/>
                </a:solidFill>
              </a:rPr>
              <a:t>recently</a:t>
            </a:r>
            <a:r>
              <a:rPr lang="en-US" sz="2800" dirty="0">
                <a:solidFill>
                  <a:schemeClr val="tx1"/>
                </a:solidFill>
              </a:rPr>
              <a:t> (Feb 2021) established and held our first LDH AWOP core team meeting</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1" y="5922279"/>
            <a:ext cx="2468563" cy="87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0652267-4CD5-4CF5-8596-499F7F361E14}"/>
              </a:ext>
            </a:extLst>
          </p:cNvPr>
          <p:cNvPicPr>
            <a:picLocks noChangeAspect="1"/>
          </p:cNvPicPr>
          <p:nvPr/>
        </p:nvPicPr>
        <p:blipFill>
          <a:blip r:embed="rId4"/>
          <a:stretch>
            <a:fillRect/>
          </a:stretch>
        </p:blipFill>
        <p:spPr>
          <a:xfrm>
            <a:off x="1676401" y="5965111"/>
            <a:ext cx="4270381" cy="870477"/>
          </a:xfrm>
          <a:prstGeom prst="rect">
            <a:avLst/>
          </a:prstGeom>
        </p:spPr>
      </p:pic>
      <p:sp>
        <p:nvSpPr>
          <p:cNvPr id="4" name="Slide Number Placeholder 3">
            <a:extLst>
              <a:ext uri="{FF2B5EF4-FFF2-40B4-BE49-F238E27FC236}">
                <a16:creationId xmlns:a16="http://schemas.microsoft.com/office/drawing/2014/main" id="{5E7F7F1E-C6F9-41FD-8F9B-C81300AEF367}"/>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55445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478361" y="1763590"/>
            <a:ext cx="4266531" cy="7216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53006"/>
            <a:ext cx="6420938" cy="54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
          <p:cNvSpPr txBox="1">
            <a:spLocks noChangeArrowheads="1"/>
          </p:cNvSpPr>
          <p:nvPr/>
        </p:nvSpPr>
        <p:spPr bwMode="auto">
          <a:xfrm>
            <a:off x="8640919" y="3425427"/>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Times New Roman" pitchFamily="18" charset="0"/>
                <a:cs typeface="Times New Roman" pitchFamily="18" charset="0"/>
              </a:rPr>
              <a:t>Region 1 &amp; 3</a:t>
            </a:r>
          </a:p>
          <a:p>
            <a:pPr eaLnBrk="1" hangingPunct="1"/>
            <a:r>
              <a:rPr lang="en-US" sz="1200" dirty="0">
                <a:latin typeface="Times New Roman" pitchFamily="18" charset="0"/>
                <a:cs typeface="Times New Roman" pitchFamily="18" charset="0"/>
              </a:rPr>
              <a:t>District Engineer: </a:t>
            </a:r>
          </a:p>
          <a:p>
            <a:pPr eaLnBrk="1" hangingPunct="1"/>
            <a:r>
              <a:rPr lang="en-US" sz="1200" dirty="0">
                <a:latin typeface="Times New Roman" pitchFamily="18" charset="0"/>
                <a:cs typeface="Times New Roman" pitchFamily="18" charset="0"/>
                <a:hlinkClick r:id="rId4"/>
              </a:rPr>
              <a:t>Alicia.Martinez@la.gov</a:t>
            </a:r>
            <a:endParaRPr lang="en-US" sz="1200" dirty="0">
              <a:latin typeface="Times New Roman" pitchFamily="18" charset="0"/>
              <a:cs typeface="Times New Roman" pitchFamily="18" charset="0"/>
            </a:endParaRPr>
          </a:p>
          <a:p>
            <a:pPr eaLnBrk="1" hangingPunct="1"/>
            <a:r>
              <a:rPr lang="en-US" sz="1200" dirty="0">
                <a:latin typeface="Times New Roman" pitchFamily="18" charset="0"/>
                <a:cs typeface="Times New Roman" pitchFamily="18" charset="0"/>
              </a:rPr>
              <a:t>504-599-1564</a:t>
            </a:r>
          </a:p>
        </p:txBody>
      </p:sp>
      <p:sp>
        <p:nvSpPr>
          <p:cNvPr id="11" name="TextBox 158"/>
          <p:cNvSpPr txBox="1">
            <a:spLocks noChangeArrowheads="1"/>
          </p:cNvSpPr>
          <p:nvPr/>
        </p:nvSpPr>
        <p:spPr bwMode="auto">
          <a:xfrm>
            <a:off x="6708979" y="2541289"/>
            <a:ext cx="1676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Times New Roman" pitchFamily="18" charset="0"/>
                <a:cs typeface="Times New Roman" pitchFamily="18" charset="0"/>
              </a:rPr>
              <a:t>Region 2 &amp; 9</a:t>
            </a:r>
          </a:p>
          <a:p>
            <a:pPr eaLnBrk="1" hangingPunct="1"/>
            <a:r>
              <a:rPr lang="en-US" sz="1200" dirty="0">
                <a:latin typeface="Times New Roman" pitchFamily="18" charset="0"/>
                <a:cs typeface="Times New Roman" pitchFamily="18" charset="0"/>
              </a:rPr>
              <a:t>District Engineer: </a:t>
            </a:r>
          </a:p>
          <a:p>
            <a:pPr eaLnBrk="1" hangingPunct="1"/>
            <a:r>
              <a:rPr lang="en-US" sz="1200" dirty="0">
                <a:latin typeface="Times New Roman" pitchFamily="18" charset="0"/>
                <a:cs typeface="Times New Roman" pitchFamily="18" charset="0"/>
                <a:hlinkClick r:id="rId5"/>
              </a:rPr>
              <a:t>Jacob.Haffner@la.gov</a:t>
            </a:r>
            <a:endParaRPr lang="en-US" sz="1200" dirty="0">
              <a:latin typeface="Times New Roman" pitchFamily="18" charset="0"/>
              <a:cs typeface="Times New Roman" pitchFamily="18" charset="0"/>
            </a:endParaRPr>
          </a:p>
          <a:p>
            <a:pPr eaLnBrk="1" hangingPunct="1"/>
            <a:r>
              <a:rPr lang="en-US" sz="1200" dirty="0">
                <a:latin typeface="Times New Roman" pitchFamily="18" charset="0"/>
                <a:cs typeface="Times New Roman" pitchFamily="18" charset="0"/>
              </a:rPr>
              <a:t>225-342-7368</a:t>
            </a:r>
          </a:p>
        </p:txBody>
      </p:sp>
      <p:sp>
        <p:nvSpPr>
          <p:cNvPr id="12" name="TextBox 162"/>
          <p:cNvSpPr txBox="1">
            <a:spLocks noChangeArrowheads="1"/>
          </p:cNvSpPr>
          <p:nvPr/>
        </p:nvSpPr>
        <p:spPr bwMode="auto">
          <a:xfrm>
            <a:off x="1884620" y="3056656"/>
            <a:ext cx="1887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Times New Roman" pitchFamily="18" charset="0"/>
                <a:cs typeface="Times New Roman" pitchFamily="18" charset="0"/>
              </a:rPr>
              <a:t>Region 4 &amp; 5</a:t>
            </a:r>
          </a:p>
          <a:p>
            <a:pPr eaLnBrk="1" hangingPunct="1"/>
            <a:r>
              <a:rPr lang="en-US" sz="1200" dirty="0">
                <a:latin typeface="Times New Roman" pitchFamily="18" charset="0"/>
                <a:cs typeface="Times New Roman" pitchFamily="18" charset="0"/>
              </a:rPr>
              <a:t>District Engineer: </a:t>
            </a:r>
          </a:p>
          <a:p>
            <a:pPr eaLnBrk="1" hangingPunct="1"/>
            <a:r>
              <a:rPr lang="en-US" sz="1200" dirty="0">
                <a:latin typeface="Times New Roman" pitchFamily="18" charset="0"/>
                <a:cs typeface="Times New Roman" pitchFamily="18" charset="0"/>
                <a:hlinkClick r:id="rId6"/>
              </a:rPr>
              <a:t>Steven.Joubert@la.gov</a:t>
            </a:r>
            <a:endParaRPr lang="en-US" sz="1200" dirty="0">
              <a:latin typeface="Times New Roman" pitchFamily="18" charset="0"/>
              <a:cs typeface="Times New Roman" pitchFamily="18" charset="0"/>
            </a:endParaRPr>
          </a:p>
          <a:p>
            <a:pPr eaLnBrk="1" hangingPunct="1"/>
            <a:r>
              <a:rPr lang="en-US" sz="1200" dirty="0">
                <a:latin typeface="Times New Roman" pitchFamily="18" charset="0"/>
                <a:cs typeface="Times New Roman" pitchFamily="18" charset="0"/>
              </a:rPr>
              <a:t>337-475-3214</a:t>
            </a:r>
          </a:p>
        </p:txBody>
      </p:sp>
      <p:sp>
        <p:nvSpPr>
          <p:cNvPr id="13" name="TextBox 163"/>
          <p:cNvSpPr txBox="1">
            <a:spLocks noChangeArrowheads="1"/>
          </p:cNvSpPr>
          <p:nvPr/>
        </p:nvSpPr>
        <p:spPr bwMode="auto">
          <a:xfrm>
            <a:off x="1598398" y="1205665"/>
            <a:ext cx="20592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Times New Roman" pitchFamily="18" charset="0"/>
                <a:cs typeface="Times New Roman" pitchFamily="18" charset="0"/>
              </a:rPr>
              <a:t>Region  6, 7 &amp; 8</a:t>
            </a:r>
          </a:p>
          <a:p>
            <a:pPr eaLnBrk="1" hangingPunct="1"/>
            <a:r>
              <a:rPr lang="en-US" sz="1200" dirty="0">
                <a:latin typeface="Times New Roman" pitchFamily="18" charset="0"/>
                <a:cs typeface="Times New Roman" pitchFamily="18" charset="0"/>
              </a:rPr>
              <a:t>District Engineer: </a:t>
            </a:r>
          </a:p>
          <a:p>
            <a:pPr eaLnBrk="1" hangingPunct="1"/>
            <a:r>
              <a:rPr lang="en-US" sz="1200" dirty="0">
                <a:latin typeface="Times New Roman" pitchFamily="18" charset="0"/>
                <a:cs typeface="Times New Roman" pitchFamily="18" charset="0"/>
                <a:hlinkClick r:id="rId7"/>
              </a:rPr>
              <a:t>Barbara.Featherston@la.gov</a:t>
            </a:r>
            <a:endParaRPr lang="en-US" sz="1200" dirty="0">
              <a:latin typeface="Times New Roman" pitchFamily="18" charset="0"/>
              <a:cs typeface="Times New Roman" pitchFamily="18" charset="0"/>
            </a:endParaRPr>
          </a:p>
          <a:p>
            <a:pPr eaLnBrk="1" hangingPunct="1"/>
            <a:r>
              <a:rPr lang="en-US" sz="1200" dirty="0">
                <a:latin typeface="Times New Roman" pitchFamily="18" charset="0"/>
                <a:cs typeface="Times New Roman" pitchFamily="18" charset="0"/>
              </a:rPr>
              <a:t>318-676-7477</a:t>
            </a:r>
          </a:p>
        </p:txBody>
      </p:sp>
      <p:sp>
        <p:nvSpPr>
          <p:cNvPr id="14" name="TextBox 13"/>
          <p:cNvSpPr txBox="1"/>
          <p:nvPr/>
        </p:nvSpPr>
        <p:spPr>
          <a:xfrm>
            <a:off x="1694371" y="203221"/>
            <a:ext cx="8316398" cy="615553"/>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Email – Safe.Water@la.gov</a:t>
            </a:r>
          </a:p>
        </p:txBody>
      </p:sp>
      <p:sp>
        <p:nvSpPr>
          <p:cNvPr id="15" name="Slide Number Placeholder 3"/>
          <p:cNvSpPr>
            <a:spLocks noGrp="1"/>
          </p:cNvSpPr>
          <p:nvPr>
            <p:ph type="sldNum" sz="quarter" idx="12"/>
          </p:nvPr>
        </p:nvSpPr>
        <p:spPr>
          <a:xfrm>
            <a:off x="10137648" y="6305550"/>
            <a:ext cx="457200" cy="476250"/>
          </a:xfrm>
        </p:spPr>
        <p:txBody>
          <a:bodyPr/>
          <a:lstStyle/>
          <a:p>
            <a:fld id="{599893A7-6DA9-4B5E-95F5-E9859390AFA8}" type="slidenum">
              <a:rPr lang="en-US" smtClean="0"/>
              <a:t>21</a:t>
            </a:fld>
            <a:endParaRPr lang="en-US"/>
          </a:p>
        </p:txBody>
      </p:sp>
      <p:sp>
        <p:nvSpPr>
          <p:cNvPr id="16" name="5-Point Star 15"/>
          <p:cNvSpPr/>
          <p:nvPr/>
        </p:nvSpPr>
        <p:spPr>
          <a:xfrm>
            <a:off x="2085412" y="4130293"/>
            <a:ext cx="212678" cy="2608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p:cNvSpPr txBox="1"/>
          <p:nvPr/>
        </p:nvSpPr>
        <p:spPr>
          <a:xfrm>
            <a:off x="2286000" y="4077028"/>
            <a:ext cx="1371600" cy="369332"/>
          </a:xfrm>
          <a:prstGeom prst="rect">
            <a:avLst/>
          </a:prstGeom>
          <a:noFill/>
        </p:spPr>
        <p:txBody>
          <a:bodyPr wrap="square" rtlCol="0">
            <a:spAutoFit/>
          </a:bodyPr>
          <a:lstStyle/>
          <a:p>
            <a:r>
              <a:rPr lang="en-US" sz="1800" dirty="0"/>
              <a:t>State Office</a:t>
            </a:r>
          </a:p>
        </p:txBody>
      </p:sp>
      <p:sp>
        <p:nvSpPr>
          <p:cNvPr id="19" name="Rectangle 18"/>
          <p:cNvSpPr/>
          <p:nvPr/>
        </p:nvSpPr>
        <p:spPr>
          <a:xfrm>
            <a:off x="5120358" y="5699777"/>
            <a:ext cx="5105400" cy="1169551"/>
          </a:xfrm>
          <a:prstGeom prst="rect">
            <a:avLst/>
          </a:prstGeom>
        </p:spPr>
        <p:txBody>
          <a:bodyPr wrap="square">
            <a:spAutoFit/>
          </a:bodyPr>
          <a:lstStyle/>
          <a:p>
            <a:r>
              <a:rPr lang="en-US" sz="1400" b="1" dirty="0">
                <a:latin typeface="+mj-lt"/>
                <a:cs typeface="Times New Roman" pitchFamily="18" charset="0"/>
              </a:rPr>
              <a:t>Websites:</a:t>
            </a:r>
          </a:p>
          <a:p>
            <a:r>
              <a:rPr lang="en-US" sz="1400" dirty="0">
                <a:latin typeface="+mj-lt"/>
                <a:cs typeface="Times New Roman" pitchFamily="18" charset="0"/>
              </a:rPr>
              <a:t>Engineering Services:  </a:t>
            </a:r>
            <a:r>
              <a:rPr lang="en-US" sz="1400" u="sng" dirty="0">
                <a:latin typeface="+mj-lt"/>
                <a:hlinkClick r:id="rId8"/>
              </a:rPr>
              <a:t>www.ldh.la.gov/engineering</a:t>
            </a:r>
            <a:r>
              <a:rPr lang="en-US" sz="1400" dirty="0">
                <a:latin typeface="+mj-lt"/>
              </a:rPr>
              <a:t> </a:t>
            </a:r>
          </a:p>
          <a:p>
            <a:r>
              <a:rPr lang="en-US" sz="1400" dirty="0">
                <a:latin typeface="+mj-lt"/>
                <a:cs typeface="Times New Roman" pitchFamily="18" charset="0"/>
              </a:rPr>
              <a:t>Safe Drinking Water Program:  </a:t>
            </a:r>
            <a:r>
              <a:rPr lang="en-US" sz="1400" u="sng" dirty="0">
                <a:latin typeface="+mj-lt"/>
                <a:hlinkClick r:id="rId9"/>
              </a:rPr>
              <a:t>www.ldh.la.gov/SafeDrinkingWater</a:t>
            </a:r>
            <a:endParaRPr lang="en-US" sz="1400" u="sng" dirty="0">
              <a:latin typeface="+mj-lt"/>
            </a:endParaRPr>
          </a:p>
          <a:p>
            <a:r>
              <a:rPr lang="en-US" sz="1400" dirty="0">
                <a:latin typeface="+mj-lt"/>
                <a:cs typeface="Times New Roman" pitchFamily="18" charset="0"/>
              </a:rPr>
              <a:t>Drinking Water Watch:  </a:t>
            </a:r>
            <a:r>
              <a:rPr lang="en-US" sz="1400" u="sng" dirty="0">
                <a:latin typeface="+mj-lt"/>
                <a:hlinkClick r:id="rId10"/>
              </a:rPr>
              <a:t>www.ldh.la.gov/drinkingwaterwatch</a:t>
            </a:r>
            <a:r>
              <a:rPr lang="en-US" sz="1400" dirty="0">
                <a:latin typeface="+mj-lt"/>
              </a:rPr>
              <a:t> </a:t>
            </a:r>
          </a:p>
        </p:txBody>
      </p:sp>
      <p:pic>
        <p:nvPicPr>
          <p:cNvPr id="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562601"/>
            <a:ext cx="3073556" cy="108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442BEFB-F5E9-4831-A87E-2809B20DC669}"/>
              </a:ext>
            </a:extLst>
          </p:cNvPr>
          <p:cNvPicPr>
            <a:picLocks noChangeAspect="1"/>
          </p:cNvPicPr>
          <p:nvPr/>
        </p:nvPicPr>
        <p:blipFill rotWithShape="1">
          <a:blip r:embed="rId12"/>
          <a:srcRect l="10373" t="9786" r="10463" b="9886"/>
          <a:stretch/>
        </p:blipFill>
        <p:spPr>
          <a:xfrm>
            <a:off x="8640920" y="133769"/>
            <a:ext cx="1786109" cy="1894975"/>
          </a:xfrm>
          <a:prstGeom prst="rect">
            <a:avLst/>
          </a:prstGeom>
        </p:spPr>
      </p:pic>
    </p:spTree>
    <p:extLst>
      <p:ext uri="{BB962C8B-B14F-4D97-AF65-F5344CB8AC3E}">
        <p14:creationId xmlns:p14="http://schemas.microsoft.com/office/powerpoint/2010/main" val="31026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92341"/>
            <a:ext cx="8584746" cy="737064"/>
          </a:xfrm>
        </p:spPr>
        <p:txBody>
          <a:bodyPr>
            <a:normAutofit/>
          </a:bodyPr>
          <a:lstStyle/>
          <a:p>
            <a:r>
              <a:rPr lang="en-US" sz="3600" dirty="0"/>
              <a:t>October 2017 to Present – </a:t>
            </a:r>
            <a:r>
              <a:rPr lang="en-US" sz="3600" dirty="0">
                <a:solidFill>
                  <a:srgbClr val="FF0000"/>
                </a:solidFill>
              </a:rPr>
              <a:t>“Take 2”</a:t>
            </a:r>
          </a:p>
        </p:txBody>
      </p:sp>
      <p:sp>
        <p:nvSpPr>
          <p:cNvPr id="8" name="Title 1"/>
          <p:cNvSpPr txBox="1">
            <a:spLocks/>
          </p:cNvSpPr>
          <p:nvPr/>
        </p:nvSpPr>
        <p:spPr>
          <a:xfrm>
            <a:off x="1570037" y="1063900"/>
            <a:ext cx="9051926" cy="4876800"/>
          </a:xfrm>
          <a:prstGeom prst="rect">
            <a:avLst/>
          </a:prstGeom>
        </p:spPr>
        <p:txBody>
          <a:bodyPr rIns="91440" anchor="b">
            <a:normAutofit fontScale="92500" lnSpcReduction="20000"/>
            <a:scene3d>
              <a:camera prst="orthographicFront"/>
              <a:lightRig rig="soft" dir="t">
                <a:rot lat="0" lon="0" rev="2400000"/>
              </a:lightRig>
            </a:scene3d>
            <a:sp3d>
              <a:bevelT w="19050" h="12700"/>
            </a:sp3d>
          </a:bodyPr>
          <a:lstStyle>
            <a:lvl1pPr marL="54864" algn="ct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512064" indent="-457200" algn="l">
              <a:buFont typeface="Arial" panose="020B0604020202020204" pitchFamily="34" charset="0"/>
              <a:buChar char="•"/>
            </a:pPr>
            <a:r>
              <a:rPr lang="en-US" sz="2800" dirty="0">
                <a:solidFill>
                  <a:schemeClr val="tx1"/>
                </a:solidFill>
              </a:rPr>
              <a:t>Almost 4 years into “reinvigoration” of LDH AWOP</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PAI “New State” Training (2018 – present):</a:t>
            </a:r>
          </a:p>
          <a:p>
            <a:pPr marL="397764" indent="-342900" algn="l">
              <a:buFont typeface="Courier New" panose="02070309020205020404" pitchFamily="49" charset="0"/>
              <a:buChar char="o"/>
            </a:pPr>
            <a:r>
              <a:rPr lang="en-US" sz="2400" dirty="0">
                <a:solidFill>
                  <a:schemeClr val="tx1"/>
                </a:solidFill>
              </a:rPr>
              <a:t>Year 1 – Intro to AWOP &amp; optimization, 3 turbidity CPEs</a:t>
            </a:r>
          </a:p>
          <a:p>
            <a:pPr marL="397764" indent="-342900" algn="l">
              <a:buFont typeface="Courier New" panose="02070309020205020404" pitchFamily="49" charset="0"/>
              <a:buChar char="o"/>
            </a:pPr>
            <a:r>
              <a:rPr lang="en-US" sz="2400" dirty="0">
                <a:solidFill>
                  <a:schemeClr val="tx1"/>
                </a:solidFill>
              </a:rPr>
              <a:t>Year 2 – Distribution System optimization, 3 DSO CPEs (COVID interrupted, held 2 CPEs &amp; 2 Zoom virtual sessions with LDH staff)</a:t>
            </a:r>
          </a:p>
          <a:p>
            <a:pPr marL="397764" indent="-342900" algn="l">
              <a:buFont typeface="Courier New" panose="02070309020205020404" pitchFamily="49" charset="0"/>
              <a:buChar char="o"/>
            </a:pPr>
            <a:r>
              <a:rPr lang="en-US" sz="2400" dirty="0">
                <a:solidFill>
                  <a:schemeClr val="tx1"/>
                </a:solidFill>
              </a:rPr>
              <a:t>Year 3 – Disinfection optimization, 2 planned GW DBP CPEs</a:t>
            </a:r>
          </a:p>
          <a:p>
            <a:pPr algn="l"/>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LDH hosted operator Zoom sessions in Nov &amp; Dec 2020</a:t>
            </a:r>
          </a:p>
          <a:p>
            <a:pPr marL="512064" indent="-457200" algn="l">
              <a:buFont typeface="Arial" panose="020B0604020202020204" pitchFamily="34" charset="0"/>
              <a:buChar char="•"/>
            </a:pPr>
            <a:r>
              <a:rPr lang="en-US" sz="2800" dirty="0">
                <a:solidFill>
                  <a:schemeClr val="tx1"/>
                </a:solidFill>
              </a:rPr>
              <a:t>Inaugural Core Team meeting held 25 Feb 2021</a:t>
            </a:r>
          </a:p>
          <a:p>
            <a:pPr marL="512064" indent="-457200" algn="l">
              <a:buFont typeface="Arial" panose="020B0604020202020204" pitchFamily="34" charset="0"/>
              <a:buChar char="•"/>
            </a:pPr>
            <a:r>
              <a:rPr lang="en-US" sz="2800" dirty="0">
                <a:solidFill>
                  <a:schemeClr val="tx1"/>
                </a:solidFill>
              </a:rPr>
              <a:t>Core Team formed sub-groups (VOTS, SCS)</a:t>
            </a:r>
          </a:p>
          <a:p>
            <a:pPr marL="512064" indent="-457200" algn="l">
              <a:buFont typeface="Arial" panose="020B0604020202020204" pitchFamily="34" charset="0"/>
              <a:buChar char="•"/>
            </a:pPr>
            <a:r>
              <a:rPr lang="en-US" sz="2800" dirty="0">
                <a:solidFill>
                  <a:schemeClr val="tx1"/>
                </a:solidFill>
              </a:rPr>
              <a:t>Core Team meets monthly (1 hour)</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Don’t get discouraged: building an AWOP takes time, focus, commitment, and lots of Action Item lists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1" y="5922279"/>
            <a:ext cx="2468563" cy="87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FB6797D-29BD-4D7D-A946-484DBFEC6B68}"/>
              </a:ext>
            </a:extLst>
          </p:cNvPr>
          <p:cNvPicPr>
            <a:picLocks noChangeAspect="1"/>
          </p:cNvPicPr>
          <p:nvPr/>
        </p:nvPicPr>
        <p:blipFill>
          <a:blip r:embed="rId4"/>
          <a:stretch>
            <a:fillRect/>
          </a:stretch>
        </p:blipFill>
        <p:spPr>
          <a:xfrm>
            <a:off x="1676400" y="5971139"/>
            <a:ext cx="3898750" cy="794723"/>
          </a:xfrm>
          <a:prstGeom prst="rect">
            <a:avLst/>
          </a:prstGeom>
        </p:spPr>
      </p:pic>
      <p:sp>
        <p:nvSpPr>
          <p:cNvPr id="4" name="Slide Number Placeholder 3">
            <a:extLst>
              <a:ext uri="{FF2B5EF4-FFF2-40B4-BE49-F238E27FC236}">
                <a16:creationId xmlns:a16="http://schemas.microsoft.com/office/drawing/2014/main" id="{3B383C16-EE6F-42F1-B191-A76AE18219C6}"/>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029004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7BCF-98BA-4734-BD65-E582B7E67AD9}"/>
              </a:ext>
            </a:extLst>
          </p:cNvPr>
          <p:cNvSpPr>
            <a:spLocks noGrp="1"/>
          </p:cNvSpPr>
          <p:nvPr>
            <p:ph type="title"/>
          </p:nvPr>
        </p:nvSpPr>
        <p:spPr/>
        <p:txBody>
          <a:bodyPr>
            <a:normAutofit fontScale="90000"/>
          </a:bodyPr>
          <a:lstStyle/>
          <a:p>
            <a:r>
              <a:rPr lang="en-US" dirty="0"/>
              <a:t>LDH AWOP Core Team – “Take 2”</a:t>
            </a:r>
          </a:p>
        </p:txBody>
      </p:sp>
      <p:sp>
        <p:nvSpPr>
          <p:cNvPr id="4" name="Slide Number Placeholder 3">
            <a:extLst>
              <a:ext uri="{FF2B5EF4-FFF2-40B4-BE49-F238E27FC236}">
                <a16:creationId xmlns:a16="http://schemas.microsoft.com/office/drawing/2014/main" id="{356DBBE5-4962-4C4F-A95A-D036FD51DD62}"/>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23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67852A2F-AFAC-45AB-B5E7-BF92FA5F87EA}"/>
              </a:ext>
            </a:extLst>
          </p:cNvPr>
          <p:cNvPicPr>
            <a:picLocks noChangeAspect="1"/>
          </p:cNvPicPr>
          <p:nvPr/>
        </p:nvPicPr>
        <p:blipFill>
          <a:blip r:embed="rId3"/>
          <a:stretch>
            <a:fillRect/>
          </a:stretch>
        </p:blipFill>
        <p:spPr>
          <a:xfrm>
            <a:off x="1769632" y="1235988"/>
            <a:ext cx="8652736" cy="5369786"/>
          </a:xfrm>
          <a:prstGeom prst="rect">
            <a:avLst/>
          </a:prstGeom>
        </p:spPr>
      </p:pic>
    </p:spTree>
    <p:extLst>
      <p:ext uri="{BB962C8B-B14F-4D97-AF65-F5344CB8AC3E}">
        <p14:creationId xmlns:p14="http://schemas.microsoft.com/office/powerpoint/2010/main" val="240173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1845"/>
            <a:ext cx="8584746" cy="737064"/>
          </a:xfrm>
        </p:spPr>
        <p:txBody>
          <a:bodyPr>
            <a:normAutofit/>
          </a:bodyPr>
          <a:lstStyle/>
          <a:p>
            <a:r>
              <a:rPr lang="en-US" sz="3600" dirty="0"/>
              <a:t>Perspectives and Lessons Learned</a:t>
            </a:r>
            <a:endParaRPr lang="en-US" sz="3600" dirty="0">
              <a:solidFill>
                <a:srgbClr val="FF0000"/>
              </a:solidFill>
            </a:endParaRPr>
          </a:p>
        </p:txBody>
      </p:sp>
      <p:sp>
        <p:nvSpPr>
          <p:cNvPr id="8" name="Title 1"/>
          <p:cNvSpPr txBox="1">
            <a:spLocks/>
          </p:cNvSpPr>
          <p:nvPr/>
        </p:nvSpPr>
        <p:spPr>
          <a:xfrm>
            <a:off x="1570038" y="737086"/>
            <a:ext cx="8843509" cy="5223292"/>
          </a:xfrm>
          <a:prstGeom prst="rect">
            <a:avLst/>
          </a:prstGeom>
        </p:spPr>
        <p:txBody>
          <a:bodyPr rIns="91440" anchor="b">
            <a:normAutofit fontScale="85000" lnSpcReduction="20000"/>
            <a:scene3d>
              <a:camera prst="orthographicFront"/>
              <a:lightRig rig="soft" dir="t">
                <a:rot lat="0" lon="0" rev="2400000"/>
              </a:lightRig>
            </a:scene3d>
            <a:sp3d>
              <a:bevelT w="19050" h="12700"/>
            </a:sp3d>
          </a:bodyPr>
          <a:lstStyle>
            <a:lvl1pPr marL="54864" algn="ct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Build program in a </a:t>
            </a:r>
            <a:r>
              <a:rPr lang="en-US" sz="2800" dirty="0">
                <a:solidFill>
                  <a:srgbClr val="00B0F0"/>
                </a:solidFill>
              </a:rPr>
              <a:t>slow and deliberate </a:t>
            </a:r>
            <a:r>
              <a:rPr lang="en-US" sz="2800" dirty="0">
                <a:solidFill>
                  <a:schemeClr val="tx1"/>
                </a:solidFill>
              </a:rPr>
              <a:t>manner (“new state“ training is a great place to start)</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rgbClr val="00B0F0"/>
                </a:solidFill>
              </a:rPr>
              <a:t>One size does not fit all </a:t>
            </a:r>
            <a:r>
              <a:rPr lang="en-US" sz="2800" dirty="0">
                <a:solidFill>
                  <a:schemeClr val="tx1"/>
                </a:solidFill>
              </a:rPr>
              <a:t>(what works for LA may not work for another state)</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Don’t reinvent the wheel (</a:t>
            </a:r>
            <a:r>
              <a:rPr lang="en-US" sz="2800" dirty="0">
                <a:solidFill>
                  <a:srgbClr val="00B0F0"/>
                </a:solidFill>
              </a:rPr>
              <a:t>reach out to other states </a:t>
            </a:r>
            <a:r>
              <a:rPr lang="en-US" sz="2800" dirty="0">
                <a:solidFill>
                  <a:schemeClr val="tx1"/>
                </a:solidFill>
              </a:rPr>
              <a:t>for examples and ideas), AWOP people love to talk AWOP</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rgbClr val="00B0F0"/>
                </a:solidFill>
              </a:rPr>
              <a:t>Don’t bite off </a:t>
            </a:r>
            <a:r>
              <a:rPr lang="en-US" sz="2800" dirty="0">
                <a:solidFill>
                  <a:schemeClr val="tx1"/>
                </a:solidFill>
              </a:rPr>
              <a:t>more than the team can chew (start small)</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Be/find a </a:t>
            </a:r>
            <a:r>
              <a:rPr lang="en-US" sz="2800" dirty="0">
                <a:solidFill>
                  <a:srgbClr val="00B0F0"/>
                </a:solidFill>
              </a:rPr>
              <a:t>“champion” and be tenacious and persistent</a:t>
            </a:r>
          </a:p>
          <a:p>
            <a:pPr marL="512064" indent="-457200" algn="l">
              <a:buFont typeface="Arial" panose="020B0604020202020204" pitchFamily="34" charset="0"/>
              <a:buChar char="•"/>
            </a:pPr>
            <a:endParaRPr lang="en-US" sz="2800" dirty="0">
              <a:solidFill>
                <a:schemeClr val="tx1"/>
              </a:solidFill>
            </a:endParaRPr>
          </a:p>
          <a:p>
            <a:pPr marL="512064" indent="-457200" algn="l">
              <a:buFont typeface="Arial" panose="020B0604020202020204" pitchFamily="34" charset="0"/>
              <a:buChar char="•"/>
            </a:pPr>
            <a:r>
              <a:rPr lang="en-US" sz="2800" dirty="0">
                <a:solidFill>
                  <a:schemeClr val="tx1"/>
                </a:solidFill>
              </a:rPr>
              <a:t>Find a way to </a:t>
            </a:r>
            <a:r>
              <a:rPr lang="en-US" sz="2800" dirty="0">
                <a:solidFill>
                  <a:srgbClr val="00B0F0"/>
                </a:solidFill>
              </a:rPr>
              <a:t>maintain management support </a:t>
            </a:r>
            <a:r>
              <a:rPr lang="en-US" sz="2800" dirty="0">
                <a:solidFill>
                  <a:schemeClr val="tx1"/>
                </a:solidFill>
              </a:rPr>
              <a:t>for this “voluntary program”, it will pay dividends in your “mandatory program”</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1" y="5922279"/>
            <a:ext cx="2468563" cy="87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24BEFCA-BBBA-47BF-80BC-C50E3D7223C0}"/>
              </a:ext>
            </a:extLst>
          </p:cNvPr>
          <p:cNvPicPr>
            <a:picLocks noChangeAspect="1"/>
          </p:cNvPicPr>
          <p:nvPr/>
        </p:nvPicPr>
        <p:blipFill>
          <a:blip r:embed="rId4"/>
          <a:stretch>
            <a:fillRect/>
          </a:stretch>
        </p:blipFill>
        <p:spPr>
          <a:xfrm>
            <a:off x="1676400" y="6065452"/>
            <a:ext cx="3901778" cy="792549"/>
          </a:xfrm>
          <a:prstGeom prst="rect">
            <a:avLst/>
          </a:prstGeom>
        </p:spPr>
      </p:pic>
      <p:sp>
        <p:nvSpPr>
          <p:cNvPr id="4" name="Slide Number Placeholder 3">
            <a:extLst>
              <a:ext uri="{FF2B5EF4-FFF2-40B4-BE49-F238E27FC236}">
                <a16:creationId xmlns:a16="http://schemas.microsoft.com/office/drawing/2014/main" id="{6D40A15D-8E25-4CC0-9AAA-DBDB43A357B4}"/>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72991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917"/>
            <a:ext cx="9144000" cy="816827"/>
          </a:xfrm>
          <a:ln>
            <a:noFill/>
          </a:ln>
          <a:effectLst/>
        </p:spPr>
        <p:txBody>
          <a:bodyPr>
            <a:noAutofit/>
          </a:bodyPr>
          <a:lstStyle/>
          <a:p>
            <a:r>
              <a:rPr lang="en-US" sz="3200" b="1" dirty="0">
                <a:solidFill>
                  <a:schemeClr val="accent1">
                    <a:lumMod val="50000"/>
                  </a:schemeClr>
                </a:solidFill>
              </a:rPr>
              <a:t>Louisiana AWOP Revitalization - </a:t>
            </a:r>
            <a:r>
              <a:rPr lang="en-US" sz="3200" b="1" dirty="0">
                <a:solidFill>
                  <a:srgbClr val="FF0000"/>
                </a:solidFill>
              </a:rPr>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5638800"/>
            <a:ext cx="2849561" cy="10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E865713-A79A-43B4-88D1-D6B1215FC635}"/>
              </a:ext>
            </a:extLst>
          </p:cNvPr>
          <p:cNvPicPr>
            <a:picLocks noChangeAspect="1"/>
          </p:cNvPicPr>
          <p:nvPr/>
        </p:nvPicPr>
        <p:blipFill>
          <a:blip r:embed="rId4"/>
          <a:stretch>
            <a:fillRect/>
          </a:stretch>
        </p:blipFill>
        <p:spPr>
          <a:xfrm>
            <a:off x="7944904" y="4038601"/>
            <a:ext cx="2499577" cy="2645893"/>
          </a:xfrm>
          <a:prstGeom prst="rect">
            <a:avLst/>
          </a:prstGeom>
        </p:spPr>
      </p:pic>
      <p:sp>
        <p:nvSpPr>
          <p:cNvPr id="9" name="Subtitle 2">
            <a:extLst>
              <a:ext uri="{FF2B5EF4-FFF2-40B4-BE49-F238E27FC236}">
                <a16:creationId xmlns:a16="http://schemas.microsoft.com/office/drawing/2014/main" id="{74CD6C8D-F353-4C6B-B815-148A83CE4B92}"/>
              </a:ext>
            </a:extLst>
          </p:cNvPr>
          <p:cNvSpPr txBox="1">
            <a:spLocks/>
          </p:cNvSpPr>
          <p:nvPr/>
        </p:nvSpPr>
        <p:spPr>
          <a:xfrm>
            <a:off x="2552700" y="1614009"/>
            <a:ext cx="7086600" cy="362998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200" dirty="0">
                <a:solidFill>
                  <a:schemeClr val="tx1"/>
                </a:solidFill>
              </a:rPr>
              <a:t>Alicia Martinez, P.E</a:t>
            </a:r>
            <a:r>
              <a:rPr lang="en-US" sz="2000" dirty="0">
                <a:solidFill>
                  <a:schemeClr val="tx1"/>
                </a:solidFill>
              </a:rPr>
              <a:t>.</a:t>
            </a:r>
          </a:p>
          <a:p>
            <a:r>
              <a:rPr lang="en-US" sz="3300" dirty="0">
                <a:solidFill>
                  <a:schemeClr val="tx1"/>
                </a:solidFill>
              </a:rPr>
              <a:t>LDH District Engineer, District 1 and LDH AWOP Lead</a:t>
            </a:r>
          </a:p>
          <a:p>
            <a:r>
              <a:rPr lang="en-US" sz="3300" dirty="0">
                <a:solidFill>
                  <a:schemeClr val="tx1"/>
                </a:solidFill>
              </a:rPr>
              <a:t>alicia.martinez@la.gov</a:t>
            </a:r>
          </a:p>
          <a:p>
            <a:endParaRPr lang="en-US" sz="3300" dirty="0">
              <a:solidFill>
                <a:schemeClr val="tx1"/>
              </a:solidFill>
            </a:endParaRPr>
          </a:p>
          <a:p>
            <a:r>
              <a:rPr lang="en-US" sz="6200" dirty="0">
                <a:solidFill>
                  <a:schemeClr val="tx1"/>
                </a:solidFill>
              </a:rPr>
              <a:t>Julie Z. LeBlanc, P.E</a:t>
            </a:r>
            <a:r>
              <a:rPr lang="en-US" sz="2000" dirty="0">
                <a:solidFill>
                  <a:schemeClr val="tx1"/>
                </a:solidFill>
              </a:rPr>
              <a:t>.</a:t>
            </a:r>
          </a:p>
          <a:p>
            <a:r>
              <a:rPr lang="en-US" sz="3300" dirty="0">
                <a:solidFill>
                  <a:schemeClr val="tx1"/>
                </a:solidFill>
              </a:rPr>
              <a:t>LDH AWOP Contractor</a:t>
            </a:r>
          </a:p>
          <a:p>
            <a:r>
              <a:rPr lang="en-US" sz="3300" dirty="0">
                <a:solidFill>
                  <a:schemeClr val="tx1"/>
                </a:solidFill>
              </a:rPr>
              <a:t>julie.z.leblanc@gmail.com</a:t>
            </a:r>
          </a:p>
          <a:p>
            <a:endParaRPr lang="en-US" sz="3300" dirty="0">
              <a:solidFill>
                <a:schemeClr val="tx1"/>
              </a:solidFill>
            </a:endParaRPr>
          </a:p>
          <a:p>
            <a:endParaRPr lang="en-US" sz="3300" dirty="0">
              <a:solidFill>
                <a:schemeClr val="tx1"/>
              </a:solidFill>
            </a:endParaRPr>
          </a:p>
          <a:p>
            <a:endParaRPr lang="en-US" sz="3300" dirty="0">
              <a:solidFill>
                <a:schemeClr val="tx1"/>
              </a:solidFill>
            </a:endParaRPr>
          </a:p>
          <a:p>
            <a:endParaRPr lang="en-US" sz="3200" dirty="0"/>
          </a:p>
        </p:txBody>
      </p:sp>
      <p:sp>
        <p:nvSpPr>
          <p:cNvPr id="3" name="Slide Number Placeholder 2">
            <a:extLst>
              <a:ext uri="{FF2B5EF4-FFF2-40B4-BE49-F238E27FC236}">
                <a16:creationId xmlns:a16="http://schemas.microsoft.com/office/drawing/2014/main" id="{14ECC64A-FDA2-4AFD-BB5F-E6F988D74E04}"/>
              </a:ext>
            </a:extLst>
          </p:cNvPr>
          <p:cNvSpPr>
            <a:spLocks noGrp="1"/>
          </p:cNvSpPr>
          <p:nvPr>
            <p:ph type="sldNum" sz="quarter" idx="12"/>
          </p:nvPr>
        </p:nvSpPr>
        <p:spPr/>
        <p:txBody>
          <a:bodyPr/>
          <a:lstStyle/>
          <a:p>
            <a:fld id="{A8A19074-D390-423A-A5BD-B7D7DF5C412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90200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0CE005-719E-BF41-8043-D94CC7525340}"/>
              </a:ext>
            </a:extLst>
          </p:cNvPr>
          <p:cNvPicPr>
            <a:picLocks noChangeAspect="1"/>
          </p:cNvPicPr>
          <p:nvPr/>
        </p:nvPicPr>
        <p:blipFill>
          <a:blip r:embed="rId2">
            <a:alphaModFix amt="79000"/>
          </a:blip>
          <a:stretch>
            <a:fillRect/>
          </a:stretch>
        </p:blipFill>
        <p:spPr>
          <a:xfrm>
            <a:off x="2" y="0"/>
            <a:ext cx="12191997" cy="7095064"/>
          </a:xfrm>
          <a:prstGeom prst="rect">
            <a:avLst/>
          </a:prstGeom>
        </p:spPr>
      </p:pic>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798896" y="1523005"/>
            <a:ext cx="10594208" cy="1423988"/>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4400" b="0" i="0" u="none" strike="noStrike" baseline="0" dirty="0">
                <a:solidFill>
                  <a:srgbClr val="000000"/>
                </a:solidFill>
                <a:latin typeface="Calibri" panose="020F0502020204030204" pitchFamily="34" charset="0"/>
              </a:rPr>
            </a:br>
            <a:r>
              <a:rPr lang="en-US" sz="4400" b="0" i="0" u="none" strike="noStrike" baseline="0" dirty="0">
                <a:solidFill>
                  <a:srgbClr val="000000"/>
                </a:solidFill>
                <a:latin typeface="Calibri" panose="020F0502020204030204" pitchFamily="34" charset="0"/>
              </a:rPr>
              <a:t> </a:t>
            </a:r>
            <a:r>
              <a:rPr lang="en-US" sz="6000" i="0" u="none" strike="noStrike" baseline="0" dirty="0">
                <a:solidFill>
                  <a:schemeClr val="accent1"/>
                </a:solidFill>
              </a:rPr>
              <a:t>Questions and Discussion</a:t>
            </a:r>
            <a:br>
              <a:rPr lang="en-US" sz="5867" dirty="0">
                <a:solidFill>
                  <a:schemeClr val="accent1"/>
                </a:solidFill>
              </a:rPr>
            </a:br>
            <a:r>
              <a:rPr lang="en-US" sz="5867" dirty="0">
                <a:solidFill>
                  <a:schemeClr val="accent1"/>
                </a:solidFill>
              </a:rPr>
              <a:t> </a:t>
            </a: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1524000" y="2234999"/>
            <a:ext cx="9144000" cy="1655763"/>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dirty="0">
              <a:solidFill>
                <a:schemeClr val="accent1"/>
              </a:solidFill>
            </a:endParaRPr>
          </a:p>
        </p:txBody>
      </p:sp>
    </p:spTree>
    <p:extLst>
      <p:ext uri="{BB962C8B-B14F-4D97-AF65-F5344CB8AC3E}">
        <p14:creationId xmlns:p14="http://schemas.microsoft.com/office/powerpoint/2010/main" val="171647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Natl AWOP Mtg; New State/New Staff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Map&#10;&#10;Description automatically generated">
            <a:extLst>
              <a:ext uri="{FF2B5EF4-FFF2-40B4-BE49-F238E27FC236}">
                <a16:creationId xmlns:a16="http://schemas.microsoft.com/office/drawing/2014/main" id="{B35F7076-6139-49DD-8E2F-D8AFAB08D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595" y="110552"/>
            <a:ext cx="7527641" cy="5816814"/>
          </a:xfrm>
          <a:prstGeom prst="rect">
            <a:avLst/>
          </a:prstGeom>
        </p:spPr>
      </p:pic>
    </p:spTree>
    <p:extLst>
      <p:ext uri="{BB962C8B-B14F-4D97-AF65-F5344CB8AC3E}">
        <p14:creationId xmlns:p14="http://schemas.microsoft.com/office/powerpoint/2010/main" val="266782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C26EF9E-25C4-244F-ABFE-71FBC90B40DB}"/>
              </a:ext>
            </a:extLst>
          </p:cNvPr>
          <p:cNvSpPr>
            <a:spLocks noGrp="1"/>
          </p:cNvSpPr>
          <p:nvPr>
            <p:ph type="ftr" sz="quarter" idx="4294967295"/>
          </p:nvPr>
        </p:nvSpPr>
        <p:spPr>
          <a:xfrm>
            <a:off x="4038600" y="6356350"/>
            <a:ext cx="4114800" cy="365125"/>
          </a:xfrm>
        </p:spPr>
        <p:txBody>
          <a:bodyPr/>
          <a:lstStyle/>
          <a:p>
            <a:r>
              <a:rPr lang="en-US">
                <a:solidFill>
                  <a:schemeClr val="bg1"/>
                </a:solidFill>
              </a:rPr>
              <a:t>9th Biennial Natl AWOP Mtg; New State/New Staff - July 2021</a:t>
            </a:r>
            <a:endParaRPr lang="en-US" dirty="0">
              <a:solidFill>
                <a:schemeClr val="bg1"/>
              </a:solidFill>
            </a:endParaRPr>
          </a:p>
        </p:txBody>
      </p:sp>
      <p:grpSp>
        <p:nvGrpSpPr>
          <p:cNvPr id="2" name="Group 1" descr="drawing of AWOP Model">
            <a:extLst>
              <a:ext uri="{FF2B5EF4-FFF2-40B4-BE49-F238E27FC236}">
                <a16:creationId xmlns:a16="http://schemas.microsoft.com/office/drawing/2014/main" id="{CB5241C2-9FA3-4048-AA85-FBA85A2FE0DD}"/>
              </a:ext>
            </a:extLst>
          </p:cNvPr>
          <p:cNvGrpSpPr/>
          <p:nvPr/>
        </p:nvGrpSpPr>
        <p:grpSpPr>
          <a:xfrm>
            <a:off x="518102" y="-558455"/>
            <a:ext cx="10820782" cy="6575793"/>
            <a:chOff x="518102" y="-558455"/>
            <a:chExt cx="10820782" cy="6575793"/>
          </a:xfrm>
        </p:grpSpPr>
        <p:sp>
          <p:nvSpPr>
            <p:cNvPr id="13" name="AutoShape 13">
              <a:extLst>
                <a:ext uri="{FF2B5EF4-FFF2-40B4-BE49-F238E27FC236}">
                  <a16:creationId xmlns:a16="http://schemas.microsoft.com/office/drawing/2014/main" id="{B65D0912-2278-4D4B-B908-14CF6B65D115}"/>
                </a:ext>
              </a:extLst>
            </p:cNvPr>
            <p:cNvSpPr>
              <a:spLocks noChangeAspect="1" noChangeArrowheads="1" noTextEdit="1"/>
            </p:cNvSpPr>
            <p:nvPr/>
          </p:nvSpPr>
          <p:spPr bwMode="auto">
            <a:xfrm>
              <a:off x="2109592" y="-558455"/>
              <a:ext cx="7259527" cy="5335588"/>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Oval 10">
              <a:extLst>
                <a:ext uri="{FF2B5EF4-FFF2-40B4-BE49-F238E27FC236}">
                  <a16:creationId xmlns:a16="http://schemas.microsoft.com/office/drawing/2014/main" id="{8AB69036-AA47-424D-A64D-CBE9807A76A6}"/>
                </a:ext>
              </a:extLst>
            </p:cNvPr>
            <p:cNvSpPr>
              <a:spLocks noChangeArrowheads="1"/>
            </p:cNvSpPr>
            <p:nvPr/>
          </p:nvSpPr>
          <p:spPr bwMode="auto">
            <a:xfrm>
              <a:off x="7855053" y="2723841"/>
              <a:ext cx="3483831" cy="3282077"/>
            </a:xfrm>
            <a:prstGeom prst="ellipse">
              <a:avLst/>
            </a:prstGeom>
            <a:solidFill>
              <a:srgbClr val="C4FEA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3200" b="1" dirty="0"/>
                <a:t>TPI</a:t>
              </a:r>
              <a:r>
                <a:rPr lang="en-US" sz="2800" b="1" dirty="0"/>
                <a:t> </a:t>
              </a:r>
            </a:p>
            <a:p>
              <a:pPr algn="ctr"/>
              <a:r>
                <a:rPr lang="en-US" sz="2000" b="1" dirty="0"/>
                <a:t>(Targeted Performance Improvement)</a:t>
              </a:r>
            </a:p>
            <a:p>
              <a:endParaRPr lang="en-US" sz="2000" b="1" dirty="0"/>
            </a:p>
            <a:p>
              <a:pPr algn="ctr"/>
              <a:r>
                <a:rPr lang="en-US" sz="2000" b="1" dirty="0"/>
                <a:t>Evaluation &amp; Training Tools</a:t>
              </a:r>
            </a:p>
          </p:txBody>
        </p:sp>
        <p:sp>
          <p:nvSpPr>
            <p:cNvPr id="20" name="AutoShape 6">
              <a:extLst>
                <a:ext uri="{FF2B5EF4-FFF2-40B4-BE49-F238E27FC236}">
                  <a16:creationId xmlns:a16="http://schemas.microsoft.com/office/drawing/2014/main" id="{56F4DA05-51A0-4EF1-995F-9EE475D57A52}"/>
                </a:ext>
              </a:extLst>
            </p:cNvPr>
            <p:cNvSpPr>
              <a:spLocks noChangeArrowheads="1"/>
            </p:cNvSpPr>
            <p:nvPr/>
          </p:nvSpPr>
          <p:spPr bwMode="auto">
            <a:xfrm>
              <a:off x="4038601" y="4777133"/>
              <a:ext cx="3816452" cy="223645"/>
            </a:xfrm>
            <a:prstGeom prst="leftRightArrow">
              <a:avLst>
                <a:gd name="adj1" fmla="val 50000"/>
                <a:gd name="adj2" fmla="val 175325"/>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AutoShape 5">
              <a:extLst>
                <a:ext uri="{FF2B5EF4-FFF2-40B4-BE49-F238E27FC236}">
                  <a16:creationId xmlns:a16="http://schemas.microsoft.com/office/drawing/2014/main" id="{3816D57D-91DE-43BE-9B97-38726C1E6E7B}"/>
                </a:ext>
              </a:extLst>
            </p:cNvPr>
            <p:cNvSpPr>
              <a:spLocks noChangeArrowheads="1"/>
            </p:cNvSpPr>
            <p:nvPr/>
          </p:nvSpPr>
          <p:spPr bwMode="auto">
            <a:xfrm rot="8356548">
              <a:off x="2709387" y="2384558"/>
              <a:ext cx="1333382" cy="146957"/>
            </a:xfrm>
            <a:prstGeom prst="leftRightArrow">
              <a:avLst>
                <a:gd name="adj1" fmla="val 50000"/>
                <a:gd name="adj2" fmla="val 176471"/>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AutoShape 4">
              <a:extLst>
                <a:ext uri="{FF2B5EF4-FFF2-40B4-BE49-F238E27FC236}">
                  <a16:creationId xmlns:a16="http://schemas.microsoft.com/office/drawing/2014/main" id="{5E243EFA-85D7-4F23-88B2-BA6FA36851CA}"/>
                </a:ext>
              </a:extLst>
            </p:cNvPr>
            <p:cNvSpPr>
              <a:spLocks noChangeArrowheads="1"/>
            </p:cNvSpPr>
            <p:nvPr/>
          </p:nvSpPr>
          <p:spPr bwMode="auto">
            <a:xfrm rot="2212194">
              <a:off x="7656764" y="2299450"/>
              <a:ext cx="1333382" cy="147917"/>
            </a:xfrm>
            <a:prstGeom prst="leftRightArrow">
              <a:avLst>
                <a:gd name="adj1" fmla="val 50000"/>
                <a:gd name="adj2" fmla="val 175325"/>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Oval 10">
              <a:extLst>
                <a:ext uri="{FF2B5EF4-FFF2-40B4-BE49-F238E27FC236}">
                  <a16:creationId xmlns:a16="http://schemas.microsoft.com/office/drawing/2014/main" id="{8985C622-54F3-4B6B-9A96-C0C89757957B}"/>
                </a:ext>
              </a:extLst>
            </p:cNvPr>
            <p:cNvSpPr>
              <a:spLocks noChangeArrowheads="1"/>
            </p:cNvSpPr>
            <p:nvPr/>
          </p:nvSpPr>
          <p:spPr bwMode="auto">
            <a:xfrm>
              <a:off x="4038601" y="396899"/>
              <a:ext cx="3483831" cy="3142797"/>
            </a:xfrm>
            <a:prstGeom prst="ellipse">
              <a:avLst/>
            </a:prstGeom>
            <a:solidFill>
              <a:srgbClr val="3FD8E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3200" b="1" dirty="0"/>
                <a:t>STATUS</a:t>
              </a:r>
            </a:p>
            <a:p>
              <a:pPr algn="ctr"/>
              <a:endParaRPr lang="en-US" sz="2400" b="1" dirty="0"/>
            </a:p>
            <a:p>
              <a:pPr algn="ctr"/>
              <a:r>
                <a:rPr lang="en-US" sz="2400" b="1" dirty="0"/>
                <a:t>Track</a:t>
              </a:r>
            </a:p>
            <a:p>
              <a:pPr algn="ctr"/>
              <a:r>
                <a:rPr lang="en-US" sz="2400" b="1" dirty="0"/>
                <a:t>Assess</a:t>
              </a:r>
            </a:p>
            <a:p>
              <a:pPr algn="ctr"/>
              <a:r>
                <a:rPr lang="en-US" sz="2400" b="1" dirty="0"/>
                <a:t>Prioritize</a:t>
              </a:r>
            </a:p>
          </p:txBody>
        </p:sp>
        <p:sp>
          <p:nvSpPr>
            <p:cNvPr id="25" name="Oval 10">
              <a:extLst>
                <a:ext uri="{FF2B5EF4-FFF2-40B4-BE49-F238E27FC236}">
                  <a16:creationId xmlns:a16="http://schemas.microsoft.com/office/drawing/2014/main" id="{6F17245C-94F7-4F3C-9CF7-C24E672FCBAB}"/>
                </a:ext>
              </a:extLst>
            </p:cNvPr>
            <p:cNvSpPr>
              <a:spLocks noChangeArrowheads="1"/>
            </p:cNvSpPr>
            <p:nvPr/>
          </p:nvSpPr>
          <p:spPr bwMode="auto">
            <a:xfrm>
              <a:off x="518102" y="2874540"/>
              <a:ext cx="3520498" cy="3142798"/>
            </a:xfrm>
            <a:prstGeom prst="ellips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2400" b="1" dirty="0"/>
                <a:t>MAINTENANCE</a:t>
              </a:r>
            </a:p>
            <a:p>
              <a:pPr algn="ctr"/>
              <a:endParaRPr lang="en-US" sz="2400" b="1" dirty="0"/>
            </a:p>
            <a:p>
              <a:pPr algn="ctr"/>
              <a:r>
                <a:rPr lang="en-US" sz="2400" b="1" dirty="0"/>
                <a:t>Sustain</a:t>
              </a:r>
            </a:p>
            <a:p>
              <a:pPr algn="ctr"/>
              <a:r>
                <a:rPr lang="en-US" sz="2400" b="1" dirty="0"/>
                <a:t>Integrate</a:t>
              </a:r>
            </a:p>
            <a:p>
              <a:pPr algn="ctr"/>
              <a:r>
                <a:rPr lang="en-US" sz="2400" b="1" dirty="0"/>
                <a:t>Enhance</a:t>
              </a:r>
            </a:p>
          </p:txBody>
        </p:sp>
        <p:sp>
          <p:nvSpPr>
            <p:cNvPr id="3" name="Rectangle 2">
              <a:extLst>
                <a:ext uri="{FF2B5EF4-FFF2-40B4-BE49-F238E27FC236}">
                  <a16:creationId xmlns:a16="http://schemas.microsoft.com/office/drawing/2014/main" id="{788423F9-9066-48EE-B728-32B473705956}"/>
                </a:ext>
              </a:extLst>
            </p:cNvPr>
            <p:cNvSpPr/>
            <p:nvPr/>
          </p:nvSpPr>
          <p:spPr>
            <a:xfrm>
              <a:off x="1599238" y="286933"/>
              <a:ext cx="203427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AWOP</a:t>
              </a:r>
            </a:p>
          </p:txBody>
        </p:sp>
        <p:sp>
          <p:nvSpPr>
            <p:cNvPr id="26" name="Rectangle 25">
              <a:extLst>
                <a:ext uri="{FF2B5EF4-FFF2-40B4-BE49-F238E27FC236}">
                  <a16:creationId xmlns:a16="http://schemas.microsoft.com/office/drawing/2014/main" id="{469B76A7-A0C8-4659-99CC-9EC725D75EB1}"/>
                </a:ext>
              </a:extLst>
            </p:cNvPr>
            <p:cNvSpPr/>
            <p:nvPr/>
          </p:nvSpPr>
          <p:spPr>
            <a:xfrm>
              <a:off x="7732851" y="201289"/>
              <a:ext cx="232627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MODEL</a:t>
              </a:r>
            </a:p>
          </p:txBody>
        </p:sp>
      </p:grpSp>
    </p:spTree>
    <p:extLst>
      <p:ext uri="{BB962C8B-B14F-4D97-AF65-F5344CB8AC3E}">
        <p14:creationId xmlns:p14="http://schemas.microsoft.com/office/powerpoint/2010/main" val="281049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C5FC-2F00-544A-9FD9-5109E6B999A8}"/>
              </a:ext>
            </a:extLst>
          </p:cNvPr>
          <p:cNvSpPr>
            <a:spLocks noGrp="1"/>
          </p:cNvSpPr>
          <p:nvPr>
            <p:ph type="ctrTitle"/>
          </p:nvPr>
        </p:nvSpPr>
        <p:spPr>
          <a:xfrm>
            <a:off x="3231414" y="2844799"/>
            <a:ext cx="7568665" cy="1366203"/>
          </a:xfrm>
        </p:spPr>
        <p:txBody>
          <a:bodyPr/>
          <a:lstStyle/>
          <a:p>
            <a:r>
              <a:rPr lang="en-US" dirty="0"/>
              <a:t>AWOP SharePoint Site</a:t>
            </a:r>
          </a:p>
        </p:txBody>
      </p:sp>
    </p:spTree>
    <p:extLst>
      <p:ext uri="{BB962C8B-B14F-4D97-AF65-F5344CB8AC3E}">
        <p14:creationId xmlns:p14="http://schemas.microsoft.com/office/powerpoint/2010/main" val="279380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986230" y="424245"/>
            <a:ext cx="3611880" cy="1535865"/>
          </a:xfrm>
        </p:spPr>
        <p:txBody>
          <a:bodyPr vert="horz" lIns="91440" tIns="45720" rIns="91440" bIns="45720" rtlCol="0" anchor="ctr">
            <a:normAutofit/>
          </a:bodyPr>
          <a:lstStyle/>
          <a:p>
            <a:r>
              <a:rPr lang="en-US" sz="4000" b="1" dirty="0">
                <a:latin typeface="Calibri" panose="020F0502020204030204" pitchFamily="34" charset="0"/>
                <a:cs typeface="Calibri" panose="020F0502020204030204" pitchFamily="34" charset="0"/>
              </a:rPr>
              <a:t>Home Page</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5300640" y="542280"/>
            <a:ext cx="6336944" cy="1599022"/>
          </a:xfrm>
        </p:spPr>
        <p:txBody>
          <a:bodyPr vert="horz" lIns="91440" tIns="45720" rIns="91440" bIns="45720" rtlCol="0" anchor="ctr">
            <a:noAutofit/>
          </a:bodyPr>
          <a:lstStyle/>
          <a:p>
            <a:r>
              <a:rPr lang="en-US" sz="2000" dirty="0"/>
              <a:t>Platform for the AWOP Network to post documents and share ideas, which are only accessible to members</a:t>
            </a:r>
          </a:p>
          <a:p>
            <a:r>
              <a:rPr lang="en-US" sz="2000" dirty="0"/>
              <a:t>Has grown “organically” – and is still under development!</a:t>
            </a:r>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9C3B4F-4B7B-9A4F-9F3C-3A4901A33979}"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FBE0401-A8C0-4354-984D-12E3EAFCDCCD}"/>
              </a:ext>
            </a:extLst>
          </p:cNvPr>
          <p:cNvPicPr>
            <a:picLocks noChangeAspect="1"/>
          </p:cNvPicPr>
          <p:nvPr/>
        </p:nvPicPr>
        <p:blipFill rotWithShape="1">
          <a:blip r:embed="rId3"/>
          <a:srcRect t="4498" b="11221"/>
          <a:stretch/>
        </p:blipFill>
        <p:spPr>
          <a:xfrm>
            <a:off x="152094" y="2490795"/>
            <a:ext cx="11887811" cy="4212106"/>
          </a:xfrm>
          <a:prstGeom prst="rect">
            <a:avLst/>
          </a:prstGeom>
        </p:spPr>
      </p:pic>
    </p:spTree>
    <p:extLst>
      <p:ext uri="{BB962C8B-B14F-4D97-AF65-F5344CB8AC3E}">
        <p14:creationId xmlns:p14="http://schemas.microsoft.com/office/powerpoint/2010/main" val="394115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618424" y="506902"/>
            <a:ext cx="3611880" cy="1096078"/>
          </a:xfrm>
        </p:spPr>
        <p:txBody>
          <a:bodyPr vert="horz" lIns="91440" tIns="45720" rIns="91440" bIns="45720" rtlCol="0" anchor="ctr">
            <a:normAutofit/>
          </a:bodyPr>
          <a:lstStyle/>
          <a:p>
            <a:r>
              <a:rPr lang="en-US" sz="4000" b="1" dirty="0">
                <a:latin typeface="+mn-lt"/>
              </a:rPr>
              <a:t>Meeting Files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5300640" y="542280"/>
            <a:ext cx="6336944" cy="1781195"/>
          </a:xfrm>
        </p:spPr>
        <p:txBody>
          <a:bodyPr vert="horz" lIns="91440" tIns="45720" rIns="91440" bIns="45720" rtlCol="0" anchor="ctr">
            <a:noAutofit/>
          </a:bodyPr>
          <a:lstStyle/>
          <a:p>
            <a:r>
              <a:rPr lang="en-US" sz="2000" dirty="0"/>
              <a:t>Organized by Regional AWOP</a:t>
            </a:r>
          </a:p>
          <a:p>
            <a:pPr lvl="1"/>
            <a:r>
              <a:rPr lang="en-US" sz="2000" dirty="0"/>
              <a:t>Includes meeting summaries and training topics</a:t>
            </a:r>
          </a:p>
          <a:p>
            <a:pPr lvl="1"/>
            <a:r>
              <a:rPr lang="en-US" sz="2000" dirty="0"/>
              <a:t>Some of the more recent training topics have been recorded</a:t>
            </a:r>
          </a:p>
          <a:p>
            <a:r>
              <a:rPr lang="en-US" sz="2000" dirty="0"/>
              <a:t>Includes National Meeting Files from 2017 and 2019</a:t>
            </a:r>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9C3B4F-4B7B-9A4F-9F3C-3A4901A33979}"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C9F046B-E1B5-4F7E-B7B0-5058EEE23B62}"/>
              </a:ext>
            </a:extLst>
          </p:cNvPr>
          <p:cNvPicPr>
            <a:picLocks noChangeAspect="1"/>
          </p:cNvPicPr>
          <p:nvPr/>
        </p:nvPicPr>
        <p:blipFill rotWithShape="1">
          <a:blip r:embed="rId3"/>
          <a:srcRect l="28893" t="47869" r="55738" b="24633"/>
          <a:stretch/>
        </p:blipFill>
        <p:spPr>
          <a:xfrm>
            <a:off x="986230" y="2536320"/>
            <a:ext cx="1873770" cy="1885823"/>
          </a:xfrm>
          <a:prstGeom prst="rect">
            <a:avLst/>
          </a:prstGeom>
        </p:spPr>
      </p:pic>
      <p:pic>
        <p:nvPicPr>
          <p:cNvPr id="14" name="Picture 13">
            <a:extLst>
              <a:ext uri="{FF2B5EF4-FFF2-40B4-BE49-F238E27FC236}">
                <a16:creationId xmlns:a16="http://schemas.microsoft.com/office/drawing/2014/main" id="{1049B9B2-9D07-4F80-8368-3B27BE10254F}"/>
              </a:ext>
            </a:extLst>
          </p:cNvPr>
          <p:cNvPicPr>
            <a:picLocks noChangeAspect="1"/>
          </p:cNvPicPr>
          <p:nvPr/>
        </p:nvPicPr>
        <p:blipFill rotWithShape="1">
          <a:blip r:embed="rId4"/>
          <a:srcRect l="861" t="28073" r="34713" b="8159"/>
          <a:stretch/>
        </p:blipFill>
        <p:spPr>
          <a:xfrm>
            <a:off x="3047597" y="3040628"/>
            <a:ext cx="6565473" cy="3452247"/>
          </a:xfrm>
          <a:prstGeom prst="rect">
            <a:avLst/>
          </a:prstGeom>
        </p:spPr>
      </p:pic>
      <p:sp>
        <p:nvSpPr>
          <p:cNvPr id="16" name="Arrow: Bent 15">
            <a:extLst>
              <a:ext uri="{FF2B5EF4-FFF2-40B4-BE49-F238E27FC236}">
                <a16:creationId xmlns:a16="http://schemas.microsoft.com/office/drawing/2014/main" id="{DFA2326A-279F-4754-9EF7-14BE7201ABF8}"/>
              </a:ext>
            </a:extLst>
          </p:cNvPr>
          <p:cNvSpPr/>
          <p:nvPr/>
        </p:nvSpPr>
        <p:spPr>
          <a:xfrm flipV="1">
            <a:off x="1801139" y="3978817"/>
            <a:ext cx="3086282" cy="12068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297CC67-7FE9-46B8-97C8-38AEBB4A859E}"/>
              </a:ext>
            </a:extLst>
          </p:cNvPr>
          <p:cNvSpPr txBox="1"/>
          <p:nvPr/>
        </p:nvSpPr>
        <p:spPr>
          <a:xfrm rot="857204">
            <a:off x="7890916" y="3901873"/>
            <a:ext cx="41837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Includes recorded content!</a:t>
            </a:r>
          </a:p>
        </p:txBody>
      </p:sp>
    </p:spTree>
    <p:extLst>
      <p:ext uri="{BB962C8B-B14F-4D97-AF65-F5344CB8AC3E}">
        <p14:creationId xmlns:p14="http://schemas.microsoft.com/office/powerpoint/2010/main" val="38989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838200" y="365125"/>
            <a:ext cx="10515600" cy="1325563"/>
          </a:xfrm>
        </p:spPr>
        <p:txBody>
          <a:bodyPr/>
          <a:lstStyle/>
          <a:p>
            <a:r>
              <a:rPr lang="en-US" b="1" dirty="0">
                <a:latin typeface="+mn-lt"/>
              </a:rPr>
              <a:t>AWOP Tools</a:t>
            </a:r>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C3B4F-4B7B-9A4F-9F3C-3A4901A339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12FFEDA5-1D1A-40C4-B73C-FD69F1606021}"/>
              </a:ext>
            </a:extLst>
          </p:cNvPr>
          <p:cNvSpPr>
            <a:spLocks noGrp="1"/>
          </p:cNvSpPr>
          <p:nvPr>
            <p:ph idx="1"/>
          </p:nvPr>
        </p:nvSpPr>
        <p:spPr>
          <a:xfrm>
            <a:off x="838201" y="1689331"/>
            <a:ext cx="9969708" cy="1325563"/>
          </a:xfrm>
        </p:spPr>
        <p:txBody>
          <a:bodyPr>
            <a:normAutofit/>
          </a:bodyPr>
          <a:lstStyle/>
          <a:p>
            <a:r>
              <a:rPr lang="en-US" dirty="0"/>
              <a:t>The “tools” within the AWOP SharePoint site are organized by components</a:t>
            </a:r>
          </a:p>
          <a:p>
            <a:endParaRPr lang="en-US" i="1" dirty="0"/>
          </a:p>
        </p:txBody>
      </p:sp>
      <p:pic>
        <p:nvPicPr>
          <p:cNvPr id="6" name="Picture 5">
            <a:extLst>
              <a:ext uri="{FF2B5EF4-FFF2-40B4-BE49-F238E27FC236}">
                <a16:creationId xmlns:a16="http://schemas.microsoft.com/office/drawing/2014/main" id="{0FF8CBE0-0BD7-431A-A7AC-F5C851A3EBBE}"/>
              </a:ext>
            </a:extLst>
          </p:cNvPr>
          <p:cNvPicPr>
            <a:picLocks noChangeAspect="1"/>
          </p:cNvPicPr>
          <p:nvPr/>
        </p:nvPicPr>
        <p:blipFill>
          <a:blip r:embed="rId3"/>
          <a:stretch>
            <a:fillRect/>
          </a:stretch>
        </p:blipFill>
        <p:spPr>
          <a:xfrm>
            <a:off x="432656" y="2839917"/>
            <a:ext cx="6400566" cy="3328150"/>
          </a:xfrm>
          <a:prstGeom prst="rect">
            <a:avLst/>
          </a:prstGeom>
        </p:spPr>
      </p:pic>
      <p:grpSp>
        <p:nvGrpSpPr>
          <p:cNvPr id="26" name="Group 25">
            <a:extLst>
              <a:ext uri="{FF2B5EF4-FFF2-40B4-BE49-F238E27FC236}">
                <a16:creationId xmlns:a16="http://schemas.microsoft.com/office/drawing/2014/main" id="{EAA31634-BD70-46BD-B906-3D01EC9181B0}"/>
              </a:ext>
            </a:extLst>
          </p:cNvPr>
          <p:cNvGrpSpPr/>
          <p:nvPr/>
        </p:nvGrpSpPr>
        <p:grpSpPr>
          <a:xfrm>
            <a:off x="6261747" y="2207529"/>
            <a:ext cx="5214256" cy="1954598"/>
            <a:chOff x="4597323" y="2417425"/>
            <a:chExt cx="5214256" cy="1954598"/>
          </a:xfrm>
        </p:grpSpPr>
        <p:pic>
          <p:nvPicPr>
            <p:cNvPr id="7" name="Picture 6">
              <a:extLst>
                <a:ext uri="{FF2B5EF4-FFF2-40B4-BE49-F238E27FC236}">
                  <a16:creationId xmlns:a16="http://schemas.microsoft.com/office/drawing/2014/main" id="{63E19E9A-2D31-488F-82F5-8DB7F8E3E426}"/>
                </a:ext>
              </a:extLst>
            </p:cNvPr>
            <p:cNvPicPr>
              <a:picLocks noChangeAspect="1"/>
            </p:cNvPicPr>
            <p:nvPr/>
          </p:nvPicPr>
          <p:blipFill>
            <a:blip r:embed="rId4"/>
            <a:stretch>
              <a:fillRect/>
            </a:stretch>
          </p:blipFill>
          <p:spPr>
            <a:xfrm>
              <a:off x="4597323" y="2485976"/>
              <a:ext cx="2997354" cy="1886047"/>
            </a:xfrm>
            <a:prstGeom prst="rect">
              <a:avLst/>
            </a:prstGeom>
          </p:spPr>
        </p:pic>
        <p:pic>
          <p:nvPicPr>
            <p:cNvPr id="25" name="Picture 24">
              <a:extLst>
                <a:ext uri="{FF2B5EF4-FFF2-40B4-BE49-F238E27FC236}">
                  <a16:creationId xmlns:a16="http://schemas.microsoft.com/office/drawing/2014/main" id="{C729D7C0-7FA1-4B81-87A3-48847EEE7135}"/>
                </a:ext>
              </a:extLst>
            </p:cNvPr>
            <p:cNvPicPr>
              <a:picLocks noChangeAspect="1"/>
            </p:cNvPicPr>
            <p:nvPr/>
          </p:nvPicPr>
          <p:blipFill>
            <a:blip r:embed="rId5"/>
            <a:stretch>
              <a:fillRect/>
            </a:stretch>
          </p:blipFill>
          <p:spPr>
            <a:xfrm>
              <a:off x="6261747" y="2417425"/>
              <a:ext cx="3549832" cy="1778091"/>
            </a:xfrm>
            <a:prstGeom prst="rect">
              <a:avLst/>
            </a:prstGeom>
          </p:spPr>
        </p:pic>
      </p:grpSp>
    </p:spTree>
    <p:extLst>
      <p:ext uri="{BB962C8B-B14F-4D97-AF65-F5344CB8AC3E}">
        <p14:creationId xmlns:p14="http://schemas.microsoft.com/office/powerpoint/2010/main" val="250865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639030" y="490021"/>
            <a:ext cx="4429496" cy="1310214"/>
          </a:xfrm>
        </p:spPr>
        <p:txBody>
          <a:bodyPr vert="horz" lIns="91440" tIns="45720" rIns="91440" bIns="45720" rtlCol="0" anchor="ctr">
            <a:normAutofit/>
          </a:bodyPr>
          <a:lstStyle/>
          <a:p>
            <a:r>
              <a:rPr lang="en-US" sz="3600" b="1" dirty="0">
                <a:latin typeface="Calibri" panose="020F0502020204030204" pitchFamily="34" charset="0"/>
                <a:cs typeface="Calibri" panose="020F0502020204030204" pitchFamily="34" charset="0"/>
              </a:rPr>
              <a:t>Resources under Development</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5300640" y="542280"/>
            <a:ext cx="6336944" cy="1781195"/>
          </a:xfrm>
        </p:spPr>
        <p:txBody>
          <a:bodyPr vert="horz" lIns="91440" tIns="45720" rIns="91440" bIns="45720" rtlCol="0" anchor="ctr">
            <a:noAutofit/>
          </a:bodyPr>
          <a:lstStyle/>
          <a:p>
            <a:r>
              <a:rPr lang="en-US" sz="2400" dirty="0"/>
              <a:t>Optimization areas that are (generally) newer and still under development</a:t>
            </a:r>
          </a:p>
          <a:p>
            <a:r>
              <a:rPr lang="en-US" sz="2400" dirty="0"/>
              <a:t>Includes contact absorption clarifiers, harmful algal blooms, membranes and slow sand filtration</a:t>
            </a:r>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9C3B4F-4B7B-9A4F-9F3C-3A4901A33979}"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6A71F08E-BE3F-47C1-8E37-CB6C05F2E1EE}"/>
              </a:ext>
            </a:extLst>
          </p:cNvPr>
          <p:cNvPicPr>
            <a:picLocks noChangeAspect="1"/>
          </p:cNvPicPr>
          <p:nvPr/>
        </p:nvPicPr>
        <p:blipFill rotWithShape="1">
          <a:blip r:embed="rId3"/>
          <a:srcRect l="1105" t="25804" r="28320" b="10135"/>
          <a:stretch/>
        </p:blipFill>
        <p:spPr>
          <a:xfrm>
            <a:off x="3783137" y="2810643"/>
            <a:ext cx="7069742" cy="3409182"/>
          </a:xfrm>
          <a:prstGeom prst="rect">
            <a:avLst/>
          </a:prstGeom>
        </p:spPr>
      </p:pic>
      <p:sp>
        <p:nvSpPr>
          <p:cNvPr id="20" name="Arrow: Bent 19">
            <a:extLst>
              <a:ext uri="{FF2B5EF4-FFF2-40B4-BE49-F238E27FC236}">
                <a16:creationId xmlns:a16="http://schemas.microsoft.com/office/drawing/2014/main" id="{B27DFDE3-1891-434D-AE75-9C92150FDDC3}"/>
              </a:ext>
            </a:extLst>
          </p:cNvPr>
          <p:cNvSpPr/>
          <p:nvPr/>
        </p:nvSpPr>
        <p:spPr>
          <a:xfrm flipV="1">
            <a:off x="786865" y="3942805"/>
            <a:ext cx="3375867" cy="1554229"/>
          </a:xfrm>
          <a:prstGeom prst="bentArrow">
            <a:avLst>
              <a:gd name="adj1" fmla="val 25000"/>
              <a:gd name="adj2" fmla="val 22089"/>
              <a:gd name="adj3" fmla="val 2621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11C7885-C2BE-456A-969A-22C0360DDF9A}"/>
              </a:ext>
            </a:extLst>
          </p:cNvPr>
          <p:cNvPicPr>
            <a:picLocks noChangeAspect="1"/>
          </p:cNvPicPr>
          <p:nvPr/>
        </p:nvPicPr>
        <p:blipFill rotWithShape="1">
          <a:blip r:embed="rId4"/>
          <a:srcRect l="40574" t="50000" r="44180" b="25027"/>
          <a:stretch/>
        </p:blipFill>
        <p:spPr>
          <a:xfrm>
            <a:off x="159871" y="2692770"/>
            <a:ext cx="1858780" cy="1712626"/>
          </a:xfrm>
          <a:prstGeom prst="rect">
            <a:avLst/>
          </a:prstGeom>
        </p:spPr>
      </p:pic>
    </p:spTree>
    <p:extLst>
      <p:ext uri="{BB962C8B-B14F-4D97-AF65-F5344CB8AC3E}">
        <p14:creationId xmlns:p14="http://schemas.microsoft.com/office/powerpoint/2010/main" val="125263231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2020 ASDWA_PPT_Template" id="{C05258D2-A348-49F2-99DB-DCDCCE165E06}" vid="{3193C4C4-30A7-42D2-BF64-26A15417DAE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RP">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ACF44DD843F4B942F5D8982D0CBC9" ma:contentTypeVersion="12" ma:contentTypeDescription="Create a new document." ma:contentTypeScope="" ma:versionID="5b2bd209ff4823ffb27fe6a09bace228">
  <xsd:schema xmlns:xsd="http://www.w3.org/2001/XMLSchema" xmlns:xs="http://www.w3.org/2001/XMLSchema" xmlns:p="http://schemas.microsoft.com/office/2006/metadata/properties" xmlns:ns2="43aa5029-632d-4f3d-8c32-7cc88cd5415b" xmlns:ns3="f50b8e66-415b-4c37-945f-b7186ade6346" targetNamespace="http://schemas.microsoft.com/office/2006/metadata/properties" ma:root="true" ma:fieldsID="9f1a88792b3c04ddecf95b90635574a2" ns2:_="" ns3:_="">
    <xsd:import namespace="43aa5029-632d-4f3d-8c32-7cc88cd5415b"/>
    <xsd:import namespace="f50b8e66-415b-4c37-945f-b7186ade6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a5029-632d-4f3d-8c32-7cc88cd54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0b8e66-415b-4c37-945f-b7186ade63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12156D-E120-4DDE-B11A-26AFE66E9D70}"/>
</file>

<file path=customXml/itemProps2.xml><?xml version="1.0" encoding="utf-8"?>
<ds:datastoreItem xmlns:ds="http://schemas.openxmlformats.org/officeDocument/2006/customXml" ds:itemID="{D6D62794-974E-4BFC-914F-9652EE717B26}"/>
</file>

<file path=customXml/itemProps3.xml><?xml version="1.0" encoding="utf-8"?>
<ds:datastoreItem xmlns:ds="http://schemas.openxmlformats.org/officeDocument/2006/customXml" ds:itemID="{BE638EED-2D32-42F8-A8D9-6EC1345DB4BC}"/>
</file>

<file path=docProps/app.xml><?xml version="1.0" encoding="utf-8"?>
<Properties xmlns="http://schemas.openxmlformats.org/officeDocument/2006/extended-properties" xmlns:vt="http://schemas.openxmlformats.org/officeDocument/2006/docPropsVTypes">
  <TotalTime>46</TotalTime>
  <Words>2676</Words>
  <Application>Microsoft Office PowerPoint</Application>
  <PresentationFormat>Widescreen</PresentationFormat>
  <Paragraphs>301</Paragraphs>
  <Slides>26</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Calibri</vt:lpstr>
      <vt:lpstr>Calibri Light</vt:lpstr>
      <vt:lpstr>Cambria</vt:lpstr>
      <vt:lpstr>Courier New</vt:lpstr>
      <vt:lpstr>Times New Roman</vt:lpstr>
      <vt:lpstr>Wingdings</vt:lpstr>
      <vt:lpstr>Wingdings 3</vt:lpstr>
      <vt:lpstr>1_Office Theme</vt:lpstr>
      <vt:lpstr>2_Office Theme</vt:lpstr>
      <vt:lpstr>Office Theme</vt:lpstr>
      <vt:lpstr>1_Office Theme</vt:lpstr>
      <vt:lpstr> AWOP New States and Staff Meeting </vt:lpstr>
      <vt:lpstr>Introductions</vt:lpstr>
      <vt:lpstr>PowerPoint Presentation</vt:lpstr>
      <vt:lpstr>PowerPoint Presentation</vt:lpstr>
      <vt:lpstr>AWOP SharePoint Site</vt:lpstr>
      <vt:lpstr>Home Page</vt:lpstr>
      <vt:lpstr>Meeting Files</vt:lpstr>
      <vt:lpstr>AWOP Tools</vt:lpstr>
      <vt:lpstr>Resources under Development</vt:lpstr>
      <vt:lpstr>State Developed Resources and AWOP Calendar</vt:lpstr>
      <vt:lpstr>Summary</vt:lpstr>
      <vt:lpstr>Who is Asdwa?</vt:lpstr>
      <vt:lpstr>ASDWA Resources</vt:lpstr>
      <vt:lpstr>  New State Training Option  </vt:lpstr>
      <vt:lpstr>Louisiana AWOP Revitalization</vt:lpstr>
      <vt:lpstr>AWOP in Louisiana – “Take 1”</vt:lpstr>
      <vt:lpstr>AWOP in Louisiana – “Take 1”</vt:lpstr>
      <vt:lpstr>PowerPoint Presentation</vt:lpstr>
      <vt:lpstr>PowerPoint Presentation</vt:lpstr>
      <vt:lpstr>Current Status/Path Forward in LA – “Take 2”</vt:lpstr>
      <vt:lpstr>PowerPoint Presentation</vt:lpstr>
      <vt:lpstr>October 2017 to Present – “Take 2”</vt:lpstr>
      <vt:lpstr>LDH AWOP Core Team – “Take 2”</vt:lpstr>
      <vt:lpstr>Perspectives and Lessons Learned</vt:lpstr>
      <vt:lpstr>Louisiana AWOP Revitalization - Questions?</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AWOP New States and Staff Meeting</dc:title>
  <dc:creator>Kevin Letterly</dc:creator>
  <cp:lastModifiedBy>Kevin Letterly</cp:lastModifiedBy>
  <cp:revision>5</cp:revision>
  <dcterms:created xsi:type="dcterms:W3CDTF">2021-07-19T13:19:43Z</dcterms:created>
  <dcterms:modified xsi:type="dcterms:W3CDTF">2021-07-19T14:06:20Z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0x010100840ACF44DD843F4B942F5D8982D0CBC9</vt:lpwstr>
  </property>
</Properties>
</file>