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41"/>
  </p:notesMasterIdLst>
  <p:sldIdLst>
    <p:sldId id="704" r:id="rId4"/>
    <p:sldId id="705" r:id="rId5"/>
    <p:sldId id="706" r:id="rId6"/>
    <p:sldId id="707" r:id="rId7"/>
    <p:sldId id="708" r:id="rId8"/>
    <p:sldId id="709" r:id="rId9"/>
    <p:sldId id="710" r:id="rId10"/>
    <p:sldId id="711" r:id="rId11"/>
    <p:sldId id="712" r:id="rId12"/>
    <p:sldId id="713" r:id="rId13"/>
    <p:sldId id="714" r:id="rId14"/>
    <p:sldId id="715" r:id="rId15"/>
    <p:sldId id="716" r:id="rId16"/>
    <p:sldId id="717" r:id="rId17"/>
    <p:sldId id="718" r:id="rId18"/>
    <p:sldId id="719" r:id="rId19"/>
    <p:sldId id="720" r:id="rId20"/>
    <p:sldId id="721" r:id="rId21"/>
    <p:sldId id="722" r:id="rId22"/>
    <p:sldId id="723" r:id="rId23"/>
    <p:sldId id="724" r:id="rId24"/>
    <p:sldId id="725" r:id="rId25"/>
    <p:sldId id="726" r:id="rId26"/>
    <p:sldId id="727" r:id="rId27"/>
    <p:sldId id="728" r:id="rId28"/>
    <p:sldId id="729" r:id="rId29"/>
    <p:sldId id="730" r:id="rId30"/>
    <p:sldId id="731" r:id="rId31"/>
    <p:sldId id="732" r:id="rId32"/>
    <p:sldId id="733" r:id="rId33"/>
    <p:sldId id="734" r:id="rId34"/>
    <p:sldId id="735" r:id="rId35"/>
    <p:sldId id="736" r:id="rId36"/>
    <p:sldId id="737" r:id="rId37"/>
    <p:sldId id="738" r:id="rId38"/>
    <p:sldId id="739" r:id="rId39"/>
    <p:sldId id="74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5" autoAdjust="0"/>
    <p:restoredTop sz="94660"/>
  </p:normalViewPr>
  <p:slideViewPr>
    <p:cSldViewPr snapToGrid="0">
      <p:cViewPr varScale="1">
        <p:scale>
          <a:sx n="85" d="100"/>
          <a:sy n="85" d="100"/>
        </p:scale>
        <p:origin x="48" y="22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2DF6ED-72CC-4449-8940-DD1A349176EA}" type="datetimeFigureOut">
              <a:rPr lang="en-US" smtClean="0"/>
              <a:t>7/29/2021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EC7FDD-1453-4FC7-8D9E-B86F8E249F2E}" type="slidenum">
              <a:rPr lang="en-US" smtClean="0"/>
              <a:t>‹#›</a:t>
            </a:fld>
            <a:endParaRPr lang="en-US"/>
          </a:p>
        </p:txBody>
      </p:sp>
    </p:spTree>
    <p:extLst>
      <p:ext uri="{BB962C8B-B14F-4D97-AF65-F5344CB8AC3E}">
        <p14:creationId xmlns:p14="http://schemas.microsoft.com/office/powerpoint/2010/main" val="4100601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xfrm>
            <a:off x="300038" y="676275"/>
            <a:ext cx="6259512" cy="3521075"/>
          </a:xfrm>
          <a:ln/>
        </p:spPr>
      </p:sp>
      <p:sp>
        <p:nvSpPr>
          <p:cNvPr id="40963" name="Notes Placeholder 2"/>
          <p:cNvSpPr>
            <a:spLocks noGrp="1"/>
          </p:cNvSpPr>
          <p:nvPr>
            <p:ph type="body" idx="1"/>
          </p:nvPr>
        </p:nvSpPr>
        <p:spPr>
          <a:noFill/>
          <a:ln/>
        </p:spPr>
        <p:txBody>
          <a:bodyPr/>
          <a:lstStyle/>
          <a:p>
            <a:endParaRPr lang="en-US" sz="900" dirty="0"/>
          </a:p>
          <a:p>
            <a:endParaRPr lang="en-US" dirty="0"/>
          </a:p>
        </p:txBody>
      </p:sp>
      <p:sp>
        <p:nvSpPr>
          <p:cNvPr id="40964"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2D6CE-2C3C-4052-925E-E398DFA02F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60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454AC-BBBE-4C9A-AC48-B022E3EC9D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6638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454AC-BBBE-4C9A-AC48-B022E3EC9D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0205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454AC-BBBE-4C9A-AC48-B022E3EC9D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9545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454AC-BBBE-4C9A-AC48-B022E3EC9D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8469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454AC-BBBE-4C9A-AC48-B022E3EC9D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2705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Introduce ourselves</a:t>
            </a:r>
          </a:p>
          <a:p>
            <a:endParaRPr lang="en-US" b="1" dirty="0">
              <a:solidFill>
                <a:srgbClr val="FF0000"/>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454AC-BBBE-4C9A-AC48-B022E3EC9D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1143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454AC-BBBE-4C9A-AC48-B022E3EC9D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34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454AC-BBBE-4C9A-AC48-B022E3EC9D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8216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454AC-BBBE-4C9A-AC48-B022E3EC9D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1467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454AC-BBBE-4C9A-AC48-B022E3EC9D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21461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LDH-facilitated Follow-On Workshop (shared to show what the documentation looked like). NOT a slide to read…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454AC-BBBE-4C9A-AC48-B022E3EC9D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7328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454AC-BBBE-4C9A-AC48-B022E3EC9D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8469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454AC-BBBE-4C9A-AC48-B022E3EC9D2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9545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CEB86A-7D2D-4050-8454-CD0CA53E03EF}"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14763-03F9-4FB8-87CE-DE41E32280D9}" type="slidenum">
              <a:rPr lang="en-US" smtClean="0"/>
              <a:t>‹#›</a:t>
            </a:fld>
            <a:endParaRPr lang="en-US"/>
          </a:p>
        </p:txBody>
      </p:sp>
    </p:spTree>
    <p:extLst>
      <p:ext uri="{BB962C8B-B14F-4D97-AF65-F5344CB8AC3E}">
        <p14:creationId xmlns:p14="http://schemas.microsoft.com/office/powerpoint/2010/main" val="1156325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CEB86A-7D2D-4050-8454-CD0CA53E03EF}" type="datetimeFigureOut">
              <a:rPr lang="en-US" smtClean="0"/>
              <a:t>7/29/2021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414763-03F9-4FB8-87CE-DE41E32280D9}" type="slidenum">
              <a:rPr lang="en-US" smtClean="0"/>
              <a:t>‹#›</a:t>
            </a:fld>
            <a:endParaRPr lang="en-US"/>
          </a:p>
        </p:txBody>
      </p:sp>
    </p:spTree>
    <p:extLst>
      <p:ext uri="{BB962C8B-B14F-4D97-AF65-F5344CB8AC3E}">
        <p14:creationId xmlns:p14="http://schemas.microsoft.com/office/powerpoint/2010/main" val="3002191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CEB86A-7D2D-4050-8454-CD0CA53E03EF}" type="datetimeFigureOut">
              <a:rPr lang="en-US" smtClean="0"/>
              <a:t>7/29/2021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414763-03F9-4FB8-87CE-DE41E32280D9}" type="slidenum">
              <a:rPr lang="en-US" smtClean="0"/>
              <a:t>‹#›</a:t>
            </a:fld>
            <a:endParaRPr lang="en-US"/>
          </a:p>
        </p:txBody>
      </p:sp>
    </p:spTree>
    <p:extLst>
      <p:ext uri="{BB962C8B-B14F-4D97-AF65-F5344CB8AC3E}">
        <p14:creationId xmlns:p14="http://schemas.microsoft.com/office/powerpoint/2010/main" val="46360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E19E84B6-9D05-41F3-904D-9D06370E20AF}" type="datetime1">
              <a:rPr lang="en-US" smtClean="0">
                <a:solidFill>
                  <a:prstClr val="black"/>
                </a:solidFill>
              </a:rPr>
              <a:t>7/29/2021</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19074-D390-423A-A5BD-B7D7DF5C41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9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031C13D-4ECB-4FA3-B42A-A1816B8DA9A5}" type="datetime1">
              <a:rPr lang="en-US" smtClean="0">
                <a:solidFill>
                  <a:prstClr val="black"/>
                </a:solidFill>
              </a:rPr>
              <a:t>7/29/2021</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19074-D390-423A-A5BD-B7D7DF5C41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0212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94B052A-64DF-4475-ACC6-DD13B5A2701E}" type="datetime1">
              <a:rPr lang="en-US" smtClean="0">
                <a:solidFill>
                  <a:prstClr val="black"/>
                </a:solidFill>
              </a:rPr>
              <a:t>7/29/2021</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19074-D390-423A-A5BD-B7D7DF5C41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13458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829B870C-417A-4EC5-B246-FFA902B5087A}" type="datetime1">
              <a:rPr lang="en-US" smtClean="0">
                <a:solidFill>
                  <a:prstClr val="black"/>
                </a:solidFill>
              </a:rPr>
              <a:t>7/29/2021</a:t>
            </a:fld>
            <a:endParaRPr lang="en-US">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19074-D390-423A-A5BD-B7D7DF5C41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799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05CB4722-A26E-4AFD-B06B-736065CF22A6}" type="datetime1">
              <a:rPr lang="en-US" smtClean="0">
                <a:solidFill>
                  <a:prstClr val="black"/>
                </a:solidFill>
              </a:rPr>
              <a:t>7/29/2021</a:t>
            </a:fld>
            <a:endParaRPr lang="en-US">
              <a:solidFill>
                <a:prstClr val="black"/>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A19074-D390-423A-A5BD-B7D7DF5C41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4793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EC6CC678-2033-4FD4-A02B-8B203631A480}" type="datetime1">
              <a:rPr lang="en-US" smtClean="0">
                <a:solidFill>
                  <a:prstClr val="black"/>
                </a:solidFill>
              </a:rPr>
              <a:t>7/29/2021</a:t>
            </a:fld>
            <a:endParaRPr lang="en-US">
              <a:solidFill>
                <a:prstClr val="black"/>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A19074-D390-423A-A5BD-B7D7DF5C41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3176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8A2AB3B3-81F1-4C72-972E-F713E1F8E6D3}" type="datetime1">
              <a:rPr lang="en-US" smtClean="0">
                <a:solidFill>
                  <a:prstClr val="black"/>
                </a:solidFill>
              </a:rPr>
              <a:t>7/29/2021</a:t>
            </a:fld>
            <a:endParaRPr lang="en-US">
              <a:solidFill>
                <a:prstClr val="black"/>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A19074-D390-423A-A5BD-B7D7DF5C41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967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28564B93-A0BC-4AFF-8827-CF43834EAD08}" type="datetime1">
              <a:rPr lang="en-US" smtClean="0">
                <a:solidFill>
                  <a:prstClr val="black"/>
                </a:solidFill>
              </a:rPr>
              <a:t>7/29/2021</a:t>
            </a:fld>
            <a:endParaRPr lang="en-US">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19074-D390-423A-A5BD-B7D7DF5C41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626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CEB86A-7D2D-4050-8454-CD0CA53E03EF}"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14763-03F9-4FB8-87CE-DE41E32280D9}" type="slidenum">
              <a:rPr lang="en-US" smtClean="0"/>
              <a:t>‹#›</a:t>
            </a:fld>
            <a:endParaRPr lang="en-US"/>
          </a:p>
        </p:txBody>
      </p:sp>
    </p:spTree>
    <p:extLst>
      <p:ext uri="{BB962C8B-B14F-4D97-AF65-F5344CB8AC3E}">
        <p14:creationId xmlns:p14="http://schemas.microsoft.com/office/powerpoint/2010/main" val="38802002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E6953E-EB87-4CDE-A38B-E019E1C78227}" type="datetime1">
              <a:rPr lang="en-US" smtClean="0">
                <a:solidFill>
                  <a:prstClr val="black"/>
                </a:solidFill>
              </a:rPr>
              <a:t>7/29/2021</a:t>
            </a:fld>
            <a:endParaRPr lang="en-US">
              <a:solidFill>
                <a:prstClr val="black"/>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19074-D390-423A-A5BD-B7D7DF5C41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41764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2DEEA917-77DD-46BC-A5F1-81F81CD1F9D6}" type="datetime1">
              <a:rPr lang="en-US" smtClean="0">
                <a:solidFill>
                  <a:prstClr val="black"/>
                </a:solidFill>
              </a:rPr>
              <a:t>7/29/2021</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19074-D390-423A-A5BD-B7D7DF5C41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692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A72504CE-2C6C-4792-86E3-CC9F9EDCAFB2}" type="datetime1">
              <a:rPr lang="en-US" smtClean="0">
                <a:solidFill>
                  <a:prstClr val="black"/>
                </a:solidFill>
              </a:rPr>
              <a:t>7/29/2021</a:t>
            </a:fld>
            <a:endParaRPr lang="en-US">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19074-D390-423A-A5BD-B7D7DF5C412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774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2"/>
          </p:nvPr>
        </p:nvSpPr>
        <p:spPr/>
        <p:txBody>
          <a:bodyPr/>
          <a:lstStyle/>
          <a:p>
            <a:fld id="{A8A19074-D390-423A-A5BD-B7D7DF5C4128}" type="slidenum">
              <a:rPr lang="en-US" smtClean="0">
                <a:solidFill>
                  <a:prstClr val="black">
                    <a:tint val="75000"/>
                  </a:prstClr>
                </a:solidFill>
              </a:rPr>
              <a:pPr/>
              <a:t>‹#›</a:t>
            </a:fld>
            <a:endParaRPr lang="en-US">
              <a:solidFill>
                <a:prstClr val="black">
                  <a:tint val="75000"/>
                </a:prstClr>
              </a:soli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57600" y="6324600"/>
            <a:ext cx="4978400" cy="457200"/>
          </a:xfrm>
          <a:prstGeom prst="rect">
            <a:avLst/>
          </a:prstGeom>
        </p:spPr>
      </p:pic>
    </p:spTree>
    <p:extLst>
      <p:ext uri="{BB962C8B-B14F-4D97-AF65-F5344CB8AC3E}">
        <p14:creationId xmlns:p14="http://schemas.microsoft.com/office/powerpoint/2010/main" val="3394478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E6CBFF6-7F03-4300-8763-C7F0EE7D91BD}" type="datetime1">
              <a:rPr lang="en-US" smtClean="0"/>
              <a:t>7/29/2021</a:t>
            </a:fld>
            <a:endParaRPr lang="en-US" dirty="0"/>
          </a:p>
        </p:txBody>
      </p:sp>
      <p:sp>
        <p:nvSpPr>
          <p:cNvPr id="5" name="Footer Placeholder 4"/>
          <p:cNvSpPr>
            <a:spLocks noGrp="1"/>
          </p:cNvSpPr>
          <p:nvPr>
            <p:ph type="ftr" sz="quarter" idx="11"/>
          </p:nvPr>
        </p:nvSpPr>
        <p:spPr/>
        <p:txBody>
          <a:bodyPr/>
          <a:lstStyle/>
          <a:p>
            <a:r>
              <a:rPr lang="en-US" dirty="0"/>
              <a:t>CONNECTICUT DEPARTMENT of  PUBLIC HEALTH</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A916F42-3B8C-47A1-B86D-0FFEB9E864B9}" type="slidenum">
              <a:rPr lang="en-US" smtClean="0"/>
              <a:t>‹#›</a:t>
            </a:fld>
            <a:endParaRPr lang="en-US" dirty="0"/>
          </a:p>
        </p:txBody>
      </p:sp>
      <p:pic>
        <p:nvPicPr>
          <p:cNvPr id="7" name="Picture 6"/>
          <p:cNvPicPr>
            <a:picLocks noChangeAspect="1"/>
          </p:cNvPicPr>
          <p:nvPr userDrawn="1"/>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0" y="0"/>
            <a:ext cx="12220575" cy="6877051"/>
          </a:xfrm>
          <a:prstGeom prst="rect">
            <a:avLst/>
          </a:prstGeom>
        </p:spPr>
      </p:pic>
      <p:sp>
        <p:nvSpPr>
          <p:cNvPr id="8" name="Title 1"/>
          <p:cNvSpPr txBox="1">
            <a:spLocks/>
          </p:cNvSpPr>
          <p:nvPr userDrawn="1"/>
        </p:nvSpPr>
        <p:spPr>
          <a:xfrm>
            <a:off x="8783" y="5909215"/>
            <a:ext cx="12203007" cy="5831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dirty="0">
              <a:solidFill>
                <a:schemeClr val="accent2"/>
              </a:solidFill>
              <a:latin typeface="Calibri" panose="020F0502020204030204" pitchFamily="34" charset="0"/>
              <a:cs typeface="Arial" panose="020B0604020202020204" pitchFamily="34" charset="0"/>
            </a:endParaRPr>
          </a:p>
          <a:p>
            <a:pPr algn="ctr"/>
            <a:endParaRPr lang="en-US" sz="2800" b="1" dirty="0">
              <a:solidFill>
                <a:schemeClr val="accent2"/>
              </a:solidFill>
              <a:latin typeface="Calibri" panose="020F0502020204030204" pitchFamily="34" charset="0"/>
              <a:cs typeface="Arial" panose="020B0604020202020204" pitchFamily="34" charset="0"/>
            </a:endParaRPr>
          </a:p>
          <a:p>
            <a:pPr algn="ctr"/>
            <a:r>
              <a:rPr lang="en-US" sz="2800" b="1" dirty="0">
                <a:solidFill>
                  <a:srgbClr val="2D7CB4"/>
                </a:solidFill>
                <a:latin typeface="Calibri" panose="020F0502020204030204" pitchFamily="34" charset="0"/>
                <a:cs typeface="Arial" panose="020B0604020202020204" pitchFamily="34" charset="0"/>
              </a:rPr>
              <a:t>CONNECTICUT</a:t>
            </a:r>
            <a:r>
              <a:rPr lang="en-US" sz="2800" b="1" baseline="0" dirty="0">
                <a:solidFill>
                  <a:srgbClr val="2D7CB4"/>
                </a:solidFill>
                <a:latin typeface="Calibri" panose="020F0502020204030204" pitchFamily="34" charset="0"/>
                <a:cs typeface="Arial" panose="020B0604020202020204" pitchFamily="34" charset="0"/>
              </a:rPr>
              <a:t> </a:t>
            </a:r>
            <a:r>
              <a:rPr lang="en-US" sz="2800" b="1" dirty="0">
                <a:solidFill>
                  <a:srgbClr val="2D7CB4"/>
                </a:solidFill>
                <a:latin typeface="Calibri" panose="020F0502020204030204" pitchFamily="34" charset="0"/>
                <a:cs typeface="Arial" panose="020B0604020202020204" pitchFamily="34" charset="0"/>
              </a:rPr>
              <a:t>DEPARTMENT </a:t>
            </a:r>
            <a:r>
              <a:rPr lang="en-US" sz="1800" b="1" dirty="0">
                <a:solidFill>
                  <a:schemeClr val="bg2">
                    <a:lumMod val="50000"/>
                  </a:schemeClr>
                </a:solidFill>
                <a:latin typeface="Lucida Calligraphy" panose="03010101010101010101" pitchFamily="66" charset="0"/>
                <a:cs typeface="Arial" panose="020B0604020202020204" pitchFamily="34" charset="0"/>
              </a:rPr>
              <a:t>of</a:t>
            </a:r>
            <a:r>
              <a:rPr lang="en-US" sz="2800" dirty="0">
                <a:solidFill>
                  <a:schemeClr val="bg2">
                    <a:lumMod val="50000"/>
                  </a:schemeClr>
                </a:solidFill>
                <a:latin typeface="Calibri" panose="020F0502020204030204" pitchFamily="34" charset="0"/>
                <a:cs typeface="Arial" panose="020B0604020202020204" pitchFamily="34" charset="0"/>
              </a:rPr>
              <a:t>  </a:t>
            </a:r>
            <a:r>
              <a:rPr lang="en-US" sz="2800" b="1" dirty="0">
                <a:solidFill>
                  <a:srgbClr val="2D7CB4"/>
                </a:solidFill>
                <a:latin typeface="Calibri" panose="020F0502020204030204" pitchFamily="34" charset="0"/>
                <a:cs typeface="Arial" panose="020B0604020202020204" pitchFamily="34" charset="0"/>
              </a:rPr>
              <a:t>PUBLIC HEALTH</a:t>
            </a:r>
          </a:p>
          <a:p>
            <a:pPr marL="0" marR="0" lvl="0" indent="0" algn="ctr" defTabSz="914400" rtl="0" eaLnBrk="1" fontAlgn="auto" latinLnBrk="0" hangingPunct="1">
              <a:lnSpc>
                <a:spcPct val="90000"/>
              </a:lnSpc>
              <a:spcBef>
                <a:spcPct val="0"/>
              </a:spcBef>
              <a:spcAft>
                <a:spcPts val="0"/>
              </a:spcAft>
              <a:buClrTx/>
              <a:buSzTx/>
              <a:buFontTx/>
              <a:buNone/>
              <a:tabLst/>
              <a:defRPr/>
            </a:pPr>
            <a:endParaRPr lang="en-US" sz="2800" b="1" dirty="0">
              <a:solidFill>
                <a:schemeClr val="accent2"/>
              </a:solidFill>
              <a:latin typeface="Calibri" panose="020F0502020204030204" pitchFamily="34" charset="0"/>
              <a:cs typeface="Arial" panose="020B0604020202020204" pitchFamily="34" charset="0"/>
            </a:endParaRPr>
          </a:p>
          <a:p>
            <a:pPr algn="ctr"/>
            <a:endParaRPr lang="en-US" sz="2800" b="1" dirty="0">
              <a:solidFill>
                <a:schemeClr val="accent2"/>
              </a:solidFill>
              <a:latin typeface="Calibri" panose="020F0502020204030204" pitchFamily="34" charset="0"/>
              <a:cs typeface="Arial" panose="020B0604020202020204" pitchFamily="34" charset="0"/>
            </a:endParaRPr>
          </a:p>
        </p:txBody>
      </p:sp>
      <p:sp>
        <p:nvSpPr>
          <p:cNvPr id="9" name="Snip Diagonal Corner Rectangle 8"/>
          <p:cNvSpPr/>
          <p:nvPr userDrawn="1"/>
        </p:nvSpPr>
        <p:spPr>
          <a:xfrm>
            <a:off x="0" y="1646035"/>
            <a:ext cx="12238141" cy="1324378"/>
          </a:xfrm>
          <a:prstGeom prst="snip2DiagRect">
            <a:avLst/>
          </a:prstGeom>
          <a:solidFill>
            <a:schemeClr val="accent1">
              <a:lumMod val="60000"/>
              <a:lumOff val="4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userDrawn="1"/>
        </p:nvSpPr>
        <p:spPr>
          <a:xfrm>
            <a:off x="0" y="1156522"/>
            <a:ext cx="12001500" cy="489513"/>
          </a:xfrm>
          <a:prstGeom prst="rtTriangle">
            <a:avLst/>
          </a:prstGeom>
          <a:solidFill>
            <a:schemeClr val="accent2">
              <a:alpha val="59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Right Triangle 10"/>
          <p:cNvSpPr/>
          <p:nvPr userDrawn="1"/>
        </p:nvSpPr>
        <p:spPr>
          <a:xfrm flipH="1" flipV="1">
            <a:off x="238671" y="2970412"/>
            <a:ext cx="12014694" cy="523809"/>
          </a:xfrm>
          <a:prstGeom prst="rtTriangle">
            <a:avLst/>
          </a:prstGeom>
          <a:solidFill>
            <a:schemeClr val="accent2">
              <a:alpha val="59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50519" y="5389611"/>
            <a:ext cx="1250834" cy="1331864"/>
          </a:xfrm>
          <a:prstGeom prst="rect">
            <a:avLst/>
          </a:prstGeom>
        </p:spPr>
      </p:pic>
      <p:pic>
        <p:nvPicPr>
          <p:cNvPr id="14" name="Picture 13"/>
          <p:cNvPicPr>
            <a:picLocks noChangeAspect="1"/>
          </p:cNvPicPr>
          <p:nvPr userDrawn="1"/>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a:xfrm>
            <a:off x="10417222" y="5353532"/>
            <a:ext cx="1350236" cy="1357664"/>
          </a:xfrm>
          <a:prstGeom prst="rect">
            <a:avLst/>
          </a:prstGeom>
        </p:spPr>
      </p:pic>
      <p:sp>
        <p:nvSpPr>
          <p:cNvPr id="13" name="Title 1"/>
          <p:cNvSpPr txBox="1">
            <a:spLocks/>
          </p:cNvSpPr>
          <p:nvPr userDrawn="1"/>
        </p:nvSpPr>
        <p:spPr>
          <a:xfrm>
            <a:off x="3279080" y="3209098"/>
            <a:ext cx="5697545" cy="6339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dirty="0">
              <a:solidFill>
                <a:schemeClr val="accent2"/>
              </a:solidFill>
              <a:latin typeface="Calibri" panose="020F0502020204030204" pitchFamily="34" charset="0"/>
              <a:cs typeface="Arial" panose="020B0604020202020204" pitchFamily="34" charset="0"/>
            </a:endParaRPr>
          </a:p>
          <a:p>
            <a:pPr algn="ctr"/>
            <a:r>
              <a:rPr lang="en-US" sz="2800" b="1" dirty="0">
                <a:solidFill>
                  <a:srgbClr val="2D7CB4"/>
                </a:solidFill>
                <a:latin typeface="Calibri" panose="020F0502020204030204" pitchFamily="34" charset="0"/>
                <a:cs typeface="Arial" panose="020B0604020202020204" pitchFamily="34" charset="0"/>
              </a:rPr>
              <a:t>DRINKING</a:t>
            </a:r>
            <a:r>
              <a:rPr lang="en-US" sz="2800" b="1" baseline="0" dirty="0">
                <a:solidFill>
                  <a:srgbClr val="2D7CB4"/>
                </a:solidFill>
                <a:latin typeface="Calibri" panose="020F0502020204030204" pitchFamily="34" charset="0"/>
                <a:cs typeface="Arial" panose="020B0604020202020204" pitchFamily="34" charset="0"/>
              </a:rPr>
              <a:t> WATER SECTION</a:t>
            </a:r>
            <a:endParaRPr lang="en-US" sz="2800" b="1" dirty="0">
              <a:solidFill>
                <a:srgbClr val="2D7CB4"/>
              </a:solidFill>
              <a:latin typeface="Calibri" panose="020F0502020204030204" pitchFamily="34" charset="0"/>
              <a:cs typeface="Arial" panose="020B0604020202020204" pitchFamily="34" charset="0"/>
            </a:endParaRPr>
          </a:p>
          <a:p>
            <a:pPr algn="ctr"/>
            <a:endParaRPr lang="en-US" sz="2800" b="1" dirty="0">
              <a:solidFill>
                <a:schemeClr val="accent2"/>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53723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E6CBFF6-7F03-4300-8763-C7F0EE7D91BD}" type="datetime1">
              <a:rPr lang="en-US" smtClean="0"/>
              <a:t>7/29/2021</a:t>
            </a:fld>
            <a:endParaRPr lang="en-US" dirty="0"/>
          </a:p>
        </p:txBody>
      </p:sp>
      <p:sp>
        <p:nvSpPr>
          <p:cNvPr id="5" name="Footer Placeholder 4"/>
          <p:cNvSpPr>
            <a:spLocks noGrp="1"/>
          </p:cNvSpPr>
          <p:nvPr>
            <p:ph type="ftr" sz="quarter" idx="11"/>
          </p:nvPr>
        </p:nvSpPr>
        <p:spPr/>
        <p:txBody>
          <a:bodyPr/>
          <a:lstStyle/>
          <a:p>
            <a:r>
              <a:rPr lang="en-US" dirty="0"/>
              <a:t>CONNECTICUT DEPARTMENT of  PUBLIC HEALTH</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A916F42-3B8C-47A1-B86D-0FFEB9E864B9}" type="slidenum">
              <a:rPr lang="en-US" smtClean="0"/>
              <a:t>‹#›</a:t>
            </a:fld>
            <a:endParaRPr lang="en-US" dirty="0"/>
          </a:p>
        </p:txBody>
      </p:sp>
      <p:pic>
        <p:nvPicPr>
          <p:cNvPr id="7" name="Picture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21294" b="28740"/>
          <a:stretch/>
        </p:blipFill>
        <p:spPr>
          <a:xfrm>
            <a:off x="0" y="-62339"/>
            <a:ext cx="12192000" cy="6920339"/>
          </a:xfrm>
          <a:prstGeom prst="rect">
            <a:avLst/>
          </a:prstGeom>
        </p:spPr>
      </p:pic>
      <p:sp>
        <p:nvSpPr>
          <p:cNvPr id="8" name="Title 1"/>
          <p:cNvSpPr txBox="1">
            <a:spLocks/>
          </p:cNvSpPr>
          <p:nvPr userDrawn="1"/>
        </p:nvSpPr>
        <p:spPr>
          <a:xfrm>
            <a:off x="0" y="386192"/>
            <a:ext cx="12203007" cy="11707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B8E1"/>
                </a:solidFill>
                <a:latin typeface="Calibri" panose="020F0502020204030204" pitchFamily="34" charset="0"/>
                <a:cs typeface="Arial" panose="020B0604020202020204" pitchFamily="34" charset="0"/>
              </a:rPr>
              <a:t>CONNECTICUT DEPARTMENT </a:t>
            </a:r>
            <a:r>
              <a:rPr lang="en-US" sz="1800" b="1" dirty="0">
                <a:solidFill>
                  <a:schemeClr val="bg2">
                    <a:lumMod val="50000"/>
                  </a:schemeClr>
                </a:solidFill>
                <a:latin typeface="Lucida Calligraphy" panose="03010101010101010101" pitchFamily="66" charset="0"/>
                <a:cs typeface="Arial" panose="020B0604020202020204" pitchFamily="34" charset="0"/>
              </a:rPr>
              <a:t>of</a:t>
            </a:r>
            <a:r>
              <a:rPr lang="en-US" sz="2800" dirty="0">
                <a:solidFill>
                  <a:schemeClr val="bg2">
                    <a:lumMod val="50000"/>
                  </a:schemeClr>
                </a:solidFill>
                <a:latin typeface="Calibri" panose="020F0502020204030204" pitchFamily="34" charset="0"/>
                <a:cs typeface="Arial" panose="020B0604020202020204" pitchFamily="34" charset="0"/>
              </a:rPr>
              <a:t> </a:t>
            </a:r>
            <a:r>
              <a:rPr lang="en-US" sz="2800" b="1" dirty="0">
                <a:solidFill>
                  <a:srgbClr val="00B8E1"/>
                </a:solidFill>
                <a:latin typeface="Calibri" panose="020F0502020204030204" pitchFamily="34" charset="0"/>
                <a:cs typeface="Arial" panose="020B0604020202020204" pitchFamily="34" charset="0"/>
              </a:rPr>
              <a:t>PUBLIC HEALTH</a:t>
            </a:r>
          </a:p>
          <a:p>
            <a:pPr algn="ctr"/>
            <a:r>
              <a:rPr lang="en-US" sz="2400" b="1" dirty="0">
                <a:solidFill>
                  <a:schemeClr val="accent3">
                    <a:lumMod val="75000"/>
                  </a:schemeClr>
                </a:solidFill>
                <a:latin typeface="Calibri" panose="020F0502020204030204" pitchFamily="34" charset="0"/>
                <a:cs typeface="Arial" panose="020B0604020202020204" pitchFamily="34" charset="0"/>
              </a:rPr>
              <a:t>DRINKING WATER SECTION</a:t>
            </a:r>
          </a:p>
        </p:txBody>
      </p:sp>
    </p:spTree>
    <p:extLst>
      <p:ext uri="{BB962C8B-B14F-4D97-AF65-F5344CB8AC3E}">
        <p14:creationId xmlns:p14="http://schemas.microsoft.com/office/powerpoint/2010/main" val="22438048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E6CBFF6-7F03-4300-8763-C7F0EE7D91BD}" type="datetime1">
              <a:rPr lang="en-US" smtClean="0"/>
              <a:t>7/29/2021</a:t>
            </a:fld>
            <a:endParaRPr lang="en-US" dirty="0"/>
          </a:p>
        </p:txBody>
      </p:sp>
      <p:sp>
        <p:nvSpPr>
          <p:cNvPr id="5" name="Footer Placeholder 4"/>
          <p:cNvSpPr>
            <a:spLocks noGrp="1"/>
          </p:cNvSpPr>
          <p:nvPr>
            <p:ph type="ftr" sz="quarter" idx="11"/>
          </p:nvPr>
        </p:nvSpPr>
        <p:spPr/>
        <p:txBody>
          <a:bodyPr/>
          <a:lstStyle/>
          <a:p>
            <a:r>
              <a:rPr lang="en-US" dirty="0"/>
              <a:t>CONNECTICUT DEPARTMENT of  PUBLIC HEALTH</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A916F42-3B8C-47A1-B86D-0FFEB9E864B9}" type="slidenum">
              <a:rPr lang="en-US" smtClean="0"/>
              <a:t>‹#›</a:t>
            </a:fld>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21294" b="28740"/>
          <a:stretch/>
        </p:blipFill>
        <p:spPr>
          <a:xfrm>
            <a:off x="0" y="-62339"/>
            <a:ext cx="12192000" cy="6920339"/>
          </a:xfrm>
          <a:prstGeom prst="rect">
            <a:avLst/>
          </a:prstGeom>
        </p:spPr>
      </p:pic>
      <p:sp>
        <p:nvSpPr>
          <p:cNvPr id="8" name="Title 1"/>
          <p:cNvSpPr txBox="1">
            <a:spLocks/>
          </p:cNvSpPr>
          <p:nvPr userDrawn="1"/>
        </p:nvSpPr>
        <p:spPr>
          <a:xfrm>
            <a:off x="0" y="386192"/>
            <a:ext cx="12203007" cy="11707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accent2"/>
                </a:solidFill>
                <a:latin typeface="Calibri" panose="020F0502020204030204" pitchFamily="34" charset="0"/>
                <a:cs typeface="Arial" panose="020B0604020202020204" pitchFamily="34" charset="0"/>
              </a:rPr>
              <a:t>CONNECTICUT DEPARTMENT </a:t>
            </a:r>
            <a:r>
              <a:rPr lang="en-US" sz="1800" b="1" dirty="0">
                <a:solidFill>
                  <a:schemeClr val="bg2">
                    <a:lumMod val="50000"/>
                  </a:schemeClr>
                </a:solidFill>
                <a:latin typeface="Lucida Calligraphy" panose="03010101010101010101" pitchFamily="66" charset="0"/>
                <a:cs typeface="Arial" panose="020B0604020202020204" pitchFamily="34" charset="0"/>
              </a:rPr>
              <a:t>of</a:t>
            </a:r>
            <a:r>
              <a:rPr lang="en-US" sz="2800" dirty="0">
                <a:solidFill>
                  <a:schemeClr val="bg2">
                    <a:lumMod val="50000"/>
                  </a:schemeClr>
                </a:solidFill>
                <a:latin typeface="Calibri" panose="020F0502020204030204" pitchFamily="34" charset="0"/>
                <a:cs typeface="Arial" panose="020B0604020202020204" pitchFamily="34" charset="0"/>
              </a:rPr>
              <a:t> </a:t>
            </a:r>
            <a:r>
              <a:rPr lang="en-US" sz="2800" b="1" dirty="0">
                <a:solidFill>
                  <a:schemeClr val="accent2"/>
                </a:solidFill>
                <a:latin typeface="Calibri" panose="020F0502020204030204" pitchFamily="34" charset="0"/>
                <a:cs typeface="Arial" panose="020B0604020202020204" pitchFamily="34" charset="0"/>
              </a:rPr>
              <a:t>PUBLIC HEALTH</a:t>
            </a:r>
          </a:p>
          <a:p>
            <a:pPr algn="ctr"/>
            <a:r>
              <a:rPr lang="en-US" sz="2400" b="1" dirty="0">
                <a:solidFill>
                  <a:schemeClr val="accent5"/>
                </a:solidFill>
                <a:latin typeface="Calibri" panose="020F0502020204030204" pitchFamily="34" charset="0"/>
                <a:cs typeface="Arial" panose="020B0604020202020204" pitchFamily="34" charset="0"/>
              </a:rPr>
              <a:t>DRINKING WATER SECTION</a:t>
            </a:r>
          </a:p>
        </p:txBody>
      </p:sp>
    </p:spTree>
    <p:extLst>
      <p:ext uri="{BB962C8B-B14F-4D97-AF65-F5344CB8AC3E}">
        <p14:creationId xmlns:p14="http://schemas.microsoft.com/office/powerpoint/2010/main" val="1509156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E6CBFF6-7F03-4300-8763-C7F0EE7D91BD}" type="datetime1">
              <a:rPr lang="en-US" smtClean="0"/>
              <a:t>7/29/2021</a:t>
            </a:fld>
            <a:endParaRPr lang="en-US" dirty="0"/>
          </a:p>
        </p:txBody>
      </p:sp>
      <p:sp>
        <p:nvSpPr>
          <p:cNvPr id="5" name="Footer Placeholder 4"/>
          <p:cNvSpPr>
            <a:spLocks noGrp="1"/>
          </p:cNvSpPr>
          <p:nvPr>
            <p:ph type="ftr" sz="quarter" idx="11"/>
          </p:nvPr>
        </p:nvSpPr>
        <p:spPr/>
        <p:txBody>
          <a:bodyPr/>
          <a:lstStyle/>
          <a:p>
            <a:r>
              <a:rPr lang="en-US" dirty="0"/>
              <a:t>CONNECTICUT DEPARTMENT of  PUBLIC HEALTH</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A916F42-3B8C-47A1-B86D-0FFEB9E864B9}" type="slidenum">
              <a:rPr lang="en-US" smtClean="0"/>
              <a:t>‹#›</a:t>
            </a:fld>
            <a:endParaRPr lang="en-US" dirty="0"/>
          </a:p>
        </p:txBody>
      </p:sp>
      <p:pic>
        <p:nvPicPr>
          <p:cNvPr id="2" name="Picture 1"/>
          <p:cNvPicPr>
            <a:picLocks noChangeAspect="1"/>
          </p:cNvPicPr>
          <p:nvPr userDrawn="1"/>
        </p:nvPicPr>
        <p:blipFill rotWithShape="1">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t="20416" b="37730"/>
          <a:stretch/>
        </p:blipFill>
        <p:spPr>
          <a:xfrm>
            <a:off x="0" y="-82192"/>
            <a:ext cx="12192000" cy="6940194"/>
          </a:xfrm>
          <a:prstGeom prst="rect">
            <a:avLst/>
          </a:prstGeom>
        </p:spPr>
      </p:pic>
      <p:sp>
        <p:nvSpPr>
          <p:cNvPr id="8" name="Title 1"/>
          <p:cNvSpPr txBox="1">
            <a:spLocks/>
          </p:cNvSpPr>
          <p:nvPr userDrawn="1"/>
        </p:nvSpPr>
        <p:spPr>
          <a:xfrm>
            <a:off x="0" y="386192"/>
            <a:ext cx="12203007" cy="11707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accent4"/>
                </a:solidFill>
                <a:latin typeface="Calibri" panose="020F0502020204030204" pitchFamily="34" charset="0"/>
                <a:cs typeface="Arial" panose="020B0604020202020204" pitchFamily="34" charset="0"/>
              </a:rPr>
              <a:t>CONNECTICUT DEPARTMENT </a:t>
            </a:r>
            <a:r>
              <a:rPr lang="en-US" sz="1800" b="1" dirty="0">
                <a:solidFill>
                  <a:schemeClr val="bg2">
                    <a:lumMod val="50000"/>
                  </a:schemeClr>
                </a:solidFill>
                <a:latin typeface="Lucida Calligraphy" panose="03010101010101010101" pitchFamily="66" charset="0"/>
                <a:cs typeface="Arial" panose="020B0604020202020204" pitchFamily="34" charset="0"/>
              </a:rPr>
              <a:t>of</a:t>
            </a:r>
            <a:r>
              <a:rPr lang="en-US" sz="2800" dirty="0">
                <a:solidFill>
                  <a:schemeClr val="bg2">
                    <a:lumMod val="50000"/>
                  </a:schemeClr>
                </a:solidFill>
                <a:latin typeface="Calibri" panose="020F0502020204030204" pitchFamily="34" charset="0"/>
                <a:cs typeface="Arial" panose="020B0604020202020204" pitchFamily="34" charset="0"/>
              </a:rPr>
              <a:t> </a:t>
            </a:r>
            <a:r>
              <a:rPr lang="en-US" sz="2800" b="1" dirty="0">
                <a:solidFill>
                  <a:schemeClr val="accent4"/>
                </a:solidFill>
                <a:latin typeface="Calibri" panose="020F0502020204030204" pitchFamily="34" charset="0"/>
                <a:cs typeface="Arial" panose="020B0604020202020204" pitchFamily="34" charset="0"/>
              </a:rPr>
              <a:t>PUBLIC HEALTH</a:t>
            </a:r>
          </a:p>
          <a:p>
            <a:pPr algn="ctr"/>
            <a:r>
              <a:rPr lang="en-US" sz="2400" b="1" dirty="0">
                <a:solidFill>
                  <a:schemeClr val="accent3">
                    <a:lumMod val="75000"/>
                  </a:schemeClr>
                </a:solidFill>
                <a:latin typeface="Calibri" panose="020F0502020204030204" pitchFamily="34" charset="0"/>
                <a:cs typeface="Arial" panose="020B0604020202020204" pitchFamily="34" charset="0"/>
              </a:rPr>
              <a:t>DRINKING WATER SECTION</a:t>
            </a:r>
          </a:p>
        </p:txBody>
      </p:sp>
    </p:spTree>
    <p:extLst>
      <p:ext uri="{BB962C8B-B14F-4D97-AF65-F5344CB8AC3E}">
        <p14:creationId xmlns:p14="http://schemas.microsoft.com/office/powerpoint/2010/main" val="14197274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000">
                <a:latin typeface="+mn-lt"/>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F58EF4-6D50-4822-92EB-12AD043BDF59}" type="datetime1">
              <a:rPr lang="en-US" smtClean="0"/>
              <a:t>7/29/2021</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b="1" dirty="0">
                <a:cs typeface="Arial" panose="020B0604020202020204" pitchFamily="34" charset="0"/>
              </a:rPr>
              <a:t>CONNECTICUT</a:t>
            </a:r>
            <a:r>
              <a:rPr lang="en-US" dirty="0">
                <a:cs typeface="Arial" panose="020B0604020202020204" pitchFamily="34" charset="0"/>
              </a:rPr>
              <a:t> </a:t>
            </a:r>
            <a:r>
              <a:rPr lang="en-US" b="1" dirty="0">
                <a:cs typeface="Arial" panose="020B0604020202020204" pitchFamily="34" charset="0"/>
              </a:rPr>
              <a:t>DEPARTMENT </a:t>
            </a:r>
            <a:r>
              <a:rPr lang="en-US" b="1" dirty="0">
                <a:latin typeface="Lucida Calligraphy" panose="03010101010101010101" pitchFamily="66" charset="0"/>
                <a:cs typeface="Arial" panose="020B0604020202020204" pitchFamily="34" charset="0"/>
              </a:rPr>
              <a:t>of</a:t>
            </a:r>
            <a:r>
              <a:rPr lang="en-US" b="1" dirty="0">
                <a:cs typeface="Arial" panose="020B0604020202020204" pitchFamily="34" charset="0"/>
              </a:rPr>
              <a:t>  PUBLIC HEALTH</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A916F42-3B8C-47A1-B86D-0FFEB9E864B9}" type="slidenum">
              <a:rPr lang="en-US" smtClean="0"/>
              <a:t>‹#›</a:t>
            </a:fld>
            <a:endParaRPr lang="en-US" dirty="0"/>
          </a:p>
        </p:txBody>
      </p:sp>
    </p:spTree>
    <p:extLst>
      <p:ext uri="{BB962C8B-B14F-4D97-AF65-F5344CB8AC3E}">
        <p14:creationId xmlns:p14="http://schemas.microsoft.com/office/powerpoint/2010/main" val="21383802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000">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1866900" y="1257301"/>
            <a:ext cx="8904874" cy="4648200"/>
          </a:xfrm>
          <a:solidFill>
            <a:schemeClr val="accent2">
              <a:lumMod val="20000"/>
              <a:lumOff val="80000"/>
            </a:schemeClr>
          </a:solidFill>
          <a:ln>
            <a:solidFill>
              <a:schemeClr val="accent2"/>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F58EF4-6D50-4822-92EB-12AD043BDF59}" type="datetime1">
              <a:rPr lang="en-US" smtClean="0"/>
              <a:t>7/29/2021</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b="1" dirty="0">
                <a:cs typeface="Arial" panose="020B0604020202020204" pitchFamily="34" charset="0"/>
              </a:rPr>
              <a:t>CONNECTICUT</a:t>
            </a:r>
            <a:r>
              <a:rPr lang="en-US" dirty="0">
                <a:cs typeface="Arial" panose="020B0604020202020204" pitchFamily="34" charset="0"/>
              </a:rPr>
              <a:t> </a:t>
            </a:r>
            <a:r>
              <a:rPr lang="en-US" b="1" dirty="0">
                <a:cs typeface="Arial" panose="020B0604020202020204" pitchFamily="34" charset="0"/>
              </a:rPr>
              <a:t>DEPARTMENT </a:t>
            </a:r>
            <a:r>
              <a:rPr lang="en-US" b="1" dirty="0">
                <a:latin typeface="Lucida Calligraphy" panose="03010101010101010101" pitchFamily="66" charset="0"/>
                <a:cs typeface="Arial" panose="020B0604020202020204" pitchFamily="34" charset="0"/>
              </a:rPr>
              <a:t>of</a:t>
            </a:r>
            <a:r>
              <a:rPr lang="en-US" b="1" dirty="0">
                <a:cs typeface="Arial" panose="020B0604020202020204" pitchFamily="34" charset="0"/>
              </a:rPr>
              <a:t>  PUBLIC HEALTH</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A916F42-3B8C-47A1-B86D-0FFEB9E864B9}" type="slidenum">
              <a:rPr lang="en-US" smtClean="0"/>
              <a:t>‹#›</a:t>
            </a:fld>
            <a:endParaRPr lang="en-US" dirty="0"/>
          </a:p>
        </p:txBody>
      </p:sp>
    </p:spTree>
    <p:extLst>
      <p:ext uri="{BB962C8B-B14F-4D97-AF65-F5344CB8AC3E}">
        <p14:creationId xmlns:p14="http://schemas.microsoft.com/office/powerpoint/2010/main" val="35772716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CEB86A-7D2D-4050-8454-CD0CA53E03EF}" type="datetimeFigureOut">
              <a:rPr lang="en-US" smtClean="0"/>
              <a:t>7/29/2021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414763-03F9-4FB8-87CE-DE41E32280D9}" type="slidenum">
              <a:rPr lang="en-US" smtClean="0"/>
              <a:t>‹#›</a:t>
            </a:fld>
            <a:endParaRPr lang="en-US"/>
          </a:p>
        </p:txBody>
      </p:sp>
    </p:spTree>
    <p:extLst>
      <p:ext uri="{BB962C8B-B14F-4D97-AF65-F5344CB8AC3E}">
        <p14:creationId xmlns:p14="http://schemas.microsoft.com/office/powerpoint/2010/main" val="464071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000">
                <a:latin typeface="+mn-lt"/>
              </a:defRPr>
            </a:lvl1pPr>
          </a:lstStyle>
          <a:p>
            <a:r>
              <a:rPr lang="en-US"/>
              <a:t>Click to edit Master title style</a:t>
            </a:r>
            <a:endParaRPr lang="en-US" dirty="0"/>
          </a:p>
        </p:txBody>
      </p:sp>
      <p:pic>
        <p:nvPicPr>
          <p:cNvPr id="7" name="Picture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25955" b="35842"/>
          <a:stretch/>
        </p:blipFill>
        <p:spPr>
          <a:xfrm>
            <a:off x="1481957" y="1028700"/>
            <a:ext cx="10125843" cy="5362452"/>
          </a:xfrm>
          <a:prstGeom prst="rect">
            <a:avLst/>
          </a:prstGeom>
          <a:effectLst>
            <a:softEdge rad="63500"/>
          </a:effectLst>
        </p:spPr>
      </p:pic>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F58EF4-6D50-4822-92EB-12AD043BDF59}" type="datetime1">
              <a:rPr lang="en-US" smtClean="0"/>
              <a:t>7/29/2021</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b="1" dirty="0">
                <a:cs typeface="Arial" panose="020B0604020202020204" pitchFamily="34" charset="0"/>
              </a:rPr>
              <a:t>CONNECTICUT</a:t>
            </a:r>
            <a:r>
              <a:rPr lang="en-US" dirty="0">
                <a:cs typeface="Arial" panose="020B0604020202020204" pitchFamily="34" charset="0"/>
              </a:rPr>
              <a:t> </a:t>
            </a:r>
            <a:r>
              <a:rPr lang="en-US" b="1" dirty="0">
                <a:cs typeface="Arial" panose="020B0604020202020204" pitchFamily="34" charset="0"/>
              </a:rPr>
              <a:t>DEPARTMENT </a:t>
            </a:r>
            <a:r>
              <a:rPr lang="en-US" b="1" dirty="0">
                <a:latin typeface="Lucida Calligraphy" panose="03010101010101010101" pitchFamily="66" charset="0"/>
                <a:cs typeface="Arial" panose="020B0604020202020204" pitchFamily="34" charset="0"/>
              </a:rPr>
              <a:t>of</a:t>
            </a:r>
            <a:r>
              <a:rPr lang="en-US" b="1" dirty="0">
                <a:cs typeface="Arial" panose="020B0604020202020204" pitchFamily="34" charset="0"/>
              </a:rPr>
              <a:t>  PUBLIC HEALTH</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6A916F42-3B8C-47A1-B86D-0FFEB9E864B9}" type="slidenum">
              <a:rPr lang="en-US" smtClean="0"/>
              <a:t>‹#›</a:t>
            </a:fld>
            <a:endParaRPr lang="en-US" dirty="0"/>
          </a:p>
        </p:txBody>
      </p:sp>
    </p:spTree>
    <p:extLst>
      <p:ext uri="{BB962C8B-B14F-4D97-AF65-F5344CB8AC3E}">
        <p14:creationId xmlns:p14="http://schemas.microsoft.com/office/powerpoint/2010/main" val="33224311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000">
                <a:latin typeface="+mn-lt"/>
              </a:defRPr>
            </a:lvl1pPr>
          </a:lstStyle>
          <a:p>
            <a:r>
              <a:rPr lang="en-US"/>
              <a:t>Click to edit Master title style</a:t>
            </a:r>
            <a:endParaRPr lang="en-US" dirty="0"/>
          </a:p>
        </p:txBody>
      </p:sp>
      <p:sp>
        <p:nvSpPr>
          <p:cNvPr id="3" name="Content Placeholder 2"/>
          <p:cNvSpPr>
            <a:spLocks noGrp="1"/>
          </p:cNvSpPr>
          <p:nvPr>
            <p:ph sz="half" idx="1"/>
          </p:nvPr>
        </p:nvSpPr>
        <p:spPr>
          <a:xfrm>
            <a:off x="1587500" y="1175657"/>
            <a:ext cx="4432300" cy="50013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02828" y="1175657"/>
            <a:ext cx="5050971" cy="50013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0BB710-99FB-43CC-A5BC-A38349AA7777}" type="datetime1">
              <a:rPr lang="en-US" smtClean="0"/>
              <a:t>7/29/2021</a:t>
            </a:fld>
            <a:endParaRPr lang="en-US" dirty="0"/>
          </a:p>
        </p:txBody>
      </p:sp>
      <p:sp>
        <p:nvSpPr>
          <p:cNvPr id="6" name="Footer Placeholder 5"/>
          <p:cNvSpPr>
            <a:spLocks noGrp="1"/>
          </p:cNvSpPr>
          <p:nvPr>
            <p:ph type="ftr" sz="quarter" idx="11"/>
          </p:nvPr>
        </p:nvSpPr>
        <p:spPr/>
        <p:txBody>
          <a:bodyPr/>
          <a:lstStyle>
            <a:lvl1pPr>
              <a:defRPr>
                <a:solidFill>
                  <a:schemeClr val="bg1"/>
                </a:solidFill>
              </a:defRPr>
            </a:lvl1pPr>
          </a:lstStyle>
          <a:p>
            <a:r>
              <a:rPr lang="en-US" b="1" dirty="0">
                <a:cs typeface="Arial" panose="020B0604020202020204" pitchFamily="34" charset="0"/>
              </a:rPr>
              <a:t>CONNECTICUT</a:t>
            </a:r>
            <a:r>
              <a:rPr lang="en-US" dirty="0">
                <a:cs typeface="Arial" panose="020B0604020202020204" pitchFamily="34" charset="0"/>
              </a:rPr>
              <a:t> </a:t>
            </a:r>
            <a:r>
              <a:rPr lang="en-US" b="1" dirty="0">
                <a:cs typeface="Arial" panose="020B0604020202020204" pitchFamily="34" charset="0"/>
              </a:rPr>
              <a:t>DEPARTMENT </a:t>
            </a:r>
            <a:r>
              <a:rPr lang="en-US" b="1" dirty="0">
                <a:latin typeface="Lucida Calligraphy" panose="03010101010101010101" pitchFamily="66" charset="0"/>
                <a:cs typeface="Arial" panose="020B0604020202020204" pitchFamily="34" charset="0"/>
              </a:rPr>
              <a:t>of</a:t>
            </a:r>
            <a:r>
              <a:rPr lang="en-US" b="1" dirty="0">
                <a:cs typeface="Arial" panose="020B0604020202020204" pitchFamily="34" charset="0"/>
              </a:rPr>
              <a:t>  PUBLIC HEALTH</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A916F42-3B8C-47A1-B86D-0FFEB9E864B9}" type="slidenum">
              <a:rPr lang="en-US" smtClean="0"/>
              <a:t>‹#›</a:t>
            </a:fld>
            <a:endParaRPr lang="en-US" dirty="0"/>
          </a:p>
        </p:txBody>
      </p:sp>
    </p:spTree>
    <p:extLst>
      <p:ext uri="{BB962C8B-B14F-4D97-AF65-F5344CB8AC3E}">
        <p14:creationId xmlns:p14="http://schemas.microsoft.com/office/powerpoint/2010/main" val="37356021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16528" y="365126"/>
            <a:ext cx="9738859" cy="516618"/>
          </a:xfrm>
        </p:spPr>
        <p:txBody>
          <a:bodyPr>
            <a:noAutofit/>
          </a:bodyPr>
          <a:lstStyle>
            <a:lvl1pPr>
              <a:defRPr sz="4000">
                <a:latin typeface="+mn-lt"/>
              </a:defRPr>
            </a:lvl1pPr>
          </a:lstStyle>
          <a:p>
            <a:r>
              <a:rPr lang="en-US"/>
              <a:t>Click to edit Master title style</a:t>
            </a:r>
            <a:endParaRPr lang="en-US" dirty="0"/>
          </a:p>
        </p:txBody>
      </p:sp>
      <p:sp>
        <p:nvSpPr>
          <p:cNvPr id="3" name="Text Placeholder 2"/>
          <p:cNvSpPr>
            <a:spLocks noGrp="1"/>
          </p:cNvSpPr>
          <p:nvPr>
            <p:ph type="body" idx="1"/>
          </p:nvPr>
        </p:nvSpPr>
        <p:spPr>
          <a:xfrm>
            <a:off x="1616528" y="1681163"/>
            <a:ext cx="438104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16528" y="2505075"/>
            <a:ext cx="438104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1A12E-2BDC-44A7-85BF-8C8ED3BC0DDF}" type="datetime1">
              <a:rPr lang="en-US" smtClean="0"/>
              <a:t>7/29/2021</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b="1" dirty="0">
                <a:cs typeface="Arial" panose="020B0604020202020204" pitchFamily="34" charset="0"/>
              </a:rPr>
              <a:t>CONNECTICUT</a:t>
            </a:r>
            <a:r>
              <a:rPr lang="en-US" dirty="0">
                <a:cs typeface="Arial" panose="020B0604020202020204" pitchFamily="34" charset="0"/>
              </a:rPr>
              <a:t> </a:t>
            </a:r>
            <a:r>
              <a:rPr lang="en-US" b="1" dirty="0">
                <a:cs typeface="Arial" panose="020B0604020202020204" pitchFamily="34" charset="0"/>
              </a:rPr>
              <a:t>DEPARTMENT </a:t>
            </a:r>
            <a:r>
              <a:rPr lang="en-US" b="1" dirty="0">
                <a:latin typeface="Lucida Calligraphy" panose="03010101010101010101" pitchFamily="66" charset="0"/>
                <a:cs typeface="Arial" panose="020B0604020202020204" pitchFamily="34" charset="0"/>
              </a:rPr>
              <a:t>of</a:t>
            </a:r>
            <a:r>
              <a:rPr lang="en-US" b="1" dirty="0">
                <a:cs typeface="Arial" panose="020B0604020202020204" pitchFamily="34" charset="0"/>
              </a:rPr>
              <a:t>  PUBLIC HEALTH</a:t>
            </a: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6A916F42-3B8C-47A1-B86D-0FFEB9E864B9}" type="slidenum">
              <a:rPr lang="en-US" smtClean="0"/>
              <a:t>‹#›</a:t>
            </a:fld>
            <a:endParaRPr lang="en-US" dirty="0"/>
          </a:p>
        </p:txBody>
      </p:sp>
    </p:spTree>
    <p:extLst>
      <p:ext uri="{BB962C8B-B14F-4D97-AF65-F5344CB8AC3E}">
        <p14:creationId xmlns:p14="http://schemas.microsoft.com/office/powerpoint/2010/main" val="14002849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4000">
                <a:latin typeface="+mn-lt"/>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60E96-6ED1-479E-BBBC-C12B6EC59071}" type="datetime1">
              <a:rPr lang="en-US" smtClean="0"/>
              <a:t>7/29/2021</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r>
              <a:rPr lang="en-US" b="1" dirty="0">
                <a:cs typeface="Arial" panose="020B0604020202020204" pitchFamily="34" charset="0"/>
              </a:rPr>
              <a:t>CONNECTICUT</a:t>
            </a:r>
            <a:r>
              <a:rPr lang="en-US" dirty="0">
                <a:cs typeface="Arial" panose="020B0604020202020204" pitchFamily="34" charset="0"/>
              </a:rPr>
              <a:t> </a:t>
            </a:r>
            <a:r>
              <a:rPr lang="en-US" b="1" dirty="0">
                <a:cs typeface="Arial" panose="020B0604020202020204" pitchFamily="34" charset="0"/>
              </a:rPr>
              <a:t>DEPARTMENT </a:t>
            </a:r>
            <a:r>
              <a:rPr lang="en-US" b="1" dirty="0">
                <a:latin typeface="Lucida Calligraphy" panose="03010101010101010101" pitchFamily="66" charset="0"/>
                <a:cs typeface="Arial" panose="020B0604020202020204" pitchFamily="34" charset="0"/>
              </a:rPr>
              <a:t>of</a:t>
            </a:r>
            <a:r>
              <a:rPr lang="en-US" b="1" dirty="0">
                <a:cs typeface="Arial" panose="020B0604020202020204" pitchFamily="34" charset="0"/>
              </a:rPr>
              <a:t>  PUBLIC HEALTH</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6A916F42-3B8C-47A1-B86D-0FFEB9E864B9}" type="slidenum">
              <a:rPr lang="en-US" smtClean="0"/>
              <a:t>‹#›</a:t>
            </a:fld>
            <a:endParaRPr lang="en-US" dirty="0"/>
          </a:p>
        </p:txBody>
      </p:sp>
      <p:pic>
        <p:nvPicPr>
          <p:cNvPr id="6" name="Picture 5"/>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25955" b="35842"/>
          <a:stretch/>
        </p:blipFill>
        <p:spPr>
          <a:xfrm>
            <a:off x="1481957" y="1028700"/>
            <a:ext cx="10125843" cy="5362452"/>
          </a:xfrm>
          <a:prstGeom prst="rect">
            <a:avLst/>
          </a:prstGeom>
          <a:effectLst>
            <a:softEdge rad="63500"/>
          </a:effectLst>
        </p:spPr>
      </p:pic>
    </p:spTree>
    <p:extLst>
      <p:ext uri="{BB962C8B-B14F-4D97-AF65-F5344CB8AC3E}">
        <p14:creationId xmlns:p14="http://schemas.microsoft.com/office/powerpoint/2010/main" val="42152645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37CEB86A-7D2D-4050-8454-CD0CA53E03EF}" type="datetimeFigureOut">
              <a:rPr lang="en-US" smtClean="0"/>
              <a:t>7/29/2021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CD414763-03F9-4FB8-87CE-DE41E32280D9}" type="slidenum">
              <a:rPr lang="en-US" smtClean="0"/>
              <a:t>‹#›</a:t>
            </a:fld>
            <a:endParaRPr lang="en-US"/>
          </a:p>
        </p:txBody>
      </p:sp>
    </p:spTree>
    <p:extLst>
      <p:ext uri="{BB962C8B-B14F-4D97-AF65-F5344CB8AC3E}">
        <p14:creationId xmlns:p14="http://schemas.microsoft.com/office/powerpoint/2010/main" val="3022907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37CEB86A-7D2D-4050-8454-CD0CA53E03EF}" type="datetimeFigureOut">
              <a:rPr lang="en-US" smtClean="0"/>
              <a:t>7/29/2021</a:t>
            </a:fld>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CD414763-03F9-4FB8-87CE-DE41E32280D9}" type="slidenum">
              <a:rPr lang="en-US" smtClean="0"/>
              <a:t>‹#›</a:t>
            </a:fld>
            <a:endParaRPr lang="en-US"/>
          </a:p>
        </p:txBody>
      </p:sp>
    </p:spTree>
    <p:extLst>
      <p:ext uri="{BB962C8B-B14F-4D97-AF65-F5344CB8AC3E}">
        <p14:creationId xmlns:p14="http://schemas.microsoft.com/office/powerpoint/2010/main" val="3958716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37CEB86A-7D2D-4050-8454-CD0CA53E03EF}" type="datetimeFigureOut">
              <a:rPr lang="en-US" smtClean="0"/>
              <a:t>7/29/2021</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CD414763-03F9-4FB8-87CE-DE41E32280D9}" type="slidenum">
              <a:rPr lang="en-US" smtClean="0"/>
              <a:t>‹#›</a:t>
            </a:fld>
            <a:endParaRPr lang="en-US"/>
          </a:p>
        </p:txBody>
      </p:sp>
    </p:spTree>
    <p:extLst>
      <p:ext uri="{BB962C8B-B14F-4D97-AF65-F5344CB8AC3E}">
        <p14:creationId xmlns:p14="http://schemas.microsoft.com/office/powerpoint/2010/main" val="1081908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7CEB86A-7D2D-4050-8454-CD0CA53E03EF}" type="datetimeFigureOut">
              <a:rPr lang="en-US" smtClean="0"/>
              <a:t>7/29/2021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414763-03F9-4FB8-87CE-DE41E32280D9}" type="slidenum">
              <a:rPr lang="en-US" smtClean="0"/>
              <a:t>‹#›</a:t>
            </a:fld>
            <a:endParaRPr lang="en-US"/>
          </a:p>
        </p:txBody>
      </p:sp>
    </p:spTree>
    <p:extLst>
      <p:ext uri="{BB962C8B-B14F-4D97-AF65-F5344CB8AC3E}">
        <p14:creationId xmlns:p14="http://schemas.microsoft.com/office/powerpoint/2010/main" val="3700093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37CEB86A-7D2D-4050-8454-CD0CA53E03EF}" type="datetimeFigureOut">
              <a:rPr lang="en-US" smtClean="0"/>
              <a:t>7/29/2021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CD414763-03F9-4FB8-87CE-DE41E32280D9}" type="slidenum">
              <a:rPr lang="en-US" smtClean="0"/>
              <a:t>‹#›</a:t>
            </a:fld>
            <a:endParaRPr lang="en-US"/>
          </a:p>
        </p:txBody>
      </p:sp>
    </p:spTree>
    <p:extLst>
      <p:ext uri="{BB962C8B-B14F-4D97-AF65-F5344CB8AC3E}">
        <p14:creationId xmlns:p14="http://schemas.microsoft.com/office/powerpoint/2010/main" val="801722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37CEB86A-7D2D-4050-8454-CD0CA53E03EF}" type="datetimeFigureOut">
              <a:rPr lang="en-US" smtClean="0"/>
              <a:t>7/29/2021</a:t>
            </a:fld>
            <a:endParaRPr lang="en-US"/>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CD414763-03F9-4FB8-87CE-DE41E32280D9}" type="slidenum">
              <a:rPr lang="en-US" smtClean="0"/>
              <a:t>‹#›</a:t>
            </a:fld>
            <a:endParaRPr lang="en-US"/>
          </a:p>
        </p:txBody>
      </p:sp>
    </p:spTree>
    <p:extLst>
      <p:ext uri="{BB962C8B-B14F-4D97-AF65-F5344CB8AC3E}">
        <p14:creationId xmlns:p14="http://schemas.microsoft.com/office/powerpoint/2010/main" val="17123302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gif"/><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2.jpe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5" Type="http://schemas.openxmlformats.org/officeDocument/2006/relationships/image" Target="../media/image5.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37CEB86A-7D2D-4050-8454-CD0CA53E03EF}" type="datetimeFigureOut">
              <a:rPr lang="en-US" smtClean="0"/>
              <a:t>7/29/2021</a:t>
            </a:fld>
            <a:endParaRPr lang="en-US"/>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CD414763-03F9-4FB8-87CE-DE41E32280D9}" type="slidenum">
              <a:rPr lang="en-US" smtClean="0"/>
              <a:t>‹#›</a:t>
            </a:fld>
            <a:endParaRPr lang="en-US"/>
          </a:p>
        </p:txBody>
      </p:sp>
    </p:spTree>
    <p:extLst>
      <p:ext uri="{BB962C8B-B14F-4D97-AF65-F5344CB8AC3E}">
        <p14:creationId xmlns:p14="http://schemas.microsoft.com/office/powerpoint/2010/main" val="23822707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731520"/>
          </a:xfrm>
          <a:prstGeom prst="rect">
            <a:avLst/>
          </a:prstGeom>
          <a:ln w="19050">
            <a:noFill/>
            <a:prstDash val="solid"/>
          </a:ln>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19074-D390-423A-A5BD-B7D7DF5C4128}"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p:cNvCxnSpPr/>
          <p:nvPr/>
        </p:nvCxnSpPr>
        <p:spPr>
          <a:xfrm>
            <a:off x="609601" y="1060704"/>
            <a:ext cx="10972799"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Footer Placeholder 8"/>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Tree>
    <p:extLst>
      <p:ext uri="{BB962C8B-B14F-4D97-AF65-F5344CB8AC3E}">
        <p14:creationId xmlns:p14="http://schemas.microsoft.com/office/powerpoint/2010/main" val="2442243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userDrawn="1"/>
        </p:nvSpPr>
        <p:spPr>
          <a:xfrm>
            <a:off x="10842762" y="-16798"/>
            <a:ext cx="1328033" cy="6928743"/>
          </a:xfrm>
          <a:prstGeom prst="rect">
            <a:avLst/>
          </a:prstGeom>
          <a:gradFill>
            <a:gsLst>
              <a:gs pos="66000">
                <a:srgbClr val="5BC2A4">
                  <a:alpha val="52000"/>
                </a:srgbClr>
              </a:gs>
              <a:gs pos="19000">
                <a:srgbClr val="AFABAB">
                  <a:tint val="23500"/>
                  <a:satMod val="160000"/>
                  <a:alpha val="11000"/>
                </a:srgb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3200" b="1" cap="none" spc="0" dirty="0">
                <a:ln w="22225">
                  <a:solidFill>
                    <a:schemeClr val="accent2"/>
                  </a:solidFill>
                  <a:prstDash val="solid"/>
                </a:ln>
                <a:solidFill>
                  <a:schemeClr val="accent2">
                    <a:lumMod val="40000"/>
                    <a:lumOff val="60000"/>
                  </a:schemeClr>
                </a:solidFill>
                <a:effectLst/>
              </a:rPr>
              <a:t>AWOP National Meeting 2021</a:t>
            </a:r>
          </a:p>
        </p:txBody>
      </p:sp>
      <p:sp>
        <p:nvSpPr>
          <p:cNvPr id="13" name="Rectangle 12"/>
          <p:cNvSpPr/>
          <p:nvPr userDrawn="1"/>
        </p:nvSpPr>
        <p:spPr>
          <a:xfrm>
            <a:off x="258184" y="6238568"/>
            <a:ext cx="11933817" cy="673377"/>
          </a:xfrm>
          <a:custGeom>
            <a:avLst/>
            <a:gdLst>
              <a:gd name="connsiteX0" fmla="*/ 0 w 10710042"/>
              <a:gd name="connsiteY0" fmla="*/ 0 h 501650"/>
              <a:gd name="connsiteX1" fmla="*/ 10710042 w 10710042"/>
              <a:gd name="connsiteY1" fmla="*/ 0 h 501650"/>
              <a:gd name="connsiteX2" fmla="*/ 10710042 w 10710042"/>
              <a:gd name="connsiteY2" fmla="*/ 501650 h 501650"/>
              <a:gd name="connsiteX3" fmla="*/ 0 w 10710042"/>
              <a:gd name="connsiteY3" fmla="*/ 501650 h 501650"/>
              <a:gd name="connsiteX4" fmla="*/ 0 w 10710042"/>
              <a:gd name="connsiteY4" fmla="*/ 0 h 501650"/>
              <a:gd name="connsiteX0" fmla="*/ 892277 w 11602319"/>
              <a:gd name="connsiteY0" fmla="*/ 0 h 516398"/>
              <a:gd name="connsiteX1" fmla="*/ 11602319 w 11602319"/>
              <a:gd name="connsiteY1" fmla="*/ 0 h 516398"/>
              <a:gd name="connsiteX2" fmla="*/ 11602319 w 11602319"/>
              <a:gd name="connsiteY2" fmla="*/ 501650 h 516398"/>
              <a:gd name="connsiteX3" fmla="*/ 0 w 11602319"/>
              <a:gd name="connsiteY3" fmla="*/ 516398 h 516398"/>
              <a:gd name="connsiteX4" fmla="*/ 892277 w 11602319"/>
              <a:gd name="connsiteY4" fmla="*/ 0 h 516398"/>
              <a:gd name="connsiteX0" fmla="*/ 892277 w 11602319"/>
              <a:gd name="connsiteY0" fmla="*/ 0 h 516398"/>
              <a:gd name="connsiteX1" fmla="*/ 11602319 w 11602319"/>
              <a:gd name="connsiteY1" fmla="*/ 0 h 516398"/>
              <a:gd name="connsiteX2" fmla="*/ 11602319 w 11602319"/>
              <a:gd name="connsiteY2" fmla="*/ 501650 h 516398"/>
              <a:gd name="connsiteX3" fmla="*/ 44501 w 11602319"/>
              <a:gd name="connsiteY3" fmla="*/ 509024 h 516398"/>
              <a:gd name="connsiteX4" fmla="*/ 0 w 11602319"/>
              <a:gd name="connsiteY4" fmla="*/ 516398 h 516398"/>
              <a:gd name="connsiteX5" fmla="*/ 892277 w 11602319"/>
              <a:gd name="connsiteY5" fmla="*/ 0 h 516398"/>
              <a:gd name="connsiteX0" fmla="*/ 936522 w 11602319"/>
              <a:gd name="connsiteY0" fmla="*/ 110613 h 516398"/>
              <a:gd name="connsiteX1" fmla="*/ 11602319 w 11602319"/>
              <a:gd name="connsiteY1" fmla="*/ 0 h 516398"/>
              <a:gd name="connsiteX2" fmla="*/ 11602319 w 11602319"/>
              <a:gd name="connsiteY2" fmla="*/ 501650 h 516398"/>
              <a:gd name="connsiteX3" fmla="*/ 44501 w 11602319"/>
              <a:gd name="connsiteY3" fmla="*/ 509024 h 516398"/>
              <a:gd name="connsiteX4" fmla="*/ 0 w 11602319"/>
              <a:gd name="connsiteY4" fmla="*/ 516398 h 516398"/>
              <a:gd name="connsiteX5" fmla="*/ 936522 w 11602319"/>
              <a:gd name="connsiteY5" fmla="*/ 110613 h 516398"/>
              <a:gd name="connsiteX0" fmla="*/ 907025 w 11572822"/>
              <a:gd name="connsiteY0" fmla="*/ 110613 h 509024"/>
              <a:gd name="connsiteX1" fmla="*/ 11572822 w 11572822"/>
              <a:gd name="connsiteY1" fmla="*/ 0 h 509024"/>
              <a:gd name="connsiteX2" fmla="*/ 11572822 w 11572822"/>
              <a:gd name="connsiteY2" fmla="*/ 501650 h 509024"/>
              <a:gd name="connsiteX3" fmla="*/ 15004 w 11572822"/>
              <a:gd name="connsiteY3" fmla="*/ 509024 h 509024"/>
              <a:gd name="connsiteX4" fmla="*/ 0 w 11572822"/>
              <a:gd name="connsiteY4" fmla="*/ 472449 h 509024"/>
              <a:gd name="connsiteX5" fmla="*/ 907025 w 11572822"/>
              <a:gd name="connsiteY5" fmla="*/ 110613 h 509024"/>
              <a:gd name="connsiteX0" fmla="*/ 929147 w 11594944"/>
              <a:gd name="connsiteY0" fmla="*/ 110613 h 509024"/>
              <a:gd name="connsiteX1" fmla="*/ 11594944 w 11594944"/>
              <a:gd name="connsiteY1" fmla="*/ 0 h 509024"/>
              <a:gd name="connsiteX2" fmla="*/ 11594944 w 11594944"/>
              <a:gd name="connsiteY2" fmla="*/ 501650 h 509024"/>
              <a:gd name="connsiteX3" fmla="*/ 37126 w 11594944"/>
              <a:gd name="connsiteY3" fmla="*/ 509024 h 509024"/>
              <a:gd name="connsiteX4" fmla="*/ 0 w 11594944"/>
              <a:gd name="connsiteY4" fmla="*/ 455968 h 509024"/>
              <a:gd name="connsiteX5" fmla="*/ 929147 w 11594944"/>
              <a:gd name="connsiteY5" fmla="*/ 110613 h 509024"/>
              <a:gd name="connsiteX0" fmla="*/ 980767 w 11594944"/>
              <a:gd name="connsiteY0" fmla="*/ 160055 h 509024"/>
              <a:gd name="connsiteX1" fmla="*/ 11594944 w 11594944"/>
              <a:gd name="connsiteY1" fmla="*/ 0 h 509024"/>
              <a:gd name="connsiteX2" fmla="*/ 11594944 w 11594944"/>
              <a:gd name="connsiteY2" fmla="*/ 501650 h 509024"/>
              <a:gd name="connsiteX3" fmla="*/ 37126 w 11594944"/>
              <a:gd name="connsiteY3" fmla="*/ 509024 h 509024"/>
              <a:gd name="connsiteX4" fmla="*/ 0 w 11594944"/>
              <a:gd name="connsiteY4" fmla="*/ 455968 h 509024"/>
              <a:gd name="connsiteX5" fmla="*/ 980767 w 11594944"/>
              <a:gd name="connsiteY5" fmla="*/ 160055 h 509024"/>
              <a:gd name="connsiteX0" fmla="*/ 980767 w 11594944"/>
              <a:gd name="connsiteY0" fmla="*/ 160055 h 501650"/>
              <a:gd name="connsiteX1" fmla="*/ 11594944 w 11594944"/>
              <a:gd name="connsiteY1" fmla="*/ 0 h 501650"/>
              <a:gd name="connsiteX2" fmla="*/ 11594944 w 11594944"/>
              <a:gd name="connsiteY2" fmla="*/ 501650 h 501650"/>
              <a:gd name="connsiteX3" fmla="*/ 44500 w 11594944"/>
              <a:gd name="connsiteY3" fmla="*/ 470569 h 501650"/>
              <a:gd name="connsiteX4" fmla="*/ 0 w 11594944"/>
              <a:gd name="connsiteY4" fmla="*/ 455968 h 501650"/>
              <a:gd name="connsiteX5" fmla="*/ 980767 w 11594944"/>
              <a:gd name="connsiteY5" fmla="*/ 160055 h 501650"/>
              <a:gd name="connsiteX0" fmla="*/ 980767 w 11594944"/>
              <a:gd name="connsiteY0" fmla="*/ 160055 h 501650"/>
              <a:gd name="connsiteX1" fmla="*/ 11120538 w 11594944"/>
              <a:gd name="connsiteY1" fmla="*/ 32961 h 501650"/>
              <a:gd name="connsiteX2" fmla="*/ 11594944 w 11594944"/>
              <a:gd name="connsiteY2" fmla="*/ 0 h 501650"/>
              <a:gd name="connsiteX3" fmla="*/ 11594944 w 11594944"/>
              <a:gd name="connsiteY3" fmla="*/ 501650 h 501650"/>
              <a:gd name="connsiteX4" fmla="*/ 44500 w 11594944"/>
              <a:gd name="connsiteY4" fmla="*/ 470569 h 501650"/>
              <a:gd name="connsiteX5" fmla="*/ 0 w 11594944"/>
              <a:gd name="connsiteY5" fmla="*/ 455968 h 501650"/>
              <a:gd name="connsiteX6" fmla="*/ 980767 w 11594944"/>
              <a:gd name="connsiteY6" fmla="*/ 160055 h 501650"/>
              <a:gd name="connsiteX0" fmla="*/ 980767 w 11594944"/>
              <a:gd name="connsiteY0" fmla="*/ 160055 h 501650"/>
              <a:gd name="connsiteX1" fmla="*/ 11068919 w 11594944"/>
              <a:gd name="connsiteY1" fmla="*/ 49442 h 501650"/>
              <a:gd name="connsiteX2" fmla="*/ 11594944 w 11594944"/>
              <a:gd name="connsiteY2" fmla="*/ 0 h 501650"/>
              <a:gd name="connsiteX3" fmla="*/ 11594944 w 11594944"/>
              <a:gd name="connsiteY3" fmla="*/ 501650 h 501650"/>
              <a:gd name="connsiteX4" fmla="*/ 44500 w 11594944"/>
              <a:gd name="connsiteY4" fmla="*/ 470569 h 501650"/>
              <a:gd name="connsiteX5" fmla="*/ 0 w 11594944"/>
              <a:gd name="connsiteY5" fmla="*/ 455968 h 501650"/>
              <a:gd name="connsiteX6" fmla="*/ 980767 w 11594944"/>
              <a:gd name="connsiteY6" fmla="*/ 160055 h 501650"/>
              <a:gd name="connsiteX0" fmla="*/ 980767 w 11594944"/>
              <a:gd name="connsiteY0" fmla="*/ 160055 h 501650"/>
              <a:gd name="connsiteX1" fmla="*/ 11068919 w 11594944"/>
              <a:gd name="connsiteY1" fmla="*/ 49442 h 501650"/>
              <a:gd name="connsiteX2" fmla="*/ 11594944 w 11594944"/>
              <a:gd name="connsiteY2" fmla="*/ 0 h 501650"/>
              <a:gd name="connsiteX3" fmla="*/ 11594944 w 11594944"/>
              <a:gd name="connsiteY3" fmla="*/ 501650 h 501650"/>
              <a:gd name="connsiteX4" fmla="*/ 44500 w 11594944"/>
              <a:gd name="connsiteY4" fmla="*/ 470569 h 501650"/>
              <a:gd name="connsiteX5" fmla="*/ 0 w 11594944"/>
              <a:gd name="connsiteY5" fmla="*/ 455968 h 501650"/>
              <a:gd name="connsiteX6" fmla="*/ 980767 w 11594944"/>
              <a:gd name="connsiteY6" fmla="*/ 160055 h 501650"/>
              <a:gd name="connsiteX0" fmla="*/ 1442075 w 11594944"/>
              <a:gd name="connsiteY0" fmla="*/ 108965 h 501650"/>
              <a:gd name="connsiteX1" fmla="*/ 11068919 w 11594944"/>
              <a:gd name="connsiteY1" fmla="*/ 49442 h 501650"/>
              <a:gd name="connsiteX2" fmla="*/ 11594944 w 11594944"/>
              <a:gd name="connsiteY2" fmla="*/ 0 h 501650"/>
              <a:gd name="connsiteX3" fmla="*/ 11594944 w 11594944"/>
              <a:gd name="connsiteY3" fmla="*/ 501650 h 501650"/>
              <a:gd name="connsiteX4" fmla="*/ 44500 w 11594944"/>
              <a:gd name="connsiteY4" fmla="*/ 470569 h 501650"/>
              <a:gd name="connsiteX5" fmla="*/ 0 w 11594944"/>
              <a:gd name="connsiteY5" fmla="*/ 455968 h 501650"/>
              <a:gd name="connsiteX6" fmla="*/ 1442075 w 11594944"/>
              <a:gd name="connsiteY6" fmla="*/ 108965 h 501650"/>
              <a:gd name="connsiteX0" fmla="*/ 1488450 w 11594944"/>
              <a:gd name="connsiteY0" fmla="*/ 59767 h 501650"/>
              <a:gd name="connsiteX1" fmla="*/ 11068919 w 11594944"/>
              <a:gd name="connsiteY1" fmla="*/ 49442 h 501650"/>
              <a:gd name="connsiteX2" fmla="*/ 11594944 w 11594944"/>
              <a:gd name="connsiteY2" fmla="*/ 0 h 501650"/>
              <a:gd name="connsiteX3" fmla="*/ 11594944 w 11594944"/>
              <a:gd name="connsiteY3" fmla="*/ 501650 h 501650"/>
              <a:gd name="connsiteX4" fmla="*/ 44500 w 11594944"/>
              <a:gd name="connsiteY4" fmla="*/ 470569 h 501650"/>
              <a:gd name="connsiteX5" fmla="*/ 0 w 11594944"/>
              <a:gd name="connsiteY5" fmla="*/ 455968 h 501650"/>
              <a:gd name="connsiteX6" fmla="*/ 1488450 w 11594944"/>
              <a:gd name="connsiteY6" fmla="*/ 59767 h 501650"/>
              <a:gd name="connsiteX0" fmla="*/ 1443950 w 11550444"/>
              <a:gd name="connsiteY0" fmla="*/ 59767 h 501650"/>
              <a:gd name="connsiteX1" fmla="*/ 11024419 w 11550444"/>
              <a:gd name="connsiteY1" fmla="*/ 49442 h 501650"/>
              <a:gd name="connsiteX2" fmla="*/ 11550444 w 11550444"/>
              <a:gd name="connsiteY2" fmla="*/ 0 h 501650"/>
              <a:gd name="connsiteX3" fmla="*/ 11550444 w 11550444"/>
              <a:gd name="connsiteY3" fmla="*/ 501650 h 501650"/>
              <a:gd name="connsiteX4" fmla="*/ 0 w 11550444"/>
              <a:gd name="connsiteY4" fmla="*/ 470569 h 501650"/>
              <a:gd name="connsiteX5" fmla="*/ 353348 w 11550444"/>
              <a:gd name="connsiteY5" fmla="*/ 348111 h 501650"/>
              <a:gd name="connsiteX6" fmla="*/ 1443950 w 11550444"/>
              <a:gd name="connsiteY6" fmla="*/ 59767 h 501650"/>
              <a:gd name="connsiteX0" fmla="*/ 1443950 w 11550444"/>
              <a:gd name="connsiteY0" fmla="*/ 59767 h 501650"/>
              <a:gd name="connsiteX1" fmla="*/ 11024419 w 11550444"/>
              <a:gd name="connsiteY1" fmla="*/ 49442 h 501650"/>
              <a:gd name="connsiteX2" fmla="*/ 11550444 w 11550444"/>
              <a:gd name="connsiteY2" fmla="*/ 0 h 501650"/>
              <a:gd name="connsiteX3" fmla="*/ 11550444 w 11550444"/>
              <a:gd name="connsiteY3" fmla="*/ 501650 h 501650"/>
              <a:gd name="connsiteX4" fmla="*/ 0 w 11550444"/>
              <a:gd name="connsiteY4" fmla="*/ 470569 h 501650"/>
              <a:gd name="connsiteX5" fmla="*/ 353348 w 11550444"/>
              <a:gd name="connsiteY5" fmla="*/ 348111 h 501650"/>
              <a:gd name="connsiteX6" fmla="*/ 1443950 w 11550444"/>
              <a:gd name="connsiteY6" fmla="*/ 59767 h 501650"/>
              <a:gd name="connsiteX0" fmla="*/ 1443950 w 11550444"/>
              <a:gd name="connsiteY0" fmla="*/ 59767 h 501650"/>
              <a:gd name="connsiteX1" fmla="*/ 11024419 w 11550444"/>
              <a:gd name="connsiteY1" fmla="*/ 49442 h 501650"/>
              <a:gd name="connsiteX2" fmla="*/ 11550444 w 11550444"/>
              <a:gd name="connsiteY2" fmla="*/ 0 h 501650"/>
              <a:gd name="connsiteX3" fmla="*/ 11550444 w 11550444"/>
              <a:gd name="connsiteY3" fmla="*/ 501650 h 501650"/>
              <a:gd name="connsiteX4" fmla="*/ 0 w 11550444"/>
              <a:gd name="connsiteY4" fmla="*/ 470569 h 501650"/>
              <a:gd name="connsiteX5" fmla="*/ 353348 w 11550444"/>
              <a:gd name="connsiteY5" fmla="*/ 344327 h 501650"/>
              <a:gd name="connsiteX6" fmla="*/ 1443950 w 11550444"/>
              <a:gd name="connsiteY6" fmla="*/ 59767 h 50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0444" h="501650">
                <a:moveTo>
                  <a:pt x="1443950" y="59767"/>
                </a:moveTo>
                <a:lnTo>
                  <a:pt x="11024419" y="49442"/>
                </a:lnTo>
                <a:lnTo>
                  <a:pt x="11550444" y="0"/>
                </a:lnTo>
                <a:lnTo>
                  <a:pt x="11550444" y="501650"/>
                </a:lnTo>
                <a:lnTo>
                  <a:pt x="0" y="470569"/>
                </a:lnTo>
                <a:cubicBezTo>
                  <a:pt x="117783" y="429750"/>
                  <a:pt x="235565" y="307564"/>
                  <a:pt x="353348" y="344327"/>
                </a:cubicBezTo>
                <a:lnTo>
                  <a:pt x="1443950" y="59767"/>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054209" y="294883"/>
            <a:ext cx="9034579" cy="455403"/>
          </a:xfrm>
          <a:prstGeom prst="rect">
            <a:avLst/>
          </a:prstGeom>
        </p:spPr>
        <p:txBody>
          <a:bodyPr vert="horz" lIns="91440" tIns="45720" rIns="91440" bIns="45720" rtlCol="0" anchor="ctr">
            <a:noAutofit/>
          </a:bodyPr>
          <a:lstStyle/>
          <a:p>
            <a:r>
              <a:rPr lang="en-US" dirty="0"/>
              <a:t>Topic Main: Secondary</a:t>
            </a:r>
          </a:p>
        </p:txBody>
      </p:sp>
      <p:sp>
        <p:nvSpPr>
          <p:cNvPr id="3" name="Text Placeholder 2"/>
          <p:cNvSpPr>
            <a:spLocks noGrp="1"/>
          </p:cNvSpPr>
          <p:nvPr>
            <p:ph type="body" idx="1"/>
          </p:nvPr>
        </p:nvSpPr>
        <p:spPr>
          <a:xfrm>
            <a:off x="1587500" y="1152296"/>
            <a:ext cx="9592848" cy="48958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400">
                <a:solidFill>
                  <a:schemeClr val="bg1"/>
                </a:solidFill>
              </a:defRPr>
            </a:lvl1pPr>
          </a:lstStyle>
          <a:p>
            <a:r>
              <a:rPr lang="en-US" b="1" dirty="0">
                <a:cs typeface="Arial" panose="020B0604020202020204" pitchFamily="34" charset="0"/>
              </a:rPr>
              <a:t>CONNECTICUT</a:t>
            </a:r>
            <a:r>
              <a:rPr lang="en-US" dirty="0">
                <a:cs typeface="Arial" panose="020B0604020202020204" pitchFamily="34" charset="0"/>
              </a:rPr>
              <a:t> </a:t>
            </a:r>
            <a:r>
              <a:rPr lang="en-US" b="1" dirty="0">
                <a:cs typeface="Arial" panose="020B0604020202020204" pitchFamily="34" charset="0"/>
              </a:rPr>
              <a:t>DEPARTMENT </a:t>
            </a:r>
            <a:r>
              <a:rPr lang="en-US" b="1" dirty="0">
                <a:latin typeface="Lucida Calligraphy" panose="03010101010101010101" pitchFamily="66" charset="0"/>
                <a:cs typeface="Arial" panose="020B0604020202020204" pitchFamily="34" charset="0"/>
              </a:rPr>
              <a:t>of</a:t>
            </a:r>
            <a:r>
              <a:rPr lang="en-US" b="1" dirty="0">
                <a:cs typeface="Arial" panose="020B0604020202020204" pitchFamily="34" charset="0"/>
              </a:rPr>
              <a:t>  PUBLIC HEALTH</a:t>
            </a:r>
          </a:p>
        </p:txBody>
      </p:sp>
      <p:sp>
        <p:nvSpPr>
          <p:cNvPr id="24" name="Rectangle 23"/>
          <p:cNvSpPr/>
          <p:nvPr userDrawn="1"/>
        </p:nvSpPr>
        <p:spPr>
          <a:xfrm>
            <a:off x="1423279" y="51684"/>
            <a:ext cx="86653" cy="504070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Document 6"/>
          <p:cNvSpPr/>
          <p:nvPr userDrawn="1"/>
        </p:nvSpPr>
        <p:spPr>
          <a:xfrm>
            <a:off x="0" y="4395431"/>
            <a:ext cx="1724495" cy="1529813"/>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3641"/>
              <a:gd name="connsiteX1" fmla="*/ 21600 w 21600"/>
              <a:gd name="connsiteY1" fmla="*/ 0 h 23641"/>
              <a:gd name="connsiteX2" fmla="*/ 21600 w 21600"/>
              <a:gd name="connsiteY2" fmla="*/ 17322 h 23641"/>
              <a:gd name="connsiteX3" fmla="*/ 234 w 21600"/>
              <a:gd name="connsiteY3" fmla="*/ 22741 h 23641"/>
              <a:gd name="connsiteX4" fmla="*/ 0 w 21600"/>
              <a:gd name="connsiteY4" fmla="*/ 0 h 23641"/>
              <a:gd name="connsiteX0" fmla="*/ 0 w 21600"/>
              <a:gd name="connsiteY0" fmla="*/ 0 h 22741"/>
              <a:gd name="connsiteX1" fmla="*/ 21600 w 21600"/>
              <a:gd name="connsiteY1" fmla="*/ 0 h 22741"/>
              <a:gd name="connsiteX2" fmla="*/ 21600 w 21600"/>
              <a:gd name="connsiteY2" fmla="*/ 17322 h 22741"/>
              <a:gd name="connsiteX3" fmla="*/ 234 w 21600"/>
              <a:gd name="connsiteY3" fmla="*/ 22741 h 22741"/>
              <a:gd name="connsiteX4" fmla="*/ 0 w 21600"/>
              <a:gd name="connsiteY4" fmla="*/ 0 h 22741"/>
              <a:gd name="connsiteX0" fmla="*/ 0 w 21600"/>
              <a:gd name="connsiteY0" fmla="*/ 0 h 25986"/>
              <a:gd name="connsiteX1" fmla="*/ 21600 w 21600"/>
              <a:gd name="connsiteY1" fmla="*/ 0 h 25986"/>
              <a:gd name="connsiteX2" fmla="*/ 21600 w 21600"/>
              <a:gd name="connsiteY2" fmla="*/ 17322 h 25986"/>
              <a:gd name="connsiteX3" fmla="*/ 0 w 21600"/>
              <a:gd name="connsiteY3" fmla="*/ 25986 h 25986"/>
              <a:gd name="connsiteX4" fmla="*/ 0 w 21600"/>
              <a:gd name="connsiteY4" fmla="*/ 0 h 25986"/>
              <a:gd name="connsiteX0" fmla="*/ 0 w 21600"/>
              <a:gd name="connsiteY0" fmla="*/ 0 h 24364"/>
              <a:gd name="connsiteX1" fmla="*/ 21600 w 21600"/>
              <a:gd name="connsiteY1" fmla="*/ 0 h 24364"/>
              <a:gd name="connsiteX2" fmla="*/ 21600 w 21600"/>
              <a:gd name="connsiteY2" fmla="*/ 17322 h 24364"/>
              <a:gd name="connsiteX3" fmla="*/ 351 w 21600"/>
              <a:gd name="connsiteY3" fmla="*/ 24364 h 24364"/>
              <a:gd name="connsiteX4" fmla="*/ 0 w 21600"/>
              <a:gd name="connsiteY4" fmla="*/ 0 h 24364"/>
              <a:gd name="connsiteX0" fmla="*/ 0 w 21600"/>
              <a:gd name="connsiteY0" fmla="*/ 0 h 24364"/>
              <a:gd name="connsiteX1" fmla="*/ 21600 w 21600"/>
              <a:gd name="connsiteY1" fmla="*/ 0 h 24364"/>
              <a:gd name="connsiteX2" fmla="*/ 21483 w 21600"/>
              <a:gd name="connsiteY2" fmla="*/ 16781 h 24364"/>
              <a:gd name="connsiteX3" fmla="*/ 351 w 21600"/>
              <a:gd name="connsiteY3" fmla="*/ 24364 h 24364"/>
              <a:gd name="connsiteX4" fmla="*/ 0 w 21600"/>
              <a:gd name="connsiteY4" fmla="*/ 0 h 24364"/>
              <a:gd name="connsiteX0" fmla="*/ 0 w 21600"/>
              <a:gd name="connsiteY0" fmla="*/ 0 h 24364"/>
              <a:gd name="connsiteX1" fmla="*/ 21600 w 21600"/>
              <a:gd name="connsiteY1" fmla="*/ 0 h 24364"/>
              <a:gd name="connsiteX2" fmla="*/ 21483 w 21600"/>
              <a:gd name="connsiteY2" fmla="*/ 16781 h 24364"/>
              <a:gd name="connsiteX3" fmla="*/ 351 w 21600"/>
              <a:gd name="connsiteY3" fmla="*/ 24364 h 24364"/>
              <a:gd name="connsiteX4" fmla="*/ 0 w 21600"/>
              <a:gd name="connsiteY4" fmla="*/ 0 h 24364"/>
              <a:gd name="connsiteX0" fmla="*/ 0 w 21600"/>
              <a:gd name="connsiteY0" fmla="*/ 0 h 24364"/>
              <a:gd name="connsiteX1" fmla="*/ 21600 w 21600"/>
              <a:gd name="connsiteY1" fmla="*/ 0 h 24364"/>
              <a:gd name="connsiteX2" fmla="*/ 21483 w 21600"/>
              <a:gd name="connsiteY2" fmla="*/ 16781 h 24364"/>
              <a:gd name="connsiteX3" fmla="*/ 136 w 21600"/>
              <a:gd name="connsiteY3" fmla="*/ 24364 h 24364"/>
              <a:gd name="connsiteX4" fmla="*/ 0 w 21600"/>
              <a:gd name="connsiteY4" fmla="*/ 0 h 24364"/>
              <a:gd name="connsiteX0" fmla="*/ 0 w 21600"/>
              <a:gd name="connsiteY0" fmla="*/ 0 h 24364"/>
              <a:gd name="connsiteX1" fmla="*/ 21600 w 21600"/>
              <a:gd name="connsiteY1" fmla="*/ 0 h 24364"/>
              <a:gd name="connsiteX2" fmla="*/ 21483 w 21600"/>
              <a:gd name="connsiteY2" fmla="*/ 16781 h 24364"/>
              <a:gd name="connsiteX3" fmla="*/ 136 w 21600"/>
              <a:gd name="connsiteY3" fmla="*/ 24364 h 24364"/>
              <a:gd name="connsiteX4" fmla="*/ 0 w 21600"/>
              <a:gd name="connsiteY4" fmla="*/ 0 h 24364"/>
              <a:gd name="connsiteX0" fmla="*/ 0 w 21600"/>
              <a:gd name="connsiteY0" fmla="*/ 0 h 25421"/>
              <a:gd name="connsiteX1" fmla="*/ 21600 w 21600"/>
              <a:gd name="connsiteY1" fmla="*/ 0 h 25421"/>
              <a:gd name="connsiteX2" fmla="*/ 21483 w 21600"/>
              <a:gd name="connsiteY2" fmla="*/ 16781 h 25421"/>
              <a:gd name="connsiteX3" fmla="*/ 10281 w 21600"/>
              <a:gd name="connsiteY3" fmla="*/ 20297 h 25421"/>
              <a:gd name="connsiteX4" fmla="*/ 136 w 21600"/>
              <a:gd name="connsiteY4" fmla="*/ 24364 h 25421"/>
              <a:gd name="connsiteX5" fmla="*/ 0 w 21600"/>
              <a:gd name="connsiteY5" fmla="*/ 0 h 25421"/>
              <a:gd name="connsiteX0" fmla="*/ 0 w 21600"/>
              <a:gd name="connsiteY0" fmla="*/ 0 h 25625"/>
              <a:gd name="connsiteX1" fmla="*/ 21600 w 21600"/>
              <a:gd name="connsiteY1" fmla="*/ 0 h 25625"/>
              <a:gd name="connsiteX2" fmla="*/ 21483 w 21600"/>
              <a:gd name="connsiteY2" fmla="*/ 16781 h 25625"/>
              <a:gd name="connsiteX3" fmla="*/ 10916 w 21600"/>
              <a:gd name="connsiteY3" fmla="*/ 21765 h 25625"/>
              <a:gd name="connsiteX4" fmla="*/ 136 w 21600"/>
              <a:gd name="connsiteY4" fmla="*/ 24364 h 25625"/>
              <a:gd name="connsiteX5" fmla="*/ 0 w 21600"/>
              <a:gd name="connsiteY5" fmla="*/ 0 h 25625"/>
              <a:gd name="connsiteX0" fmla="*/ 0 w 21600"/>
              <a:gd name="connsiteY0" fmla="*/ 0 h 25625"/>
              <a:gd name="connsiteX1" fmla="*/ 21600 w 21600"/>
              <a:gd name="connsiteY1" fmla="*/ 0 h 25625"/>
              <a:gd name="connsiteX2" fmla="*/ 21356 w 21600"/>
              <a:gd name="connsiteY2" fmla="*/ 15753 h 25625"/>
              <a:gd name="connsiteX3" fmla="*/ 10916 w 21600"/>
              <a:gd name="connsiteY3" fmla="*/ 21765 h 25625"/>
              <a:gd name="connsiteX4" fmla="*/ 136 w 21600"/>
              <a:gd name="connsiteY4" fmla="*/ 24364 h 25625"/>
              <a:gd name="connsiteX5" fmla="*/ 0 w 21600"/>
              <a:gd name="connsiteY5" fmla="*/ 0 h 25625"/>
              <a:gd name="connsiteX0" fmla="*/ 0 w 22756"/>
              <a:gd name="connsiteY0" fmla="*/ 0 h 25625"/>
              <a:gd name="connsiteX1" fmla="*/ 21600 w 22756"/>
              <a:gd name="connsiteY1" fmla="*/ 0 h 25625"/>
              <a:gd name="connsiteX2" fmla="*/ 22753 w 22756"/>
              <a:gd name="connsiteY2" fmla="*/ 17120 h 25625"/>
              <a:gd name="connsiteX3" fmla="*/ 10916 w 22756"/>
              <a:gd name="connsiteY3" fmla="*/ 21765 h 25625"/>
              <a:gd name="connsiteX4" fmla="*/ 136 w 22756"/>
              <a:gd name="connsiteY4" fmla="*/ 24364 h 25625"/>
              <a:gd name="connsiteX5" fmla="*/ 0 w 22756"/>
              <a:gd name="connsiteY5" fmla="*/ 0 h 25625"/>
              <a:gd name="connsiteX0" fmla="*/ 0 w 23343"/>
              <a:gd name="connsiteY0" fmla="*/ 0 h 25625"/>
              <a:gd name="connsiteX1" fmla="*/ 21600 w 23343"/>
              <a:gd name="connsiteY1" fmla="*/ 0 h 25625"/>
              <a:gd name="connsiteX2" fmla="*/ 21389 w 23343"/>
              <a:gd name="connsiteY2" fmla="*/ 8445 h 25625"/>
              <a:gd name="connsiteX3" fmla="*/ 22753 w 23343"/>
              <a:gd name="connsiteY3" fmla="*/ 17120 h 25625"/>
              <a:gd name="connsiteX4" fmla="*/ 10916 w 23343"/>
              <a:gd name="connsiteY4" fmla="*/ 21765 h 25625"/>
              <a:gd name="connsiteX5" fmla="*/ 136 w 23343"/>
              <a:gd name="connsiteY5" fmla="*/ 24364 h 25625"/>
              <a:gd name="connsiteX6" fmla="*/ 0 w 23343"/>
              <a:gd name="connsiteY6" fmla="*/ 0 h 25625"/>
              <a:gd name="connsiteX0" fmla="*/ 0 w 23316"/>
              <a:gd name="connsiteY0" fmla="*/ 0 h 25625"/>
              <a:gd name="connsiteX1" fmla="*/ 21600 w 23316"/>
              <a:gd name="connsiteY1" fmla="*/ 0 h 25625"/>
              <a:gd name="connsiteX2" fmla="*/ 19239 w 23316"/>
              <a:gd name="connsiteY2" fmla="*/ 3473 h 25625"/>
              <a:gd name="connsiteX3" fmla="*/ 21389 w 23316"/>
              <a:gd name="connsiteY3" fmla="*/ 8445 h 25625"/>
              <a:gd name="connsiteX4" fmla="*/ 22753 w 23316"/>
              <a:gd name="connsiteY4" fmla="*/ 17120 h 25625"/>
              <a:gd name="connsiteX5" fmla="*/ 10916 w 23316"/>
              <a:gd name="connsiteY5" fmla="*/ 21765 h 25625"/>
              <a:gd name="connsiteX6" fmla="*/ 136 w 23316"/>
              <a:gd name="connsiteY6" fmla="*/ 24364 h 25625"/>
              <a:gd name="connsiteX7" fmla="*/ 0 w 23316"/>
              <a:gd name="connsiteY7" fmla="*/ 0 h 25625"/>
              <a:gd name="connsiteX0" fmla="*/ 0 w 23316"/>
              <a:gd name="connsiteY0" fmla="*/ 0 h 25625"/>
              <a:gd name="connsiteX1" fmla="*/ 21600 w 23316"/>
              <a:gd name="connsiteY1" fmla="*/ 0 h 25625"/>
              <a:gd name="connsiteX2" fmla="*/ 19454 w 23316"/>
              <a:gd name="connsiteY2" fmla="*/ 2106 h 25625"/>
              <a:gd name="connsiteX3" fmla="*/ 19239 w 23316"/>
              <a:gd name="connsiteY3" fmla="*/ 3473 h 25625"/>
              <a:gd name="connsiteX4" fmla="*/ 21389 w 23316"/>
              <a:gd name="connsiteY4" fmla="*/ 8445 h 25625"/>
              <a:gd name="connsiteX5" fmla="*/ 22753 w 23316"/>
              <a:gd name="connsiteY5" fmla="*/ 17120 h 25625"/>
              <a:gd name="connsiteX6" fmla="*/ 10916 w 23316"/>
              <a:gd name="connsiteY6" fmla="*/ 21765 h 25625"/>
              <a:gd name="connsiteX7" fmla="*/ 136 w 23316"/>
              <a:gd name="connsiteY7" fmla="*/ 24364 h 25625"/>
              <a:gd name="connsiteX8" fmla="*/ 0 w 23316"/>
              <a:gd name="connsiteY8" fmla="*/ 0 h 25625"/>
              <a:gd name="connsiteX0" fmla="*/ 0 w 23316"/>
              <a:gd name="connsiteY0" fmla="*/ 7 h 25632"/>
              <a:gd name="connsiteX1" fmla="*/ 21600 w 23316"/>
              <a:gd name="connsiteY1" fmla="*/ 7 h 25632"/>
              <a:gd name="connsiteX2" fmla="*/ 18164 w 23316"/>
              <a:gd name="connsiteY2" fmla="*/ 249 h 25632"/>
              <a:gd name="connsiteX3" fmla="*/ 19454 w 23316"/>
              <a:gd name="connsiteY3" fmla="*/ 2113 h 25632"/>
              <a:gd name="connsiteX4" fmla="*/ 19239 w 23316"/>
              <a:gd name="connsiteY4" fmla="*/ 3480 h 25632"/>
              <a:gd name="connsiteX5" fmla="*/ 21389 w 23316"/>
              <a:gd name="connsiteY5" fmla="*/ 8452 h 25632"/>
              <a:gd name="connsiteX6" fmla="*/ 22753 w 23316"/>
              <a:gd name="connsiteY6" fmla="*/ 17127 h 25632"/>
              <a:gd name="connsiteX7" fmla="*/ 10916 w 23316"/>
              <a:gd name="connsiteY7" fmla="*/ 21772 h 25632"/>
              <a:gd name="connsiteX8" fmla="*/ 136 w 23316"/>
              <a:gd name="connsiteY8" fmla="*/ 24371 h 25632"/>
              <a:gd name="connsiteX9" fmla="*/ 0 w 23316"/>
              <a:gd name="connsiteY9" fmla="*/ 7 h 25632"/>
              <a:gd name="connsiteX0" fmla="*/ 0 w 23316"/>
              <a:gd name="connsiteY0" fmla="*/ 0 h 25625"/>
              <a:gd name="connsiteX1" fmla="*/ 19665 w 23316"/>
              <a:gd name="connsiteY1" fmla="*/ 621 h 25625"/>
              <a:gd name="connsiteX2" fmla="*/ 18164 w 23316"/>
              <a:gd name="connsiteY2" fmla="*/ 242 h 25625"/>
              <a:gd name="connsiteX3" fmla="*/ 19454 w 23316"/>
              <a:gd name="connsiteY3" fmla="*/ 2106 h 25625"/>
              <a:gd name="connsiteX4" fmla="*/ 19239 w 23316"/>
              <a:gd name="connsiteY4" fmla="*/ 3473 h 25625"/>
              <a:gd name="connsiteX5" fmla="*/ 21389 w 23316"/>
              <a:gd name="connsiteY5" fmla="*/ 8445 h 25625"/>
              <a:gd name="connsiteX6" fmla="*/ 22753 w 23316"/>
              <a:gd name="connsiteY6" fmla="*/ 17120 h 25625"/>
              <a:gd name="connsiteX7" fmla="*/ 10916 w 23316"/>
              <a:gd name="connsiteY7" fmla="*/ 21765 h 25625"/>
              <a:gd name="connsiteX8" fmla="*/ 136 w 23316"/>
              <a:gd name="connsiteY8" fmla="*/ 24364 h 25625"/>
              <a:gd name="connsiteX9" fmla="*/ 0 w 23316"/>
              <a:gd name="connsiteY9" fmla="*/ 0 h 25625"/>
              <a:gd name="connsiteX0" fmla="*/ 0 w 23344"/>
              <a:gd name="connsiteY0" fmla="*/ 0 h 25625"/>
              <a:gd name="connsiteX1" fmla="*/ 19665 w 23344"/>
              <a:gd name="connsiteY1" fmla="*/ 621 h 25625"/>
              <a:gd name="connsiteX2" fmla="*/ 18164 w 23344"/>
              <a:gd name="connsiteY2" fmla="*/ 242 h 25625"/>
              <a:gd name="connsiteX3" fmla="*/ 19454 w 23344"/>
              <a:gd name="connsiteY3" fmla="*/ 2106 h 25625"/>
              <a:gd name="connsiteX4" fmla="*/ 19239 w 23344"/>
              <a:gd name="connsiteY4" fmla="*/ 3473 h 25625"/>
              <a:gd name="connsiteX5" fmla="*/ 21604 w 23344"/>
              <a:gd name="connsiteY5" fmla="*/ 6829 h 25625"/>
              <a:gd name="connsiteX6" fmla="*/ 22753 w 23344"/>
              <a:gd name="connsiteY6" fmla="*/ 17120 h 25625"/>
              <a:gd name="connsiteX7" fmla="*/ 10916 w 23344"/>
              <a:gd name="connsiteY7" fmla="*/ 21765 h 25625"/>
              <a:gd name="connsiteX8" fmla="*/ 136 w 23344"/>
              <a:gd name="connsiteY8" fmla="*/ 24364 h 25625"/>
              <a:gd name="connsiteX9" fmla="*/ 0 w 23344"/>
              <a:gd name="connsiteY9" fmla="*/ 0 h 25625"/>
              <a:gd name="connsiteX0" fmla="*/ 0 w 23437"/>
              <a:gd name="connsiteY0" fmla="*/ 0 h 25625"/>
              <a:gd name="connsiteX1" fmla="*/ 19665 w 23437"/>
              <a:gd name="connsiteY1" fmla="*/ 621 h 25625"/>
              <a:gd name="connsiteX2" fmla="*/ 18164 w 23437"/>
              <a:gd name="connsiteY2" fmla="*/ 242 h 25625"/>
              <a:gd name="connsiteX3" fmla="*/ 19454 w 23437"/>
              <a:gd name="connsiteY3" fmla="*/ 2106 h 25625"/>
              <a:gd name="connsiteX4" fmla="*/ 19239 w 23437"/>
              <a:gd name="connsiteY4" fmla="*/ 3473 h 25625"/>
              <a:gd name="connsiteX5" fmla="*/ 21604 w 23437"/>
              <a:gd name="connsiteY5" fmla="*/ 6829 h 25625"/>
              <a:gd name="connsiteX6" fmla="*/ 22860 w 23437"/>
              <a:gd name="connsiteY6" fmla="*/ 17617 h 25625"/>
              <a:gd name="connsiteX7" fmla="*/ 10916 w 23437"/>
              <a:gd name="connsiteY7" fmla="*/ 21765 h 25625"/>
              <a:gd name="connsiteX8" fmla="*/ 136 w 23437"/>
              <a:gd name="connsiteY8" fmla="*/ 24364 h 25625"/>
              <a:gd name="connsiteX9" fmla="*/ 0 w 23437"/>
              <a:gd name="connsiteY9" fmla="*/ 0 h 25625"/>
              <a:gd name="connsiteX0" fmla="*/ 0 w 23065"/>
              <a:gd name="connsiteY0" fmla="*/ 0 h 25625"/>
              <a:gd name="connsiteX1" fmla="*/ 19665 w 23065"/>
              <a:gd name="connsiteY1" fmla="*/ 621 h 25625"/>
              <a:gd name="connsiteX2" fmla="*/ 18164 w 23065"/>
              <a:gd name="connsiteY2" fmla="*/ 242 h 25625"/>
              <a:gd name="connsiteX3" fmla="*/ 19454 w 23065"/>
              <a:gd name="connsiteY3" fmla="*/ 2106 h 25625"/>
              <a:gd name="connsiteX4" fmla="*/ 19239 w 23065"/>
              <a:gd name="connsiteY4" fmla="*/ 3473 h 25625"/>
              <a:gd name="connsiteX5" fmla="*/ 21604 w 23065"/>
              <a:gd name="connsiteY5" fmla="*/ 6829 h 25625"/>
              <a:gd name="connsiteX6" fmla="*/ 22860 w 23065"/>
              <a:gd name="connsiteY6" fmla="*/ 17617 h 25625"/>
              <a:gd name="connsiteX7" fmla="*/ 10916 w 23065"/>
              <a:gd name="connsiteY7" fmla="*/ 21765 h 25625"/>
              <a:gd name="connsiteX8" fmla="*/ 136 w 23065"/>
              <a:gd name="connsiteY8" fmla="*/ 24364 h 25625"/>
              <a:gd name="connsiteX9" fmla="*/ 0 w 23065"/>
              <a:gd name="connsiteY9" fmla="*/ 0 h 25625"/>
              <a:gd name="connsiteX0" fmla="*/ 0 w 23065"/>
              <a:gd name="connsiteY0" fmla="*/ 0 h 25625"/>
              <a:gd name="connsiteX1" fmla="*/ 19665 w 23065"/>
              <a:gd name="connsiteY1" fmla="*/ 621 h 25625"/>
              <a:gd name="connsiteX2" fmla="*/ 18164 w 23065"/>
              <a:gd name="connsiteY2" fmla="*/ 242 h 25625"/>
              <a:gd name="connsiteX3" fmla="*/ 19454 w 23065"/>
              <a:gd name="connsiteY3" fmla="*/ 2106 h 25625"/>
              <a:gd name="connsiteX4" fmla="*/ 19239 w 23065"/>
              <a:gd name="connsiteY4" fmla="*/ 3473 h 25625"/>
              <a:gd name="connsiteX5" fmla="*/ 21604 w 23065"/>
              <a:gd name="connsiteY5" fmla="*/ 6829 h 25625"/>
              <a:gd name="connsiteX6" fmla="*/ 22860 w 23065"/>
              <a:gd name="connsiteY6" fmla="*/ 17617 h 25625"/>
              <a:gd name="connsiteX7" fmla="*/ 10916 w 23065"/>
              <a:gd name="connsiteY7" fmla="*/ 21765 h 25625"/>
              <a:gd name="connsiteX8" fmla="*/ 136 w 23065"/>
              <a:gd name="connsiteY8" fmla="*/ 24364 h 25625"/>
              <a:gd name="connsiteX9" fmla="*/ 0 w 23065"/>
              <a:gd name="connsiteY9" fmla="*/ 0 h 25625"/>
              <a:gd name="connsiteX0" fmla="*/ 0 w 23065"/>
              <a:gd name="connsiteY0" fmla="*/ 0 h 25690"/>
              <a:gd name="connsiteX1" fmla="*/ 19665 w 23065"/>
              <a:gd name="connsiteY1" fmla="*/ 621 h 25690"/>
              <a:gd name="connsiteX2" fmla="*/ 18164 w 23065"/>
              <a:gd name="connsiteY2" fmla="*/ 242 h 25690"/>
              <a:gd name="connsiteX3" fmla="*/ 19454 w 23065"/>
              <a:gd name="connsiteY3" fmla="*/ 2106 h 25690"/>
              <a:gd name="connsiteX4" fmla="*/ 19239 w 23065"/>
              <a:gd name="connsiteY4" fmla="*/ 3473 h 25690"/>
              <a:gd name="connsiteX5" fmla="*/ 21604 w 23065"/>
              <a:gd name="connsiteY5" fmla="*/ 6829 h 25690"/>
              <a:gd name="connsiteX6" fmla="*/ 22860 w 23065"/>
              <a:gd name="connsiteY6" fmla="*/ 17617 h 25690"/>
              <a:gd name="connsiteX7" fmla="*/ 11238 w 23065"/>
              <a:gd name="connsiteY7" fmla="*/ 22138 h 25690"/>
              <a:gd name="connsiteX8" fmla="*/ 136 w 23065"/>
              <a:gd name="connsiteY8" fmla="*/ 24364 h 25690"/>
              <a:gd name="connsiteX9" fmla="*/ 0 w 23065"/>
              <a:gd name="connsiteY9" fmla="*/ 0 h 25690"/>
              <a:gd name="connsiteX0" fmla="*/ 0 w 23065"/>
              <a:gd name="connsiteY0" fmla="*/ 0 h 25786"/>
              <a:gd name="connsiteX1" fmla="*/ 19665 w 23065"/>
              <a:gd name="connsiteY1" fmla="*/ 621 h 25786"/>
              <a:gd name="connsiteX2" fmla="*/ 18164 w 23065"/>
              <a:gd name="connsiteY2" fmla="*/ 242 h 25786"/>
              <a:gd name="connsiteX3" fmla="*/ 19454 w 23065"/>
              <a:gd name="connsiteY3" fmla="*/ 2106 h 25786"/>
              <a:gd name="connsiteX4" fmla="*/ 19239 w 23065"/>
              <a:gd name="connsiteY4" fmla="*/ 3473 h 25786"/>
              <a:gd name="connsiteX5" fmla="*/ 21604 w 23065"/>
              <a:gd name="connsiteY5" fmla="*/ 6829 h 25786"/>
              <a:gd name="connsiteX6" fmla="*/ 22860 w 23065"/>
              <a:gd name="connsiteY6" fmla="*/ 17617 h 25786"/>
              <a:gd name="connsiteX7" fmla="*/ 11668 w 23065"/>
              <a:gd name="connsiteY7" fmla="*/ 22635 h 25786"/>
              <a:gd name="connsiteX8" fmla="*/ 136 w 23065"/>
              <a:gd name="connsiteY8" fmla="*/ 24364 h 25786"/>
              <a:gd name="connsiteX9" fmla="*/ 0 w 23065"/>
              <a:gd name="connsiteY9" fmla="*/ 0 h 25786"/>
              <a:gd name="connsiteX0" fmla="*/ 0 w 23641"/>
              <a:gd name="connsiteY0" fmla="*/ 0 h 25786"/>
              <a:gd name="connsiteX1" fmla="*/ 19665 w 23641"/>
              <a:gd name="connsiteY1" fmla="*/ 621 h 25786"/>
              <a:gd name="connsiteX2" fmla="*/ 18164 w 23641"/>
              <a:gd name="connsiteY2" fmla="*/ 242 h 25786"/>
              <a:gd name="connsiteX3" fmla="*/ 19454 w 23641"/>
              <a:gd name="connsiteY3" fmla="*/ 2106 h 25786"/>
              <a:gd name="connsiteX4" fmla="*/ 19239 w 23641"/>
              <a:gd name="connsiteY4" fmla="*/ 3473 h 25786"/>
              <a:gd name="connsiteX5" fmla="*/ 21604 w 23641"/>
              <a:gd name="connsiteY5" fmla="*/ 6829 h 25786"/>
              <a:gd name="connsiteX6" fmla="*/ 23426 w 23641"/>
              <a:gd name="connsiteY6" fmla="*/ 17677 h 25786"/>
              <a:gd name="connsiteX7" fmla="*/ 11668 w 23641"/>
              <a:gd name="connsiteY7" fmla="*/ 22635 h 25786"/>
              <a:gd name="connsiteX8" fmla="*/ 136 w 23641"/>
              <a:gd name="connsiteY8" fmla="*/ 24364 h 25786"/>
              <a:gd name="connsiteX9" fmla="*/ 0 w 23641"/>
              <a:gd name="connsiteY9" fmla="*/ 0 h 25786"/>
              <a:gd name="connsiteX0" fmla="*/ 0 w 23431"/>
              <a:gd name="connsiteY0" fmla="*/ 0 h 25786"/>
              <a:gd name="connsiteX1" fmla="*/ 19665 w 23431"/>
              <a:gd name="connsiteY1" fmla="*/ 621 h 25786"/>
              <a:gd name="connsiteX2" fmla="*/ 18164 w 23431"/>
              <a:gd name="connsiteY2" fmla="*/ 242 h 25786"/>
              <a:gd name="connsiteX3" fmla="*/ 19454 w 23431"/>
              <a:gd name="connsiteY3" fmla="*/ 2106 h 25786"/>
              <a:gd name="connsiteX4" fmla="*/ 19239 w 23431"/>
              <a:gd name="connsiteY4" fmla="*/ 3473 h 25786"/>
              <a:gd name="connsiteX5" fmla="*/ 21604 w 23431"/>
              <a:gd name="connsiteY5" fmla="*/ 6829 h 25786"/>
              <a:gd name="connsiteX6" fmla="*/ 23426 w 23431"/>
              <a:gd name="connsiteY6" fmla="*/ 17677 h 25786"/>
              <a:gd name="connsiteX7" fmla="*/ 11668 w 23431"/>
              <a:gd name="connsiteY7" fmla="*/ 22635 h 25786"/>
              <a:gd name="connsiteX8" fmla="*/ 136 w 23431"/>
              <a:gd name="connsiteY8" fmla="*/ 24364 h 25786"/>
              <a:gd name="connsiteX9" fmla="*/ 0 w 23431"/>
              <a:gd name="connsiteY9" fmla="*/ 0 h 25786"/>
              <a:gd name="connsiteX0" fmla="*/ 0 w 24201"/>
              <a:gd name="connsiteY0" fmla="*/ 0 h 25786"/>
              <a:gd name="connsiteX1" fmla="*/ 19665 w 24201"/>
              <a:gd name="connsiteY1" fmla="*/ 621 h 25786"/>
              <a:gd name="connsiteX2" fmla="*/ 18164 w 24201"/>
              <a:gd name="connsiteY2" fmla="*/ 242 h 25786"/>
              <a:gd name="connsiteX3" fmla="*/ 19454 w 24201"/>
              <a:gd name="connsiteY3" fmla="*/ 2106 h 25786"/>
              <a:gd name="connsiteX4" fmla="*/ 19239 w 24201"/>
              <a:gd name="connsiteY4" fmla="*/ 3473 h 25786"/>
              <a:gd name="connsiteX5" fmla="*/ 21604 w 24201"/>
              <a:gd name="connsiteY5" fmla="*/ 6829 h 25786"/>
              <a:gd name="connsiteX6" fmla="*/ 24198 w 24201"/>
              <a:gd name="connsiteY6" fmla="*/ 17379 h 25786"/>
              <a:gd name="connsiteX7" fmla="*/ 11668 w 24201"/>
              <a:gd name="connsiteY7" fmla="*/ 22635 h 25786"/>
              <a:gd name="connsiteX8" fmla="*/ 136 w 24201"/>
              <a:gd name="connsiteY8" fmla="*/ 24364 h 25786"/>
              <a:gd name="connsiteX9" fmla="*/ 0 w 24201"/>
              <a:gd name="connsiteY9" fmla="*/ 0 h 25786"/>
              <a:gd name="connsiteX0" fmla="*/ 0 w 24198"/>
              <a:gd name="connsiteY0" fmla="*/ 0 h 25786"/>
              <a:gd name="connsiteX1" fmla="*/ 19665 w 24198"/>
              <a:gd name="connsiteY1" fmla="*/ 621 h 25786"/>
              <a:gd name="connsiteX2" fmla="*/ 18164 w 24198"/>
              <a:gd name="connsiteY2" fmla="*/ 242 h 25786"/>
              <a:gd name="connsiteX3" fmla="*/ 19454 w 24198"/>
              <a:gd name="connsiteY3" fmla="*/ 2106 h 25786"/>
              <a:gd name="connsiteX4" fmla="*/ 19239 w 24198"/>
              <a:gd name="connsiteY4" fmla="*/ 3473 h 25786"/>
              <a:gd name="connsiteX5" fmla="*/ 21604 w 24198"/>
              <a:gd name="connsiteY5" fmla="*/ 6829 h 25786"/>
              <a:gd name="connsiteX6" fmla="*/ 24198 w 24198"/>
              <a:gd name="connsiteY6" fmla="*/ 17379 h 25786"/>
              <a:gd name="connsiteX7" fmla="*/ 11668 w 24198"/>
              <a:gd name="connsiteY7" fmla="*/ 22635 h 25786"/>
              <a:gd name="connsiteX8" fmla="*/ 136 w 24198"/>
              <a:gd name="connsiteY8" fmla="*/ 24364 h 25786"/>
              <a:gd name="connsiteX9" fmla="*/ 0 w 24198"/>
              <a:gd name="connsiteY9" fmla="*/ 0 h 25786"/>
              <a:gd name="connsiteX0" fmla="*/ 0 w 24198"/>
              <a:gd name="connsiteY0" fmla="*/ 0 h 25786"/>
              <a:gd name="connsiteX1" fmla="*/ 19665 w 24198"/>
              <a:gd name="connsiteY1" fmla="*/ 621 h 25786"/>
              <a:gd name="connsiteX2" fmla="*/ 18164 w 24198"/>
              <a:gd name="connsiteY2" fmla="*/ 242 h 25786"/>
              <a:gd name="connsiteX3" fmla="*/ 19454 w 24198"/>
              <a:gd name="connsiteY3" fmla="*/ 2106 h 25786"/>
              <a:gd name="connsiteX4" fmla="*/ 19239 w 24198"/>
              <a:gd name="connsiteY4" fmla="*/ 3473 h 25786"/>
              <a:gd name="connsiteX5" fmla="*/ 21655 w 24198"/>
              <a:gd name="connsiteY5" fmla="*/ 7900 h 25786"/>
              <a:gd name="connsiteX6" fmla="*/ 24198 w 24198"/>
              <a:gd name="connsiteY6" fmla="*/ 17379 h 25786"/>
              <a:gd name="connsiteX7" fmla="*/ 11668 w 24198"/>
              <a:gd name="connsiteY7" fmla="*/ 22635 h 25786"/>
              <a:gd name="connsiteX8" fmla="*/ 136 w 24198"/>
              <a:gd name="connsiteY8" fmla="*/ 24364 h 25786"/>
              <a:gd name="connsiteX9" fmla="*/ 0 w 24198"/>
              <a:gd name="connsiteY9" fmla="*/ 0 h 25786"/>
              <a:gd name="connsiteX0" fmla="*/ 0 w 24198"/>
              <a:gd name="connsiteY0" fmla="*/ 0 h 25786"/>
              <a:gd name="connsiteX1" fmla="*/ 19665 w 24198"/>
              <a:gd name="connsiteY1" fmla="*/ 621 h 25786"/>
              <a:gd name="connsiteX2" fmla="*/ 18164 w 24198"/>
              <a:gd name="connsiteY2" fmla="*/ 242 h 25786"/>
              <a:gd name="connsiteX3" fmla="*/ 19454 w 24198"/>
              <a:gd name="connsiteY3" fmla="*/ 2106 h 25786"/>
              <a:gd name="connsiteX4" fmla="*/ 19239 w 24198"/>
              <a:gd name="connsiteY4" fmla="*/ 3473 h 25786"/>
              <a:gd name="connsiteX5" fmla="*/ 21620 w 24198"/>
              <a:gd name="connsiteY5" fmla="*/ 8141 h 25786"/>
              <a:gd name="connsiteX6" fmla="*/ 24198 w 24198"/>
              <a:gd name="connsiteY6" fmla="*/ 17379 h 25786"/>
              <a:gd name="connsiteX7" fmla="*/ 11668 w 24198"/>
              <a:gd name="connsiteY7" fmla="*/ 22635 h 25786"/>
              <a:gd name="connsiteX8" fmla="*/ 136 w 24198"/>
              <a:gd name="connsiteY8" fmla="*/ 24364 h 25786"/>
              <a:gd name="connsiteX9" fmla="*/ 0 w 24198"/>
              <a:gd name="connsiteY9" fmla="*/ 0 h 25786"/>
              <a:gd name="connsiteX0" fmla="*/ 0 w 24580"/>
              <a:gd name="connsiteY0" fmla="*/ 0 h 25786"/>
              <a:gd name="connsiteX1" fmla="*/ 19665 w 24580"/>
              <a:gd name="connsiteY1" fmla="*/ 621 h 25786"/>
              <a:gd name="connsiteX2" fmla="*/ 18164 w 24580"/>
              <a:gd name="connsiteY2" fmla="*/ 242 h 25786"/>
              <a:gd name="connsiteX3" fmla="*/ 19454 w 24580"/>
              <a:gd name="connsiteY3" fmla="*/ 2106 h 25786"/>
              <a:gd name="connsiteX4" fmla="*/ 19239 w 24580"/>
              <a:gd name="connsiteY4" fmla="*/ 3473 h 25786"/>
              <a:gd name="connsiteX5" fmla="*/ 21620 w 24580"/>
              <a:gd name="connsiteY5" fmla="*/ 8141 h 25786"/>
              <a:gd name="connsiteX6" fmla="*/ 24580 w 24580"/>
              <a:gd name="connsiteY6" fmla="*/ 17339 h 25786"/>
              <a:gd name="connsiteX7" fmla="*/ 11668 w 24580"/>
              <a:gd name="connsiteY7" fmla="*/ 22635 h 25786"/>
              <a:gd name="connsiteX8" fmla="*/ 136 w 24580"/>
              <a:gd name="connsiteY8" fmla="*/ 24364 h 25786"/>
              <a:gd name="connsiteX9" fmla="*/ 0 w 24580"/>
              <a:gd name="connsiteY9" fmla="*/ 0 h 25786"/>
              <a:gd name="connsiteX0" fmla="*/ 0 w 24580"/>
              <a:gd name="connsiteY0" fmla="*/ 0 h 25786"/>
              <a:gd name="connsiteX1" fmla="*/ 19665 w 24580"/>
              <a:gd name="connsiteY1" fmla="*/ 621 h 25786"/>
              <a:gd name="connsiteX2" fmla="*/ 18164 w 24580"/>
              <a:gd name="connsiteY2" fmla="*/ 242 h 25786"/>
              <a:gd name="connsiteX3" fmla="*/ 19454 w 24580"/>
              <a:gd name="connsiteY3" fmla="*/ 2106 h 25786"/>
              <a:gd name="connsiteX4" fmla="*/ 19239 w 24580"/>
              <a:gd name="connsiteY4" fmla="*/ 3473 h 25786"/>
              <a:gd name="connsiteX5" fmla="*/ 21620 w 24580"/>
              <a:gd name="connsiteY5" fmla="*/ 8141 h 25786"/>
              <a:gd name="connsiteX6" fmla="*/ 24580 w 24580"/>
              <a:gd name="connsiteY6" fmla="*/ 17339 h 25786"/>
              <a:gd name="connsiteX7" fmla="*/ 11668 w 24580"/>
              <a:gd name="connsiteY7" fmla="*/ 22635 h 25786"/>
              <a:gd name="connsiteX8" fmla="*/ 136 w 24580"/>
              <a:gd name="connsiteY8" fmla="*/ 24364 h 25786"/>
              <a:gd name="connsiteX9" fmla="*/ 0 w 24580"/>
              <a:gd name="connsiteY9" fmla="*/ 0 h 25786"/>
              <a:gd name="connsiteX0" fmla="*/ 0 w 25135"/>
              <a:gd name="connsiteY0" fmla="*/ 0 h 25786"/>
              <a:gd name="connsiteX1" fmla="*/ 19665 w 25135"/>
              <a:gd name="connsiteY1" fmla="*/ 621 h 25786"/>
              <a:gd name="connsiteX2" fmla="*/ 18164 w 25135"/>
              <a:gd name="connsiteY2" fmla="*/ 242 h 25786"/>
              <a:gd name="connsiteX3" fmla="*/ 19454 w 25135"/>
              <a:gd name="connsiteY3" fmla="*/ 2106 h 25786"/>
              <a:gd name="connsiteX4" fmla="*/ 19239 w 25135"/>
              <a:gd name="connsiteY4" fmla="*/ 3473 h 25786"/>
              <a:gd name="connsiteX5" fmla="*/ 21620 w 25135"/>
              <a:gd name="connsiteY5" fmla="*/ 8141 h 25786"/>
              <a:gd name="connsiteX6" fmla="*/ 25135 w 25135"/>
              <a:gd name="connsiteY6" fmla="*/ 16978 h 25786"/>
              <a:gd name="connsiteX7" fmla="*/ 11668 w 25135"/>
              <a:gd name="connsiteY7" fmla="*/ 22635 h 25786"/>
              <a:gd name="connsiteX8" fmla="*/ 136 w 25135"/>
              <a:gd name="connsiteY8" fmla="*/ 24364 h 25786"/>
              <a:gd name="connsiteX9" fmla="*/ 0 w 25135"/>
              <a:gd name="connsiteY9" fmla="*/ 0 h 2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35" h="25786">
                <a:moveTo>
                  <a:pt x="0" y="0"/>
                </a:moveTo>
                <a:lnTo>
                  <a:pt x="19665" y="621"/>
                </a:lnTo>
                <a:cubicBezTo>
                  <a:pt x="23373" y="640"/>
                  <a:pt x="18522" y="-109"/>
                  <a:pt x="18164" y="242"/>
                </a:cubicBezTo>
                <a:cubicBezTo>
                  <a:pt x="17806" y="593"/>
                  <a:pt x="19956" y="1547"/>
                  <a:pt x="19454" y="2106"/>
                </a:cubicBezTo>
                <a:cubicBezTo>
                  <a:pt x="18952" y="2665"/>
                  <a:pt x="18878" y="2467"/>
                  <a:pt x="19239" y="3473"/>
                </a:cubicBezTo>
                <a:cubicBezTo>
                  <a:pt x="19600" y="4479"/>
                  <a:pt x="20637" y="5890"/>
                  <a:pt x="21620" y="8141"/>
                </a:cubicBezTo>
                <a:cubicBezTo>
                  <a:pt x="22603" y="10392"/>
                  <a:pt x="23539" y="14057"/>
                  <a:pt x="25135" y="16978"/>
                </a:cubicBezTo>
                <a:cubicBezTo>
                  <a:pt x="21809" y="18022"/>
                  <a:pt x="15226" y="21371"/>
                  <a:pt x="11668" y="22635"/>
                </a:cubicBezTo>
                <a:cubicBezTo>
                  <a:pt x="8110" y="23899"/>
                  <a:pt x="1807" y="27894"/>
                  <a:pt x="136" y="24364"/>
                </a:cubicBezTo>
                <a:cubicBezTo>
                  <a:pt x="91" y="16243"/>
                  <a:pt x="45" y="8121"/>
                  <a:pt x="0" y="0"/>
                </a:cubicBezTo>
                <a:close/>
              </a:path>
            </a:pathLst>
          </a:custGeom>
          <a:solidFill>
            <a:schemeClr val="bg2">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latin typeface="Arial Rounded MT Bold" panose="020F0704030504030204" pitchFamily="34" charset="0"/>
            </a:endParaRPr>
          </a:p>
          <a:p>
            <a:pPr algn="ctr"/>
            <a:endParaRPr lang="en-US" sz="2800" dirty="0">
              <a:latin typeface="Arial Rounded MT Bold" panose="020F0704030504030204" pitchFamily="34" charset="0"/>
            </a:endParaRPr>
          </a:p>
        </p:txBody>
      </p:sp>
      <p:sp>
        <p:nvSpPr>
          <p:cNvPr id="9" name="Flowchart: Document 8"/>
          <p:cNvSpPr/>
          <p:nvPr userDrawn="1"/>
        </p:nvSpPr>
        <p:spPr>
          <a:xfrm>
            <a:off x="0" y="3535680"/>
            <a:ext cx="1423283" cy="1692536"/>
          </a:xfrm>
          <a:prstGeom prst="flowChartDocument">
            <a:avLst/>
          </a:prstGeom>
          <a:solidFill>
            <a:srgbClr val="5BC2A4"/>
          </a:solidFill>
          <a:ln>
            <a:noFill/>
          </a:ln>
          <a:effectLst>
            <a:outerShdw blurRad="50800" dist="38100" algn="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800" dirty="0">
              <a:latin typeface="Arial Rounded MT Bold" panose="020F0704030504030204" pitchFamily="34" charset="0"/>
            </a:endParaRPr>
          </a:p>
          <a:p>
            <a:pPr algn="ctr"/>
            <a:r>
              <a:rPr lang="en-US" sz="1400" b="1" dirty="0">
                <a:latin typeface="+mn-lt"/>
              </a:rPr>
              <a:t>July 21, 2021</a:t>
            </a:r>
          </a:p>
        </p:txBody>
      </p:sp>
      <p:sp>
        <p:nvSpPr>
          <p:cNvPr id="25" name="Rectangle 24"/>
          <p:cNvSpPr/>
          <p:nvPr userDrawn="1"/>
        </p:nvSpPr>
        <p:spPr>
          <a:xfrm>
            <a:off x="1423290" y="2254"/>
            <a:ext cx="10726303" cy="85846"/>
          </a:xfrm>
          <a:prstGeom prst="rect">
            <a:avLst/>
          </a:prstGeom>
          <a:solidFill>
            <a:schemeClr val="bg2">
              <a:lumMod val="75000"/>
            </a:schemeClr>
          </a:solid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1724084" y="6391152"/>
            <a:ext cx="1423276" cy="330323"/>
          </a:xfrm>
          <a:prstGeom prst="rect">
            <a:avLst/>
          </a:prstGeom>
        </p:spPr>
        <p:txBody>
          <a:bodyPr vert="horz" lIns="91440" tIns="45720" rIns="91440" bIns="45720" rtlCol="0" anchor="ctr"/>
          <a:lstStyle>
            <a:lvl1pPr algn="ctr">
              <a:defRPr sz="1400" b="1">
                <a:solidFill>
                  <a:schemeClr val="bg1"/>
                </a:solidFill>
              </a:defRPr>
            </a:lvl1pPr>
          </a:lstStyle>
          <a:p>
            <a:fld id="{AADE03ED-7D14-4EEF-8990-61D8F06C0524}" type="datetime1">
              <a:rPr lang="en-US" smtClean="0"/>
              <a:pPr/>
              <a:t>7/29/2021</a:t>
            </a:fld>
            <a:endParaRPr lang="en-US" dirty="0"/>
          </a:p>
        </p:txBody>
      </p:sp>
      <p:sp>
        <p:nvSpPr>
          <p:cNvPr id="10" name="Flowchart: Document 20"/>
          <p:cNvSpPr/>
          <p:nvPr userDrawn="1"/>
        </p:nvSpPr>
        <p:spPr>
          <a:xfrm>
            <a:off x="6" y="-1"/>
            <a:ext cx="1423277" cy="418124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0494"/>
              <a:gd name="connsiteX1" fmla="*/ 21600 w 21600"/>
              <a:gd name="connsiteY1" fmla="*/ 0 h 20494"/>
              <a:gd name="connsiteX2" fmla="*/ 21600 w 21600"/>
              <a:gd name="connsiteY2" fmla="*/ 17322 h 20494"/>
              <a:gd name="connsiteX3" fmla="*/ 0 w 21600"/>
              <a:gd name="connsiteY3" fmla="*/ 20172 h 20494"/>
              <a:gd name="connsiteX4" fmla="*/ 0 w 21600"/>
              <a:gd name="connsiteY4" fmla="*/ 0 h 20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0494">
                <a:moveTo>
                  <a:pt x="0" y="0"/>
                </a:moveTo>
                <a:lnTo>
                  <a:pt x="21600" y="0"/>
                </a:lnTo>
                <a:lnTo>
                  <a:pt x="21600" y="17322"/>
                </a:lnTo>
                <a:cubicBezTo>
                  <a:pt x="10800" y="17322"/>
                  <a:pt x="15542" y="21696"/>
                  <a:pt x="0" y="20172"/>
                </a:cubicBezTo>
                <a:lnTo>
                  <a:pt x="0" y="0"/>
                </a:lnTo>
                <a:close/>
              </a:path>
            </a:pathLst>
          </a:custGeom>
          <a:solidFill>
            <a:srgbClr val="0082C8"/>
          </a:solidFill>
          <a:ln>
            <a:noFill/>
          </a:ln>
          <a:effectLst>
            <a:outerShdw blurRad="50800" dist="38100" algn="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en-US" sz="1600" b="1" dirty="0">
              <a:solidFill>
                <a:schemeClr val="bg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en-US" sz="1600" b="1" dirty="0">
              <a:solidFill>
                <a:schemeClr val="bg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en-US" sz="1600" b="1" dirty="0">
              <a:solidFill>
                <a:schemeClr val="bg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600" b="1" dirty="0">
                <a:solidFill>
                  <a:schemeClr val="bg1"/>
                </a:solidFill>
                <a:latin typeface="+mn-lt"/>
              </a:rPr>
              <a:t>Pandemic Lessons Learned: Remote Sanitary Surveys</a:t>
            </a:r>
          </a:p>
        </p:txBody>
      </p:sp>
      <p:sp>
        <p:nvSpPr>
          <p:cNvPr id="8" name="Rectangle 7"/>
          <p:cNvSpPr/>
          <p:nvPr userDrawn="1"/>
        </p:nvSpPr>
        <p:spPr>
          <a:xfrm>
            <a:off x="32489" y="856596"/>
            <a:ext cx="7822420" cy="99846"/>
          </a:xfrm>
          <a:prstGeom prst="rect">
            <a:avLst/>
          </a:prstGeom>
          <a:solidFill>
            <a:srgbClr val="0082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11"/>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a:solidFill>
                  <a:schemeClr val="bg1"/>
                </a:solidFill>
              </a:defRPr>
            </a:lvl1pPr>
          </a:lstStyle>
          <a:p>
            <a:fld id="{686088D3-6B5D-473C-B27D-8EBBF4667EE5}" type="slidenum">
              <a:rPr lang="en-US" smtClean="0"/>
              <a:pPr/>
              <a:t>‹#›</a:t>
            </a:fld>
            <a:endParaRPr lang="en-US" dirty="0"/>
          </a:p>
        </p:txBody>
      </p:sp>
      <p:sp>
        <p:nvSpPr>
          <p:cNvPr id="14" name="Right Triangle 13"/>
          <p:cNvSpPr/>
          <p:nvPr userDrawn="1"/>
        </p:nvSpPr>
        <p:spPr>
          <a:xfrm>
            <a:off x="-2" y="5406384"/>
            <a:ext cx="638541" cy="1465664"/>
          </a:xfrm>
          <a:custGeom>
            <a:avLst/>
            <a:gdLst>
              <a:gd name="connsiteX0" fmla="*/ 0 w 579998"/>
              <a:gd name="connsiteY0" fmla="*/ 1027190 h 1027190"/>
              <a:gd name="connsiteX1" fmla="*/ 0 w 579998"/>
              <a:gd name="connsiteY1" fmla="*/ 0 h 1027190"/>
              <a:gd name="connsiteX2" fmla="*/ 579998 w 579998"/>
              <a:gd name="connsiteY2" fmla="*/ 1027190 h 1027190"/>
              <a:gd name="connsiteX3" fmla="*/ 0 w 579998"/>
              <a:gd name="connsiteY3" fmla="*/ 1027190 h 1027190"/>
              <a:gd name="connsiteX0" fmla="*/ 0 w 579998"/>
              <a:gd name="connsiteY0" fmla="*/ 1384241 h 1384241"/>
              <a:gd name="connsiteX1" fmla="*/ 0 w 579998"/>
              <a:gd name="connsiteY1" fmla="*/ 0 h 1384241"/>
              <a:gd name="connsiteX2" fmla="*/ 579998 w 579998"/>
              <a:gd name="connsiteY2" fmla="*/ 1384241 h 1384241"/>
              <a:gd name="connsiteX3" fmla="*/ 0 w 579998"/>
              <a:gd name="connsiteY3" fmla="*/ 1384241 h 1384241"/>
              <a:gd name="connsiteX0" fmla="*/ 0 w 579998"/>
              <a:gd name="connsiteY0" fmla="*/ 1384241 h 1384241"/>
              <a:gd name="connsiteX1" fmla="*/ 0 w 579998"/>
              <a:gd name="connsiteY1" fmla="*/ 0 h 1384241"/>
              <a:gd name="connsiteX2" fmla="*/ 579998 w 579998"/>
              <a:gd name="connsiteY2" fmla="*/ 1384241 h 1384241"/>
              <a:gd name="connsiteX3" fmla="*/ 0 w 579998"/>
              <a:gd name="connsiteY3" fmla="*/ 1384241 h 1384241"/>
              <a:gd name="connsiteX0" fmla="*/ 0 w 579998"/>
              <a:gd name="connsiteY0" fmla="*/ 1384241 h 1384241"/>
              <a:gd name="connsiteX1" fmla="*/ 0 w 579998"/>
              <a:gd name="connsiteY1" fmla="*/ 0 h 1384241"/>
              <a:gd name="connsiteX2" fmla="*/ 579998 w 579998"/>
              <a:gd name="connsiteY2" fmla="*/ 1384241 h 1384241"/>
              <a:gd name="connsiteX3" fmla="*/ 0 w 579998"/>
              <a:gd name="connsiteY3" fmla="*/ 1384241 h 1384241"/>
              <a:gd name="connsiteX0" fmla="*/ 7740 w 587738"/>
              <a:gd name="connsiteY0" fmla="*/ 1384241 h 1384241"/>
              <a:gd name="connsiteX1" fmla="*/ 7740 w 587738"/>
              <a:gd name="connsiteY1" fmla="*/ 0 h 1384241"/>
              <a:gd name="connsiteX2" fmla="*/ 587738 w 587738"/>
              <a:gd name="connsiteY2" fmla="*/ 1384241 h 1384241"/>
              <a:gd name="connsiteX3" fmla="*/ 7740 w 587738"/>
              <a:gd name="connsiteY3" fmla="*/ 1384241 h 1384241"/>
              <a:gd name="connsiteX0" fmla="*/ 7740 w 591634"/>
              <a:gd name="connsiteY0" fmla="*/ 1451615 h 1451615"/>
              <a:gd name="connsiteX1" fmla="*/ 7740 w 591634"/>
              <a:gd name="connsiteY1" fmla="*/ 67374 h 1451615"/>
              <a:gd name="connsiteX2" fmla="*/ 243743 w 591634"/>
              <a:gd name="connsiteY2" fmla="*/ 297730 h 1451615"/>
              <a:gd name="connsiteX3" fmla="*/ 587738 w 591634"/>
              <a:gd name="connsiteY3" fmla="*/ 1451615 h 1451615"/>
              <a:gd name="connsiteX4" fmla="*/ 7740 w 591634"/>
              <a:gd name="connsiteY4" fmla="*/ 1451615 h 1451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34" h="1451615">
                <a:moveTo>
                  <a:pt x="7740" y="1451615"/>
                </a:moveTo>
                <a:cubicBezTo>
                  <a:pt x="7740" y="990201"/>
                  <a:pt x="-9677" y="528788"/>
                  <a:pt x="7740" y="67374"/>
                </a:cubicBezTo>
                <a:cubicBezTo>
                  <a:pt x="48346" y="-98814"/>
                  <a:pt x="147077" y="67023"/>
                  <a:pt x="243743" y="297730"/>
                </a:cubicBezTo>
                <a:cubicBezTo>
                  <a:pt x="340409" y="528437"/>
                  <a:pt x="628344" y="1285427"/>
                  <a:pt x="587738" y="1451615"/>
                </a:cubicBezTo>
                <a:lnTo>
                  <a:pt x="7740" y="1451615"/>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1713004" y="-4776"/>
            <a:ext cx="478994" cy="6916721"/>
          </a:xfrm>
          <a:custGeom>
            <a:avLst/>
            <a:gdLst>
              <a:gd name="connsiteX0" fmla="*/ 0 w 296092"/>
              <a:gd name="connsiteY0" fmla="*/ 0 h 6911946"/>
              <a:gd name="connsiteX1" fmla="*/ 296092 w 296092"/>
              <a:gd name="connsiteY1" fmla="*/ 0 h 6911946"/>
              <a:gd name="connsiteX2" fmla="*/ 296092 w 296092"/>
              <a:gd name="connsiteY2" fmla="*/ 6911946 h 6911946"/>
              <a:gd name="connsiteX3" fmla="*/ 0 w 296092"/>
              <a:gd name="connsiteY3" fmla="*/ 6911946 h 6911946"/>
              <a:gd name="connsiteX4" fmla="*/ 0 w 296092"/>
              <a:gd name="connsiteY4" fmla="*/ 0 h 6911946"/>
              <a:gd name="connsiteX0" fmla="*/ 123 w 296215"/>
              <a:gd name="connsiteY0" fmla="*/ 0 h 6911946"/>
              <a:gd name="connsiteX1" fmla="*/ 296215 w 296215"/>
              <a:gd name="connsiteY1" fmla="*/ 0 h 6911946"/>
              <a:gd name="connsiteX2" fmla="*/ 296215 w 296215"/>
              <a:gd name="connsiteY2" fmla="*/ 6911946 h 6911946"/>
              <a:gd name="connsiteX3" fmla="*/ 123 w 296215"/>
              <a:gd name="connsiteY3" fmla="*/ 6911946 h 6911946"/>
              <a:gd name="connsiteX4" fmla="*/ 43665 w 296215"/>
              <a:gd name="connsiteY4" fmla="*/ 5756366 h 6911946"/>
              <a:gd name="connsiteX5" fmla="*/ 123 w 296215"/>
              <a:gd name="connsiteY5" fmla="*/ 0 h 6911946"/>
              <a:gd name="connsiteX0" fmla="*/ 123 w 296215"/>
              <a:gd name="connsiteY0" fmla="*/ 0 h 6911946"/>
              <a:gd name="connsiteX1" fmla="*/ 296215 w 296215"/>
              <a:gd name="connsiteY1" fmla="*/ 0 h 6911946"/>
              <a:gd name="connsiteX2" fmla="*/ 296215 w 296215"/>
              <a:gd name="connsiteY2" fmla="*/ 6911946 h 6911946"/>
              <a:gd name="connsiteX3" fmla="*/ 123 w 296215"/>
              <a:gd name="connsiteY3" fmla="*/ 6911946 h 6911946"/>
              <a:gd name="connsiteX4" fmla="*/ 43665 w 296215"/>
              <a:gd name="connsiteY4" fmla="*/ 5756366 h 6911946"/>
              <a:gd name="connsiteX5" fmla="*/ 95918 w 296215"/>
              <a:gd name="connsiteY5" fmla="*/ 2586446 h 6911946"/>
              <a:gd name="connsiteX6" fmla="*/ 123 w 296215"/>
              <a:gd name="connsiteY6" fmla="*/ 0 h 6911946"/>
              <a:gd name="connsiteX0" fmla="*/ 123 w 296215"/>
              <a:gd name="connsiteY0" fmla="*/ 0 h 6911946"/>
              <a:gd name="connsiteX1" fmla="*/ 296215 w 296215"/>
              <a:gd name="connsiteY1" fmla="*/ 0 h 6911946"/>
              <a:gd name="connsiteX2" fmla="*/ 296215 w 296215"/>
              <a:gd name="connsiteY2" fmla="*/ 6911946 h 6911946"/>
              <a:gd name="connsiteX3" fmla="*/ 123 w 296215"/>
              <a:gd name="connsiteY3" fmla="*/ 6911946 h 6911946"/>
              <a:gd name="connsiteX4" fmla="*/ 43665 w 296215"/>
              <a:gd name="connsiteY4" fmla="*/ 5756366 h 6911946"/>
              <a:gd name="connsiteX5" fmla="*/ 95918 w 296215"/>
              <a:gd name="connsiteY5" fmla="*/ 2586446 h 6911946"/>
              <a:gd name="connsiteX6" fmla="*/ 113335 w 296215"/>
              <a:gd name="connsiteY6" fmla="*/ 957943 h 6911946"/>
              <a:gd name="connsiteX7" fmla="*/ 123 w 296215"/>
              <a:gd name="connsiteY7" fmla="*/ 0 h 6911946"/>
              <a:gd name="connsiteX0" fmla="*/ 123 w 296215"/>
              <a:gd name="connsiteY0" fmla="*/ 0 h 6911946"/>
              <a:gd name="connsiteX1" fmla="*/ 296215 w 296215"/>
              <a:gd name="connsiteY1" fmla="*/ 0 h 6911946"/>
              <a:gd name="connsiteX2" fmla="*/ 296215 w 296215"/>
              <a:gd name="connsiteY2" fmla="*/ 6911946 h 6911946"/>
              <a:gd name="connsiteX3" fmla="*/ 123 w 296215"/>
              <a:gd name="connsiteY3" fmla="*/ 6911946 h 6911946"/>
              <a:gd name="connsiteX4" fmla="*/ 43665 w 296215"/>
              <a:gd name="connsiteY4" fmla="*/ 5756366 h 6911946"/>
              <a:gd name="connsiteX5" fmla="*/ 95918 w 296215"/>
              <a:gd name="connsiteY5" fmla="*/ 2586446 h 6911946"/>
              <a:gd name="connsiteX6" fmla="*/ 113335 w 296215"/>
              <a:gd name="connsiteY6" fmla="*/ 957943 h 6911946"/>
              <a:gd name="connsiteX7" fmla="*/ 87209 w 296215"/>
              <a:gd name="connsiteY7" fmla="*/ 95794 h 6911946"/>
              <a:gd name="connsiteX8" fmla="*/ 123 w 296215"/>
              <a:gd name="connsiteY8" fmla="*/ 0 h 6911946"/>
              <a:gd name="connsiteX0" fmla="*/ 9492 w 305584"/>
              <a:gd name="connsiteY0" fmla="*/ 0 h 6911946"/>
              <a:gd name="connsiteX1" fmla="*/ 305584 w 305584"/>
              <a:gd name="connsiteY1" fmla="*/ 0 h 6911946"/>
              <a:gd name="connsiteX2" fmla="*/ 305584 w 305584"/>
              <a:gd name="connsiteY2" fmla="*/ 6911946 h 6911946"/>
              <a:gd name="connsiteX3" fmla="*/ 9492 w 305584"/>
              <a:gd name="connsiteY3" fmla="*/ 6911946 h 6911946"/>
              <a:gd name="connsiteX4" fmla="*/ 53034 w 305584"/>
              <a:gd name="connsiteY4" fmla="*/ 5756366 h 6911946"/>
              <a:gd name="connsiteX5" fmla="*/ 784 w 305584"/>
              <a:gd name="connsiteY5" fmla="*/ 5294811 h 6911946"/>
              <a:gd name="connsiteX6" fmla="*/ 105287 w 305584"/>
              <a:gd name="connsiteY6" fmla="*/ 2586446 h 6911946"/>
              <a:gd name="connsiteX7" fmla="*/ 122704 w 305584"/>
              <a:gd name="connsiteY7" fmla="*/ 957943 h 6911946"/>
              <a:gd name="connsiteX8" fmla="*/ 96578 w 305584"/>
              <a:gd name="connsiteY8" fmla="*/ 95794 h 6911946"/>
              <a:gd name="connsiteX9" fmla="*/ 9492 w 305584"/>
              <a:gd name="connsiteY9" fmla="*/ 0 h 6911946"/>
              <a:gd name="connsiteX0" fmla="*/ 148047 w 444139"/>
              <a:gd name="connsiteY0" fmla="*/ 0 h 6911946"/>
              <a:gd name="connsiteX1" fmla="*/ 444139 w 444139"/>
              <a:gd name="connsiteY1" fmla="*/ 0 h 6911946"/>
              <a:gd name="connsiteX2" fmla="*/ 444139 w 444139"/>
              <a:gd name="connsiteY2" fmla="*/ 6911946 h 6911946"/>
              <a:gd name="connsiteX3" fmla="*/ 148047 w 444139"/>
              <a:gd name="connsiteY3" fmla="*/ 6911946 h 6911946"/>
              <a:gd name="connsiteX4" fmla="*/ 0 w 444139"/>
              <a:gd name="connsiteY4" fmla="*/ 5756366 h 6911946"/>
              <a:gd name="connsiteX5" fmla="*/ 139339 w 444139"/>
              <a:gd name="connsiteY5" fmla="*/ 5294811 h 6911946"/>
              <a:gd name="connsiteX6" fmla="*/ 243842 w 444139"/>
              <a:gd name="connsiteY6" fmla="*/ 2586446 h 6911946"/>
              <a:gd name="connsiteX7" fmla="*/ 261259 w 444139"/>
              <a:gd name="connsiteY7" fmla="*/ 957943 h 6911946"/>
              <a:gd name="connsiteX8" fmla="*/ 235133 w 444139"/>
              <a:gd name="connsiteY8" fmla="*/ 95794 h 6911946"/>
              <a:gd name="connsiteX9" fmla="*/ 148047 w 444139"/>
              <a:gd name="connsiteY9" fmla="*/ 0 h 6911946"/>
              <a:gd name="connsiteX0" fmla="*/ 153540 w 449632"/>
              <a:gd name="connsiteY0" fmla="*/ 0 h 6911946"/>
              <a:gd name="connsiteX1" fmla="*/ 449632 w 449632"/>
              <a:gd name="connsiteY1" fmla="*/ 0 h 6911946"/>
              <a:gd name="connsiteX2" fmla="*/ 449632 w 449632"/>
              <a:gd name="connsiteY2" fmla="*/ 6911946 h 6911946"/>
              <a:gd name="connsiteX3" fmla="*/ 153540 w 449632"/>
              <a:gd name="connsiteY3" fmla="*/ 6911946 h 6911946"/>
              <a:gd name="connsiteX4" fmla="*/ 22913 w 449632"/>
              <a:gd name="connsiteY4" fmla="*/ 6348549 h 6911946"/>
              <a:gd name="connsiteX5" fmla="*/ 5493 w 449632"/>
              <a:gd name="connsiteY5" fmla="*/ 5756366 h 6911946"/>
              <a:gd name="connsiteX6" fmla="*/ 144832 w 449632"/>
              <a:gd name="connsiteY6" fmla="*/ 5294811 h 6911946"/>
              <a:gd name="connsiteX7" fmla="*/ 249335 w 449632"/>
              <a:gd name="connsiteY7" fmla="*/ 2586446 h 6911946"/>
              <a:gd name="connsiteX8" fmla="*/ 266752 w 449632"/>
              <a:gd name="connsiteY8" fmla="*/ 957943 h 6911946"/>
              <a:gd name="connsiteX9" fmla="*/ 240626 w 449632"/>
              <a:gd name="connsiteY9" fmla="*/ 95794 h 6911946"/>
              <a:gd name="connsiteX10" fmla="*/ 153540 w 449632"/>
              <a:gd name="connsiteY10" fmla="*/ 0 h 6911946"/>
              <a:gd name="connsiteX0" fmla="*/ 292878 w 449632"/>
              <a:gd name="connsiteY0" fmla="*/ 0 h 6981615"/>
              <a:gd name="connsiteX1" fmla="*/ 449632 w 449632"/>
              <a:gd name="connsiteY1" fmla="*/ 69669 h 6981615"/>
              <a:gd name="connsiteX2" fmla="*/ 449632 w 449632"/>
              <a:gd name="connsiteY2" fmla="*/ 6981615 h 6981615"/>
              <a:gd name="connsiteX3" fmla="*/ 153540 w 449632"/>
              <a:gd name="connsiteY3" fmla="*/ 6981615 h 6981615"/>
              <a:gd name="connsiteX4" fmla="*/ 22913 w 449632"/>
              <a:gd name="connsiteY4" fmla="*/ 6418218 h 6981615"/>
              <a:gd name="connsiteX5" fmla="*/ 5493 w 449632"/>
              <a:gd name="connsiteY5" fmla="*/ 5826035 h 6981615"/>
              <a:gd name="connsiteX6" fmla="*/ 144832 w 449632"/>
              <a:gd name="connsiteY6" fmla="*/ 5364480 h 6981615"/>
              <a:gd name="connsiteX7" fmla="*/ 249335 w 449632"/>
              <a:gd name="connsiteY7" fmla="*/ 2656115 h 6981615"/>
              <a:gd name="connsiteX8" fmla="*/ 266752 w 449632"/>
              <a:gd name="connsiteY8" fmla="*/ 1027612 h 6981615"/>
              <a:gd name="connsiteX9" fmla="*/ 240626 w 449632"/>
              <a:gd name="connsiteY9" fmla="*/ 165463 h 6981615"/>
              <a:gd name="connsiteX10" fmla="*/ 292878 w 449632"/>
              <a:gd name="connsiteY10" fmla="*/ 0 h 6981615"/>
              <a:gd name="connsiteX0" fmla="*/ 313949 w 470703"/>
              <a:gd name="connsiteY0" fmla="*/ 0 h 6981615"/>
              <a:gd name="connsiteX1" fmla="*/ 470703 w 470703"/>
              <a:gd name="connsiteY1" fmla="*/ 69669 h 6981615"/>
              <a:gd name="connsiteX2" fmla="*/ 470703 w 470703"/>
              <a:gd name="connsiteY2" fmla="*/ 6981615 h 6981615"/>
              <a:gd name="connsiteX3" fmla="*/ 174611 w 470703"/>
              <a:gd name="connsiteY3" fmla="*/ 6981615 h 6981615"/>
              <a:gd name="connsiteX4" fmla="*/ 9150 w 470703"/>
              <a:gd name="connsiteY4" fmla="*/ 6426927 h 6981615"/>
              <a:gd name="connsiteX5" fmla="*/ 26564 w 470703"/>
              <a:gd name="connsiteY5" fmla="*/ 5826035 h 6981615"/>
              <a:gd name="connsiteX6" fmla="*/ 165903 w 470703"/>
              <a:gd name="connsiteY6" fmla="*/ 5364480 h 6981615"/>
              <a:gd name="connsiteX7" fmla="*/ 270406 w 470703"/>
              <a:gd name="connsiteY7" fmla="*/ 2656115 h 6981615"/>
              <a:gd name="connsiteX8" fmla="*/ 287823 w 470703"/>
              <a:gd name="connsiteY8" fmla="*/ 1027612 h 6981615"/>
              <a:gd name="connsiteX9" fmla="*/ 261697 w 470703"/>
              <a:gd name="connsiteY9" fmla="*/ 165463 h 6981615"/>
              <a:gd name="connsiteX10" fmla="*/ 313949 w 470703"/>
              <a:gd name="connsiteY10" fmla="*/ 0 h 6981615"/>
              <a:gd name="connsiteX0" fmla="*/ 322240 w 478994"/>
              <a:gd name="connsiteY0" fmla="*/ 0 h 6981615"/>
              <a:gd name="connsiteX1" fmla="*/ 478994 w 478994"/>
              <a:gd name="connsiteY1" fmla="*/ 69669 h 6981615"/>
              <a:gd name="connsiteX2" fmla="*/ 478994 w 478994"/>
              <a:gd name="connsiteY2" fmla="*/ 6981615 h 6981615"/>
              <a:gd name="connsiteX3" fmla="*/ 182902 w 478994"/>
              <a:gd name="connsiteY3" fmla="*/ 6981615 h 6981615"/>
              <a:gd name="connsiteX4" fmla="*/ 17441 w 478994"/>
              <a:gd name="connsiteY4" fmla="*/ 6426927 h 6981615"/>
              <a:gd name="connsiteX5" fmla="*/ 8730 w 478994"/>
              <a:gd name="connsiteY5" fmla="*/ 5826035 h 6981615"/>
              <a:gd name="connsiteX6" fmla="*/ 174194 w 478994"/>
              <a:gd name="connsiteY6" fmla="*/ 5364480 h 6981615"/>
              <a:gd name="connsiteX7" fmla="*/ 278697 w 478994"/>
              <a:gd name="connsiteY7" fmla="*/ 2656115 h 6981615"/>
              <a:gd name="connsiteX8" fmla="*/ 296114 w 478994"/>
              <a:gd name="connsiteY8" fmla="*/ 1027612 h 6981615"/>
              <a:gd name="connsiteX9" fmla="*/ 269988 w 478994"/>
              <a:gd name="connsiteY9" fmla="*/ 165463 h 6981615"/>
              <a:gd name="connsiteX10" fmla="*/ 322240 w 478994"/>
              <a:gd name="connsiteY10" fmla="*/ 0 h 6981615"/>
              <a:gd name="connsiteX0" fmla="*/ 322240 w 478994"/>
              <a:gd name="connsiteY0" fmla="*/ 45719 h 7027334"/>
              <a:gd name="connsiteX1" fmla="*/ 478994 w 478994"/>
              <a:gd name="connsiteY1" fmla="*/ 115388 h 7027334"/>
              <a:gd name="connsiteX2" fmla="*/ 478994 w 478994"/>
              <a:gd name="connsiteY2" fmla="*/ 7027334 h 7027334"/>
              <a:gd name="connsiteX3" fmla="*/ 182902 w 478994"/>
              <a:gd name="connsiteY3" fmla="*/ 7027334 h 7027334"/>
              <a:gd name="connsiteX4" fmla="*/ 17441 w 478994"/>
              <a:gd name="connsiteY4" fmla="*/ 6472646 h 7027334"/>
              <a:gd name="connsiteX5" fmla="*/ 8730 w 478994"/>
              <a:gd name="connsiteY5" fmla="*/ 5871754 h 7027334"/>
              <a:gd name="connsiteX6" fmla="*/ 174194 w 478994"/>
              <a:gd name="connsiteY6" fmla="*/ 5410199 h 7027334"/>
              <a:gd name="connsiteX7" fmla="*/ 278697 w 478994"/>
              <a:gd name="connsiteY7" fmla="*/ 2701834 h 7027334"/>
              <a:gd name="connsiteX8" fmla="*/ 296114 w 478994"/>
              <a:gd name="connsiteY8" fmla="*/ 1073331 h 7027334"/>
              <a:gd name="connsiteX9" fmla="*/ 247938 w 478994"/>
              <a:gd name="connsiteY9" fmla="*/ 0 h 7027334"/>
              <a:gd name="connsiteX10" fmla="*/ 322240 w 478994"/>
              <a:gd name="connsiteY10" fmla="*/ 45719 h 7027334"/>
              <a:gd name="connsiteX0" fmla="*/ 322240 w 478994"/>
              <a:gd name="connsiteY0" fmla="*/ 0 h 6981615"/>
              <a:gd name="connsiteX1" fmla="*/ 478994 w 478994"/>
              <a:gd name="connsiteY1" fmla="*/ 69669 h 6981615"/>
              <a:gd name="connsiteX2" fmla="*/ 478994 w 478994"/>
              <a:gd name="connsiteY2" fmla="*/ 6981615 h 6981615"/>
              <a:gd name="connsiteX3" fmla="*/ 182902 w 478994"/>
              <a:gd name="connsiteY3" fmla="*/ 6981615 h 6981615"/>
              <a:gd name="connsiteX4" fmla="*/ 17441 w 478994"/>
              <a:gd name="connsiteY4" fmla="*/ 6426927 h 6981615"/>
              <a:gd name="connsiteX5" fmla="*/ 8730 w 478994"/>
              <a:gd name="connsiteY5" fmla="*/ 5826035 h 6981615"/>
              <a:gd name="connsiteX6" fmla="*/ 174194 w 478994"/>
              <a:gd name="connsiteY6" fmla="*/ 5364480 h 6981615"/>
              <a:gd name="connsiteX7" fmla="*/ 278697 w 478994"/>
              <a:gd name="connsiteY7" fmla="*/ 2656115 h 6981615"/>
              <a:gd name="connsiteX8" fmla="*/ 296114 w 478994"/>
              <a:gd name="connsiteY8" fmla="*/ 1027612 h 6981615"/>
              <a:gd name="connsiteX9" fmla="*/ 255312 w 478994"/>
              <a:gd name="connsiteY9" fmla="*/ 64894 h 6981615"/>
              <a:gd name="connsiteX10" fmla="*/ 322240 w 478994"/>
              <a:gd name="connsiteY10" fmla="*/ 0 h 6981615"/>
              <a:gd name="connsiteX0" fmla="*/ 341904 w 478994"/>
              <a:gd name="connsiteY0" fmla="*/ 1474 h 6916721"/>
              <a:gd name="connsiteX1" fmla="*/ 478994 w 478994"/>
              <a:gd name="connsiteY1" fmla="*/ 4775 h 6916721"/>
              <a:gd name="connsiteX2" fmla="*/ 478994 w 478994"/>
              <a:gd name="connsiteY2" fmla="*/ 6916721 h 6916721"/>
              <a:gd name="connsiteX3" fmla="*/ 182902 w 478994"/>
              <a:gd name="connsiteY3" fmla="*/ 6916721 h 6916721"/>
              <a:gd name="connsiteX4" fmla="*/ 17441 w 478994"/>
              <a:gd name="connsiteY4" fmla="*/ 6362033 h 6916721"/>
              <a:gd name="connsiteX5" fmla="*/ 8730 w 478994"/>
              <a:gd name="connsiteY5" fmla="*/ 5761141 h 6916721"/>
              <a:gd name="connsiteX6" fmla="*/ 174194 w 478994"/>
              <a:gd name="connsiteY6" fmla="*/ 5299586 h 6916721"/>
              <a:gd name="connsiteX7" fmla="*/ 278697 w 478994"/>
              <a:gd name="connsiteY7" fmla="*/ 2591221 h 6916721"/>
              <a:gd name="connsiteX8" fmla="*/ 296114 w 478994"/>
              <a:gd name="connsiteY8" fmla="*/ 962718 h 6916721"/>
              <a:gd name="connsiteX9" fmla="*/ 255312 w 478994"/>
              <a:gd name="connsiteY9" fmla="*/ 0 h 6916721"/>
              <a:gd name="connsiteX10" fmla="*/ 341904 w 478994"/>
              <a:gd name="connsiteY10" fmla="*/ 1474 h 691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8994" h="6916721">
                <a:moveTo>
                  <a:pt x="341904" y="1474"/>
                </a:moveTo>
                <a:lnTo>
                  <a:pt x="478994" y="4775"/>
                </a:lnTo>
                <a:lnTo>
                  <a:pt x="478994" y="6916721"/>
                </a:lnTo>
                <a:lnTo>
                  <a:pt x="182902" y="6916721"/>
                </a:lnTo>
                <a:cubicBezTo>
                  <a:pt x="121942" y="6817016"/>
                  <a:pt x="42116" y="6554630"/>
                  <a:pt x="17441" y="6362033"/>
                </a:cubicBezTo>
                <a:cubicBezTo>
                  <a:pt x="-7233" y="6169436"/>
                  <a:pt x="-1430" y="5930958"/>
                  <a:pt x="8730" y="5761141"/>
                </a:cubicBezTo>
                <a:cubicBezTo>
                  <a:pt x="14536" y="5493070"/>
                  <a:pt x="165485" y="5827906"/>
                  <a:pt x="174194" y="5299586"/>
                </a:cubicBezTo>
                <a:cubicBezTo>
                  <a:pt x="182903" y="4771266"/>
                  <a:pt x="265634" y="3315484"/>
                  <a:pt x="278697" y="2591221"/>
                </a:cubicBezTo>
                <a:cubicBezTo>
                  <a:pt x="258377" y="2048387"/>
                  <a:pt x="316434" y="1505552"/>
                  <a:pt x="296114" y="962718"/>
                </a:cubicBezTo>
                <a:cubicBezTo>
                  <a:pt x="264183" y="672432"/>
                  <a:pt x="287243" y="290286"/>
                  <a:pt x="255312" y="0"/>
                </a:cubicBezTo>
                <a:lnTo>
                  <a:pt x="341904" y="1474"/>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p:cNvSpPr/>
          <p:nvPr userDrawn="1"/>
        </p:nvSpPr>
        <p:spPr>
          <a:xfrm flipH="1">
            <a:off x="1691509" y="6139434"/>
            <a:ext cx="786994" cy="197653"/>
          </a:xfrm>
          <a:custGeom>
            <a:avLst/>
            <a:gdLst>
              <a:gd name="connsiteX0" fmla="*/ 0 w 794329"/>
              <a:gd name="connsiteY0" fmla="*/ 195208 h 195208"/>
              <a:gd name="connsiteX1" fmla="*/ 0 w 794329"/>
              <a:gd name="connsiteY1" fmla="*/ 0 h 195208"/>
              <a:gd name="connsiteX2" fmla="*/ 794329 w 794329"/>
              <a:gd name="connsiteY2" fmla="*/ 195208 h 195208"/>
              <a:gd name="connsiteX3" fmla="*/ 0 w 794329"/>
              <a:gd name="connsiteY3" fmla="*/ 195208 h 195208"/>
              <a:gd name="connsiteX0" fmla="*/ 0 w 823668"/>
              <a:gd name="connsiteY0" fmla="*/ 195208 h 212323"/>
              <a:gd name="connsiteX1" fmla="*/ 0 w 823668"/>
              <a:gd name="connsiteY1" fmla="*/ 0 h 212323"/>
              <a:gd name="connsiteX2" fmla="*/ 823668 w 823668"/>
              <a:gd name="connsiteY2" fmla="*/ 212323 h 212323"/>
              <a:gd name="connsiteX3" fmla="*/ 0 w 823668"/>
              <a:gd name="connsiteY3" fmla="*/ 195208 h 212323"/>
              <a:gd name="connsiteX0" fmla="*/ 0 w 786994"/>
              <a:gd name="connsiteY0" fmla="*/ 195208 h 197653"/>
              <a:gd name="connsiteX1" fmla="*/ 0 w 786994"/>
              <a:gd name="connsiteY1" fmla="*/ 0 h 197653"/>
              <a:gd name="connsiteX2" fmla="*/ 786994 w 786994"/>
              <a:gd name="connsiteY2" fmla="*/ 197653 h 197653"/>
              <a:gd name="connsiteX3" fmla="*/ 0 w 786994"/>
              <a:gd name="connsiteY3" fmla="*/ 195208 h 197653"/>
            </a:gdLst>
            <a:ahLst/>
            <a:cxnLst>
              <a:cxn ang="0">
                <a:pos x="connsiteX0" y="connsiteY0"/>
              </a:cxn>
              <a:cxn ang="0">
                <a:pos x="connsiteX1" y="connsiteY1"/>
              </a:cxn>
              <a:cxn ang="0">
                <a:pos x="connsiteX2" y="connsiteY2"/>
              </a:cxn>
              <a:cxn ang="0">
                <a:pos x="connsiteX3" y="connsiteY3"/>
              </a:cxn>
            </a:cxnLst>
            <a:rect l="l" t="t" r="r" b="b"/>
            <a:pathLst>
              <a:path w="786994" h="197653">
                <a:moveTo>
                  <a:pt x="0" y="195208"/>
                </a:moveTo>
                <a:lnTo>
                  <a:pt x="0" y="0"/>
                </a:lnTo>
                <a:lnTo>
                  <a:pt x="786994" y="197653"/>
                </a:lnTo>
                <a:lnTo>
                  <a:pt x="0" y="195208"/>
                </a:lnTo>
                <a:close/>
              </a:path>
            </a:pathLst>
          </a:cu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2478505" y="6139433"/>
            <a:ext cx="9304421" cy="199063"/>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userDrawn="1"/>
        </p:nvSpPr>
        <p:spPr>
          <a:xfrm>
            <a:off x="6809874" y="6048097"/>
            <a:ext cx="160421" cy="91336"/>
          </a:xfrm>
          <a:prstGeom prst="triangl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1404950" y="947568"/>
            <a:ext cx="6072413" cy="100210"/>
          </a:xfrm>
          <a:prstGeom prst="rect">
            <a:avLst/>
          </a:prstGeom>
          <a:solidFill>
            <a:srgbClr val="5BC2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88851" y="5692726"/>
            <a:ext cx="534555" cy="534555"/>
          </a:xfrm>
          <a:prstGeom prst="rect">
            <a:avLst/>
          </a:prstGeom>
        </p:spPr>
      </p:pic>
      <p:pic>
        <p:nvPicPr>
          <p:cNvPr id="20" name="Picture 1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58018" y="5936531"/>
            <a:ext cx="495143" cy="527219"/>
          </a:xfrm>
          <a:prstGeom prst="rect">
            <a:avLst/>
          </a:prstGeom>
        </p:spPr>
      </p:pic>
      <p:sp>
        <p:nvSpPr>
          <p:cNvPr id="30" name="Rectangle 29"/>
          <p:cNvSpPr/>
          <p:nvPr userDrawn="1"/>
        </p:nvSpPr>
        <p:spPr>
          <a:xfrm>
            <a:off x="5160547" y="10418"/>
            <a:ext cx="443084" cy="284464"/>
          </a:xfrm>
          <a:custGeom>
            <a:avLst/>
            <a:gdLst>
              <a:gd name="connsiteX0" fmla="*/ 0 w 735170"/>
              <a:gd name="connsiteY0" fmla="*/ 0 h 824704"/>
              <a:gd name="connsiteX1" fmla="*/ 735170 w 735170"/>
              <a:gd name="connsiteY1" fmla="*/ 0 h 824704"/>
              <a:gd name="connsiteX2" fmla="*/ 735170 w 735170"/>
              <a:gd name="connsiteY2" fmla="*/ 824704 h 824704"/>
              <a:gd name="connsiteX3" fmla="*/ 0 w 735170"/>
              <a:gd name="connsiteY3" fmla="*/ 824704 h 824704"/>
              <a:gd name="connsiteX4" fmla="*/ 0 w 735170"/>
              <a:gd name="connsiteY4" fmla="*/ 0 h 824704"/>
              <a:gd name="connsiteX0" fmla="*/ 0 w 735170"/>
              <a:gd name="connsiteY0" fmla="*/ 0 h 824704"/>
              <a:gd name="connsiteX1" fmla="*/ 735170 w 735170"/>
              <a:gd name="connsiteY1" fmla="*/ 0 h 824704"/>
              <a:gd name="connsiteX2" fmla="*/ 735170 w 735170"/>
              <a:gd name="connsiteY2" fmla="*/ 562459 h 824704"/>
              <a:gd name="connsiteX3" fmla="*/ 0 w 735170"/>
              <a:gd name="connsiteY3" fmla="*/ 824704 h 824704"/>
              <a:gd name="connsiteX4" fmla="*/ 0 w 735170"/>
              <a:gd name="connsiteY4" fmla="*/ 0 h 824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170" h="824704">
                <a:moveTo>
                  <a:pt x="0" y="0"/>
                </a:moveTo>
                <a:lnTo>
                  <a:pt x="735170" y="0"/>
                </a:lnTo>
                <a:lnTo>
                  <a:pt x="735170" y="562459"/>
                </a:lnTo>
                <a:lnTo>
                  <a:pt x="0" y="824704"/>
                </a:lnTo>
                <a:lnTo>
                  <a:pt x="0" y="0"/>
                </a:lnTo>
                <a:close/>
              </a:path>
            </a:pathLst>
          </a:custGeom>
          <a:solidFill>
            <a:schemeClr val="bg2">
              <a:lumMod val="75000"/>
            </a:schemeClr>
          </a:solidFill>
          <a:ln>
            <a:solidFill>
              <a:srgbClr val="AFAB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95248" y="23184"/>
            <a:ext cx="811578" cy="811578"/>
          </a:xfrm>
          <a:prstGeom prst="rect">
            <a:avLst/>
          </a:prstGeom>
        </p:spPr>
      </p:pic>
      <p:pic>
        <p:nvPicPr>
          <p:cNvPr id="27" name="Picture 26"/>
          <p:cNvPicPr>
            <a:picLocks noChangeAspect="1"/>
          </p:cNvPicPr>
          <p:nvPr userDrawn="1"/>
        </p:nvPicPr>
        <p:blipFill rotWithShape="1">
          <a:blip r:embed="rId15" cstate="print">
            <a:extLst>
              <a:ext uri="{28A0092B-C50C-407E-A947-70E740481C1C}">
                <a14:useLocalDpi xmlns:a14="http://schemas.microsoft.com/office/drawing/2010/main" val="0"/>
              </a:ext>
            </a:extLst>
          </a:blip>
          <a:srcRect l="10204" t="53526" r="43989"/>
          <a:stretch/>
        </p:blipFill>
        <p:spPr>
          <a:xfrm>
            <a:off x="545143" y="185247"/>
            <a:ext cx="313791" cy="360416"/>
          </a:xfrm>
          <a:prstGeom prst="rect">
            <a:avLst/>
          </a:prstGeom>
        </p:spPr>
      </p:pic>
      <p:sp>
        <p:nvSpPr>
          <p:cNvPr id="28" name="Flowchart: Alternate Process 27"/>
          <p:cNvSpPr/>
          <p:nvPr userDrawn="1"/>
        </p:nvSpPr>
        <p:spPr>
          <a:xfrm>
            <a:off x="89499" y="1145999"/>
            <a:ext cx="1256212" cy="244002"/>
          </a:xfrm>
          <a:prstGeom prst="flowChartAlternateProcess">
            <a:avLst/>
          </a:prstGeom>
          <a:solidFill>
            <a:schemeClr val="accent1">
              <a:lumMod val="50000"/>
            </a:schemeClr>
          </a:solid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latin typeface="Lucida Calligraphy" panose="03010101010101010101" pitchFamily="66" charset="0"/>
              </a:rPr>
              <a:t>Presentation</a:t>
            </a:r>
          </a:p>
        </p:txBody>
      </p:sp>
      <p:sp>
        <p:nvSpPr>
          <p:cNvPr id="16" name="Curved Up Ribbon 15"/>
          <p:cNvSpPr/>
          <p:nvPr userDrawn="1"/>
        </p:nvSpPr>
        <p:spPr>
          <a:xfrm>
            <a:off x="-814893" y="662280"/>
            <a:ext cx="3056235" cy="552516"/>
          </a:xfrm>
          <a:prstGeom prst="ellipseRibbon2">
            <a:avLst>
              <a:gd name="adj1" fmla="val 12946"/>
              <a:gd name="adj2" fmla="val 50000"/>
              <a:gd name="adj3" fmla="val 12500"/>
            </a:avLst>
          </a:prstGeom>
          <a:solidFill>
            <a:schemeClr val="accent1">
              <a:lumMod val="75000"/>
            </a:schemeClr>
          </a:solidFill>
          <a:ln w="1905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DRINKING</a:t>
            </a:r>
            <a:r>
              <a:rPr lang="en-US" sz="1400" b="1" baseline="0" dirty="0"/>
              <a:t> </a:t>
            </a:r>
            <a:r>
              <a:rPr lang="en-US" sz="1400" b="1" dirty="0"/>
              <a:t>WATER </a:t>
            </a:r>
          </a:p>
          <a:p>
            <a:pPr algn="ctr"/>
            <a:r>
              <a:rPr lang="en-US" sz="1400" b="1" dirty="0"/>
              <a:t>SECTION</a:t>
            </a:r>
          </a:p>
        </p:txBody>
      </p:sp>
    </p:spTree>
    <p:extLst>
      <p:ext uri="{BB962C8B-B14F-4D97-AF65-F5344CB8AC3E}">
        <p14:creationId xmlns:p14="http://schemas.microsoft.com/office/powerpoint/2010/main" val="238031277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hdr="0" dt="0"/>
  <p:txStyles>
    <p:titleStyle>
      <a:lvl1pPr algn="l" defTabSz="914400" rtl="0" eaLnBrk="1" latinLnBrk="0" hangingPunct="1">
        <a:lnSpc>
          <a:spcPct val="90000"/>
        </a:lnSpc>
        <a:spcBef>
          <a:spcPct val="0"/>
        </a:spcBef>
        <a:buNone/>
        <a:defRPr sz="4000" kern="1200" baseline="0">
          <a:solidFill>
            <a:srgbClr val="0082C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tinyurl.com/KYAWOP" TargetMode="Externa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https://tinyurl.com/KYAWOP" TargetMode="External"/><Relationship Id="rId7" Type="http://schemas.openxmlformats.org/officeDocument/2006/relationships/image" Target="../media/image20.jpg"/><Relationship Id="rId2" Type="http://schemas.openxmlformats.org/officeDocument/2006/relationships/hyperlink" Target="mailto:jackie.logsdon@ky.gov" TargetMode="Externa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3.jp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7.emf"/><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0015" y="1051313"/>
            <a:ext cx="7315200" cy="3255264"/>
          </a:xfrm>
        </p:spPr>
        <p:txBody>
          <a:bodyPr>
            <a:normAutofit/>
          </a:bodyPr>
          <a:lstStyle/>
          <a:p>
            <a:r>
              <a:rPr lang="en-US" sz="7200" dirty="0"/>
              <a:t>Pandemic Lessons Learned</a:t>
            </a:r>
            <a:br>
              <a:rPr lang="en-US" sz="7200" dirty="0"/>
            </a:br>
            <a:endParaRPr lang="en-US" sz="7200" dirty="0"/>
          </a:p>
        </p:txBody>
      </p:sp>
      <p:sp>
        <p:nvSpPr>
          <p:cNvPr id="3" name="Subtitle 2"/>
          <p:cNvSpPr>
            <a:spLocks noGrp="1"/>
          </p:cNvSpPr>
          <p:nvPr>
            <p:ph type="subTitle" idx="1"/>
          </p:nvPr>
        </p:nvSpPr>
        <p:spPr>
          <a:xfrm>
            <a:off x="1100015" y="4365446"/>
            <a:ext cx="7315200" cy="1244522"/>
          </a:xfrm>
        </p:spPr>
        <p:txBody>
          <a:bodyPr>
            <a:normAutofit lnSpcReduction="10000"/>
          </a:bodyPr>
          <a:lstStyle/>
          <a:p>
            <a:r>
              <a:rPr lang="en-US" dirty="0"/>
              <a:t>Jackie Logsdon</a:t>
            </a:r>
          </a:p>
          <a:p>
            <a:r>
              <a:rPr lang="en-US" dirty="0"/>
              <a:t>9</a:t>
            </a:r>
            <a:r>
              <a:rPr lang="en-US" baseline="30000" dirty="0"/>
              <a:t>th</a:t>
            </a:r>
            <a:r>
              <a:rPr lang="en-US" dirty="0"/>
              <a:t> Biennial AWOP National Meeting</a:t>
            </a:r>
          </a:p>
          <a:p>
            <a:r>
              <a:rPr lang="en-US" dirty="0"/>
              <a:t>July 21, 2021</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8598" y="1166281"/>
            <a:ext cx="2094568" cy="2078819"/>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8598" y="3574526"/>
            <a:ext cx="2094568" cy="2193636"/>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4863" y="6173598"/>
            <a:ext cx="2133600" cy="578603"/>
          </a:xfrm>
          <a:prstGeom prst="rect">
            <a:avLst/>
          </a:prstGeom>
        </p:spPr>
      </p:pic>
    </p:spTree>
    <p:extLst>
      <p:ext uri="{BB962C8B-B14F-4D97-AF65-F5344CB8AC3E}">
        <p14:creationId xmlns:p14="http://schemas.microsoft.com/office/powerpoint/2010/main" val="1427410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23950"/>
            <a:ext cx="2947988" cy="4600575"/>
          </a:xfrm>
        </p:spPr>
        <p:txBody>
          <a:bodyPr/>
          <a:lstStyle/>
          <a:p>
            <a:r>
              <a:rPr lang="en-US" dirty="0"/>
              <a:t>AWOP</a:t>
            </a:r>
            <a:br>
              <a:rPr lang="en-US" dirty="0"/>
            </a:br>
            <a:r>
              <a:rPr lang="en-US" dirty="0"/>
              <a:t>Story Map</a:t>
            </a:r>
          </a:p>
        </p:txBody>
      </p:sp>
      <p:sp>
        <p:nvSpPr>
          <p:cNvPr id="3" name="Content Placeholder 2"/>
          <p:cNvSpPr>
            <a:spLocks noGrp="1"/>
          </p:cNvSpPr>
          <p:nvPr>
            <p:ph idx="4294967295"/>
          </p:nvPr>
        </p:nvSpPr>
        <p:spPr>
          <a:xfrm>
            <a:off x="3816989" y="6170942"/>
            <a:ext cx="3934438" cy="687058"/>
          </a:xfrm>
        </p:spPr>
        <p:txBody>
          <a:bodyPr>
            <a:normAutofit fontScale="62500" lnSpcReduction="20000"/>
          </a:bodyPr>
          <a:lstStyle/>
          <a:p>
            <a:pPr marL="0" indent="0">
              <a:buNone/>
            </a:pPr>
            <a:endParaRPr lang="en-US" dirty="0">
              <a:hlinkClick r:id="rId2"/>
            </a:endParaRPr>
          </a:p>
          <a:p>
            <a:pPr marL="0" indent="0" algn="ctr">
              <a:buNone/>
            </a:pPr>
            <a:r>
              <a:rPr lang="en-US" sz="3500" dirty="0">
                <a:hlinkClick r:id="rId2"/>
              </a:rPr>
              <a:t>https://tinyurl.com/KYAWOP</a:t>
            </a:r>
            <a:endParaRPr lang="en-US" sz="3500" dirty="0"/>
          </a:p>
          <a:p>
            <a:endParaRPr lang="en-US" dirty="0"/>
          </a:p>
        </p:txBody>
      </p:sp>
      <p:sp>
        <p:nvSpPr>
          <p:cNvPr id="5" name="Rectangle 4"/>
          <p:cNvSpPr/>
          <p:nvPr/>
        </p:nvSpPr>
        <p:spPr>
          <a:xfrm>
            <a:off x="4647501" y="285225"/>
            <a:ext cx="7544499" cy="939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orbel" panose="020B0503020204020204"/>
                <a:ea typeface="+mn-ea"/>
                <a:cs typeface="+mn-cs"/>
              </a:rPr>
              <a:t>AWOP Story Map</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48883"/>
          <a:stretch/>
        </p:blipFill>
        <p:spPr>
          <a:xfrm>
            <a:off x="36029" y="6097588"/>
            <a:ext cx="779865" cy="760412"/>
          </a:xfrm>
          <a:prstGeom prst="rect">
            <a:avLst/>
          </a:prstGeom>
        </p:spPr>
      </p:pic>
      <p:pic>
        <p:nvPicPr>
          <p:cNvPr id="9" name="Picture 8"/>
          <p:cNvPicPr>
            <a:picLocks noChangeAspect="1"/>
          </p:cNvPicPr>
          <p:nvPr/>
        </p:nvPicPr>
        <p:blipFill>
          <a:blip r:embed="rId4"/>
          <a:stretch>
            <a:fillRect/>
          </a:stretch>
        </p:blipFill>
        <p:spPr>
          <a:xfrm>
            <a:off x="637563" y="1408854"/>
            <a:ext cx="10859369" cy="457802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42498" y="6108498"/>
            <a:ext cx="749502" cy="749502"/>
          </a:xfrm>
          <a:prstGeom prst="rect">
            <a:avLst/>
          </a:prstGeom>
        </p:spPr>
      </p:pic>
    </p:spTree>
    <p:extLst>
      <p:ext uri="{BB962C8B-B14F-4D97-AF65-F5344CB8AC3E}">
        <p14:creationId xmlns:p14="http://schemas.microsoft.com/office/powerpoint/2010/main" val="3309669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AWOP </a:t>
            </a:r>
            <a:br>
              <a:rPr lang="en-US" dirty="0"/>
            </a:br>
            <a:r>
              <a:rPr lang="en-US" dirty="0"/>
              <a:t>Story Map—Lessons Learned </a:t>
            </a:r>
          </a:p>
        </p:txBody>
      </p:sp>
      <p:sp>
        <p:nvSpPr>
          <p:cNvPr id="3" name="Content Placeholder 2"/>
          <p:cNvSpPr>
            <a:spLocks noGrp="1"/>
          </p:cNvSpPr>
          <p:nvPr>
            <p:ph idx="1"/>
          </p:nvPr>
        </p:nvSpPr>
        <p:spPr/>
        <p:txBody>
          <a:bodyPr/>
          <a:lstStyle/>
          <a:p>
            <a:endParaRPr lang="en-US" dirty="0"/>
          </a:p>
          <a:p>
            <a:r>
              <a:rPr lang="en-US" sz="2400" dirty="0"/>
              <a:t>Duties shifted allowing more time to dedicate to this project </a:t>
            </a:r>
          </a:p>
          <a:p>
            <a:r>
              <a:rPr lang="en-US" sz="2400" dirty="0"/>
              <a:t>Excellent resource to spread the word, highlight successes, and increase water system participation in AWOP!</a:t>
            </a:r>
          </a:p>
          <a:p>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48883"/>
          <a:stretch/>
        </p:blipFill>
        <p:spPr>
          <a:xfrm>
            <a:off x="36029" y="6097588"/>
            <a:ext cx="779865" cy="76041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2498" y="6108498"/>
            <a:ext cx="749502" cy="749502"/>
          </a:xfrm>
          <a:prstGeom prst="rect">
            <a:avLst/>
          </a:prstGeom>
        </p:spPr>
      </p:pic>
    </p:spTree>
    <p:extLst>
      <p:ext uri="{BB962C8B-B14F-4D97-AF65-F5344CB8AC3E}">
        <p14:creationId xmlns:p14="http://schemas.microsoft.com/office/powerpoint/2010/main" val="3423743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normAutofit/>
          </a:bodyPr>
          <a:lstStyle/>
          <a:p>
            <a:r>
              <a:rPr lang="en-US" sz="3200" dirty="0"/>
              <a:t>Jackie Logsdon</a:t>
            </a:r>
            <a:br>
              <a:rPr lang="en-US" sz="2800" dirty="0"/>
            </a:br>
            <a:r>
              <a:rPr lang="en-US" sz="2800" dirty="0"/>
              <a:t>Drinking Water Technical Assistance</a:t>
            </a:r>
            <a:br>
              <a:rPr lang="en-US" sz="2800" dirty="0"/>
            </a:br>
            <a:r>
              <a:rPr lang="en-US" sz="2800" dirty="0"/>
              <a:t>Division of Water</a:t>
            </a:r>
            <a:br>
              <a:rPr lang="en-US" sz="2800" dirty="0"/>
            </a:br>
            <a:r>
              <a:rPr lang="en-US" sz="2800" dirty="0"/>
              <a:t>Kentucky Department for Environmental Protection</a:t>
            </a:r>
          </a:p>
        </p:txBody>
      </p:sp>
      <p:sp>
        <p:nvSpPr>
          <p:cNvPr id="11" name="Subtitle 10"/>
          <p:cNvSpPr>
            <a:spLocks noGrp="1"/>
          </p:cNvSpPr>
          <p:nvPr>
            <p:ph type="subTitle" idx="1"/>
          </p:nvPr>
        </p:nvSpPr>
        <p:spPr>
          <a:xfrm>
            <a:off x="1100015" y="4670245"/>
            <a:ext cx="7315200" cy="1336271"/>
          </a:xfrm>
        </p:spPr>
        <p:txBody>
          <a:bodyPr/>
          <a:lstStyle/>
          <a:p>
            <a:r>
              <a:rPr lang="en-US" dirty="0"/>
              <a:t>270-825-7513</a:t>
            </a:r>
          </a:p>
          <a:p>
            <a:r>
              <a:rPr lang="en-US" dirty="0">
                <a:hlinkClick r:id="rId2"/>
              </a:rPr>
              <a:t>jackie.logsdon@ky.gov</a:t>
            </a:r>
            <a:endParaRPr lang="en-US" dirty="0"/>
          </a:p>
          <a:p>
            <a:r>
              <a:rPr lang="en-US" sz="2400" dirty="0">
                <a:hlinkClick r:id="rId3"/>
              </a:rPr>
              <a:t>https://tinyurl.com/KYAWOP</a:t>
            </a:r>
            <a:endParaRPr lang="en-US" sz="2400" dirty="0"/>
          </a:p>
          <a:p>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2396" y="6183037"/>
            <a:ext cx="2133600" cy="57860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8598" y="1166281"/>
            <a:ext cx="2094568" cy="207881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3981" y="955843"/>
            <a:ext cx="2341554" cy="295739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15152" y="955843"/>
            <a:ext cx="2563234" cy="1922426"/>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78598" y="3574526"/>
            <a:ext cx="2094568" cy="2193636"/>
          </a:xfrm>
          <a:prstGeom prst="rect">
            <a:avLst/>
          </a:prstGeom>
        </p:spPr>
      </p:pic>
    </p:spTree>
    <p:extLst>
      <p:ext uri="{BB962C8B-B14F-4D97-AF65-F5344CB8AC3E}">
        <p14:creationId xmlns:p14="http://schemas.microsoft.com/office/powerpoint/2010/main" val="3649578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25917"/>
            <a:ext cx="9144000" cy="816827"/>
          </a:xfrm>
          <a:ln>
            <a:noFill/>
          </a:ln>
          <a:effectLst/>
        </p:spPr>
        <p:txBody>
          <a:bodyPr>
            <a:noAutofit/>
          </a:bodyPr>
          <a:lstStyle/>
          <a:p>
            <a:r>
              <a:rPr lang="en-US" sz="3200" b="1" dirty="0">
                <a:solidFill>
                  <a:schemeClr val="accent1">
                    <a:lumMod val="50000"/>
                  </a:schemeClr>
                </a:solidFill>
              </a:rPr>
              <a:t>Pandemic Lessons Learned (Louisiana)</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352" y="5243991"/>
            <a:ext cx="2849561" cy="1004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2E865713-A79A-43B4-88D1-D6B1215FC635}"/>
              </a:ext>
            </a:extLst>
          </p:cNvPr>
          <p:cNvPicPr>
            <a:picLocks noChangeAspect="1"/>
          </p:cNvPicPr>
          <p:nvPr/>
        </p:nvPicPr>
        <p:blipFill>
          <a:blip r:embed="rId4"/>
          <a:stretch>
            <a:fillRect/>
          </a:stretch>
        </p:blipFill>
        <p:spPr>
          <a:xfrm>
            <a:off x="9273372" y="3995469"/>
            <a:ext cx="2499577" cy="2645893"/>
          </a:xfrm>
          <a:prstGeom prst="rect">
            <a:avLst/>
          </a:prstGeom>
        </p:spPr>
      </p:pic>
      <p:sp>
        <p:nvSpPr>
          <p:cNvPr id="9" name="Subtitle 2">
            <a:extLst>
              <a:ext uri="{FF2B5EF4-FFF2-40B4-BE49-F238E27FC236}">
                <a16:creationId xmlns:a16="http://schemas.microsoft.com/office/drawing/2014/main" id="{74CD6C8D-F353-4C6B-B815-148A83CE4B92}"/>
              </a:ext>
            </a:extLst>
          </p:cNvPr>
          <p:cNvSpPr txBox="1">
            <a:spLocks/>
          </p:cNvSpPr>
          <p:nvPr/>
        </p:nvSpPr>
        <p:spPr>
          <a:xfrm>
            <a:off x="2552700" y="1614009"/>
            <a:ext cx="7086600" cy="3629982"/>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6200" b="0" i="0" u="none" strike="noStrike" kern="1200" cap="none" spc="0" normalizeH="0" baseline="0" noProof="0" dirty="0">
                <a:ln>
                  <a:noFill/>
                </a:ln>
                <a:solidFill>
                  <a:prstClr val="black"/>
                </a:solidFill>
                <a:effectLst/>
                <a:uLnTx/>
                <a:uFillTx/>
                <a:latin typeface="Calibri"/>
                <a:ea typeface="+mn-ea"/>
                <a:cs typeface="+mn-cs"/>
              </a:rPr>
              <a:t>Alicia Martinez, P.E</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a:ln>
                  <a:noFill/>
                </a:ln>
                <a:solidFill>
                  <a:prstClr val="black"/>
                </a:solidFill>
                <a:effectLst/>
                <a:uLnTx/>
                <a:uFillTx/>
                <a:latin typeface="Calibri"/>
                <a:ea typeface="+mn-ea"/>
                <a:cs typeface="+mn-cs"/>
              </a:rPr>
              <a:t>LDH District Engineer, District 1 and LDH AWOP Lead</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a:ln>
                  <a:noFill/>
                </a:ln>
                <a:solidFill>
                  <a:prstClr val="black"/>
                </a:solidFill>
                <a:effectLst/>
                <a:uLnTx/>
                <a:uFillTx/>
                <a:latin typeface="Calibri"/>
                <a:ea typeface="+mn-ea"/>
                <a:cs typeface="+mn-cs"/>
              </a:rPr>
              <a:t>alicia.martinez@la.gov</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6200" b="0" i="0" u="none" strike="noStrike" kern="1200" cap="none" spc="0" normalizeH="0" baseline="0" noProof="0" dirty="0">
                <a:ln>
                  <a:noFill/>
                </a:ln>
                <a:solidFill>
                  <a:prstClr val="black"/>
                </a:solidFill>
                <a:effectLst/>
                <a:uLnTx/>
                <a:uFillTx/>
                <a:latin typeface="Calibri"/>
                <a:ea typeface="+mn-ea"/>
                <a:cs typeface="+mn-cs"/>
              </a:rPr>
              <a:t>Julie Z. LeBlanc, P.E</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a:ln>
                  <a:noFill/>
                </a:ln>
                <a:solidFill>
                  <a:prstClr val="black"/>
                </a:solidFill>
                <a:effectLst/>
                <a:uLnTx/>
                <a:uFillTx/>
                <a:latin typeface="Calibri"/>
                <a:ea typeface="+mn-ea"/>
                <a:cs typeface="+mn-cs"/>
              </a:rPr>
              <a:t>LDH AWOP Contractor</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a:ln>
                  <a:noFill/>
                </a:ln>
                <a:solidFill>
                  <a:prstClr val="black"/>
                </a:solidFill>
                <a:effectLst/>
                <a:uLnTx/>
                <a:uFillTx/>
                <a:latin typeface="Calibri"/>
                <a:ea typeface="+mn-ea"/>
                <a:cs typeface="+mn-cs"/>
              </a:rPr>
              <a:t>julie.z.leblanc@gmail.com</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Slide Number Placeholder 2">
            <a:extLst>
              <a:ext uri="{FF2B5EF4-FFF2-40B4-BE49-F238E27FC236}">
                <a16:creationId xmlns:a16="http://schemas.microsoft.com/office/drawing/2014/main" id="{E9C93742-E665-473B-A2BF-F920D473BB6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A19074-D390-423A-A5BD-B7D7DF5C412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8173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92341"/>
            <a:ext cx="8584746" cy="737064"/>
          </a:xfrm>
        </p:spPr>
        <p:txBody>
          <a:bodyPr>
            <a:normAutofit/>
          </a:bodyPr>
          <a:lstStyle/>
          <a:p>
            <a:r>
              <a:rPr lang="en-US" sz="3600" dirty="0"/>
              <a:t>Background </a:t>
            </a:r>
          </a:p>
        </p:txBody>
      </p:sp>
      <p:sp>
        <p:nvSpPr>
          <p:cNvPr id="8" name="Title 1"/>
          <p:cNvSpPr txBox="1">
            <a:spLocks/>
          </p:cNvSpPr>
          <p:nvPr/>
        </p:nvSpPr>
        <p:spPr>
          <a:xfrm>
            <a:off x="609600" y="1552756"/>
            <a:ext cx="10972800" cy="4071668"/>
          </a:xfrm>
          <a:prstGeom prst="rect">
            <a:avLst/>
          </a:prstGeom>
        </p:spPr>
        <p:txBody>
          <a:bodyPr rIns="91440" anchor="b">
            <a:normAutofit fontScale="92500"/>
            <a:scene3d>
              <a:camera prst="orthographicFront"/>
              <a:lightRig rig="soft" dir="t">
                <a:rot lat="0" lon="0" rev="2400000"/>
              </a:lightRig>
            </a:scene3d>
            <a:sp3d>
              <a:bevelT w="19050" h="12700"/>
            </a:sp3d>
          </a:bodyPr>
          <a:lstStyle>
            <a:lvl1pPr marL="54864" algn="ct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marL="512064"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rPr>
              <a:t>LDH began “reinvigoration” of our AWOP in 2017</a:t>
            </a:r>
          </a:p>
          <a:p>
            <a:pPr marL="512064"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endParaRPr>
          </a:p>
          <a:p>
            <a:pPr marL="512064"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rPr>
              <a:t>PAI “New State” Training (2018 – present):</a:t>
            </a:r>
          </a:p>
          <a:p>
            <a:pPr marL="397764" marR="0" lvl="0" indent="-342900" algn="l" defTabSz="914400" rtl="0" eaLnBrk="1" fontAlgn="auto" latinLnBrk="0" hangingPunct="1">
              <a:lnSpc>
                <a:spcPct val="100000"/>
              </a:lnSpc>
              <a:spcBef>
                <a:spcPct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rPr>
              <a:t> Year 1 – Intro to AWOP &amp; optimization, 3 turbidity CPEs</a:t>
            </a:r>
          </a:p>
          <a:p>
            <a:pPr marL="397764" marR="0" lvl="0" indent="-342900" algn="l" defTabSz="914400" rtl="0" eaLnBrk="1" fontAlgn="auto" latinLnBrk="0" hangingPunct="1">
              <a:lnSpc>
                <a:spcPct val="100000"/>
              </a:lnSpc>
              <a:spcBef>
                <a:spcPct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rPr>
              <a:t> Year 2 – DSO focus, 3 DSO CPEs planned (COVID interrupted, held 2 CPEs), </a:t>
            </a:r>
            <a:r>
              <a:rPr kumimoji="0" lang="en-US" sz="2400" b="0" i="0" u="none" strike="noStrike" kern="1200" cap="none" spc="0" normalizeH="0" baseline="0" noProof="0" dirty="0">
                <a:ln>
                  <a:noFill/>
                </a:ln>
                <a:solidFill>
                  <a:srgbClr val="FF0000"/>
                </a:solidFill>
                <a:effectLst>
                  <a:outerShdw blurRad="38100" dist="25500" dir="5400000" algn="tl" rotWithShape="0">
                    <a:srgbClr val="000000">
                      <a:satMod val="180000"/>
                      <a:alpha val="75000"/>
                    </a:srgbClr>
                  </a:outerShdw>
                </a:effectLst>
                <a:uLnTx/>
                <a:uFillTx/>
                <a:latin typeface="Arial"/>
                <a:ea typeface="+mj-ea"/>
                <a:cs typeface="+mj-cs"/>
              </a:rPr>
              <a:t>moved to virtual (Zoom) sessions for LDH staff </a:t>
            </a:r>
          </a:p>
          <a:p>
            <a:pPr marL="397764" marR="0" lvl="0" indent="-342900" algn="l" defTabSz="914400" rtl="0" eaLnBrk="1" fontAlgn="auto" latinLnBrk="0" hangingPunct="1">
              <a:lnSpc>
                <a:spcPct val="100000"/>
              </a:lnSpc>
              <a:spcBef>
                <a:spcPct val="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rPr>
              <a:t> Year 3 – DBP focus, virtual sessions again followed by 2 planned GW DBP CPEs</a:t>
            </a:r>
          </a:p>
          <a:p>
            <a:pPr marL="397764" marR="0" lvl="0" indent="-342900" algn="l" defTabSz="914400" rtl="0" eaLnBrk="1" fontAlgn="auto" latinLnBrk="0" hangingPunct="1">
              <a:lnSpc>
                <a:spcPct val="100000"/>
              </a:lnSpc>
              <a:spcBef>
                <a:spcPct val="0"/>
              </a:spcBef>
              <a:spcAft>
                <a:spcPts val="0"/>
              </a:spcAft>
              <a:buClrTx/>
              <a:buSzTx/>
              <a:buFont typeface="Courier New" panose="02070309020205020404" pitchFamily="49" charset="0"/>
              <a:buChar char="o"/>
              <a:tabLst/>
              <a:defRPr/>
            </a:pPr>
            <a:endParaRPr kumimoji="0" lang="en-US" sz="2400" b="0" i="0" u="none"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endParaRPr>
          </a:p>
          <a:p>
            <a:pPr marL="397764"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rPr>
              <a:t>COVID yielded Year 2 PAI virtual training events: </a:t>
            </a:r>
            <a:r>
              <a:rPr kumimoji="0" lang="en-US" sz="2800" b="0" i="1" u="none"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rPr>
              <a:t>Intro to GW Optimization</a:t>
            </a:r>
            <a:r>
              <a:rPr kumimoji="0" lang="en-US" sz="2800" b="0" i="0" u="none"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rPr>
              <a:t> (May 2020) and </a:t>
            </a:r>
            <a:r>
              <a:rPr kumimoji="0" lang="en-US" sz="2800" b="0" i="1" u="none"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rPr>
              <a:t>Chloramine Optimization (June 2020)</a:t>
            </a:r>
          </a:p>
          <a:p>
            <a:pPr marL="397764"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2800" b="0" i="1" u="none"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3837" y="5840989"/>
            <a:ext cx="2468563" cy="870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FB6797D-29BD-4D7D-A946-484DBFEC6B68}"/>
              </a:ext>
            </a:extLst>
          </p:cNvPr>
          <p:cNvPicPr>
            <a:picLocks noChangeAspect="1"/>
          </p:cNvPicPr>
          <p:nvPr/>
        </p:nvPicPr>
        <p:blipFill>
          <a:blip r:embed="rId4"/>
          <a:stretch>
            <a:fillRect/>
          </a:stretch>
        </p:blipFill>
        <p:spPr>
          <a:xfrm>
            <a:off x="609600" y="5840989"/>
            <a:ext cx="3898750" cy="794723"/>
          </a:xfrm>
          <a:prstGeom prst="rect">
            <a:avLst/>
          </a:prstGeom>
        </p:spPr>
      </p:pic>
      <p:sp>
        <p:nvSpPr>
          <p:cNvPr id="4" name="Slide Number Placeholder 3">
            <a:extLst>
              <a:ext uri="{FF2B5EF4-FFF2-40B4-BE49-F238E27FC236}">
                <a16:creationId xmlns:a16="http://schemas.microsoft.com/office/drawing/2014/main" id="{F4AD0407-DBD6-4FC2-90EA-86C484387E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A19074-D390-423A-A5BD-B7D7DF5C412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03239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6362" y="228600"/>
            <a:ext cx="9296400" cy="731520"/>
          </a:xfrm>
        </p:spPr>
        <p:txBody>
          <a:bodyPr>
            <a:normAutofit fontScale="90000"/>
          </a:bodyPr>
          <a:lstStyle/>
          <a:p>
            <a:r>
              <a:rPr lang="en-US" sz="3600" dirty="0"/>
              <a:t>PAI-facilitated Virtual Training – Series #1</a:t>
            </a:r>
            <a:br>
              <a:rPr lang="en-US" sz="3600" dirty="0"/>
            </a:br>
            <a:r>
              <a:rPr lang="en-US" sz="3600" dirty="0"/>
              <a:t>Groundwater Optimization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A19074-D390-423A-A5BD-B7D7DF5C412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Rectangle 2"/>
          <p:cNvSpPr/>
          <p:nvPr/>
        </p:nvSpPr>
        <p:spPr>
          <a:xfrm>
            <a:off x="4107873" y="1259115"/>
            <a:ext cx="3657600" cy="193899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Held 27-29 May 2020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3 PAI trainers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20 LDH participants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Presentations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Small group workshops</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530" r="6666" b="6067"/>
          <a:stretch/>
        </p:blipFill>
        <p:spPr>
          <a:xfrm>
            <a:off x="4107873" y="3424494"/>
            <a:ext cx="3657600" cy="1926772"/>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6665" t="2464" r="3334"/>
          <a:stretch/>
        </p:blipFill>
        <p:spPr>
          <a:xfrm>
            <a:off x="609600" y="4221401"/>
            <a:ext cx="3498273" cy="2259731"/>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4167" t="5926" r="28333" b="31852"/>
          <a:stretch/>
        </p:blipFill>
        <p:spPr>
          <a:xfrm>
            <a:off x="7845347" y="4221401"/>
            <a:ext cx="3737053" cy="2274728"/>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4167" t="7817" r="2500" b="10160"/>
          <a:stretch/>
        </p:blipFill>
        <p:spPr>
          <a:xfrm>
            <a:off x="609600" y="1352311"/>
            <a:ext cx="2804160" cy="1752600"/>
          </a:xfrm>
          <a:prstGeom prst="rect">
            <a:avLst/>
          </a:prstGeom>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5832" t="2593" r="6667" b="303"/>
          <a:stretch/>
        </p:blipFill>
        <p:spPr>
          <a:xfrm>
            <a:off x="8305800" y="1383607"/>
            <a:ext cx="3276600" cy="2045393"/>
          </a:xfrm>
          <a:prstGeom prst="rect">
            <a:avLst/>
          </a:prstGeom>
        </p:spPr>
      </p:pic>
    </p:spTree>
    <p:extLst>
      <p:ext uri="{BB962C8B-B14F-4D97-AF65-F5344CB8AC3E}">
        <p14:creationId xmlns:p14="http://schemas.microsoft.com/office/powerpoint/2010/main" val="3113848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869" y="2107447"/>
            <a:ext cx="3146420" cy="2897423"/>
          </a:xfrm>
          <a:prstGeom prst="rect">
            <a:avLst/>
          </a:prstGeom>
        </p:spPr>
      </p:pic>
      <p:sp>
        <p:nvSpPr>
          <p:cNvPr id="2" name="Title 1"/>
          <p:cNvSpPr>
            <a:spLocks noGrp="1"/>
          </p:cNvSpPr>
          <p:nvPr>
            <p:ph type="title"/>
          </p:nvPr>
        </p:nvSpPr>
        <p:spPr>
          <a:xfrm>
            <a:off x="3097435" y="153864"/>
            <a:ext cx="5997130" cy="731520"/>
          </a:xfrm>
        </p:spPr>
        <p:txBody>
          <a:bodyPr>
            <a:normAutofit fontScale="90000"/>
          </a:bodyPr>
          <a:lstStyle/>
          <a:p>
            <a:r>
              <a:rPr lang="en-US" sz="3600" dirty="0"/>
              <a:t>PAI Virtual Training – Series #2</a:t>
            </a:r>
            <a:br>
              <a:rPr lang="en-US" sz="3600" dirty="0"/>
            </a:br>
            <a:r>
              <a:rPr lang="en-US" sz="2700" dirty="0"/>
              <a:t>Chloramine Optimization Concepts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A19074-D390-423A-A5BD-B7D7DF5C412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Rectangle 2"/>
          <p:cNvSpPr/>
          <p:nvPr/>
        </p:nvSpPr>
        <p:spPr>
          <a:xfrm>
            <a:off x="4383535" y="1195700"/>
            <a:ext cx="3365665" cy="2308324"/>
          </a:xfrm>
          <a:prstGeom prst="rect">
            <a:avLst/>
          </a:prstGeom>
        </p:spPr>
        <p:txBody>
          <a:bodyPr wrap="non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Held 17-19 Jun 2020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3 PAI trainers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21 LDH participants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Matt Alexander, TSC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Presentations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Small group workshops</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304" y="4603330"/>
            <a:ext cx="3503451" cy="1970148"/>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0934" y="1230915"/>
            <a:ext cx="3433762" cy="245078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0934" y="4442230"/>
            <a:ext cx="3555127" cy="2131248"/>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0869" y="1158168"/>
            <a:ext cx="3124200" cy="1464814"/>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6731" y="4519125"/>
            <a:ext cx="3462874" cy="2054353"/>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40816" y="3559347"/>
            <a:ext cx="2666999" cy="1469769"/>
          </a:xfrm>
          <a:prstGeom prst="rect">
            <a:avLst/>
          </a:prstGeom>
        </p:spPr>
      </p:pic>
    </p:spTree>
    <p:extLst>
      <p:ext uri="{BB962C8B-B14F-4D97-AF65-F5344CB8AC3E}">
        <p14:creationId xmlns:p14="http://schemas.microsoft.com/office/powerpoint/2010/main" val="1056534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8132" y="192341"/>
            <a:ext cx="8584746" cy="737064"/>
          </a:xfrm>
        </p:spPr>
        <p:txBody>
          <a:bodyPr>
            <a:normAutofit fontScale="90000"/>
          </a:bodyPr>
          <a:lstStyle/>
          <a:p>
            <a:r>
              <a:rPr lang="en-US" sz="3600" dirty="0"/>
              <a:t>PAI-Developed Follow Up Workshops</a:t>
            </a:r>
            <a:br>
              <a:rPr lang="en-US" sz="3600" dirty="0"/>
            </a:br>
            <a:r>
              <a:rPr lang="en-US" sz="3600" i="1" dirty="0"/>
              <a:t>Integrating Lessons Learned </a:t>
            </a:r>
          </a:p>
        </p:txBody>
      </p:sp>
      <p:sp>
        <p:nvSpPr>
          <p:cNvPr id="8" name="Title 1"/>
          <p:cNvSpPr txBox="1">
            <a:spLocks/>
          </p:cNvSpPr>
          <p:nvPr/>
        </p:nvSpPr>
        <p:spPr>
          <a:xfrm>
            <a:off x="1570038" y="1063900"/>
            <a:ext cx="8843509" cy="4876800"/>
          </a:xfrm>
          <a:prstGeom prst="rect">
            <a:avLst/>
          </a:prstGeom>
        </p:spPr>
        <p:txBody>
          <a:bodyPr rIns="91440" anchor="b">
            <a:normAutofit/>
            <a:scene3d>
              <a:camera prst="orthographicFront"/>
              <a:lightRig rig="soft" dir="t">
                <a:rot lat="0" lon="0" rev="2400000"/>
              </a:lightRig>
            </a:scene3d>
            <a:sp3d>
              <a:bevelT w="19050" h="12700"/>
            </a:sp3d>
          </a:bodyPr>
          <a:lstStyle>
            <a:lvl1pPr marL="54864" algn="ct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marL="512064"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endParaRPr>
          </a:p>
          <a:p>
            <a:pPr marL="512064"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endParaRPr>
          </a:p>
          <a:p>
            <a:pPr marL="512064"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88596" y="5774266"/>
            <a:ext cx="2468563" cy="870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FB6797D-29BD-4D7D-A946-484DBFEC6B68}"/>
              </a:ext>
            </a:extLst>
          </p:cNvPr>
          <p:cNvPicPr>
            <a:picLocks noChangeAspect="1"/>
          </p:cNvPicPr>
          <p:nvPr/>
        </p:nvPicPr>
        <p:blipFill>
          <a:blip r:embed="rId4"/>
          <a:stretch>
            <a:fillRect/>
          </a:stretch>
        </p:blipFill>
        <p:spPr>
          <a:xfrm>
            <a:off x="696210" y="5880715"/>
            <a:ext cx="3898750" cy="794723"/>
          </a:xfrm>
          <a:prstGeom prst="rect">
            <a:avLst/>
          </a:prstGeom>
        </p:spPr>
      </p:pic>
      <p:sp>
        <p:nvSpPr>
          <p:cNvPr id="4" name="Slide Number Placeholder 3">
            <a:extLst>
              <a:ext uri="{FF2B5EF4-FFF2-40B4-BE49-F238E27FC236}">
                <a16:creationId xmlns:a16="http://schemas.microsoft.com/office/drawing/2014/main" id="{F4AD0407-DBD6-4FC2-90EA-86C484387E79}"/>
              </a:ext>
            </a:extLst>
          </p:cNvPr>
          <p:cNvSpPr>
            <a:spLocks noGrp="1"/>
          </p:cNvSpPr>
          <p:nvPr>
            <p:ph type="sldNum" sz="quarter" idx="12"/>
          </p:nvPr>
        </p:nvSpPr>
        <p:spPr>
          <a:xfrm>
            <a:off x="8077200" y="6492876"/>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A19074-D390-423A-A5BD-B7D7DF5C412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itle 1">
            <a:extLst>
              <a:ext uri="{FF2B5EF4-FFF2-40B4-BE49-F238E27FC236}">
                <a16:creationId xmlns:a16="http://schemas.microsoft.com/office/drawing/2014/main" id="{3D60EABC-C6D7-4068-A80C-F76C74BA95A6}"/>
              </a:ext>
            </a:extLst>
          </p:cNvPr>
          <p:cNvSpPr txBox="1">
            <a:spLocks/>
          </p:cNvSpPr>
          <p:nvPr/>
        </p:nvSpPr>
        <p:spPr>
          <a:xfrm>
            <a:off x="948905" y="1450418"/>
            <a:ext cx="10429336" cy="4624777"/>
          </a:xfrm>
          <a:prstGeom prst="rect">
            <a:avLst/>
          </a:prstGeom>
        </p:spPr>
        <p:txBody>
          <a:bodyPr rIns="91440" anchor="b">
            <a:normAutofit fontScale="77500" lnSpcReduction="20000"/>
            <a:scene3d>
              <a:camera prst="orthographicFront"/>
              <a:lightRig rig="soft" dir="t">
                <a:rot lat="0" lon="0" rev="2400000"/>
              </a:lightRig>
            </a:scene3d>
            <a:sp3d>
              <a:bevelT w="19050" h="12700"/>
            </a:sp3d>
          </a:bodyPr>
          <a:lstStyle>
            <a:lvl1pPr marL="54864" algn="ct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a:lstStyle>
          <a:p>
            <a:pPr marL="512064"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rPr>
              <a:t>LDH facilitated PAI-developed follow-up workshops with LDH staff entitled </a:t>
            </a:r>
            <a:r>
              <a:rPr kumimoji="0" lang="en-US" sz="2800" b="0" i="1" u="none"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rPr>
              <a:t>Integrating Lessons Learned</a:t>
            </a:r>
          </a:p>
          <a:p>
            <a:pPr marL="512064"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endParaRPr>
          </a:p>
          <a:p>
            <a:pPr marL="512064"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rPr>
              <a:t>Purpose of workshop: LDH staff to brainstorm on approaches to utilize the skills learned during the virtual training event to solve issues seen in plants</a:t>
            </a:r>
          </a:p>
          <a:p>
            <a:pPr marL="512064"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endParaRPr>
          </a:p>
          <a:p>
            <a:pPr marL="512064"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rPr>
              <a:t>GW Optimization </a:t>
            </a:r>
            <a:r>
              <a:rPr kumimoji="0" lang="en-US" sz="2400" b="0" i="0" u="none"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rPr>
              <a:t>workshop (held 12 Jun 2020) – 15 LDH staff</a:t>
            </a:r>
          </a:p>
          <a:p>
            <a:pPr marL="512064"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srgbClr val="FF0000"/>
                </a:solidFill>
                <a:effectLst>
                  <a:outerShdw blurRad="38100" dist="25500" dir="5400000" algn="tl" rotWithShape="0">
                    <a:srgbClr val="000000">
                      <a:satMod val="180000"/>
                      <a:alpha val="75000"/>
                    </a:srgbClr>
                  </a:outerShdw>
                </a:effectLst>
                <a:uLnTx/>
                <a:uFillTx/>
                <a:latin typeface="Arial"/>
                <a:ea typeface="+mj-ea"/>
                <a:cs typeface="+mj-cs"/>
              </a:rPr>
              <a:t>Chloramine Optimization </a:t>
            </a:r>
            <a:r>
              <a:rPr kumimoji="0" lang="en-US" sz="2400" b="0" i="0" u="none" strike="noStrike" kern="1200" cap="none" spc="0" normalizeH="0" baseline="0" noProof="0" dirty="0">
                <a:ln>
                  <a:noFill/>
                </a:ln>
                <a:solidFill>
                  <a:srgbClr val="FF0000"/>
                </a:solidFill>
                <a:effectLst>
                  <a:outerShdw blurRad="38100" dist="25500" dir="5400000" algn="tl" rotWithShape="0">
                    <a:srgbClr val="000000">
                      <a:satMod val="180000"/>
                      <a:alpha val="75000"/>
                    </a:srgbClr>
                  </a:outerShdw>
                </a:effectLst>
                <a:uLnTx/>
                <a:uFillTx/>
                <a:latin typeface="Arial"/>
                <a:ea typeface="+mj-ea"/>
                <a:cs typeface="+mj-cs"/>
              </a:rPr>
              <a:t>workshop (held 30 Jun 2020) – 17 LDH staff</a:t>
            </a:r>
          </a:p>
          <a:p>
            <a:pPr marL="512064"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endParaRPr>
          </a:p>
          <a:p>
            <a:pPr marL="512064"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sng"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rPr>
              <a:t>Step 1.</a:t>
            </a:r>
            <a:r>
              <a:rPr kumimoji="0" lang="en-US" sz="2800" b="0" i="0" u="none"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rPr>
              <a:t> Brainstorm and list issues that systems with chloramines or naturally occurring ammonia may face</a:t>
            </a:r>
          </a:p>
          <a:p>
            <a:pPr marL="512064"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sng"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rPr>
              <a:t>Step 2.</a:t>
            </a:r>
            <a:r>
              <a:rPr kumimoji="0" lang="en-US" sz="2800" b="0" i="0" u="none"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rPr>
              <a:t> Select 2-3 issues and: (a) describe the problem, (b) develop approach and select tools to solve each issue and  (c) develop strategy to engage operators</a:t>
            </a:r>
          </a:p>
          <a:p>
            <a:pPr marL="512064"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0" i="0" u="sng"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rPr>
              <a:t>Step 3.</a:t>
            </a:r>
            <a:r>
              <a:rPr kumimoji="0" lang="en-US" sz="2800" b="0" i="0" u="none"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rPr>
              <a:t> Document workshop discussion. Go out and do good things!</a:t>
            </a:r>
          </a:p>
          <a:p>
            <a:pPr marL="512064"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endParaRPr>
          </a:p>
          <a:p>
            <a:pPr marL="512064" marR="0" lvl="0"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outerShdw blurRad="38100" dist="25500" dir="5400000" algn="tl" rotWithShape="0">
                  <a:srgbClr val="000000">
                    <a:satMod val="180000"/>
                    <a:alpha val="75000"/>
                  </a:srgbClr>
                </a:outerShdw>
              </a:effectLst>
              <a:uLnTx/>
              <a:uFillTx/>
              <a:latin typeface="Arial"/>
              <a:ea typeface="+mj-ea"/>
              <a:cs typeface="+mj-cs"/>
            </a:endParaRPr>
          </a:p>
        </p:txBody>
      </p:sp>
    </p:spTree>
    <p:extLst>
      <p:ext uri="{BB962C8B-B14F-4D97-AF65-F5344CB8AC3E}">
        <p14:creationId xmlns:p14="http://schemas.microsoft.com/office/powerpoint/2010/main" val="3029004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21D72F0-5DDD-4220-A261-81A43DCA7C1D}"/>
              </a:ext>
            </a:extLst>
          </p:cNvPr>
          <p:cNvSpPr/>
          <p:nvPr/>
        </p:nvSpPr>
        <p:spPr>
          <a:xfrm>
            <a:off x="433491" y="387039"/>
            <a:ext cx="11358818" cy="5224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3837" y="5808762"/>
            <a:ext cx="2468563" cy="870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FB6797D-29BD-4D7D-A946-484DBFEC6B68}"/>
              </a:ext>
            </a:extLst>
          </p:cNvPr>
          <p:cNvPicPr>
            <a:picLocks noChangeAspect="1"/>
          </p:cNvPicPr>
          <p:nvPr/>
        </p:nvPicPr>
        <p:blipFill>
          <a:blip r:embed="rId4"/>
          <a:stretch>
            <a:fillRect/>
          </a:stretch>
        </p:blipFill>
        <p:spPr>
          <a:xfrm>
            <a:off x="609600" y="5888179"/>
            <a:ext cx="3898750" cy="794723"/>
          </a:xfrm>
          <a:prstGeom prst="rect">
            <a:avLst/>
          </a:prstGeom>
        </p:spPr>
      </p:pic>
      <p:sp>
        <p:nvSpPr>
          <p:cNvPr id="4" name="Slide Number Placeholder 3">
            <a:extLst>
              <a:ext uri="{FF2B5EF4-FFF2-40B4-BE49-F238E27FC236}">
                <a16:creationId xmlns:a16="http://schemas.microsoft.com/office/drawing/2014/main" id="{F4AD0407-DBD6-4FC2-90EA-86C484387E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A19074-D390-423A-A5BD-B7D7DF5C412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8F8A307-B295-4D5E-841C-A1629B90927C}"/>
              </a:ext>
            </a:extLst>
          </p:cNvPr>
          <p:cNvPicPr>
            <a:picLocks noChangeAspect="1"/>
          </p:cNvPicPr>
          <p:nvPr/>
        </p:nvPicPr>
        <p:blipFill>
          <a:blip r:embed="rId5"/>
          <a:stretch>
            <a:fillRect/>
          </a:stretch>
        </p:blipFill>
        <p:spPr>
          <a:xfrm>
            <a:off x="2210534" y="270227"/>
            <a:ext cx="7615656" cy="5812329"/>
          </a:xfrm>
          <a:prstGeom prst="rect">
            <a:avLst/>
          </a:prstGeom>
        </p:spPr>
      </p:pic>
    </p:spTree>
    <p:extLst>
      <p:ext uri="{BB962C8B-B14F-4D97-AF65-F5344CB8AC3E}">
        <p14:creationId xmlns:p14="http://schemas.microsoft.com/office/powerpoint/2010/main" val="1179728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09146"/>
            <a:ext cx="9144000" cy="731520"/>
          </a:xfrm>
        </p:spPr>
        <p:txBody>
          <a:bodyPr>
            <a:normAutofit fontScale="90000"/>
          </a:bodyPr>
          <a:lstStyle/>
          <a:p>
            <a:r>
              <a:rPr lang="en-US" sz="3600" dirty="0"/>
              <a:t>LDH-hosted Virtual Operator Training:</a:t>
            </a:r>
            <a:br>
              <a:rPr lang="en-US" sz="3600" dirty="0"/>
            </a:br>
            <a:r>
              <a:rPr lang="en-US" sz="3600" i="1" dirty="0"/>
              <a:t>Chloramine Optimization Concepts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A19074-D390-423A-A5BD-B7D7DF5C412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Content Placeholder 2">
            <a:extLst>
              <a:ext uri="{FF2B5EF4-FFF2-40B4-BE49-F238E27FC236}">
                <a16:creationId xmlns:a16="http://schemas.microsoft.com/office/drawing/2014/main" id="{82CEB265-2562-4095-8D32-A0170727EE75}"/>
              </a:ext>
            </a:extLst>
          </p:cNvPr>
          <p:cNvSpPr>
            <a:spLocks noGrp="1"/>
          </p:cNvSpPr>
          <p:nvPr>
            <p:ph idx="1"/>
          </p:nvPr>
        </p:nvSpPr>
        <p:spPr>
          <a:xfrm>
            <a:off x="690113" y="1000669"/>
            <a:ext cx="10892287" cy="4496794"/>
          </a:xfrm>
        </p:spPr>
        <p:txBody>
          <a:bodyPr>
            <a:normAutofit fontScale="92500"/>
          </a:bodyPr>
          <a:lstStyle/>
          <a:p>
            <a:pPr marL="0" indent="0" algn="ctr">
              <a:buNone/>
            </a:pPr>
            <a:endParaRPr lang="en-US" sz="2000" i="1" dirty="0"/>
          </a:p>
          <a:p>
            <a:r>
              <a:rPr lang="en-US" sz="2000" dirty="0"/>
              <a:t>Built from the PAI series 2 (Chloramine-focused), LDH developed a 5-hour virtual operator training session</a:t>
            </a:r>
          </a:p>
          <a:p>
            <a:r>
              <a:rPr lang="en-US" sz="2000" dirty="0"/>
              <a:t>Small group of ~6 LDH staff worked to develop training </a:t>
            </a:r>
          </a:p>
          <a:p>
            <a:r>
              <a:rPr lang="en-US" sz="2000" dirty="0"/>
              <a:t>Targeted surface and ground water operators</a:t>
            </a:r>
          </a:p>
          <a:p>
            <a:r>
              <a:rPr lang="en-US" sz="2000" dirty="0"/>
              <a:t>Operators earn continuing education credit</a:t>
            </a:r>
          </a:p>
          <a:p>
            <a:r>
              <a:rPr lang="en-US" sz="2000" dirty="0"/>
              <a:t>Interactive Zoom platform was used, with use of polls to encourage operator participation</a:t>
            </a:r>
          </a:p>
          <a:p>
            <a:r>
              <a:rPr lang="en-US" sz="2000" dirty="0"/>
              <a:t>Session covered: Naturally-occurring ammonia, guide to breakpoint chlorination, chloramine disinfection overview, LA nitrification plan requirements, interactive case studies, Davidson Pie Wheel</a:t>
            </a:r>
          </a:p>
          <a:p>
            <a:r>
              <a:rPr lang="en-US" sz="2000" dirty="0"/>
              <a:t>Run-thru was held with LDH staff on 16 Oct 2020</a:t>
            </a:r>
          </a:p>
          <a:p>
            <a:r>
              <a:rPr lang="en-US" sz="2000" dirty="0"/>
              <a:t>First virtual operator training session was held 19 Nov 2020 (11 operators)</a:t>
            </a:r>
          </a:p>
          <a:p>
            <a:r>
              <a:rPr lang="en-US" sz="2000" dirty="0"/>
              <a:t>Second virtual operator training session was held 16 Dec 2020 (37 operators)</a:t>
            </a:r>
          </a:p>
          <a:p>
            <a:r>
              <a:rPr lang="en-US" sz="2000" b="1" dirty="0"/>
              <a:t>A video of the Zoom training is available for operators to view and earn hours,  operators have to sign a certification testifying that they watched the </a:t>
            </a:r>
            <a:r>
              <a:rPr lang="en-US" sz="2000" b="1" dirty="0">
                <a:highlight>
                  <a:srgbClr val="FFFFFF"/>
                </a:highlight>
              </a:rPr>
              <a:t>video, </a:t>
            </a:r>
            <a:r>
              <a:rPr lang="en-US" sz="2000" b="1" dirty="0">
                <a:solidFill>
                  <a:srgbClr val="FF0000"/>
                </a:solidFill>
                <a:highlight>
                  <a:srgbClr val="FFFFFF"/>
                </a:highlight>
              </a:rPr>
              <a:t>100+ </a:t>
            </a:r>
            <a:r>
              <a:rPr lang="en-US" sz="2000" b="1" dirty="0">
                <a:highlight>
                  <a:srgbClr val="FFFFFF"/>
                </a:highlight>
              </a:rPr>
              <a:t>operators have submitted certificates</a:t>
            </a:r>
          </a:p>
          <a:p>
            <a:endParaRPr lang="en-US" sz="1800" dirty="0"/>
          </a:p>
          <a:p>
            <a:endParaRPr lang="en-US" sz="1800" dirty="0"/>
          </a:p>
          <a:p>
            <a:endParaRPr lang="en-US" dirty="0"/>
          </a:p>
        </p:txBody>
      </p:sp>
      <p:pic>
        <p:nvPicPr>
          <p:cNvPr id="6" name="Picture 2">
            <a:extLst>
              <a:ext uri="{FF2B5EF4-FFF2-40B4-BE49-F238E27FC236}">
                <a16:creationId xmlns:a16="http://schemas.microsoft.com/office/drawing/2014/main" id="{AEA12D19-E476-4807-BAF2-66FB4EC4E3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76059" y="5956926"/>
            <a:ext cx="1583883" cy="55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165192E7-838C-46F0-97EF-F4DB07F8F756}"/>
              </a:ext>
            </a:extLst>
          </p:cNvPr>
          <p:cNvPicPr>
            <a:picLocks noChangeAspect="1"/>
          </p:cNvPicPr>
          <p:nvPr/>
        </p:nvPicPr>
        <p:blipFill>
          <a:blip r:embed="rId4"/>
          <a:stretch>
            <a:fillRect/>
          </a:stretch>
        </p:blipFill>
        <p:spPr>
          <a:xfrm>
            <a:off x="609600" y="5841514"/>
            <a:ext cx="3898750" cy="794723"/>
          </a:xfrm>
          <a:prstGeom prst="rect">
            <a:avLst/>
          </a:prstGeom>
        </p:spPr>
      </p:pic>
    </p:spTree>
    <p:extLst>
      <p:ext uri="{BB962C8B-B14F-4D97-AF65-F5344CB8AC3E}">
        <p14:creationId xmlns:p14="http://schemas.microsoft.com/office/powerpoint/2010/main" val="2089283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normAutofit/>
          </a:bodyPr>
          <a:lstStyle/>
          <a:p>
            <a:r>
              <a:rPr lang="en-US" sz="2400" dirty="0"/>
              <a:t>Transition to a virtual platform for Performance Based Training (PBT) </a:t>
            </a:r>
          </a:p>
          <a:p>
            <a:r>
              <a:rPr lang="en-US" sz="2400" dirty="0"/>
              <a:t>Development of the KY AWOP Story Map</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48883"/>
          <a:stretch/>
        </p:blipFill>
        <p:spPr>
          <a:xfrm>
            <a:off x="36029" y="6097588"/>
            <a:ext cx="779865" cy="76041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2498" y="6108498"/>
            <a:ext cx="749502" cy="749502"/>
          </a:xfrm>
          <a:prstGeom prst="rect">
            <a:avLst/>
          </a:prstGeom>
        </p:spPr>
      </p:pic>
    </p:spTree>
    <p:extLst>
      <p:ext uri="{BB962C8B-B14F-4D97-AF65-F5344CB8AC3E}">
        <p14:creationId xmlns:p14="http://schemas.microsoft.com/office/powerpoint/2010/main" val="3954094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36524"/>
            <a:ext cx="9144000" cy="731520"/>
          </a:xfrm>
        </p:spPr>
        <p:txBody>
          <a:bodyPr>
            <a:normAutofit/>
          </a:bodyPr>
          <a:lstStyle/>
          <a:p>
            <a:r>
              <a:rPr lang="en-US" sz="3600" dirty="0"/>
              <a:t>Virtual Operator Training – Nov 2020</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A19074-D390-423A-A5BD-B7D7DF5C412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Content Placeholder 2">
            <a:extLst>
              <a:ext uri="{FF2B5EF4-FFF2-40B4-BE49-F238E27FC236}">
                <a16:creationId xmlns:a16="http://schemas.microsoft.com/office/drawing/2014/main" id="{82CEB265-2562-4095-8D32-A0170727EE75}"/>
              </a:ext>
            </a:extLst>
          </p:cNvPr>
          <p:cNvSpPr>
            <a:spLocks noGrp="1"/>
          </p:cNvSpPr>
          <p:nvPr>
            <p:ph idx="1"/>
          </p:nvPr>
        </p:nvSpPr>
        <p:spPr>
          <a:xfrm>
            <a:off x="623976" y="1462174"/>
            <a:ext cx="2981865" cy="4165239"/>
          </a:xfrm>
        </p:spPr>
        <p:txBody>
          <a:bodyPr>
            <a:normAutofit/>
          </a:bodyPr>
          <a:lstStyle/>
          <a:p>
            <a:pPr marL="0" indent="0" algn="ctr">
              <a:buNone/>
            </a:pPr>
            <a:endParaRPr lang="en-US" sz="1200" i="1" dirty="0"/>
          </a:p>
          <a:p>
            <a:r>
              <a:rPr lang="en-US" sz="2400" dirty="0"/>
              <a:t>First virtual operator training session was held 19 Nov 2020</a:t>
            </a:r>
          </a:p>
          <a:p>
            <a:r>
              <a:rPr lang="en-US" sz="2400" dirty="0"/>
              <a:t>Pilot with smaller group of operators (total of 11 operators)</a:t>
            </a:r>
            <a:endParaRPr lang="en-US" sz="1800" dirty="0"/>
          </a:p>
          <a:p>
            <a:endParaRPr lang="en-US" sz="1800" dirty="0"/>
          </a:p>
          <a:p>
            <a:endParaRPr lang="en-US" dirty="0"/>
          </a:p>
        </p:txBody>
      </p:sp>
      <p:pic>
        <p:nvPicPr>
          <p:cNvPr id="6" name="Picture 2">
            <a:extLst>
              <a:ext uri="{FF2B5EF4-FFF2-40B4-BE49-F238E27FC236}">
                <a16:creationId xmlns:a16="http://schemas.microsoft.com/office/drawing/2014/main" id="{AEA12D19-E476-4807-BAF2-66FB4EC4E3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95108" y="5895186"/>
            <a:ext cx="1583883" cy="55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5DAD744A-2086-4A03-BD83-BE99666B6FE4}"/>
              </a:ext>
            </a:extLst>
          </p:cNvPr>
          <p:cNvPicPr>
            <a:picLocks noChangeAspect="1"/>
          </p:cNvPicPr>
          <p:nvPr/>
        </p:nvPicPr>
        <p:blipFill rotWithShape="1">
          <a:blip r:embed="rId4"/>
          <a:srcRect l="6666" t="4575" r="833" b="5537"/>
          <a:stretch/>
        </p:blipFill>
        <p:spPr>
          <a:xfrm>
            <a:off x="3762555" y="1462174"/>
            <a:ext cx="7620000" cy="4165239"/>
          </a:xfrm>
          <a:prstGeom prst="rect">
            <a:avLst/>
          </a:prstGeom>
        </p:spPr>
      </p:pic>
      <p:pic>
        <p:nvPicPr>
          <p:cNvPr id="9" name="Picture 8">
            <a:extLst>
              <a:ext uri="{FF2B5EF4-FFF2-40B4-BE49-F238E27FC236}">
                <a16:creationId xmlns:a16="http://schemas.microsoft.com/office/drawing/2014/main" id="{163ACF51-52FA-40A2-B62A-0409542309D6}"/>
              </a:ext>
            </a:extLst>
          </p:cNvPr>
          <p:cNvPicPr>
            <a:picLocks noChangeAspect="1"/>
          </p:cNvPicPr>
          <p:nvPr/>
        </p:nvPicPr>
        <p:blipFill>
          <a:blip r:embed="rId5"/>
          <a:stretch>
            <a:fillRect/>
          </a:stretch>
        </p:blipFill>
        <p:spPr>
          <a:xfrm>
            <a:off x="609600" y="5895186"/>
            <a:ext cx="3898750" cy="794723"/>
          </a:xfrm>
          <a:prstGeom prst="rect">
            <a:avLst/>
          </a:prstGeom>
        </p:spPr>
      </p:pic>
    </p:spTree>
    <p:extLst>
      <p:ext uri="{BB962C8B-B14F-4D97-AF65-F5344CB8AC3E}">
        <p14:creationId xmlns:p14="http://schemas.microsoft.com/office/powerpoint/2010/main" val="3373024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90197"/>
            <a:ext cx="9144000" cy="731520"/>
          </a:xfrm>
        </p:spPr>
        <p:txBody>
          <a:bodyPr>
            <a:normAutofit/>
          </a:bodyPr>
          <a:lstStyle/>
          <a:p>
            <a:r>
              <a:rPr lang="en-US" sz="3600" dirty="0"/>
              <a:t>Virtual Operator Training – Nov 2020</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A19074-D390-423A-A5BD-B7D7DF5C412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2">
            <a:extLst>
              <a:ext uri="{FF2B5EF4-FFF2-40B4-BE49-F238E27FC236}">
                <a16:creationId xmlns:a16="http://schemas.microsoft.com/office/drawing/2014/main" id="{AEA12D19-E476-4807-BAF2-66FB4EC4E3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5417" y="5985416"/>
            <a:ext cx="1583883" cy="55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CABB4A82-E2D9-45A2-A172-E7126B46C4EA}"/>
              </a:ext>
            </a:extLst>
          </p:cNvPr>
          <p:cNvPicPr>
            <a:picLocks noChangeAspect="1"/>
          </p:cNvPicPr>
          <p:nvPr/>
        </p:nvPicPr>
        <p:blipFill rotWithShape="1">
          <a:blip r:embed="rId4"/>
          <a:srcRect l="926" t="3395" r="729" b="16321"/>
          <a:stretch/>
        </p:blipFill>
        <p:spPr>
          <a:xfrm>
            <a:off x="3510951" y="1756283"/>
            <a:ext cx="8071449" cy="3706391"/>
          </a:xfrm>
          <a:prstGeom prst="rect">
            <a:avLst/>
          </a:prstGeom>
        </p:spPr>
      </p:pic>
      <p:sp>
        <p:nvSpPr>
          <p:cNvPr id="11" name="Content Placeholder 2">
            <a:extLst>
              <a:ext uri="{FF2B5EF4-FFF2-40B4-BE49-F238E27FC236}">
                <a16:creationId xmlns:a16="http://schemas.microsoft.com/office/drawing/2014/main" id="{01BAE3E0-22EB-44DD-A8F2-11D09FBDC72C}"/>
              </a:ext>
            </a:extLst>
          </p:cNvPr>
          <p:cNvSpPr>
            <a:spLocks noGrp="1"/>
          </p:cNvSpPr>
          <p:nvPr>
            <p:ph idx="1"/>
          </p:nvPr>
        </p:nvSpPr>
        <p:spPr>
          <a:xfrm>
            <a:off x="609600" y="1664898"/>
            <a:ext cx="2728823" cy="3797776"/>
          </a:xfrm>
        </p:spPr>
        <p:txBody>
          <a:bodyPr>
            <a:normAutofit/>
          </a:bodyPr>
          <a:lstStyle/>
          <a:p>
            <a:pPr marL="0" indent="0" algn="ctr">
              <a:buNone/>
            </a:pPr>
            <a:endParaRPr lang="en-US" sz="1200" i="1" dirty="0"/>
          </a:p>
          <a:p>
            <a:r>
              <a:rPr lang="en-US" sz="2400" dirty="0"/>
              <a:t>First virtual operator training session was held 19 Nov 2020</a:t>
            </a:r>
          </a:p>
          <a:p>
            <a:r>
              <a:rPr lang="en-US" sz="2400" dirty="0"/>
              <a:t>Pilot with smaller group of operators (total of 11 operators)</a:t>
            </a:r>
            <a:endParaRPr lang="en-US" sz="1800" dirty="0"/>
          </a:p>
          <a:p>
            <a:endParaRPr lang="en-US" sz="1800" dirty="0"/>
          </a:p>
          <a:p>
            <a:endParaRPr lang="en-US" dirty="0"/>
          </a:p>
        </p:txBody>
      </p:sp>
      <p:pic>
        <p:nvPicPr>
          <p:cNvPr id="8" name="Picture 7">
            <a:extLst>
              <a:ext uri="{FF2B5EF4-FFF2-40B4-BE49-F238E27FC236}">
                <a16:creationId xmlns:a16="http://schemas.microsoft.com/office/drawing/2014/main" id="{271AEC52-277C-4D3C-8938-012FFEFD77AD}"/>
              </a:ext>
            </a:extLst>
          </p:cNvPr>
          <p:cNvPicPr>
            <a:picLocks noChangeAspect="1"/>
          </p:cNvPicPr>
          <p:nvPr/>
        </p:nvPicPr>
        <p:blipFill>
          <a:blip r:embed="rId5"/>
          <a:stretch>
            <a:fillRect/>
          </a:stretch>
        </p:blipFill>
        <p:spPr>
          <a:xfrm>
            <a:off x="609600" y="5811196"/>
            <a:ext cx="3898750" cy="794723"/>
          </a:xfrm>
          <a:prstGeom prst="rect">
            <a:avLst/>
          </a:prstGeom>
        </p:spPr>
      </p:pic>
    </p:spTree>
    <p:extLst>
      <p:ext uri="{BB962C8B-B14F-4D97-AF65-F5344CB8AC3E}">
        <p14:creationId xmlns:p14="http://schemas.microsoft.com/office/powerpoint/2010/main" val="29062887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36524"/>
            <a:ext cx="9144000" cy="731520"/>
          </a:xfrm>
        </p:spPr>
        <p:txBody>
          <a:bodyPr>
            <a:normAutofit/>
          </a:bodyPr>
          <a:lstStyle/>
          <a:p>
            <a:r>
              <a:rPr lang="en-US" sz="3600" dirty="0"/>
              <a:t>Virtual Operator Training – Dec 2020</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A19074-D390-423A-A5BD-B7D7DF5C412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2">
            <a:extLst>
              <a:ext uri="{FF2B5EF4-FFF2-40B4-BE49-F238E27FC236}">
                <a16:creationId xmlns:a16="http://schemas.microsoft.com/office/drawing/2014/main" id="{AEA12D19-E476-4807-BAF2-66FB4EC4E3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3259" y="2377562"/>
            <a:ext cx="2299430" cy="81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2">
            <a:extLst>
              <a:ext uri="{FF2B5EF4-FFF2-40B4-BE49-F238E27FC236}">
                <a16:creationId xmlns:a16="http://schemas.microsoft.com/office/drawing/2014/main" id="{01BAE3E0-22EB-44DD-A8F2-11D09FBDC72C}"/>
              </a:ext>
            </a:extLst>
          </p:cNvPr>
          <p:cNvSpPr>
            <a:spLocks noGrp="1"/>
          </p:cNvSpPr>
          <p:nvPr>
            <p:ph idx="1"/>
          </p:nvPr>
        </p:nvSpPr>
        <p:spPr>
          <a:xfrm>
            <a:off x="1376875" y="934738"/>
            <a:ext cx="9144000" cy="1311217"/>
          </a:xfrm>
        </p:spPr>
        <p:txBody>
          <a:bodyPr>
            <a:normAutofit/>
          </a:bodyPr>
          <a:lstStyle/>
          <a:p>
            <a:pPr marL="0" indent="0" algn="ctr">
              <a:buNone/>
            </a:pPr>
            <a:endParaRPr lang="en-US" sz="1200" i="1" dirty="0"/>
          </a:p>
          <a:p>
            <a:r>
              <a:rPr lang="en-US" sz="2400" dirty="0"/>
              <a:t>Second virtual operator training session was held 16 Dec 2020</a:t>
            </a:r>
          </a:p>
          <a:p>
            <a:r>
              <a:rPr lang="en-US" sz="2400" dirty="0"/>
              <a:t>27 Operators and 10 LDH staff participated as trainees (37 trainees)</a:t>
            </a:r>
            <a:endParaRPr lang="en-US" sz="1800" dirty="0"/>
          </a:p>
          <a:p>
            <a:endParaRPr lang="en-US" sz="1800" dirty="0"/>
          </a:p>
          <a:p>
            <a:endParaRPr lang="en-US" dirty="0"/>
          </a:p>
        </p:txBody>
      </p:sp>
      <p:pic>
        <p:nvPicPr>
          <p:cNvPr id="3" name="Picture 2">
            <a:extLst>
              <a:ext uri="{FF2B5EF4-FFF2-40B4-BE49-F238E27FC236}">
                <a16:creationId xmlns:a16="http://schemas.microsoft.com/office/drawing/2014/main" id="{D2266D57-C2F2-4C5B-9023-EF4E66828765}"/>
              </a:ext>
            </a:extLst>
          </p:cNvPr>
          <p:cNvPicPr>
            <a:picLocks noChangeAspect="1"/>
          </p:cNvPicPr>
          <p:nvPr/>
        </p:nvPicPr>
        <p:blipFill>
          <a:blip r:embed="rId4"/>
          <a:stretch>
            <a:fillRect/>
          </a:stretch>
        </p:blipFill>
        <p:spPr>
          <a:xfrm>
            <a:off x="693962" y="2352022"/>
            <a:ext cx="4953000" cy="2786063"/>
          </a:xfrm>
          <a:prstGeom prst="rect">
            <a:avLst/>
          </a:prstGeom>
        </p:spPr>
      </p:pic>
      <p:pic>
        <p:nvPicPr>
          <p:cNvPr id="8" name="Picture 7">
            <a:extLst>
              <a:ext uri="{FF2B5EF4-FFF2-40B4-BE49-F238E27FC236}">
                <a16:creationId xmlns:a16="http://schemas.microsoft.com/office/drawing/2014/main" id="{16EBE68C-ED80-456A-97A2-C2C5D985C5C8}"/>
              </a:ext>
            </a:extLst>
          </p:cNvPr>
          <p:cNvPicPr>
            <a:picLocks noChangeAspect="1"/>
          </p:cNvPicPr>
          <p:nvPr/>
        </p:nvPicPr>
        <p:blipFill>
          <a:blip r:embed="rId5"/>
          <a:stretch>
            <a:fillRect/>
          </a:stretch>
        </p:blipFill>
        <p:spPr>
          <a:xfrm>
            <a:off x="6086475" y="3669601"/>
            <a:ext cx="4952998" cy="2786062"/>
          </a:xfrm>
          <a:prstGeom prst="rect">
            <a:avLst/>
          </a:prstGeom>
        </p:spPr>
      </p:pic>
      <p:pic>
        <p:nvPicPr>
          <p:cNvPr id="9" name="Picture 8">
            <a:extLst>
              <a:ext uri="{FF2B5EF4-FFF2-40B4-BE49-F238E27FC236}">
                <a16:creationId xmlns:a16="http://schemas.microsoft.com/office/drawing/2014/main" id="{76DA35E2-A4A3-4DA7-99B6-E99494F32EC3}"/>
              </a:ext>
            </a:extLst>
          </p:cNvPr>
          <p:cNvPicPr>
            <a:picLocks noChangeAspect="1"/>
          </p:cNvPicPr>
          <p:nvPr/>
        </p:nvPicPr>
        <p:blipFill>
          <a:blip r:embed="rId6"/>
          <a:stretch>
            <a:fillRect/>
          </a:stretch>
        </p:blipFill>
        <p:spPr>
          <a:xfrm>
            <a:off x="1376875" y="5525900"/>
            <a:ext cx="3898750" cy="794723"/>
          </a:xfrm>
          <a:prstGeom prst="rect">
            <a:avLst/>
          </a:prstGeom>
        </p:spPr>
      </p:pic>
    </p:spTree>
    <p:extLst>
      <p:ext uri="{BB962C8B-B14F-4D97-AF65-F5344CB8AC3E}">
        <p14:creationId xmlns:p14="http://schemas.microsoft.com/office/powerpoint/2010/main" val="2712735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1124" y="163803"/>
            <a:ext cx="9144000" cy="731520"/>
          </a:xfrm>
        </p:spPr>
        <p:txBody>
          <a:bodyPr>
            <a:normAutofit fontScale="90000"/>
          </a:bodyPr>
          <a:lstStyle/>
          <a:p>
            <a:r>
              <a:rPr lang="en-US" sz="2800" dirty="0"/>
              <a:t>AWOP Core Team</a:t>
            </a:r>
            <a:br>
              <a:rPr lang="en-US" sz="2800" dirty="0"/>
            </a:br>
            <a:r>
              <a:rPr lang="en-US" sz="2800" dirty="0"/>
              <a:t>Virtual Operator Training Subgroup (VOTS)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A19074-D390-423A-A5BD-B7D7DF5C412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Content Placeholder 2">
            <a:extLst>
              <a:ext uri="{FF2B5EF4-FFF2-40B4-BE49-F238E27FC236}">
                <a16:creationId xmlns:a16="http://schemas.microsoft.com/office/drawing/2014/main" id="{82CEB265-2562-4095-8D32-A0170727EE75}"/>
              </a:ext>
            </a:extLst>
          </p:cNvPr>
          <p:cNvSpPr>
            <a:spLocks noGrp="1"/>
          </p:cNvSpPr>
          <p:nvPr>
            <p:ph idx="1"/>
          </p:nvPr>
        </p:nvSpPr>
        <p:spPr>
          <a:xfrm>
            <a:off x="603849" y="1017917"/>
            <a:ext cx="10978551" cy="4925684"/>
          </a:xfrm>
        </p:spPr>
        <p:txBody>
          <a:bodyPr>
            <a:normAutofit lnSpcReduction="10000"/>
          </a:bodyPr>
          <a:lstStyle/>
          <a:p>
            <a:pPr marL="0" indent="0" algn="ctr">
              <a:buNone/>
            </a:pPr>
            <a:endParaRPr lang="en-US" sz="1200" i="1" dirty="0"/>
          </a:p>
          <a:p>
            <a:r>
              <a:rPr lang="en-US" sz="2400" dirty="0"/>
              <a:t>LDH’s Virtual Operator Training Subgroup (VOTS) held meetings on 30 Mar, 15 Apr, 6 May, 22 Jun 2021. Next meeting 27 Jul 2021.</a:t>
            </a:r>
          </a:p>
          <a:p>
            <a:r>
              <a:rPr lang="en-US" sz="2400" dirty="0"/>
              <a:t>Purpose of VOTS is to develop and hold virtual operator training on topics of interest to water treatment operators (GW and SW) in LA</a:t>
            </a:r>
          </a:p>
          <a:p>
            <a:r>
              <a:rPr lang="en-US" sz="2400" dirty="0"/>
              <a:t>Operators will earn required training credit (currently in a virtual setting, plan to also offer in-person training when possible)</a:t>
            </a:r>
          </a:p>
          <a:p>
            <a:r>
              <a:rPr lang="en-US" sz="2400" dirty="0"/>
              <a:t>Following on the heels of successful of Chloramine virtual operator training in Nov and Dec 2020</a:t>
            </a:r>
          </a:p>
          <a:p>
            <a:r>
              <a:rPr lang="en-US" sz="2400" dirty="0"/>
              <a:t>A smaller subgroup from the LDH AWOP core team work together</a:t>
            </a:r>
          </a:p>
          <a:p>
            <a:pPr lvl="1"/>
            <a:r>
              <a:rPr lang="en-US" sz="2000" dirty="0"/>
              <a:t>During first meeting, brainstormed on ideas of areas where operators could benefit from additional training on</a:t>
            </a:r>
          </a:p>
          <a:p>
            <a:pPr lvl="1"/>
            <a:r>
              <a:rPr lang="en-US" sz="2000" dirty="0"/>
              <a:t>Decided to focus on back-to-basics as a focus area</a:t>
            </a:r>
          </a:p>
          <a:p>
            <a:pPr lvl="1"/>
            <a:r>
              <a:rPr lang="en-US" sz="2000" dirty="0"/>
              <a:t>Continue to meet often to develop and refine agenda/presentations</a:t>
            </a:r>
          </a:p>
          <a:p>
            <a:pPr lvl="1"/>
            <a:endParaRPr lang="en-US" sz="2000" dirty="0"/>
          </a:p>
          <a:p>
            <a:endParaRPr lang="en-US" sz="1800" dirty="0"/>
          </a:p>
          <a:p>
            <a:endParaRPr lang="en-US" dirty="0"/>
          </a:p>
        </p:txBody>
      </p:sp>
      <p:pic>
        <p:nvPicPr>
          <p:cNvPr id="6" name="Picture 2">
            <a:extLst>
              <a:ext uri="{FF2B5EF4-FFF2-40B4-BE49-F238E27FC236}">
                <a16:creationId xmlns:a16="http://schemas.microsoft.com/office/drawing/2014/main" id="{AEA12D19-E476-4807-BAF2-66FB4EC4E3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8453" y="6066195"/>
            <a:ext cx="1583883" cy="55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C82919C4-4F28-4B9C-BF0D-08A2D0CDE019}"/>
              </a:ext>
            </a:extLst>
          </p:cNvPr>
          <p:cNvPicPr>
            <a:picLocks noChangeAspect="1"/>
          </p:cNvPicPr>
          <p:nvPr/>
        </p:nvPicPr>
        <p:blipFill>
          <a:blip r:embed="rId4"/>
          <a:stretch>
            <a:fillRect/>
          </a:stretch>
        </p:blipFill>
        <p:spPr>
          <a:xfrm>
            <a:off x="603849" y="5958989"/>
            <a:ext cx="3898750" cy="794723"/>
          </a:xfrm>
          <a:prstGeom prst="rect">
            <a:avLst/>
          </a:prstGeom>
        </p:spPr>
      </p:pic>
    </p:spTree>
    <p:extLst>
      <p:ext uri="{BB962C8B-B14F-4D97-AF65-F5344CB8AC3E}">
        <p14:creationId xmlns:p14="http://schemas.microsoft.com/office/powerpoint/2010/main" val="595385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63803"/>
            <a:ext cx="9144000" cy="731520"/>
          </a:xfrm>
        </p:spPr>
        <p:txBody>
          <a:bodyPr>
            <a:normAutofit fontScale="90000"/>
          </a:bodyPr>
          <a:lstStyle/>
          <a:p>
            <a:r>
              <a:rPr lang="en-US" sz="3600" dirty="0"/>
              <a:t>UPCOMING LDH-hosted VOT:</a:t>
            </a:r>
            <a:br>
              <a:rPr lang="en-US" sz="3600" dirty="0"/>
            </a:br>
            <a:r>
              <a:rPr lang="en-US" sz="3600" i="1" dirty="0"/>
              <a:t>Back-to-Basics Concepts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A19074-D390-423A-A5BD-B7D7DF5C412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Content Placeholder 2">
            <a:extLst>
              <a:ext uri="{FF2B5EF4-FFF2-40B4-BE49-F238E27FC236}">
                <a16:creationId xmlns:a16="http://schemas.microsoft.com/office/drawing/2014/main" id="{82CEB265-2562-4095-8D32-A0170727EE75}"/>
              </a:ext>
            </a:extLst>
          </p:cNvPr>
          <p:cNvSpPr>
            <a:spLocks noGrp="1"/>
          </p:cNvSpPr>
          <p:nvPr>
            <p:ph idx="1"/>
          </p:nvPr>
        </p:nvSpPr>
        <p:spPr>
          <a:xfrm>
            <a:off x="629728" y="895323"/>
            <a:ext cx="10952672" cy="4707654"/>
          </a:xfrm>
        </p:spPr>
        <p:txBody>
          <a:bodyPr>
            <a:normAutofit/>
          </a:bodyPr>
          <a:lstStyle/>
          <a:p>
            <a:pPr marL="0" indent="0" algn="ctr">
              <a:buNone/>
            </a:pPr>
            <a:endParaRPr lang="en-US" sz="2000" i="1" dirty="0"/>
          </a:p>
          <a:p>
            <a:r>
              <a:rPr lang="en-US" sz="2000" dirty="0"/>
              <a:t>Interactive Zoom platform will again be used, with use of polls to encourage operator participation</a:t>
            </a:r>
          </a:p>
          <a:p>
            <a:endParaRPr lang="en-US" sz="2000" dirty="0"/>
          </a:p>
          <a:p>
            <a:r>
              <a:rPr lang="en-US" sz="2000" dirty="0"/>
              <a:t>Decided upon 1-day format, 4-5 hours (and will record individual presentations for future viewing (to earn operator hours)</a:t>
            </a:r>
          </a:p>
          <a:p>
            <a:pPr marL="0" indent="0">
              <a:buNone/>
            </a:pPr>
            <a:endParaRPr lang="en-US" sz="2000" dirty="0"/>
          </a:p>
          <a:p>
            <a:r>
              <a:rPr lang="en-US" sz="2000" u="sng" dirty="0"/>
              <a:t>Back-to-Basics Presentations</a:t>
            </a:r>
          </a:p>
          <a:p>
            <a:pPr lvl="1"/>
            <a:r>
              <a:rPr lang="en-US" sz="2000" dirty="0"/>
              <a:t>What is AWOP (short 10-15 minutes)</a:t>
            </a:r>
          </a:p>
          <a:p>
            <a:pPr lvl="1"/>
            <a:r>
              <a:rPr lang="en-US" sz="2000" dirty="0"/>
              <a:t>Sampling and Data Integrity</a:t>
            </a:r>
          </a:p>
          <a:p>
            <a:pPr lvl="1"/>
            <a:r>
              <a:rPr lang="en-US" sz="2000" dirty="0"/>
              <a:t>Dosing of Chlorine and Determining Demand on Source Water</a:t>
            </a:r>
          </a:p>
          <a:p>
            <a:pPr lvl="1"/>
            <a:r>
              <a:rPr lang="en-US" sz="2000" dirty="0"/>
              <a:t>What are DBPs </a:t>
            </a:r>
          </a:p>
          <a:p>
            <a:pPr lvl="1"/>
            <a:r>
              <a:rPr lang="en-US" sz="2000" dirty="0"/>
              <a:t>Strategies for Mitigating DBP Issues</a:t>
            </a:r>
          </a:p>
          <a:p>
            <a:pPr lvl="1"/>
            <a:endParaRPr lang="en-US" sz="1400" dirty="0"/>
          </a:p>
          <a:p>
            <a:endParaRPr lang="en-US" sz="1800" dirty="0"/>
          </a:p>
          <a:p>
            <a:endParaRPr lang="en-US" dirty="0"/>
          </a:p>
        </p:txBody>
      </p:sp>
      <p:pic>
        <p:nvPicPr>
          <p:cNvPr id="6" name="Picture 2">
            <a:extLst>
              <a:ext uri="{FF2B5EF4-FFF2-40B4-BE49-F238E27FC236}">
                <a16:creationId xmlns:a16="http://schemas.microsoft.com/office/drawing/2014/main" id="{AEA12D19-E476-4807-BAF2-66FB4EC4E3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78389" y="5797834"/>
            <a:ext cx="1583883" cy="558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D4EBF56E-4672-4352-B4A5-D4833553B67C}"/>
              </a:ext>
            </a:extLst>
          </p:cNvPr>
          <p:cNvPicPr>
            <a:picLocks noChangeAspect="1"/>
          </p:cNvPicPr>
          <p:nvPr/>
        </p:nvPicPr>
        <p:blipFill>
          <a:blip r:embed="rId4"/>
          <a:stretch>
            <a:fillRect/>
          </a:stretch>
        </p:blipFill>
        <p:spPr>
          <a:xfrm>
            <a:off x="629728" y="5647494"/>
            <a:ext cx="3898750" cy="794723"/>
          </a:xfrm>
          <a:prstGeom prst="rect">
            <a:avLst/>
          </a:prstGeom>
        </p:spPr>
      </p:pic>
    </p:spTree>
    <p:extLst>
      <p:ext uri="{BB962C8B-B14F-4D97-AF65-F5344CB8AC3E}">
        <p14:creationId xmlns:p14="http://schemas.microsoft.com/office/powerpoint/2010/main" val="448821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25917"/>
            <a:ext cx="9144000" cy="816827"/>
          </a:xfrm>
          <a:ln>
            <a:noFill/>
          </a:ln>
          <a:effectLst/>
        </p:spPr>
        <p:txBody>
          <a:bodyPr>
            <a:noAutofit/>
          </a:bodyPr>
          <a:lstStyle/>
          <a:p>
            <a:r>
              <a:rPr lang="en-US" sz="3200" b="1" dirty="0">
                <a:solidFill>
                  <a:schemeClr val="accent1">
                    <a:lumMod val="50000"/>
                  </a:schemeClr>
                </a:solidFill>
              </a:rPr>
              <a:t>Pandemic Lessons Learned (Louisiana)</a:t>
            </a:r>
            <a:br>
              <a:rPr lang="en-US" sz="3200" b="1" dirty="0">
                <a:solidFill>
                  <a:schemeClr val="accent1">
                    <a:lumMod val="50000"/>
                  </a:schemeClr>
                </a:solidFill>
              </a:rPr>
            </a:br>
            <a:r>
              <a:rPr lang="en-US" sz="3200" b="1" dirty="0">
                <a:solidFill>
                  <a:srgbClr val="FF0000"/>
                </a:solidFill>
              </a:rPr>
              <a:t>QUESTIONS?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858" y="5243991"/>
            <a:ext cx="2849561" cy="1004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2E865713-A79A-43B4-88D1-D6B1215FC635}"/>
              </a:ext>
            </a:extLst>
          </p:cNvPr>
          <p:cNvPicPr>
            <a:picLocks noChangeAspect="1"/>
          </p:cNvPicPr>
          <p:nvPr/>
        </p:nvPicPr>
        <p:blipFill>
          <a:blip r:embed="rId4"/>
          <a:stretch>
            <a:fillRect/>
          </a:stretch>
        </p:blipFill>
        <p:spPr>
          <a:xfrm>
            <a:off x="8910211" y="4096028"/>
            <a:ext cx="2499577" cy="2645893"/>
          </a:xfrm>
          <a:prstGeom prst="rect">
            <a:avLst/>
          </a:prstGeom>
        </p:spPr>
      </p:pic>
      <p:sp>
        <p:nvSpPr>
          <p:cNvPr id="9" name="Subtitle 2">
            <a:extLst>
              <a:ext uri="{FF2B5EF4-FFF2-40B4-BE49-F238E27FC236}">
                <a16:creationId xmlns:a16="http://schemas.microsoft.com/office/drawing/2014/main" id="{74CD6C8D-F353-4C6B-B815-148A83CE4B92}"/>
              </a:ext>
            </a:extLst>
          </p:cNvPr>
          <p:cNvSpPr txBox="1">
            <a:spLocks/>
          </p:cNvSpPr>
          <p:nvPr/>
        </p:nvSpPr>
        <p:spPr>
          <a:xfrm>
            <a:off x="2552700" y="1855547"/>
            <a:ext cx="7086600" cy="3629982"/>
          </a:xfrm>
          <a:prstGeom prst="rect">
            <a:avLst/>
          </a:prstGeom>
        </p:spPr>
        <p:txBody>
          <a:bodyPr vert="horz" lIns="91440" tIns="45720" rIns="91440" bIns="45720" rtlCol="0">
            <a:normAutofit fontScale="70000" lnSpcReduction="2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6200" b="0" i="0" u="none" strike="noStrike" kern="1200" cap="none" spc="0" normalizeH="0" baseline="0" noProof="0" dirty="0">
                <a:ln>
                  <a:noFill/>
                </a:ln>
                <a:solidFill>
                  <a:prstClr val="black"/>
                </a:solidFill>
                <a:effectLst/>
                <a:uLnTx/>
                <a:uFillTx/>
                <a:latin typeface="Calibri"/>
                <a:ea typeface="+mn-ea"/>
                <a:cs typeface="+mn-cs"/>
              </a:rPr>
              <a:t>Alicia Martinez, P.E</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a:ln>
                  <a:noFill/>
                </a:ln>
                <a:solidFill>
                  <a:prstClr val="black"/>
                </a:solidFill>
                <a:effectLst/>
                <a:uLnTx/>
                <a:uFillTx/>
                <a:latin typeface="Calibri"/>
                <a:ea typeface="+mn-ea"/>
                <a:cs typeface="+mn-cs"/>
              </a:rPr>
              <a:t>LDH District Engineer, District 1 and LDH AWOP Lead</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a:ln>
                  <a:noFill/>
                </a:ln>
                <a:solidFill>
                  <a:prstClr val="black"/>
                </a:solidFill>
                <a:effectLst/>
                <a:uLnTx/>
                <a:uFillTx/>
                <a:latin typeface="Calibri"/>
                <a:ea typeface="+mn-ea"/>
                <a:cs typeface="+mn-cs"/>
              </a:rPr>
              <a:t>alicia.martinez@la.gov</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6200" b="0" i="0" u="none" strike="noStrike" kern="1200" cap="none" spc="0" normalizeH="0" baseline="0" noProof="0" dirty="0">
                <a:ln>
                  <a:noFill/>
                </a:ln>
                <a:solidFill>
                  <a:prstClr val="black"/>
                </a:solidFill>
                <a:effectLst/>
                <a:uLnTx/>
                <a:uFillTx/>
                <a:latin typeface="Calibri"/>
                <a:ea typeface="+mn-ea"/>
                <a:cs typeface="+mn-cs"/>
              </a:rPr>
              <a:t>Julie Z. LeBlanc, P.E</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a:ln>
                  <a:noFill/>
                </a:ln>
                <a:solidFill>
                  <a:prstClr val="black"/>
                </a:solidFill>
                <a:effectLst/>
                <a:uLnTx/>
                <a:uFillTx/>
                <a:latin typeface="Calibri"/>
                <a:ea typeface="+mn-ea"/>
                <a:cs typeface="+mn-cs"/>
              </a:rPr>
              <a:t>LDH AWOP Contractor</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300" b="0" i="0" u="none" strike="noStrike" kern="1200" cap="none" spc="0" normalizeH="0" baseline="0" noProof="0" dirty="0">
                <a:ln>
                  <a:noFill/>
                </a:ln>
                <a:solidFill>
                  <a:prstClr val="black"/>
                </a:solidFill>
                <a:effectLst/>
                <a:uLnTx/>
                <a:uFillTx/>
                <a:latin typeface="Calibri"/>
                <a:ea typeface="+mn-ea"/>
                <a:cs typeface="+mn-cs"/>
              </a:rPr>
              <a:t>julie.z.leblanc@gmail.com</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3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Slide Number Placeholder 2">
            <a:extLst>
              <a:ext uri="{FF2B5EF4-FFF2-40B4-BE49-F238E27FC236}">
                <a16:creationId xmlns:a16="http://schemas.microsoft.com/office/drawing/2014/main" id="{1971BE2A-38F8-4878-9881-FAFF361B67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A19074-D390-423A-A5BD-B7D7DF5C4128}"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2005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916F42-3B8C-47A1-B86D-0FFEB9E864B9}" type="slidenum">
              <a:rPr kumimoji="0" lang="en-US" sz="12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297431" y="1957858"/>
            <a:ext cx="1147233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PANDEMIC LESSONS LEARNED: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REMOTE SANITARY SURVEYS</a:t>
            </a:r>
          </a:p>
        </p:txBody>
      </p:sp>
      <p:sp>
        <p:nvSpPr>
          <p:cNvPr id="8" name="TextBox 7"/>
          <p:cNvSpPr txBox="1"/>
          <p:nvPr/>
        </p:nvSpPr>
        <p:spPr>
          <a:xfrm>
            <a:off x="2242528" y="3833938"/>
            <a:ext cx="7582137" cy="19082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AWOP NATIONAL MEETING 2021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(July 21, 2021)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Tom Chyra, P.E., Supervising Sanitary Engineer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951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a:t>Presentation Outline</a:t>
            </a:r>
          </a:p>
        </p:txBody>
      </p:sp>
      <p:sp>
        <p:nvSpPr>
          <p:cNvPr id="8" name="Content Placeholder 7"/>
          <p:cNvSpPr>
            <a:spLocks noGrp="1"/>
          </p:cNvSpPr>
          <p:nvPr>
            <p:ph idx="1"/>
          </p:nvPr>
        </p:nvSpPr>
        <p:spPr/>
        <p:txBody>
          <a:bodyPr/>
          <a:lstStyle/>
          <a:p>
            <a:r>
              <a:rPr lang="en-US" dirty="0"/>
              <a:t>Drinking Water Section (DWS) Background</a:t>
            </a:r>
          </a:p>
          <a:p>
            <a:r>
              <a:rPr lang="en-US" dirty="0"/>
              <a:t>Pandemic in 2020 and Sanitary Surveys</a:t>
            </a:r>
          </a:p>
          <a:p>
            <a:r>
              <a:rPr lang="en-US" dirty="0"/>
              <a:t>Remote Sanitary Survey Process</a:t>
            </a:r>
          </a:p>
          <a:p>
            <a:r>
              <a:rPr lang="en-US" dirty="0"/>
              <a:t>Challenges of Remote Sanitary Surveys</a:t>
            </a:r>
          </a:p>
          <a:p>
            <a:r>
              <a:rPr lang="en-US" dirty="0"/>
              <a:t>Benefits of Remote Sanitary Surveys</a:t>
            </a:r>
          </a:p>
          <a:p>
            <a:r>
              <a:rPr lang="en-US" dirty="0"/>
              <a:t>Lessons Learned in CT</a:t>
            </a:r>
          </a:p>
          <a:p>
            <a:pPr marL="0" indent="0">
              <a:buNone/>
            </a:pPr>
            <a:endParaRPr lang="en-US" dirty="0"/>
          </a:p>
          <a:p>
            <a:endParaRPr lang="en-US"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CONNECTICUT</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DEPARTMENT </a:t>
            </a:r>
            <a:r>
              <a:rPr kumimoji="0" lang="en-US" sz="1400" b="1" i="0" u="none" strike="noStrike" kern="1200" cap="none" spc="0" normalizeH="0" baseline="0" noProof="0" dirty="0">
                <a:ln>
                  <a:noFill/>
                </a:ln>
                <a:solidFill>
                  <a:prstClr val="white"/>
                </a:solidFill>
                <a:effectLst/>
                <a:uLnTx/>
                <a:uFillTx/>
                <a:latin typeface="Lucida Calligraphy" panose="03010101010101010101" pitchFamily="66" charset="0"/>
                <a:ea typeface="+mn-ea"/>
                <a:cs typeface="Arial" panose="020B0604020202020204" pitchFamily="34" charset="0"/>
              </a:rPr>
              <a:t>of</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PUBLIC HEALTH</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916F42-3B8C-47A1-B86D-0FFEB9E864B9}" type="slidenum">
              <a:rPr kumimoji="0" lang="en-US" sz="12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628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a:t>DWS Background</a:t>
            </a:r>
          </a:p>
        </p:txBody>
      </p:sp>
      <p:sp>
        <p:nvSpPr>
          <p:cNvPr id="8" name="Content Placeholder 7"/>
          <p:cNvSpPr>
            <a:spLocks noGrp="1"/>
          </p:cNvSpPr>
          <p:nvPr>
            <p:ph idx="1"/>
          </p:nvPr>
        </p:nvSpPr>
        <p:spPr/>
        <p:txBody>
          <a:bodyPr/>
          <a:lstStyle/>
          <a:p>
            <a:r>
              <a:rPr lang="en-US" dirty="0"/>
              <a:t>Regulates approximately 2,500 public water systems (PWS)</a:t>
            </a:r>
          </a:p>
          <a:p>
            <a:r>
              <a:rPr lang="en-US" dirty="0"/>
              <a:t>Responsible for completing approximately 500 sanitary surveys each year (C, NTNC, and TNC)</a:t>
            </a:r>
          </a:p>
          <a:p>
            <a:r>
              <a:rPr lang="en-US" dirty="0"/>
              <a:t>4 staff responsible for completing large PWS sanitary surveys including subpart H PWS</a:t>
            </a:r>
          </a:p>
          <a:p>
            <a:r>
              <a:rPr lang="en-US" dirty="0"/>
              <a:t>6 staff responsible for completing small PWS sanitary surveys</a:t>
            </a:r>
          </a:p>
          <a:p>
            <a:r>
              <a:rPr lang="en-US" dirty="0"/>
              <a:t>Prior to the pandemic all sanitary surveys were conducted in person</a:t>
            </a:r>
          </a:p>
          <a:p>
            <a:r>
              <a:rPr lang="en-US" dirty="0"/>
              <a:t>DWS started using SWIFT a few years ago to conduct sanitary surveys and generate sanitary survey reports</a:t>
            </a:r>
          </a:p>
          <a:p>
            <a:endParaRPr lang="en-US"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CONNECTICUT</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DEPARTMENT </a:t>
            </a:r>
            <a:r>
              <a:rPr kumimoji="0" lang="en-US" sz="1400" b="1" i="0" u="none" strike="noStrike" kern="1200" cap="none" spc="0" normalizeH="0" baseline="0" noProof="0" dirty="0">
                <a:ln>
                  <a:noFill/>
                </a:ln>
                <a:solidFill>
                  <a:prstClr val="white"/>
                </a:solidFill>
                <a:effectLst/>
                <a:uLnTx/>
                <a:uFillTx/>
                <a:latin typeface="Lucida Calligraphy" panose="03010101010101010101" pitchFamily="66" charset="0"/>
                <a:ea typeface="+mn-ea"/>
                <a:cs typeface="Arial" panose="020B0604020202020204" pitchFamily="34" charset="0"/>
              </a:rPr>
              <a:t>of</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PUBLIC HEALTH</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916F42-3B8C-47A1-B86D-0FFEB9E864B9}" type="slidenum">
              <a:rPr kumimoji="0" lang="en-US" sz="12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410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a:t>Pandemic in 2020 and Sanitary Surveys</a:t>
            </a:r>
          </a:p>
        </p:txBody>
      </p:sp>
      <p:sp>
        <p:nvSpPr>
          <p:cNvPr id="8" name="Content Placeholder 7"/>
          <p:cNvSpPr>
            <a:spLocks noGrp="1"/>
          </p:cNvSpPr>
          <p:nvPr>
            <p:ph idx="1"/>
          </p:nvPr>
        </p:nvSpPr>
        <p:spPr/>
        <p:txBody>
          <a:bodyPr/>
          <a:lstStyle/>
          <a:p>
            <a:r>
              <a:rPr lang="en-US" dirty="0"/>
              <a:t>In the beginning of 2020 sanitary survey staff got a head start on sanitary surveys due to a very mild winter and no snow cover</a:t>
            </a:r>
          </a:p>
          <a:p>
            <a:r>
              <a:rPr lang="en-US" dirty="0"/>
              <a:t>Staff were actually on pace to complete their sanitary surveys ahead of schedule for the year</a:t>
            </a:r>
          </a:p>
          <a:p>
            <a:r>
              <a:rPr lang="en-US" dirty="0"/>
              <a:t>In mid-March 2020 state employees were instructed to begin teleworking as the pandemic began ramping up</a:t>
            </a:r>
          </a:p>
          <a:p>
            <a:r>
              <a:rPr lang="en-US" dirty="0"/>
              <a:t>Governor Lamont’s “Stay Safe, Stay at Home” executive order</a:t>
            </a:r>
          </a:p>
          <a:p>
            <a:r>
              <a:rPr lang="en-US" dirty="0"/>
              <a:t>No field work directive</a:t>
            </a: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CONNECTICUT</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DEPARTMENT </a:t>
            </a:r>
            <a:r>
              <a:rPr kumimoji="0" lang="en-US" sz="1400" b="1" i="0" u="none" strike="noStrike" kern="1200" cap="none" spc="0" normalizeH="0" baseline="0" noProof="0" dirty="0">
                <a:ln>
                  <a:noFill/>
                </a:ln>
                <a:solidFill>
                  <a:prstClr val="white"/>
                </a:solidFill>
                <a:effectLst/>
                <a:uLnTx/>
                <a:uFillTx/>
                <a:latin typeface="Lucida Calligraphy" panose="03010101010101010101" pitchFamily="66" charset="0"/>
                <a:ea typeface="+mn-ea"/>
                <a:cs typeface="Arial" panose="020B0604020202020204" pitchFamily="34" charset="0"/>
              </a:rPr>
              <a:t>of</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PUBLIC HEALTH</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916F42-3B8C-47A1-B86D-0FFEB9E864B9}" type="slidenum">
              <a:rPr kumimoji="0" lang="en-US" sz="12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684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80177"/>
            <a:ext cx="12192000" cy="53102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orbel" panose="020B0503020204020204"/>
                <a:ea typeface="+mn-ea"/>
                <a:cs typeface="+mn-cs"/>
              </a:rPr>
              <a:t>Performance Based Training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orbel" panose="020B0503020204020204"/>
                <a:ea typeface="+mn-ea"/>
                <a:cs typeface="+mn-cs"/>
              </a:rPr>
              <a:t>(PBT)</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48883"/>
          <a:stretch/>
        </p:blipFill>
        <p:spPr>
          <a:xfrm>
            <a:off x="36029" y="6097588"/>
            <a:ext cx="779865" cy="760412"/>
          </a:xfrm>
          <a:prstGeom prst="rect">
            <a:avLst/>
          </a:prstGeom>
        </p:spPr>
      </p:pic>
      <p:sp>
        <p:nvSpPr>
          <p:cNvPr id="7" name="Rectangle 6"/>
          <p:cNvSpPr/>
          <p:nvPr/>
        </p:nvSpPr>
        <p:spPr>
          <a:xfrm>
            <a:off x="6249798" y="529715"/>
            <a:ext cx="5942202" cy="486561"/>
          </a:xfrm>
          <a:prstGeom prst="rect">
            <a:avLst/>
          </a:prstGeom>
          <a:solidFill>
            <a:srgbClr val="E0E0E0"/>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2498" y="6108498"/>
            <a:ext cx="749502" cy="749502"/>
          </a:xfrm>
          <a:prstGeom prst="rect">
            <a:avLst/>
          </a:prstGeom>
        </p:spPr>
      </p:pic>
    </p:spTree>
    <p:extLst>
      <p:ext uri="{BB962C8B-B14F-4D97-AF65-F5344CB8AC3E}">
        <p14:creationId xmlns:p14="http://schemas.microsoft.com/office/powerpoint/2010/main" val="1201445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a:t>Pandemic in 2020 and Sanitary Surveys</a:t>
            </a:r>
          </a:p>
        </p:txBody>
      </p:sp>
      <p:sp>
        <p:nvSpPr>
          <p:cNvPr id="8" name="Content Placeholder 7"/>
          <p:cNvSpPr>
            <a:spLocks noGrp="1"/>
          </p:cNvSpPr>
          <p:nvPr>
            <p:ph idx="1"/>
          </p:nvPr>
        </p:nvSpPr>
        <p:spPr/>
        <p:txBody>
          <a:bodyPr>
            <a:normAutofit/>
          </a:bodyPr>
          <a:lstStyle/>
          <a:p>
            <a:r>
              <a:rPr lang="en-US" dirty="0"/>
              <a:t>Operators for the most part were still conducting their normal on-site visits to PWS to ensure continuity of PWS operations</a:t>
            </a:r>
          </a:p>
          <a:p>
            <a:r>
              <a:rPr lang="en-US" dirty="0"/>
              <a:t>Large PWS were very sensitive in keeping their treatment plant operators isolated and safe, did not want anyone else coming into their treatment plants including sanitary survey staff</a:t>
            </a:r>
          </a:p>
          <a:p>
            <a:r>
              <a:rPr lang="en-US" i="1" dirty="0"/>
              <a:t>What to do about sanitary surveys which historically always have been done in person on-site?</a:t>
            </a:r>
          </a:p>
          <a:p>
            <a:r>
              <a:rPr lang="en-US" dirty="0"/>
              <a:t>EPA Region 1 minimum expectation that States reach out to all PWS that were scheduled for sanitary surveys in 2020</a:t>
            </a:r>
          </a:p>
          <a:p>
            <a:r>
              <a:rPr lang="en-US" dirty="0"/>
              <a:t>Monthly EPA Region 1 meetings to discuss sanitary surveys and how to complete them remotely, lots of great input from States</a:t>
            </a:r>
          </a:p>
          <a:p>
            <a:endParaRPr lang="en-US"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CONNECTICUT</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DEPARTMENT </a:t>
            </a:r>
            <a:r>
              <a:rPr kumimoji="0" lang="en-US" sz="1400" b="1" i="0" u="none" strike="noStrike" kern="1200" cap="none" spc="0" normalizeH="0" baseline="0" noProof="0" dirty="0">
                <a:ln>
                  <a:noFill/>
                </a:ln>
                <a:solidFill>
                  <a:prstClr val="white"/>
                </a:solidFill>
                <a:effectLst/>
                <a:uLnTx/>
                <a:uFillTx/>
                <a:latin typeface="Lucida Calligraphy" panose="03010101010101010101" pitchFamily="66" charset="0"/>
                <a:ea typeface="+mn-ea"/>
                <a:cs typeface="Arial" panose="020B0604020202020204" pitchFamily="34" charset="0"/>
              </a:rPr>
              <a:t>of</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PUBLIC HEALTH</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916F42-3B8C-47A1-B86D-0FFEB9E864B9}" type="slidenum">
              <a:rPr kumimoji="0" lang="en-US" sz="12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397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a:t>Remote Sanitary Surveys </a:t>
            </a:r>
          </a:p>
        </p:txBody>
      </p:sp>
      <p:sp>
        <p:nvSpPr>
          <p:cNvPr id="8" name="Content Placeholder 7"/>
          <p:cNvSpPr>
            <a:spLocks noGrp="1"/>
          </p:cNvSpPr>
          <p:nvPr>
            <p:ph idx="1"/>
          </p:nvPr>
        </p:nvSpPr>
        <p:spPr/>
        <p:txBody>
          <a:bodyPr/>
          <a:lstStyle/>
          <a:p>
            <a:r>
              <a:rPr lang="en-US" dirty="0"/>
              <a:t>A decision was made internally that all remaining sanitary surveys would be done remotely and that ALL remaining sanitary surveys would still be completed by the end of 2020</a:t>
            </a:r>
          </a:p>
          <a:p>
            <a:r>
              <a:rPr lang="en-US" dirty="0"/>
              <a:t>Two teams of supervisors and staff mobilized to develop workgroups to develop remote sanitary survey processes for large and small PWS as both sets of PWS had different challenges and complexity</a:t>
            </a:r>
          </a:p>
          <a:p>
            <a:r>
              <a:rPr lang="en-US" dirty="0"/>
              <a:t>Solicited input from a small group of certified PWS operators</a:t>
            </a:r>
          </a:p>
          <a:p>
            <a:r>
              <a:rPr lang="en-US" dirty="0"/>
              <a:t>End result was the development of a 4-page condensed sanitary survey form to be used during the pandemic</a:t>
            </a:r>
          </a:p>
          <a:p>
            <a:endParaRPr lang="en-US"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CONNECTICUT</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DEPARTMENT </a:t>
            </a:r>
            <a:r>
              <a:rPr kumimoji="0" lang="en-US" sz="1400" b="1" i="0" u="none" strike="noStrike" kern="1200" cap="none" spc="0" normalizeH="0" baseline="0" noProof="0" dirty="0">
                <a:ln>
                  <a:noFill/>
                </a:ln>
                <a:solidFill>
                  <a:prstClr val="white"/>
                </a:solidFill>
                <a:effectLst/>
                <a:uLnTx/>
                <a:uFillTx/>
                <a:latin typeface="Lucida Calligraphy" panose="03010101010101010101" pitchFamily="66" charset="0"/>
                <a:ea typeface="+mn-ea"/>
                <a:cs typeface="Arial" panose="020B0604020202020204" pitchFamily="34" charset="0"/>
              </a:rPr>
              <a:t>of</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PUBLIC HEALTH</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916F42-3B8C-47A1-B86D-0FFEB9E864B9}" type="slidenum">
              <a:rPr kumimoji="0" lang="en-US" sz="12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187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a:t>Remote Sanitary Surveys </a:t>
            </a:r>
          </a:p>
        </p:txBody>
      </p:sp>
      <p:sp>
        <p:nvSpPr>
          <p:cNvPr id="8" name="Content Placeholder 7"/>
          <p:cNvSpPr>
            <a:spLocks noGrp="1"/>
          </p:cNvSpPr>
          <p:nvPr>
            <p:ph idx="1"/>
          </p:nvPr>
        </p:nvSpPr>
        <p:spPr/>
        <p:txBody>
          <a:bodyPr/>
          <a:lstStyle/>
          <a:p>
            <a:r>
              <a:rPr lang="en-US" dirty="0"/>
              <a:t>First page was pre-filled by sanitary survey staff based on file reviews and compliance history</a:t>
            </a:r>
          </a:p>
          <a:p>
            <a:r>
              <a:rPr lang="en-US" dirty="0"/>
              <a:t>Remaining 3 pages consisted of yes/no questions and were completed by staff during the remote survey</a:t>
            </a:r>
          </a:p>
          <a:p>
            <a:r>
              <a:rPr lang="en-US" dirty="0"/>
              <a:t>PWS were given the form ahead of time so they knew what to expect and had time to prepare</a:t>
            </a:r>
          </a:p>
          <a:p>
            <a:r>
              <a:rPr lang="en-US" dirty="0"/>
              <a:t>Staff already had state-issued laptops with cameras prior to the pandemic with MS Teams installed</a:t>
            </a:r>
          </a:p>
          <a:p>
            <a:r>
              <a:rPr lang="en-US" dirty="0"/>
              <a:t>At the onset of the pandemic staff also received state-issued iPhones and VPN credentials in order to remotely access SDWIS and internal electronic filing and database systems</a:t>
            </a:r>
          </a:p>
          <a:p>
            <a:pPr marL="0" indent="0">
              <a:buNone/>
            </a:pPr>
            <a:endParaRPr lang="en-US" dirty="0"/>
          </a:p>
          <a:p>
            <a:endParaRPr lang="en-US"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CONNECTICUT</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DEPARTMENT </a:t>
            </a:r>
            <a:r>
              <a:rPr kumimoji="0" lang="en-US" sz="1400" b="1" i="0" u="none" strike="noStrike" kern="1200" cap="none" spc="0" normalizeH="0" baseline="0" noProof="0" dirty="0">
                <a:ln>
                  <a:noFill/>
                </a:ln>
                <a:solidFill>
                  <a:prstClr val="white"/>
                </a:solidFill>
                <a:effectLst/>
                <a:uLnTx/>
                <a:uFillTx/>
                <a:latin typeface="Lucida Calligraphy" panose="03010101010101010101" pitchFamily="66" charset="0"/>
                <a:ea typeface="+mn-ea"/>
                <a:cs typeface="Arial" panose="020B0604020202020204" pitchFamily="34" charset="0"/>
              </a:rPr>
              <a:t>of</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PUBLIC HEALTH</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916F42-3B8C-47A1-B86D-0FFEB9E864B9}" type="slidenum">
              <a:rPr kumimoji="0" lang="en-US" sz="12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822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a:t>Remote Sanitary Surveys </a:t>
            </a:r>
          </a:p>
        </p:txBody>
      </p:sp>
      <p:sp>
        <p:nvSpPr>
          <p:cNvPr id="8" name="Content Placeholder 7"/>
          <p:cNvSpPr>
            <a:spLocks noGrp="1"/>
          </p:cNvSpPr>
          <p:nvPr>
            <p:ph idx="1"/>
          </p:nvPr>
        </p:nvSpPr>
        <p:spPr/>
        <p:txBody>
          <a:bodyPr>
            <a:normAutofit lnSpcReduction="10000"/>
          </a:bodyPr>
          <a:lstStyle/>
          <a:p>
            <a:r>
              <a:rPr lang="en-US" dirty="0"/>
              <a:t>“Live” remote sanitary surveys were conducted via MS Teams, Skype, or FaceTime. Instructions were developed for PWS on how to install and use MS Teams and Skype on their smartphones</a:t>
            </a:r>
          </a:p>
          <a:p>
            <a:r>
              <a:rPr lang="en-US" dirty="0"/>
              <a:t>Focus was on critical components such as sources of supplies and treatment</a:t>
            </a:r>
          </a:p>
          <a:p>
            <a:r>
              <a:rPr lang="en-US" dirty="0"/>
              <a:t>Relied on digital photos for other components such as pump stations, storage tanks, meter vaults, etc.</a:t>
            </a:r>
          </a:p>
          <a:p>
            <a:r>
              <a:rPr lang="en-US" dirty="0"/>
              <a:t>Also relied heavily on regulatory mandated storage tank inspection reports to assess storage tanks</a:t>
            </a:r>
          </a:p>
          <a:p>
            <a:r>
              <a:rPr lang="en-US" dirty="0"/>
              <a:t>Used desktop version of SWIFT to generate reports</a:t>
            </a:r>
          </a:p>
          <a:p>
            <a:r>
              <a:rPr lang="en-US" b="1" dirty="0"/>
              <a:t>All required sanitary surveys were completed for 2020!!</a:t>
            </a:r>
          </a:p>
          <a:p>
            <a:endParaRPr lang="en-US" dirty="0"/>
          </a:p>
          <a:p>
            <a:pPr marL="0" indent="0">
              <a:buNone/>
            </a:pPr>
            <a:endParaRPr lang="en-US" dirty="0"/>
          </a:p>
          <a:p>
            <a:endParaRPr lang="en-US"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CONNECTICUT</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DEPARTMENT </a:t>
            </a:r>
            <a:r>
              <a:rPr kumimoji="0" lang="en-US" sz="1400" b="1" i="0" u="none" strike="noStrike" kern="1200" cap="none" spc="0" normalizeH="0" baseline="0" noProof="0" dirty="0">
                <a:ln>
                  <a:noFill/>
                </a:ln>
                <a:solidFill>
                  <a:prstClr val="white"/>
                </a:solidFill>
                <a:effectLst/>
                <a:uLnTx/>
                <a:uFillTx/>
                <a:latin typeface="Lucida Calligraphy" panose="03010101010101010101" pitchFamily="66" charset="0"/>
                <a:ea typeface="+mn-ea"/>
                <a:cs typeface="Arial" panose="020B0604020202020204" pitchFamily="34" charset="0"/>
              </a:rPr>
              <a:t>of</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PUBLIC HEALTH</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916F42-3B8C-47A1-B86D-0FFEB9E864B9}" type="slidenum">
              <a:rPr kumimoji="0" lang="en-US" sz="12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643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a:t>Challenges of Remote Sanitary Surveys </a:t>
            </a:r>
          </a:p>
        </p:txBody>
      </p:sp>
      <p:sp>
        <p:nvSpPr>
          <p:cNvPr id="8" name="Content Placeholder 7"/>
          <p:cNvSpPr>
            <a:spLocks noGrp="1"/>
          </p:cNvSpPr>
          <p:nvPr>
            <p:ph idx="1"/>
          </p:nvPr>
        </p:nvSpPr>
        <p:spPr/>
        <p:txBody>
          <a:bodyPr/>
          <a:lstStyle/>
          <a:p>
            <a:r>
              <a:rPr lang="en-US" dirty="0"/>
              <a:t>Cell phone service coverage in rural areas or inside buildings</a:t>
            </a:r>
          </a:p>
          <a:p>
            <a:r>
              <a:rPr lang="en-US" dirty="0"/>
              <a:t>Technology knowledge and comfort (some smaller PWS personnel did not have smartphones – flip phones still exist!)</a:t>
            </a:r>
          </a:p>
          <a:p>
            <a:r>
              <a:rPr lang="en-US" dirty="0"/>
              <a:t>Some operators insisted on DWS staff doing in person sanitary surveys</a:t>
            </a:r>
          </a:p>
          <a:p>
            <a:r>
              <a:rPr lang="en-US" dirty="0"/>
              <a:t>Took some time for staff to get used to doing sanitary surveys remotely</a:t>
            </a:r>
          </a:p>
          <a:p>
            <a:r>
              <a:rPr lang="en-US" dirty="0"/>
              <a:t>Cannot see everything like you would normally see in person (i.e. sources of pollution)</a:t>
            </a:r>
          </a:p>
          <a:p>
            <a:r>
              <a:rPr lang="en-US" dirty="0"/>
              <a:t>Video was sometimes choppy or unclear</a:t>
            </a:r>
          </a:p>
          <a:p>
            <a:endParaRPr lang="en-US" dirty="0"/>
          </a:p>
          <a:p>
            <a:endParaRPr lang="en-US" dirty="0"/>
          </a:p>
          <a:p>
            <a:pPr marL="0" indent="0">
              <a:buNone/>
            </a:pPr>
            <a:endParaRPr lang="en-US" dirty="0"/>
          </a:p>
          <a:p>
            <a:endParaRPr lang="en-US"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CONNECTICUT</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DEPARTMENT </a:t>
            </a:r>
            <a:r>
              <a:rPr kumimoji="0" lang="en-US" sz="1400" b="1" i="0" u="none" strike="noStrike" kern="1200" cap="none" spc="0" normalizeH="0" baseline="0" noProof="0" dirty="0">
                <a:ln>
                  <a:noFill/>
                </a:ln>
                <a:solidFill>
                  <a:prstClr val="white"/>
                </a:solidFill>
                <a:effectLst/>
                <a:uLnTx/>
                <a:uFillTx/>
                <a:latin typeface="Lucida Calligraphy" panose="03010101010101010101" pitchFamily="66" charset="0"/>
                <a:ea typeface="+mn-ea"/>
                <a:cs typeface="Arial" panose="020B0604020202020204" pitchFamily="34" charset="0"/>
              </a:rPr>
              <a:t>of</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PUBLIC HEALTH</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916F42-3B8C-47A1-B86D-0FFEB9E864B9}" type="slidenum">
              <a:rPr kumimoji="0" lang="en-US" sz="12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751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a:t>Benefits of Remote Sanitary Surveys </a:t>
            </a:r>
          </a:p>
        </p:txBody>
      </p:sp>
      <p:sp>
        <p:nvSpPr>
          <p:cNvPr id="8" name="Content Placeholder 7"/>
          <p:cNvSpPr>
            <a:spLocks noGrp="1"/>
          </p:cNvSpPr>
          <p:nvPr>
            <p:ph idx="1"/>
          </p:nvPr>
        </p:nvSpPr>
        <p:spPr/>
        <p:txBody>
          <a:bodyPr>
            <a:normAutofit lnSpcReduction="10000"/>
          </a:bodyPr>
          <a:lstStyle/>
          <a:p>
            <a:r>
              <a:rPr lang="en-US" dirty="0"/>
              <a:t>Staff spent more time on file reviews and PWS compliance history and inventory verification during their prep work</a:t>
            </a:r>
          </a:p>
          <a:p>
            <a:r>
              <a:rPr lang="en-US" dirty="0"/>
              <a:t>More consistency with prep work and file review</a:t>
            </a:r>
          </a:p>
          <a:p>
            <a:r>
              <a:rPr lang="en-US" dirty="0"/>
              <a:t>Did not have to spend significant amount of time driving to get to the sanitary survey locations, more flexibility </a:t>
            </a:r>
          </a:p>
          <a:p>
            <a:r>
              <a:rPr lang="en-US" dirty="0"/>
              <a:t>Operators were better prepared to have information requested ready for us before the sanitary survey</a:t>
            </a:r>
          </a:p>
          <a:p>
            <a:r>
              <a:rPr lang="en-US" dirty="0"/>
              <a:t>Administrative portion of the sanitary survey became more efficient</a:t>
            </a:r>
          </a:p>
          <a:p>
            <a:r>
              <a:rPr lang="en-US" dirty="0"/>
              <a:t>Led to ancillary benefits such as conducting all or portions of final project inspections remotely resulting in significant time savings</a:t>
            </a:r>
          </a:p>
          <a:p>
            <a:pPr marL="0" indent="0">
              <a:buNone/>
            </a:pPr>
            <a:endParaRPr lang="en-US" dirty="0"/>
          </a:p>
          <a:p>
            <a:endParaRPr lang="en-US" dirty="0"/>
          </a:p>
          <a:p>
            <a:endParaRPr lang="en-US" dirty="0"/>
          </a:p>
          <a:p>
            <a:pPr marL="0" indent="0">
              <a:buNone/>
            </a:pPr>
            <a:endParaRPr lang="en-US" dirty="0"/>
          </a:p>
          <a:p>
            <a:endParaRPr lang="en-US"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CONNECTICUT</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DEPARTMENT </a:t>
            </a:r>
            <a:r>
              <a:rPr kumimoji="0" lang="en-US" sz="1400" b="1" i="0" u="none" strike="noStrike" kern="1200" cap="none" spc="0" normalizeH="0" baseline="0" noProof="0" dirty="0">
                <a:ln>
                  <a:noFill/>
                </a:ln>
                <a:solidFill>
                  <a:prstClr val="white"/>
                </a:solidFill>
                <a:effectLst/>
                <a:uLnTx/>
                <a:uFillTx/>
                <a:latin typeface="Lucida Calligraphy" panose="03010101010101010101" pitchFamily="66" charset="0"/>
                <a:ea typeface="+mn-ea"/>
                <a:cs typeface="Arial" panose="020B0604020202020204" pitchFamily="34" charset="0"/>
              </a:rPr>
              <a:t>of</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PUBLIC HEALTH</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916F42-3B8C-47A1-B86D-0FFEB9E864B9}" type="slidenum">
              <a:rPr kumimoji="0" lang="en-US" sz="12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241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a:t>Lessons Learned in CT </a:t>
            </a:r>
          </a:p>
        </p:txBody>
      </p:sp>
      <p:sp>
        <p:nvSpPr>
          <p:cNvPr id="8" name="Content Placeholder 7"/>
          <p:cNvSpPr>
            <a:spLocks noGrp="1"/>
          </p:cNvSpPr>
          <p:nvPr>
            <p:ph idx="1"/>
          </p:nvPr>
        </p:nvSpPr>
        <p:spPr/>
        <p:txBody>
          <a:bodyPr>
            <a:normAutofit fontScale="92500"/>
          </a:bodyPr>
          <a:lstStyle/>
          <a:p>
            <a:r>
              <a:rPr lang="en-US" dirty="0"/>
              <a:t>The “new normal” of conducting sanitary surveys is here to stay</a:t>
            </a:r>
          </a:p>
          <a:p>
            <a:r>
              <a:rPr lang="en-US" dirty="0"/>
              <a:t>Technology plays an important role in conducting remote sanitary surveys – need laptops, smartphones, and VPN</a:t>
            </a:r>
          </a:p>
          <a:p>
            <a:r>
              <a:rPr lang="en-US" dirty="0"/>
              <a:t>Certain components of a sanitary survey can be completed remotely so that field time is efficient and focused on critical components</a:t>
            </a:r>
          </a:p>
          <a:p>
            <a:r>
              <a:rPr lang="en-US" dirty="0"/>
              <a:t>For some large PWS sanitary surveys that may mean saving a day or two of driving and field time</a:t>
            </a:r>
          </a:p>
          <a:p>
            <a:r>
              <a:rPr lang="en-US" dirty="0"/>
              <a:t>Renewed focus on consistent sanitary survey prep and file reviews</a:t>
            </a:r>
          </a:p>
          <a:p>
            <a:r>
              <a:rPr lang="en-US" dirty="0"/>
              <a:t>Some very small PWS may be conducive to having their sanitary surveys done entirely remotely</a:t>
            </a:r>
          </a:p>
          <a:p>
            <a:r>
              <a:rPr lang="en-US" dirty="0"/>
              <a:t>Reaching out to other States was very beneficial, networking is key</a:t>
            </a:r>
          </a:p>
          <a:p>
            <a:endParaRPr lang="en-US" dirty="0"/>
          </a:p>
          <a:p>
            <a:endParaRPr lang="en-US" dirty="0"/>
          </a:p>
          <a:p>
            <a:endParaRPr lang="en-US" dirty="0"/>
          </a:p>
          <a:p>
            <a:endParaRPr lang="en-US" dirty="0"/>
          </a:p>
          <a:p>
            <a:pPr marL="0" indent="0">
              <a:buNone/>
            </a:pPr>
            <a:endParaRPr lang="en-US" dirty="0"/>
          </a:p>
          <a:p>
            <a:endParaRPr lang="en-US"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CONNECTICUT</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DEPARTMENT </a:t>
            </a:r>
            <a:r>
              <a:rPr kumimoji="0" lang="en-US" sz="1400" b="1" i="0" u="none" strike="noStrike" kern="1200" cap="none" spc="0" normalizeH="0" baseline="0" noProof="0" dirty="0">
                <a:ln>
                  <a:noFill/>
                </a:ln>
                <a:solidFill>
                  <a:prstClr val="white"/>
                </a:solidFill>
                <a:effectLst/>
                <a:uLnTx/>
                <a:uFillTx/>
                <a:latin typeface="Lucida Calligraphy" panose="03010101010101010101" pitchFamily="66" charset="0"/>
                <a:ea typeface="+mn-ea"/>
                <a:cs typeface="Arial" panose="020B0604020202020204" pitchFamily="34" charset="0"/>
              </a:rPr>
              <a:t>of</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PUBLIC HEALTH</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916F42-3B8C-47A1-B86D-0FFEB9E864B9}" type="slidenum">
              <a:rPr kumimoji="0" lang="en-US" sz="12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0522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gn="ctr"/>
            <a:r>
              <a:rPr lang="en-US" dirty="0"/>
              <a:t>Thank You </a:t>
            </a:r>
          </a:p>
        </p:txBody>
      </p:sp>
      <p:sp>
        <p:nvSpPr>
          <p:cNvPr id="8" name="Content Placeholder 7"/>
          <p:cNvSpPr>
            <a:spLocks noGrp="1"/>
          </p:cNvSpPr>
          <p:nvPr>
            <p:ph idx="1"/>
          </p:nvPr>
        </p:nvSpPr>
        <p:spPr/>
        <p:txBody>
          <a:bodyPr>
            <a:normAutofit/>
          </a:bodyPr>
          <a:lstStyle/>
          <a:p>
            <a:endParaRPr lang="en-US" dirty="0"/>
          </a:p>
          <a:p>
            <a:pPr marL="0" indent="0">
              <a:buNone/>
            </a:pPr>
            <a:r>
              <a:rPr lang="en-US" dirty="0"/>
              <a:t>For questions please contact:</a:t>
            </a:r>
          </a:p>
          <a:p>
            <a:pPr marL="0" indent="0">
              <a:buNone/>
            </a:pPr>
            <a:endParaRPr lang="en-US" dirty="0"/>
          </a:p>
          <a:p>
            <a:pPr marL="0" indent="0">
              <a:buNone/>
            </a:pPr>
            <a:r>
              <a:rPr lang="en-US" dirty="0"/>
              <a:t>thomas.chyra@ct.gov</a:t>
            </a:r>
          </a:p>
          <a:p>
            <a:endParaRPr lang="en-US" dirty="0"/>
          </a:p>
          <a:p>
            <a:pPr marL="0" indent="0">
              <a:buNone/>
            </a:pPr>
            <a:r>
              <a:rPr lang="en-US" dirty="0"/>
              <a:t>860-936-0742</a:t>
            </a:r>
          </a:p>
          <a:p>
            <a:endParaRPr lang="en-US" dirty="0"/>
          </a:p>
          <a:p>
            <a:pPr marL="0" indent="0">
              <a:buNone/>
            </a:pPr>
            <a:endParaRPr lang="en-US" dirty="0"/>
          </a:p>
          <a:p>
            <a:endParaRPr lang="en-US" dirty="0"/>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CONNECTICUT</a:t>
            </a: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DEPARTMENT </a:t>
            </a:r>
            <a:r>
              <a:rPr kumimoji="0" lang="en-US" sz="1400" b="1" i="0" u="none" strike="noStrike" kern="1200" cap="none" spc="0" normalizeH="0" baseline="0" noProof="0" dirty="0">
                <a:ln>
                  <a:noFill/>
                </a:ln>
                <a:solidFill>
                  <a:prstClr val="white"/>
                </a:solidFill>
                <a:effectLst/>
                <a:uLnTx/>
                <a:uFillTx/>
                <a:latin typeface="Lucida Calligraphy" panose="03010101010101010101" pitchFamily="66" charset="0"/>
                <a:ea typeface="+mn-ea"/>
                <a:cs typeface="Arial" panose="020B0604020202020204" pitchFamily="34" charset="0"/>
              </a:rPr>
              <a:t>of</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  PUBLIC HEALTH</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916F42-3B8C-47A1-B86D-0FFEB9E864B9}" type="slidenum">
              <a:rPr kumimoji="0" lang="en-US" sz="1200" b="1"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72417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vert="horz" wrap="square" lIns="92075" tIns="46038" rIns="92075" bIns="46038" numCol="1" rtlCol="0" anchor="ctr" anchorCtr="0" compatLnSpc="1">
            <a:prstTxWarp prst="textNoShape">
              <a:avLst/>
            </a:prstTxWarp>
            <a:normAutofit/>
          </a:bodyPr>
          <a:lstStyle/>
          <a:p>
            <a:br>
              <a:rPr lang="en-US" dirty="0"/>
            </a:br>
            <a:r>
              <a:rPr lang="en-US" dirty="0"/>
              <a:t>PBT</a:t>
            </a:r>
            <a:br>
              <a:rPr lang="en-US" dirty="0"/>
            </a:br>
            <a:endParaRPr lang="en-US" sz="3200" dirty="0"/>
          </a:p>
        </p:txBody>
      </p:sp>
      <p:sp>
        <p:nvSpPr>
          <p:cNvPr id="6147" name="Rectangle 3"/>
          <p:cNvSpPr>
            <a:spLocks noGrp="1" noChangeArrowheads="1"/>
          </p:cNvSpPr>
          <p:nvPr>
            <p:ph idx="1"/>
          </p:nvPr>
        </p:nvSpPr>
        <p:spPr>
          <a:xfrm>
            <a:off x="3867912" y="868680"/>
            <a:ext cx="7315200" cy="5120640"/>
          </a:xfrm>
        </p:spPr>
        <p:txBody>
          <a:bodyPr vert="horz" wrap="square" lIns="92075" tIns="46038" rIns="92075" bIns="46038" numCol="1" rtlCol="0" anchor="t" anchorCtr="0" compatLnSpc="1">
            <a:prstTxWarp prst="textNoShape">
              <a:avLst/>
            </a:prstTxWarp>
            <a:normAutofit/>
          </a:bodyPr>
          <a:lstStyle/>
          <a:p>
            <a:endParaRPr lang="en-US" dirty="0"/>
          </a:p>
          <a:p>
            <a:endParaRPr lang="en-US" sz="2200" dirty="0"/>
          </a:p>
          <a:p>
            <a:r>
              <a:rPr lang="en-US" sz="2400" dirty="0"/>
              <a:t>A uniquely tailored, </a:t>
            </a:r>
            <a:r>
              <a:rPr lang="en-US" sz="2400" b="1" dirty="0"/>
              <a:t>hands-on</a:t>
            </a:r>
            <a:r>
              <a:rPr lang="en-US" sz="2400" dirty="0"/>
              <a:t> training approach</a:t>
            </a:r>
          </a:p>
          <a:p>
            <a:pPr lvl="1"/>
            <a:r>
              <a:rPr lang="en-US" sz="2000" dirty="0"/>
              <a:t>Series of six sequential trainings spread out over the course of several months (~18 months)</a:t>
            </a:r>
          </a:p>
          <a:p>
            <a:pPr lvl="1"/>
            <a:r>
              <a:rPr lang="en-US" sz="2000" dirty="0"/>
              <a:t>Comprised of classroom, field, and facilitation training components</a:t>
            </a:r>
          </a:p>
          <a:p>
            <a:pPr lvl="1"/>
            <a:r>
              <a:rPr lang="en-US" sz="2000" dirty="0"/>
              <a:t>Special studies “homework” assigned between sessions</a:t>
            </a:r>
          </a:p>
          <a:p>
            <a:pPr lvl="1"/>
            <a:r>
              <a:rPr lang="en-US" sz="2000" dirty="0"/>
              <a:t>Targets a small group of systems; regionally located</a:t>
            </a:r>
          </a:p>
          <a:p>
            <a:pPr lvl="1"/>
            <a:r>
              <a:rPr lang="en-US" sz="2000" dirty="0"/>
              <a:t>Instills strategic knowledge</a:t>
            </a:r>
          </a:p>
          <a:p>
            <a:pPr lvl="1"/>
            <a:r>
              <a:rPr lang="en-US" sz="2000" dirty="0"/>
              <a:t>Bridges the “knowing-doing” gap</a:t>
            </a:r>
          </a:p>
          <a:p>
            <a:pPr lvl="1"/>
            <a:r>
              <a:rPr lang="en-US" sz="2000" dirty="0"/>
              <a:t>Promotes problem solving skills</a:t>
            </a:r>
          </a:p>
          <a:p>
            <a:pPr lvl="1"/>
            <a:r>
              <a:rPr lang="en-US" sz="2000" b="1" dirty="0"/>
              <a:t>Site-specific</a:t>
            </a:r>
            <a:r>
              <a:rPr lang="en-US" sz="2000" dirty="0"/>
              <a:t> implementation</a:t>
            </a:r>
          </a:p>
          <a:p>
            <a:pPr lvl="1"/>
            <a:r>
              <a:rPr lang="en-US" sz="2000" dirty="0"/>
              <a:t>Provides an environment for positive peer interaction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016A9E-88A1-46F4-8F60-5FA6DE77E481}" type="slidenum">
              <a:rPr kumimoji="0" lang="en-US" sz="1200" b="1" i="0" u="none" strike="noStrike" kern="1200" cap="none" spc="0" normalizeH="0" baseline="0" noProof="0" smtClean="0">
                <a:ln>
                  <a:noFill/>
                </a:ln>
                <a:solidFill>
                  <a:srgbClr val="17406D"/>
                </a:soli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dirty="0">
              <a:ln>
                <a:noFill/>
              </a:ln>
              <a:solidFill>
                <a:srgbClr val="17406D"/>
              </a:solidFill>
              <a:effectLst/>
              <a:uLnTx/>
              <a:uFillTx/>
              <a:latin typeface="Corbel" panose="020B0503020204020204"/>
              <a:ea typeface="+mn-ea"/>
              <a:cs typeface="+mn-cs"/>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48883"/>
          <a:stretch/>
        </p:blipFill>
        <p:spPr>
          <a:xfrm>
            <a:off x="36029" y="6097588"/>
            <a:ext cx="779865" cy="76041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42498" y="6108498"/>
            <a:ext cx="749502" cy="749502"/>
          </a:xfrm>
          <a:prstGeom prst="rect">
            <a:avLst/>
          </a:prstGeom>
        </p:spPr>
      </p:pic>
    </p:spTree>
    <p:extLst>
      <p:ext uri="{BB962C8B-B14F-4D97-AF65-F5344CB8AC3E}">
        <p14:creationId xmlns:p14="http://schemas.microsoft.com/office/powerpoint/2010/main" val="3767161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PBT During a Pandemic</a:t>
            </a:r>
          </a:p>
        </p:txBody>
      </p:sp>
      <p:sp>
        <p:nvSpPr>
          <p:cNvPr id="3" name="Content Placeholder 2"/>
          <p:cNvSpPr>
            <a:spLocks noGrp="1"/>
          </p:cNvSpPr>
          <p:nvPr>
            <p:ph idx="1"/>
          </p:nvPr>
        </p:nvSpPr>
        <p:spPr>
          <a:xfrm>
            <a:off x="3869268" y="864107"/>
            <a:ext cx="7315200" cy="5477969"/>
          </a:xfrm>
        </p:spPr>
        <p:txBody>
          <a:bodyPr>
            <a:normAutofit/>
          </a:bodyPr>
          <a:lstStyle/>
          <a:p>
            <a:r>
              <a:rPr lang="en-US" sz="2400" dirty="0"/>
              <a:t>KY-TN D/DBP PBT</a:t>
            </a:r>
          </a:p>
          <a:p>
            <a:pPr lvl="1"/>
            <a:r>
              <a:rPr lang="en-US" sz="2200" dirty="0"/>
              <a:t>Teamed up with TDEC and USEPA TSC</a:t>
            </a:r>
          </a:p>
          <a:p>
            <a:pPr lvl="1"/>
            <a:r>
              <a:rPr lang="en-US" sz="2200" dirty="0"/>
              <a:t>Began with four systems and ended with three (invited six-eight)</a:t>
            </a:r>
          </a:p>
          <a:p>
            <a:pPr lvl="2"/>
            <a:r>
              <a:rPr lang="en-US" sz="2000" dirty="0"/>
              <a:t>Three systems produce 0.8-2.5 MGD and serve &lt;15,000</a:t>
            </a:r>
          </a:p>
          <a:p>
            <a:pPr lvl="2"/>
            <a:r>
              <a:rPr lang="en-US" sz="2000" dirty="0"/>
              <a:t>One system produces ~9 MGD and serves ~30,000</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48883"/>
          <a:stretch/>
        </p:blipFill>
        <p:spPr>
          <a:xfrm>
            <a:off x="36029" y="6097588"/>
            <a:ext cx="779865" cy="76041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2498" y="6108498"/>
            <a:ext cx="749502" cy="749502"/>
          </a:xfrm>
          <a:prstGeom prst="rect">
            <a:avLst/>
          </a:prstGeom>
        </p:spPr>
      </p:pic>
    </p:spTree>
    <p:extLst>
      <p:ext uri="{BB962C8B-B14F-4D97-AF65-F5344CB8AC3E}">
        <p14:creationId xmlns:p14="http://schemas.microsoft.com/office/powerpoint/2010/main" val="1994956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PBT During a Pandemic</a:t>
            </a:r>
          </a:p>
        </p:txBody>
      </p:sp>
      <p:sp>
        <p:nvSpPr>
          <p:cNvPr id="3" name="Content Placeholder 2"/>
          <p:cNvSpPr>
            <a:spLocks noGrp="1"/>
          </p:cNvSpPr>
          <p:nvPr>
            <p:ph idx="1"/>
          </p:nvPr>
        </p:nvSpPr>
        <p:spPr>
          <a:xfrm>
            <a:off x="3869268" y="864107"/>
            <a:ext cx="7315200" cy="5477969"/>
          </a:xfrm>
        </p:spPr>
        <p:txBody>
          <a:bodyPr>
            <a:normAutofit/>
          </a:bodyPr>
          <a:lstStyle/>
          <a:p>
            <a:pPr lvl="1"/>
            <a:r>
              <a:rPr lang="en-US" sz="2200" dirty="0"/>
              <a:t>Timeline of Events</a:t>
            </a:r>
          </a:p>
          <a:p>
            <a:pPr lvl="2"/>
            <a:r>
              <a:rPr lang="en-US" sz="2000" dirty="0"/>
              <a:t>June 19, 2019—Session 1</a:t>
            </a:r>
          </a:p>
          <a:p>
            <a:pPr lvl="2"/>
            <a:r>
              <a:rPr lang="en-US" sz="2000" dirty="0"/>
              <a:t> September 5, 2019—Session 2 </a:t>
            </a:r>
          </a:p>
          <a:p>
            <a:pPr lvl="2"/>
            <a:r>
              <a:rPr lang="en-US" sz="2000" dirty="0"/>
              <a:t>December 12, 2019—Session 3; Session 4 scheduled for April 2020</a:t>
            </a:r>
          </a:p>
          <a:p>
            <a:pPr lvl="2"/>
            <a:r>
              <a:rPr lang="en-US" sz="2000" dirty="0"/>
              <a:t>March 2020—DUN, DUN, DUNNNNNN…COVID-19; Session 4 cancelled until further notice</a:t>
            </a:r>
          </a:p>
          <a:p>
            <a:pPr lvl="2"/>
            <a:r>
              <a:rPr lang="en-US" sz="2000" dirty="0"/>
              <a:t>November 5, 2020—Session 4 was held via Microsoft Teams</a:t>
            </a:r>
          </a:p>
          <a:p>
            <a:pPr lvl="2"/>
            <a:r>
              <a:rPr lang="en-US" sz="2000" dirty="0"/>
              <a:t>April 21, 2021—Session 5 was a two-hour meeting via Microsoft Teams to closeout the series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48883"/>
          <a:stretch/>
        </p:blipFill>
        <p:spPr>
          <a:xfrm>
            <a:off x="36029" y="6097588"/>
            <a:ext cx="779865" cy="76041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2498" y="6108498"/>
            <a:ext cx="749502" cy="749502"/>
          </a:xfrm>
          <a:prstGeom prst="rect">
            <a:avLst/>
          </a:prstGeom>
        </p:spPr>
      </p:pic>
    </p:spTree>
    <p:extLst>
      <p:ext uri="{BB962C8B-B14F-4D97-AF65-F5344CB8AC3E}">
        <p14:creationId xmlns:p14="http://schemas.microsoft.com/office/powerpoint/2010/main" val="16528195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PBT During a Pandemic—Lessons Learned</a:t>
            </a:r>
          </a:p>
        </p:txBody>
      </p:sp>
      <p:sp>
        <p:nvSpPr>
          <p:cNvPr id="3" name="Content Placeholder 2"/>
          <p:cNvSpPr>
            <a:spLocks noGrp="1"/>
          </p:cNvSpPr>
          <p:nvPr>
            <p:ph idx="1"/>
          </p:nvPr>
        </p:nvSpPr>
        <p:spPr/>
        <p:txBody>
          <a:bodyPr/>
          <a:lstStyle/>
          <a:p>
            <a:r>
              <a:rPr lang="en-US" dirty="0"/>
              <a:t>We allowed too much time to pass between sessions.</a:t>
            </a:r>
          </a:p>
          <a:p>
            <a:pPr lvl="1"/>
            <a:r>
              <a:rPr lang="en-US" dirty="0"/>
              <a:t>Held off in hopes of hosting in-person</a:t>
            </a:r>
          </a:p>
          <a:p>
            <a:pPr lvl="1"/>
            <a:r>
              <a:rPr lang="en-US" dirty="0"/>
              <a:t>Lost momentum &amp; interest</a:t>
            </a:r>
          </a:p>
          <a:p>
            <a:r>
              <a:rPr lang="en-US" dirty="0"/>
              <a:t>Systems were experiencing staffing issues and heavy workloads as result of the virus.</a:t>
            </a:r>
          </a:p>
          <a:p>
            <a:r>
              <a:rPr lang="en-US" dirty="0"/>
              <a:t>The PBT is designed to be hands-on—that is one reason it is so effective.</a:t>
            </a:r>
          </a:p>
          <a:p>
            <a:pPr lvl="1"/>
            <a:r>
              <a:rPr lang="en-US" dirty="0"/>
              <a:t>Lost the synergy created when gathered as a group working together</a:t>
            </a:r>
          </a:p>
          <a:p>
            <a:pPr lvl="1"/>
            <a:r>
              <a:rPr lang="en-US" dirty="0"/>
              <a:t>This training structure is not suitable for a virtual platform—especially with smaller systems.</a:t>
            </a:r>
          </a:p>
          <a:p>
            <a:r>
              <a:rPr lang="en-US" dirty="0"/>
              <a:t>Systems that completed the series demonstrated improved performance and lowered DBP levels—Success!</a:t>
            </a:r>
          </a:p>
          <a:p>
            <a:pPr lvl="1"/>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48883"/>
          <a:stretch/>
        </p:blipFill>
        <p:spPr>
          <a:xfrm>
            <a:off x="36029" y="6097588"/>
            <a:ext cx="779865" cy="76041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2498" y="6108498"/>
            <a:ext cx="749502" cy="749502"/>
          </a:xfrm>
          <a:prstGeom prst="rect">
            <a:avLst/>
          </a:prstGeom>
        </p:spPr>
      </p:pic>
    </p:spTree>
    <p:extLst>
      <p:ext uri="{BB962C8B-B14F-4D97-AF65-F5344CB8AC3E}">
        <p14:creationId xmlns:p14="http://schemas.microsoft.com/office/powerpoint/2010/main" val="33395974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80177"/>
            <a:ext cx="12192000" cy="53102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orbel" panose="020B0503020204020204"/>
                <a:ea typeface="+mn-ea"/>
                <a:cs typeface="+mn-cs"/>
              </a:rPr>
              <a:t>AWOP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orbel" panose="020B0503020204020204"/>
                <a:ea typeface="+mn-ea"/>
                <a:cs typeface="+mn-cs"/>
              </a:rPr>
              <a:t>Story Map</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r="48883"/>
          <a:stretch/>
        </p:blipFill>
        <p:spPr>
          <a:xfrm>
            <a:off x="36029" y="6097588"/>
            <a:ext cx="779865" cy="760412"/>
          </a:xfrm>
          <a:prstGeom prst="rect">
            <a:avLst/>
          </a:prstGeom>
        </p:spPr>
      </p:pic>
      <p:sp>
        <p:nvSpPr>
          <p:cNvPr id="5" name="Rectangle 4"/>
          <p:cNvSpPr/>
          <p:nvPr/>
        </p:nvSpPr>
        <p:spPr>
          <a:xfrm>
            <a:off x="6249798" y="529715"/>
            <a:ext cx="5942202" cy="486561"/>
          </a:xfrm>
          <a:prstGeom prst="rect">
            <a:avLst/>
          </a:prstGeom>
          <a:solidFill>
            <a:srgbClr val="E0E0E0"/>
          </a:solidFill>
          <a:ln>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2498" y="6108498"/>
            <a:ext cx="749502" cy="749502"/>
          </a:xfrm>
          <a:prstGeom prst="rect">
            <a:avLst/>
          </a:prstGeom>
        </p:spPr>
      </p:pic>
    </p:spTree>
    <p:extLst>
      <p:ext uri="{BB962C8B-B14F-4D97-AF65-F5344CB8AC3E}">
        <p14:creationId xmlns:p14="http://schemas.microsoft.com/office/powerpoint/2010/main" val="3815402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AWOP </a:t>
            </a:r>
            <a:br>
              <a:rPr lang="en-US" dirty="0"/>
            </a:br>
            <a:r>
              <a:rPr lang="en-US" dirty="0"/>
              <a:t>Story Map</a:t>
            </a:r>
          </a:p>
        </p:txBody>
      </p:sp>
      <p:sp>
        <p:nvSpPr>
          <p:cNvPr id="3" name="Content Placeholder 2"/>
          <p:cNvSpPr>
            <a:spLocks noGrp="1"/>
          </p:cNvSpPr>
          <p:nvPr>
            <p:ph idx="1"/>
          </p:nvPr>
        </p:nvSpPr>
        <p:spPr/>
        <p:txBody>
          <a:bodyPr>
            <a:normAutofit/>
          </a:bodyPr>
          <a:lstStyle/>
          <a:p>
            <a:r>
              <a:rPr lang="en-US" sz="2400" dirty="0"/>
              <a:t>Began discussing the idea of development in the fall of 2019</a:t>
            </a:r>
          </a:p>
          <a:p>
            <a:r>
              <a:rPr lang="en-US" sz="2400" dirty="0"/>
              <a:t>When site visits came to a screeching halt</a:t>
            </a:r>
            <a:r>
              <a:rPr lang="en-US" sz="2400"/>
              <a:t>, we </a:t>
            </a:r>
            <a:r>
              <a:rPr lang="en-US" sz="2400" dirty="0"/>
              <a:t>decided to visit some “back-burner” items</a:t>
            </a:r>
          </a:p>
          <a:p>
            <a:pPr lvl="1"/>
            <a:r>
              <a:rPr lang="en-US" sz="2000" dirty="0"/>
              <a:t>AWOP Story Map! </a:t>
            </a:r>
          </a:p>
          <a:p>
            <a:r>
              <a:rPr lang="en-US" sz="2400" dirty="0"/>
              <a:t>Started working with the GIS &amp; Data Analysis Section on March 18, 2020</a:t>
            </a:r>
          </a:p>
          <a:p>
            <a:r>
              <a:rPr lang="en-US" sz="2400" dirty="0"/>
              <a:t>The KY AWOP Story Map went live on June 18, 2020</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48883"/>
          <a:stretch/>
        </p:blipFill>
        <p:spPr>
          <a:xfrm>
            <a:off x="36029" y="6097588"/>
            <a:ext cx="779865" cy="76041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2498" y="6108498"/>
            <a:ext cx="749502" cy="749502"/>
          </a:xfrm>
          <a:prstGeom prst="rect">
            <a:avLst/>
          </a:prstGeom>
        </p:spPr>
      </p:pic>
    </p:spTree>
    <p:extLst>
      <p:ext uri="{BB962C8B-B14F-4D97-AF65-F5344CB8AC3E}">
        <p14:creationId xmlns:p14="http://schemas.microsoft.com/office/powerpoint/2010/main" val="2489109129"/>
      </p:ext>
    </p:extLst>
  </p:cSld>
  <p:clrMapOvr>
    <a:masterClrMapping/>
  </p:clrMapOvr>
</p:sld>
</file>

<file path=ppt/theme/theme1.xml><?xml version="1.0" encoding="utf-8"?>
<a:theme xmlns:a="http://schemas.openxmlformats.org/drawingml/2006/main" name="Frame">
  <a:themeElements>
    <a:clrScheme name="Custom 1">
      <a:dk1>
        <a:sysClr val="windowText" lastClr="000000"/>
      </a:dk1>
      <a:lt1>
        <a:sysClr val="window" lastClr="FFFFFF"/>
      </a:lt1>
      <a:dk2>
        <a:srgbClr val="17406D"/>
      </a:dk2>
      <a:lt2>
        <a:srgbClr val="DBEFF9"/>
      </a:lt2>
      <a:accent1>
        <a:srgbClr val="17406D"/>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RP">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3 DPH BASE">
      <a:dk1>
        <a:sysClr val="windowText" lastClr="000000"/>
      </a:dk1>
      <a:lt1>
        <a:sysClr val="window" lastClr="FFFFFF"/>
      </a:lt1>
      <a:dk2>
        <a:srgbClr val="44546A"/>
      </a:dk2>
      <a:lt2>
        <a:srgbClr val="E7E6E6"/>
      </a:lt2>
      <a:accent1>
        <a:srgbClr val="0082C8"/>
      </a:accent1>
      <a:accent2>
        <a:srgbClr val="5BC2A4"/>
      </a:accent2>
      <a:accent3>
        <a:srgbClr val="7030A0"/>
      </a:accent3>
      <a:accent4>
        <a:srgbClr val="2EC0C5"/>
      </a:accent4>
      <a:accent5>
        <a:srgbClr val="FF5121"/>
      </a:accent5>
      <a:accent6>
        <a:srgbClr val="7F7F7F"/>
      </a:accent6>
      <a:hlink>
        <a:srgbClr val="0563C1"/>
      </a:hlink>
      <a:folHlink>
        <a:srgbClr val="48A1FA"/>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9689F5E-AF90-4CDA-898F-3FAA5B6FD1D7}" vid="{B2ED84E0-2DD9-44C5-94C8-4F86470092A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2416</Words>
  <Application>Microsoft Office PowerPoint</Application>
  <PresentationFormat>Widescreen</PresentationFormat>
  <Paragraphs>312</Paragraphs>
  <Slides>37</Slides>
  <Notes>14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37</vt:i4>
      </vt:variant>
    </vt:vector>
  </HeadingPairs>
  <TitlesOfParts>
    <vt:vector size="47" baseType="lpstr">
      <vt:lpstr>Arial</vt:lpstr>
      <vt:lpstr>Arial Rounded MT Bold</vt:lpstr>
      <vt:lpstr>Calibri</vt:lpstr>
      <vt:lpstr>Corbel</vt:lpstr>
      <vt:lpstr>Courier New</vt:lpstr>
      <vt:lpstr>Lucida Calligraphy</vt:lpstr>
      <vt:lpstr>Wingdings 2</vt:lpstr>
      <vt:lpstr>Frame</vt:lpstr>
      <vt:lpstr>1_Office Theme</vt:lpstr>
      <vt:lpstr>2_Office Theme</vt:lpstr>
      <vt:lpstr>Pandemic Lessons Learned </vt:lpstr>
      <vt:lpstr>Overview</vt:lpstr>
      <vt:lpstr>PowerPoint Presentation</vt:lpstr>
      <vt:lpstr> PBT </vt:lpstr>
      <vt:lpstr>PBT During a Pandemic</vt:lpstr>
      <vt:lpstr>PBT During a Pandemic</vt:lpstr>
      <vt:lpstr>PBT During a Pandemic—Lessons Learned</vt:lpstr>
      <vt:lpstr>PowerPoint Presentation</vt:lpstr>
      <vt:lpstr>AWOP  Story Map</vt:lpstr>
      <vt:lpstr>AWOP Story Map</vt:lpstr>
      <vt:lpstr>AWOP  Story Map—Lessons Learned </vt:lpstr>
      <vt:lpstr>Jackie Logsdon Drinking Water Technical Assistance Division of Water Kentucky Department for Environmental Protection</vt:lpstr>
      <vt:lpstr>Pandemic Lessons Learned (Louisiana)</vt:lpstr>
      <vt:lpstr>Background </vt:lpstr>
      <vt:lpstr>PAI-facilitated Virtual Training – Series #1 Groundwater Optimization </vt:lpstr>
      <vt:lpstr>PAI Virtual Training – Series #2 Chloramine Optimization Concepts</vt:lpstr>
      <vt:lpstr>PAI-Developed Follow Up Workshops Integrating Lessons Learned </vt:lpstr>
      <vt:lpstr>PowerPoint Presentation</vt:lpstr>
      <vt:lpstr>LDH-hosted Virtual Operator Training: Chloramine Optimization Concepts</vt:lpstr>
      <vt:lpstr>Virtual Operator Training – Nov 2020</vt:lpstr>
      <vt:lpstr>Virtual Operator Training – Nov 2020</vt:lpstr>
      <vt:lpstr>Virtual Operator Training – Dec 2020</vt:lpstr>
      <vt:lpstr>AWOP Core Team Virtual Operator Training Subgroup (VOTS)</vt:lpstr>
      <vt:lpstr>UPCOMING LDH-hosted VOT: Back-to-Basics Concepts</vt:lpstr>
      <vt:lpstr>Pandemic Lessons Learned (Louisiana) QUESTIONS?</vt:lpstr>
      <vt:lpstr>PowerPoint Presentation</vt:lpstr>
      <vt:lpstr>Presentation Outline</vt:lpstr>
      <vt:lpstr>DWS Background</vt:lpstr>
      <vt:lpstr>Pandemic in 2020 and Sanitary Surveys</vt:lpstr>
      <vt:lpstr>Pandemic in 2020 and Sanitary Surveys</vt:lpstr>
      <vt:lpstr>Remote Sanitary Surveys </vt:lpstr>
      <vt:lpstr>Remote Sanitary Surveys </vt:lpstr>
      <vt:lpstr>Remote Sanitary Surveys </vt:lpstr>
      <vt:lpstr>Challenges of Remote Sanitary Surveys </vt:lpstr>
      <vt:lpstr>Benefits of Remote Sanitary Surveys </vt:lpstr>
      <vt:lpstr>Lessons Learned in CT </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Pandemic Lessons Learned </dc:title>
  <dc:creator>Kevin Letterly</dc:creator>
  <cp:lastModifiedBy>Kevin Letterly</cp:lastModifiedBy>
  <cp:revision>1</cp:revision>
  <dcterms:created xsi:type="dcterms:W3CDTF">2021-07-29T16:10:18Z</dcterms:created>
  <dcterms:modified xsi:type="dcterms:W3CDTF">2021-07-29T16:11:23Z</dcterms:modified>
</cp:coreProperties>
</file>