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tags/tag21.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6.xml" ContentType="application/vnd.openxmlformats-officedocument.presentationml.tags+xml"/>
  <Override PartName="/ppt/tags/tag25.xml" ContentType="application/vnd.openxmlformats-officedocument.presentationml.tags+xml"/>
  <Override PartName="/ppt/tags/tag19.xml" ContentType="application/vnd.openxmlformats-officedocument.presentationml.tags+xml"/>
  <Override PartName="/ppt/tags/tag22.xml" ContentType="application/vnd.openxmlformats-officedocument.presentationml.tags+xml"/>
  <Override PartName="/ppt/tags/tag2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ustom.xml" ContentType="application/vnd.openxmlformats-officedocument.custom-properties+xml"/>
  <Override PartName="/ppt/tags/tag17.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9"/>
  </p:notesMasterIdLst>
  <p:handoutMasterIdLst>
    <p:handoutMasterId r:id="rId30"/>
  </p:handoutMasterIdLst>
  <p:sldIdLst>
    <p:sldId id="407" r:id="rId3"/>
    <p:sldId id="465" r:id="rId4"/>
    <p:sldId id="431" r:id="rId5"/>
    <p:sldId id="464" r:id="rId6"/>
    <p:sldId id="429" r:id="rId7"/>
    <p:sldId id="459" r:id="rId8"/>
    <p:sldId id="432" r:id="rId9"/>
    <p:sldId id="375" r:id="rId10"/>
    <p:sldId id="445" r:id="rId11"/>
    <p:sldId id="440" r:id="rId12"/>
    <p:sldId id="436" r:id="rId13"/>
    <p:sldId id="437" r:id="rId14"/>
    <p:sldId id="447" r:id="rId15"/>
    <p:sldId id="449" r:id="rId16"/>
    <p:sldId id="454" r:id="rId17"/>
    <p:sldId id="450" r:id="rId18"/>
    <p:sldId id="451" r:id="rId19"/>
    <p:sldId id="452" r:id="rId20"/>
    <p:sldId id="453" r:id="rId21"/>
    <p:sldId id="455" r:id="rId22"/>
    <p:sldId id="457" r:id="rId23"/>
    <p:sldId id="458" r:id="rId24"/>
    <p:sldId id="460" r:id="rId25"/>
    <p:sldId id="461" r:id="rId26"/>
    <p:sldId id="462" r:id="rId27"/>
    <p:sldId id="374"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5DC1-99C8-4469-8ACA-F8C50B697D42}">
          <p14:sldIdLst>
            <p14:sldId id="407"/>
            <p14:sldId id="465"/>
            <p14:sldId id="431"/>
            <p14:sldId id="464"/>
            <p14:sldId id="429"/>
            <p14:sldId id="459"/>
            <p14:sldId id="432"/>
            <p14:sldId id="375"/>
            <p14:sldId id="445"/>
            <p14:sldId id="440"/>
            <p14:sldId id="436"/>
            <p14:sldId id="437"/>
            <p14:sldId id="447"/>
            <p14:sldId id="449"/>
            <p14:sldId id="454"/>
            <p14:sldId id="450"/>
            <p14:sldId id="451"/>
            <p14:sldId id="452"/>
            <p14:sldId id="453"/>
            <p14:sldId id="455"/>
            <p14:sldId id="457"/>
            <p14:sldId id="458"/>
            <p14:sldId id="460"/>
            <p14:sldId id="461"/>
            <p14:sldId id="462"/>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McNamara" initials="WJ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6691C6"/>
    <a:srgbClr val="FF0000"/>
    <a:srgbClr val="B00000"/>
    <a:srgbClr val="660033"/>
    <a:srgbClr val="FF9933"/>
    <a:srgbClr val="FFFF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25" autoAdjust="0"/>
    <p:restoredTop sz="62690" autoAdjust="0"/>
  </p:normalViewPr>
  <p:slideViewPr>
    <p:cSldViewPr snapToGrid="0">
      <p:cViewPr varScale="1">
        <p:scale>
          <a:sx n="68" d="100"/>
          <a:sy n="68" d="100"/>
        </p:scale>
        <p:origin x="1314" y="60"/>
      </p:cViewPr>
      <p:guideLst>
        <p:guide orient="horz" pos="2160"/>
        <p:guide pos="2880"/>
      </p:guideLst>
    </p:cSldViewPr>
  </p:slideViewPr>
  <p:outlineViewPr>
    <p:cViewPr>
      <p:scale>
        <a:sx n="33" d="100"/>
        <a:sy n="33" d="100"/>
      </p:scale>
      <p:origin x="0" y="846"/>
    </p:cViewPr>
  </p:outlineViewPr>
  <p:notesTextViewPr>
    <p:cViewPr>
      <p:scale>
        <a:sx n="1" d="1"/>
        <a:sy n="1" d="1"/>
      </p:scale>
      <p:origin x="0" y="0"/>
    </p:cViewPr>
  </p:notesTextViewPr>
  <p:sorterViewPr>
    <p:cViewPr>
      <p:scale>
        <a:sx n="100" d="100"/>
        <a:sy n="100" d="100"/>
      </p:scale>
      <p:origin x="0" y="2892"/>
    </p:cViewPr>
  </p:sorterViewPr>
  <p:notesViewPr>
    <p:cSldViewPr snapToGrid="0">
      <p:cViewPr varScale="1">
        <p:scale>
          <a:sx n="79" d="100"/>
          <a:sy n="79" d="100"/>
        </p:scale>
        <p:origin x="336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DFE0553-1A50-4807-9AF4-C43DC7F47133}" type="datetimeFigureOut">
              <a:rPr lang="en-US" smtClean="0"/>
              <a:t>2/1/2019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1755DA-6581-4509-ABB6-D04412D65AB5}" type="slidenum">
              <a:rPr lang="en-US" smtClean="0"/>
              <a:t>‹#›</a:t>
            </a:fld>
            <a:endParaRPr lang="en-US"/>
          </a:p>
        </p:txBody>
      </p:sp>
    </p:spTree>
    <p:extLst>
      <p:ext uri="{BB962C8B-B14F-4D97-AF65-F5344CB8AC3E}">
        <p14:creationId xmlns:p14="http://schemas.microsoft.com/office/powerpoint/2010/main" val="41753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5E4C806-AE60-4811-AD02-7E84F0A3B391}" type="datetimeFigureOut">
              <a:rPr lang="en-US" smtClean="0"/>
              <a:t>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F8A644C-0679-4A3A-8FF3-D9D0A33A6EE8}" type="slidenum">
              <a:rPr lang="en-US" smtClean="0"/>
              <a:t>‹#›</a:t>
            </a:fld>
            <a:endParaRPr lang="en-US"/>
          </a:p>
        </p:txBody>
      </p:sp>
    </p:spTree>
    <p:extLst>
      <p:ext uri="{BB962C8B-B14F-4D97-AF65-F5344CB8AC3E}">
        <p14:creationId xmlns:p14="http://schemas.microsoft.com/office/powerpoint/2010/main" val="84530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Welcome to the Disinfection Requirements rule training.</a:t>
            </a:r>
          </a:p>
          <a:p>
            <a:r>
              <a:rPr lang="en-US" b="1" i="1" u="sng" dirty="0"/>
              <a:t>Introduce instructors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936676E-360D-4202-804B-EC8B0BF31BE0}" type="slidenum">
              <a:rPr lang="en-US" smtClean="0"/>
              <a:pPr eaLnBrk="1" hangingPunct="1"/>
              <a:t>1</a:t>
            </a:fld>
            <a:endParaRPr lang="en-US"/>
          </a:p>
        </p:txBody>
      </p:sp>
    </p:spTree>
    <p:extLst>
      <p:ext uri="{BB962C8B-B14F-4D97-AF65-F5344CB8AC3E}">
        <p14:creationId xmlns:p14="http://schemas.microsoft.com/office/powerpoint/2010/main" val="277041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ea typeface="Times New Roman" panose="02020603050405020304" pitchFamily="18" charset="0"/>
                <a:cs typeface="Times New Roman" panose="02020603050405020304" pitchFamily="18" charset="0"/>
              </a:rPr>
              <a:t>Some microbes produce </a:t>
            </a:r>
            <a:r>
              <a:rPr lang="en-US" sz="1200" b="1" dirty="0">
                <a:ea typeface="Times New Roman" panose="02020603050405020304" pitchFamily="18" charset="0"/>
                <a:cs typeface="Times New Roman" panose="02020603050405020304" pitchFamily="18" charset="0"/>
              </a:rPr>
              <a:t>biofilms</a:t>
            </a:r>
            <a:r>
              <a:rPr lang="en-US" sz="1200" dirty="0">
                <a:ea typeface="Times New Roman" panose="02020603050405020304" pitchFamily="18" charset="0"/>
                <a:cs typeface="Times New Roman" panose="02020603050405020304" pitchFamily="18" charset="0"/>
              </a:rPr>
              <a:t> in the distribution system: </a:t>
            </a:r>
          </a:p>
          <a:p>
            <a:pPr>
              <a:spcAft>
                <a:spcPts val="600"/>
              </a:spcAft>
            </a:pPr>
            <a:endParaRPr lang="en-US" sz="1200" b="1" i="1" u="sng" dirty="0">
              <a:ea typeface="Times New Roman" panose="02020603050405020304" pitchFamily="18" charset="0"/>
              <a:cs typeface="Times New Roman" panose="02020603050405020304" pitchFamily="18" charset="0"/>
            </a:endParaRPr>
          </a:p>
          <a:p>
            <a:pPr>
              <a:spcAft>
                <a:spcPts val="600"/>
              </a:spcAft>
            </a:pPr>
            <a:r>
              <a:rPr lang="en-US" sz="1200" b="1" i="1" u="sng" dirty="0">
                <a:ea typeface="Times New Roman" panose="02020603050405020304" pitchFamily="18" charset="0"/>
                <a:cs typeface="Times New Roman" panose="02020603050405020304" pitchFamily="18" charset="0"/>
              </a:rPr>
              <a:t>Advance Slide:</a:t>
            </a:r>
          </a:p>
          <a:p>
            <a:pPr marL="457200" marR="0" lvl="0" indent="-457200">
              <a:spcBef>
                <a:spcPts val="0"/>
              </a:spcBef>
              <a:spcAft>
                <a:spcPts val="600"/>
              </a:spcAft>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Biofilms can trap other material, organisms and contaminants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1" i="1" u="sng" dirty="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i="1" u="sng" dirty="0">
                <a:ea typeface="Times New Roman" panose="02020603050405020304" pitchFamily="18" charset="0"/>
                <a:cs typeface="Times New Roman" panose="02020603050405020304" pitchFamily="18" charset="0"/>
              </a:rPr>
              <a:t>Advance Slide:</a:t>
            </a:r>
          </a:p>
          <a:p>
            <a:pPr marL="457200" marR="0" lvl="0" indent="-457200">
              <a:spcBef>
                <a:spcPts val="0"/>
              </a:spcBef>
              <a:spcAft>
                <a:spcPts val="600"/>
              </a:spcAft>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Under various circumstances, biofilms can release trapped </a:t>
            </a:r>
            <a:r>
              <a:rPr lang="en-US" sz="1200" dirty="0">
                <a:cs typeface="Times New Roman" panose="02020603050405020304" pitchFamily="18" charset="0"/>
              </a:rPr>
              <a:t>contaminants through a slow release mechanism</a:t>
            </a:r>
            <a:endParaRPr lang="en-US" sz="1200" dirty="0">
              <a:ea typeface="Times New Roman" panose="02020603050405020304" pitchFamily="18"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10</a:t>
            </a:fld>
            <a:endParaRPr lang="en-US"/>
          </a:p>
        </p:txBody>
      </p:sp>
    </p:spTree>
    <p:extLst>
      <p:ext uri="{BB962C8B-B14F-4D97-AF65-F5344CB8AC3E}">
        <p14:creationId xmlns:p14="http://schemas.microsoft.com/office/powerpoint/2010/main" val="309770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dirty="0">
                <a:ea typeface="Times New Roman" panose="02020603050405020304" pitchFamily="18" charset="0"/>
                <a:cs typeface="Times New Roman" panose="02020603050405020304" pitchFamily="18" charset="0"/>
              </a:rPr>
              <a:t>There are several factors that that influence pathogen survival and growth in the distribution system, including:</a:t>
            </a:r>
          </a:p>
          <a:p>
            <a:pPr>
              <a:spcBef>
                <a:spcPts val="1200"/>
              </a:spcBef>
              <a:spcAft>
                <a:spcPts val="600"/>
              </a:spcAft>
            </a:pPr>
            <a:endParaRPr lang="en-US" b="1" i="1" u="sng" dirty="0">
              <a:ea typeface="Calibri" panose="020F0502020204030204" pitchFamily="34" charset="0"/>
              <a:cs typeface="Times New Roman" panose="02020603050405020304" pitchFamily="18" charset="0"/>
            </a:endParaRPr>
          </a:p>
          <a:p>
            <a:pPr>
              <a:spcBef>
                <a:spcPts val="1200"/>
              </a:spcBef>
              <a:spcAft>
                <a:spcPts val="600"/>
              </a:spcAft>
            </a:pPr>
            <a:r>
              <a:rPr lang="en-US" b="1" i="1" u="sng" dirty="0">
                <a:ea typeface="Calibri" panose="020F0502020204030204" pitchFamily="34" charset="0"/>
                <a:cs typeface="Times New Roman" panose="02020603050405020304" pitchFamily="18" charset="0"/>
              </a:rPr>
              <a:t>(Advance Slide for each bullet)</a:t>
            </a:r>
          </a:p>
          <a:p>
            <a:pPr marL="457200" marR="0" lvl="0" indent="-457200">
              <a:spcBef>
                <a:spcPts val="0"/>
              </a:spcBef>
              <a:spcAft>
                <a:spcPts val="60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Water chemistry (temperature, pH, </a:t>
            </a:r>
            <a:r>
              <a:rPr lang="en-US" dirty="0" err="1">
                <a:ea typeface="Times New Roman" panose="02020603050405020304" pitchFamily="18" charset="0"/>
                <a:cs typeface="Times New Roman" panose="02020603050405020304" pitchFamily="18" charset="0"/>
              </a:rPr>
              <a:t>etc</a:t>
            </a:r>
            <a:r>
              <a:rPr lang="en-US" dirty="0">
                <a:ea typeface="Times New Roman" panose="02020603050405020304" pitchFamily="18"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Presence of nutrients</a:t>
            </a:r>
            <a:endParaRPr lang="en-US"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System hydraulics</a:t>
            </a:r>
            <a:endParaRPr lang="en-US"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dirty="0">
                <a:ea typeface="Times New Roman" panose="02020603050405020304" pitchFamily="18" charset="0"/>
                <a:cs typeface="Times New Roman" panose="02020603050405020304" pitchFamily="18" charset="0"/>
              </a:rPr>
              <a:t>Sediment accumulation</a:t>
            </a:r>
            <a:endParaRPr lang="en-US"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b="0" dirty="0">
                <a:ea typeface="Times New Roman" panose="02020603050405020304" pitchFamily="18" charset="0"/>
                <a:cs typeface="Times New Roman" panose="02020603050405020304" pitchFamily="18" charset="0"/>
              </a:rPr>
              <a:t>and the </a:t>
            </a:r>
            <a:r>
              <a:rPr lang="en-US" b="1" dirty="0">
                <a:ea typeface="Times New Roman" panose="02020603050405020304" pitchFamily="18" charset="0"/>
                <a:cs typeface="Times New Roman" panose="02020603050405020304" pitchFamily="18" charset="0"/>
              </a:rPr>
              <a:t>Presence (or absence) of disinfectant residual…</a:t>
            </a:r>
            <a:endParaRPr lang="en-US" dirty="0">
              <a:effectLst/>
              <a:ea typeface="Calibri" panose="020F0502020204030204" pitchFamily="34" charset="0"/>
              <a:cs typeface="Times New Roman" panose="02020603050405020304" pitchFamily="18" charset="0"/>
            </a:endParaRPr>
          </a:p>
          <a:p>
            <a:endParaRPr lang="en-US" b="0" dirty="0"/>
          </a:p>
          <a:p>
            <a:r>
              <a:rPr lang="en-US" b="0" dirty="0"/>
              <a:t>…which can be controlled and is the basis for the DRR.  </a:t>
            </a:r>
          </a:p>
        </p:txBody>
      </p:sp>
      <p:sp>
        <p:nvSpPr>
          <p:cNvPr id="4" name="Slide Number Placeholder 3"/>
          <p:cNvSpPr>
            <a:spLocks noGrp="1"/>
          </p:cNvSpPr>
          <p:nvPr>
            <p:ph type="sldNum" sz="quarter" idx="10"/>
          </p:nvPr>
        </p:nvSpPr>
        <p:spPr/>
        <p:txBody>
          <a:bodyPr/>
          <a:lstStyle/>
          <a:p>
            <a:fld id="{5F8A644C-0679-4A3A-8FF3-D9D0A33A6EE8}" type="slidenum">
              <a:rPr lang="en-US" smtClean="0"/>
              <a:t>11</a:t>
            </a:fld>
            <a:endParaRPr lang="en-US"/>
          </a:p>
        </p:txBody>
      </p:sp>
    </p:spTree>
    <p:extLst>
      <p:ext uri="{BB962C8B-B14F-4D97-AF65-F5344CB8AC3E}">
        <p14:creationId xmlns:p14="http://schemas.microsoft.com/office/powerpoint/2010/main" val="158787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ea typeface="Times New Roman" panose="02020603050405020304" pitchFamily="18" charset="0"/>
                <a:cs typeface="Times New Roman" panose="02020603050405020304" pitchFamily="18" charset="0"/>
              </a:rPr>
              <a:t>So with this information on distribution systems in mind, we know that the maintenance of an adequate residual:</a:t>
            </a:r>
          </a:p>
          <a:p>
            <a:pPr>
              <a:lnSpc>
                <a:spcPct val="115000"/>
              </a:lnSpc>
              <a:spcAft>
                <a:spcPts val="1000"/>
              </a:spcAft>
            </a:pPr>
            <a:endParaRPr lang="en-US" dirty="0">
              <a:ea typeface="Times New Roman" panose="02020603050405020304" pitchFamily="18" charset="0"/>
              <a:cs typeface="Times New Roman" panose="02020603050405020304" pitchFamily="18" charset="0"/>
            </a:endParaRPr>
          </a:p>
          <a:p>
            <a:pPr>
              <a:lnSpc>
                <a:spcPct val="115000"/>
              </a:lnSpc>
              <a:spcAft>
                <a:spcPts val="1000"/>
              </a:spcAft>
            </a:pPr>
            <a:r>
              <a:rPr lang="en-US" dirty="0">
                <a:ea typeface="Times New Roman" panose="02020603050405020304" pitchFamily="18" charset="0"/>
                <a:cs typeface="Times New Roman" panose="02020603050405020304" pitchFamily="18" charset="0"/>
              </a:rPr>
              <a:t>1. Prevents or limits regrowth of microorganisms in the distribution system</a:t>
            </a:r>
          </a:p>
          <a:p>
            <a:pPr marL="0" lvl="0" indent="0">
              <a:buFont typeface="+mj-lt"/>
              <a:buNone/>
            </a:pPr>
            <a:endParaRPr lang="en-US" b="1" i="1" u="sng" dirty="0">
              <a:ea typeface="Calibri" panose="020F0502020204030204" pitchFamily="34" charset="0"/>
              <a:cs typeface="Times New Roman" panose="02020603050405020304" pitchFamily="18" charset="0"/>
            </a:endParaRPr>
          </a:p>
          <a:p>
            <a:pPr marL="0" lvl="0" indent="0">
              <a:buFont typeface="+mj-lt"/>
              <a:buNone/>
            </a:pPr>
            <a:r>
              <a:rPr lang="en-US" b="1" i="1" u="sng" dirty="0">
                <a:ea typeface="Calibri" panose="020F0502020204030204" pitchFamily="34" charset="0"/>
                <a:cs typeface="Times New Roman" panose="02020603050405020304" pitchFamily="18" charset="0"/>
              </a:rPr>
              <a:t>Advance Slide:</a:t>
            </a:r>
          </a:p>
          <a:p>
            <a:pPr marL="0" lvl="0" indent="0">
              <a:spcAft>
                <a:spcPts val="800"/>
              </a:spcAft>
              <a:buFont typeface="+mj-lt"/>
              <a:buNone/>
            </a:pPr>
            <a:r>
              <a:rPr lang="en-US" dirty="0">
                <a:ea typeface="Times New Roman" panose="02020603050405020304" pitchFamily="18" charset="0"/>
                <a:cs typeface="Times New Roman" panose="02020603050405020304" pitchFamily="18" charset="0"/>
              </a:rPr>
              <a:t>2. And it inactivates microorganisms that may enter the system through:</a:t>
            </a:r>
          </a:p>
          <a:p>
            <a:pPr marL="1200150" lvl="2" indent="-285750">
              <a:buFont typeface="Arial" panose="020B0604020202020204" pitchFamily="34" charset="0"/>
              <a:buChar char="•"/>
            </a:pPr>
            <a:r>
              <a:rPr lang="en-US" dirty="0">
                <a:ea typeface="Times New Roman" panose="02020603050405020304" pitchFamily="18" charset="0"/>
                <a:cs typeface="Times New Roman" panose="02020603050405020304" pitchFamily="18" charset="0"/>
              </a:rPr>
              <a:t>cross-connections</a:t>
            </a:r>
          </a:p>
          <a:p>
            <a:pPr marL="1200150" lvl="2" indent="-285750">
              <a:buFont typeface="Arial" panose="020B0604020202020204" pitchFamily="34" charset="0"/>
              <a:buChar char="•"/>
            </a:pPr>
            <a:r>
              <a:rPr lang="en-US" dirty="0">
                <a:ea typeface="Times New Roman" panose="02020603050405020304" pitchFamily="18" charset="0"/>
                <a:cs typeface="Times New Roman" panose="02020603050405020304" pitchFamily="18" charset="0"/>
              </a:rPr>
              <a:t>main breaks</a:t>
            </a:r>
          </a:p>
          <a:p>
            <a:pPr marL="1200150" lvl="2" indent="-285750">
              <a:buFont typeface="Arial" panose="020B0604020202020204" pitchFamily="34" charset="0"/>
              <a:buChar char="•"/>
            </a:pPr>
            <a:r>
              <a:rPr lang="en-US" dirty="0">
                <a:ea typeface="Times New Roman" panose="02020603050405020304" pitchFamily="18" charset="0"/>
                <a:cs typeface="Times New Roman" panose="02020603050405020304" pitchFamily="18" charset="0"/>
              </a:rPr>
              <a:t>zero or negative pressure situations</a:t>
            </a:r>
            <a:endParaRPr lang="en-US" dirty="0">
              <a:effectLst/>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12</a:t>
            </a:fld>
            <a:endParaRPr lang="en-US"/>
          </a:p>
        </p:txBody>
      </p:sp>
    </p:spTree>
    <p:extLst>
      <p:ext uri="{BB962C8B-B14F-4D97-AF65-F5344CB8AC3E}">
        <p14:creationId xmlns:p14="http://schemas.microsoft.com/office/powerpoint/2010/main" val="71161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Despite advances in water treatment and management, waterborne disease outbreaks continue to occur in the United States. </a:t>
            </a:r>
            <a:r>
              <a:rPr lang="en-US" sz="1200" dirty="0">
                <a:ea typeface="Times New Roman" panose="02020603050405020304" pitchFamily="18" charset="0"/>
                <a:cs typeface="Times New Roman" panose="02020603050405020304" pitchFamily="18" charset="0"/>
              </a:rPr>
              <a:t> </a:t>
            </a:r>
            <a:endParaRPr lang="en-US" sz="1200" dirty="0"/>
          </a:p>
          <a:p>
            <a:endParaRPr lang="en-US" b="0" dirty="0"/>
          </a:p>
          <a:p>
            <a:r>
              <a:rPr lang="en-US" b="0" dirty="0"/>
              <a:t>This graph, created by the Center for Disease Control and Prevention (CDC), shows waterborne outbreaks in the US and what they are attributed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Advance Slide:</a:t>
            </a:r>
          </a:p>
          <a:p>
            <a:r>
              <a:rPr lang="en-US" b="0" dirty="0"/>
              <a:t>The diagonal line shading that is circled here in red represents legionella cases in 2010, showing that Legionella is highly prevalent, which is a distribution system problem.</a:t>
            </a:r>
          </a:p>
          <a:p>
            <a:endParaRPr lang="en-US" b="0" dirty="0"/>
          </a:p>
          <a:p>
            <a:r>
              <a:rPr lang="en-US" b="1" i="1" u="sng" dirty="0"/>
              <a:t>Advance Slide:</a:t>
            </a:r>
          </a:p>
          <a:p>
            <a:r>
              <a:rPr lang="en-US" b="0" dirty="0"/>
              <a:t>In an ’09-’10 study, CDC also determined that the large proportion (78%) of illnesses observed in outbreaks involved distribution system deficiencies.</a:t>
            </a:r>
          </a:p>
          <a:p>
            <a:endParaRPr lang="en-US" b="0" dirty="0"/>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13</a:t>
            </a:fld>
            <a:endParaRPr lang="en-US"/>
          </a:p>
        </p:txBody>
      </p:sp>
    </p:spTree>
    <p:extLst>
      <p:ext uri="{BB962C8B-B14F-4D97-AF65-F5344CB8AC3E}">
        <p14:creationId xmlns:p14="http://schemas.microsoft.com/office/powerpoint/2010/main" val="200645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Pennsylvania follows a similar trend to the national numbers.</a:t>
            </a:r>
          </a:p>
          <a:p>
            <a:pPr marL="342900" indent="-342900">
              <a:spcBef>
                <a:spcPts val="768"/>
              </a:spcBef>
              <a:buFont typeface="Arial" panose="020B0604020202020204" pitchFamily="34" charset="0"/>
              <a:buChar char="•"/>
            </a:pPr>
            <a:r>
              <a:rPr lang="en-US" sz="1200" dirty="0"/>
              <a:t>Nearly all outbreaks since 2010 have been associated with distribution system deficiencies and Legionella</a:t>
            </a:r>
          </a:p>
          <a:p>
            <a:pPr marL="342900" indent="-342900">
              <a:spcBef>
                <a:spcPts val="768"/>
              </a:spcBef>
              <a:buFont typeface="Arial" panose="020B0604020202020204" pitchFamily="34" charset="0"/>
              <a:buChar char="•"/>
            </a:pPr>
            <a:r>
              <a:rPr lang="en-US" sz="1200" dirty="0"/>
              <a:t>In 2017, there were 90 </a:t>
            </a:r>
            <a:r>
              <a:rPr lang="en-US" sz="1200" i="1" dirty="0"/>
              <a:t>E. Coli </a:t>
            </a:r>
            <a:r>
              <a:rPr lang="en-US" sz="1200" dirty="0"/>
              <a:t>MCL violations at 79 different public water systems.  E. coli is largely a distribution system issue.</a:t>
            </a:r>
          </a:p>
          <a:p>
            <a:endParaRPr lang="en-US" b="0" dirty="0"/>
          </a:p>
          <a:p>
            <a:r>
              <a:rPr lang="en-US" b="1" i="1" u="sng" dirty="0"/>
              <a:t>Advance Slide:</a:t>
            </a:r>
          </a:p>
          <a:p>
            <a:r>
              <a:rPr lang="en-US" sz="1200" dirty="0"/>
              <a:t>So, the distribution system is the remaining component of public water systems yet to be adequately addressed in efforts eliminate waterborne disease outbreaks</a:t>
            </a:r>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14</a:t>
            </a:fld>
            <a:endParaRPr lang="en-US"/>
          </a:p>
        </p:txBody>
      </p:sp>
    </p:spTree>
    <p:extLst>
      <p:ext uri="{BB962C8B-B14F-4D97-AF65-F5344CB8AC3E}">
        <p14:creationId xmlns:p14="http://schemas.microsoft.com/office/powerpoint/2010/main" val="41742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68"/>
              </a:spcBef>
            </a:pPr>
            <a:r>
              <a:rPr lang="en-US" sz="1200" dirty="0"/>
              <a:t>In an attempt to address this problem, Pennsylvania sought to establish a distribution residual requirement that is both truly detectable and controls microbial growth.</a:t>
            </a:r>
          </a:p>
          <a:p>
            <a:pPr>
              <a:spcBef>
                <a:spcPts val="768"/>
              </a:spcBef>
            </a:pPr>
            <a:endParaRPr lang="en-US" sz="1200" dirty="0"/>
          </a:p>
          <a:p>
            <a:pPr>
              <a:spcBef>
                <a:spcPts val="768"/>
              </a:spcBef>
            </a:pPr>
            <a:r>
              <a:rPr lang="en-US" sz="1200" b="1" i="1" u="sng" dirty="0"/>
              <a:t>Advance Slide:</a:t>
            </a:r>
          </a:p>
          <a:p>
            <a:pPr>
              <a:spcBef>
                <a:spcPts val="768"/>
              </a:spcBef>
            </a:pPr>
            <a:r>
              <a:rPr lang="en-US" sz="1200" dirty="0"/>
              <a:t>First of all…</a:t>
            </a:r>
            <a:r>
              <a:rPr lang="en-US" sz="1200" i="1" dirty="0"/>
              <a:t>What is a true detectable residual?</a:t>
            </a:r>
          </a:p>
          <a:p>
            <a:pPr marL="457200" indent="-457200">
              <a:spcBef>
                <a:spcPts val="768"/>
              </a:spcBef>
              <a:buFont typeface="Arial" panose="020B0604020202020204" pitchFamily="34" charset="0"/>
              <a:buChar char="•"/>
            </a:pPr>
            <a:r>
              <a:rPr lang="en-US" sz="1200" dirty="0"/>
              <a:t>It was determined that the previous 0.02 mg/L was not truly detectable</a:t>
            </a:r>
          </a:p>
          <a:p>
            <a:pPr marL="457200" indent="-457200">
              <a:spcBef>
                <a:spcPts val="768"/>
              </a:spcBef>
              <a:buFont typeface="Arial" panose="020B0604020202020204" pitchFamily="34" charset="0"/>
              <a:buChar char="•"/>
            </a:pPr>
            <a:r>
              <a:rPr lang="en-US" sz="1200" dirty="0"/>
              <a:t>In other words, analyzers cannot accurately read that low</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15</a:t>
            </a:fld>
            <a:endParaRPr lang="en-US"/>
          </a:p>
        </p:txBody>
      </p:sp>
    </p:spTree>
    <p:extLst>
      <p:ext uri="{BB962C8B-B14F-4D97-AF65-F5344CB8AC3E}">
        <p14:creationId xmlns:p14="http://schemas.microsoft.com/office/powerpoint/2010/main" val="277374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768"/>
              </a:spcBef>
              <a:buFont typeface="Arial" panose="020B0604020202020204" pitchFamily="34" charset="0"/>
              <a:buNone/>
            </a:pPr>
            <a:r>
              <a:rPr lang="en-US" sz="1200" dirty="0"/>
              <a:t>DEP reviewed several studies to determine the true lower detection limit… </a:t>
            </a:r>
          </a:p>
          <a:p>
            <a:pPr marL="0" indent="0">
              <a:spcBef>
                <a:spcPts val="768"/>
              </a:spcBef>
              <a:buFont typeface="Arial" panose="020B0604020202020204" pitchFamily="34" charset="0"/>
              <a:buNone/>
            </a:pPr>
            <a:endParaRPr lang="en-US" sz="1200" dirty="0"/>
          </a:p>
          <a:p>
            <a:pPr marL="0" indent="0">
              <a:spcBef>
                <a:spcPts val="768"/>
              </a:spcBef>
              <a:buFont typeface="Arial" panose="020B0604020202020204" pitchFamily="34" charset="0"/>
              <a:buNone/>
            </a:pPr>
            <a:r>
              <a:rPr lang="en-US" sz="1200" dirty="0"/>
              <a:t>(We will briefly look at some of this information; you can review it in more detail later.)</a:t>
            </a:r>
          </a:p>
          <a:p>
            <a:pPr marL="0" indent="0">
              <a:spcBef>
                <a:spcPts val="768"/>
              </a:spcBef>
              <a:buFont typeface="Arial" panose="020B0604020202020204" pitchFamily="34" charset="0"/>
              <a:buNone/>
            </a:pPr>
            <a:endParaRPr lang="en-US" sz="1200" b="1" i="1" u="sng" dirty="0"/>
          </a:p>
          <a:p>
            <a:pPr marL="0" indent="0">
              <a:spcBef>
                <a:spcPts val="768"/>
              </a:spcBef>
              <a:buFont typeface="Arial" panose="020B0604020202020204" pitchFamily="34" charset="0"/>
              <a:buNone/>
            </a:pPr>
            <a:r>
              <a:rPr lang="en-US" sz="1200" b="1" i="1" u="sng" dirty="0"/>
              <a:t>Advance Slide:</a:t>
            </a:r>
          </a:p>
          <a:p>
            <a:pPr marL="0" indent="0">
              <a:spcBef>
                <a:spcPts val="768"/>
              </a:spcBef>
              <a:buFont typeface="Arial" panose="020B0604020202020204" pitchFamily="34" charset="0"/>
              <a:buNone/>
            </a:pPr>
            <a:r>
              <a:rPr lang="en-US" sz="1200" dirty="0"/>
              <a:t>…for example, in a Colorado Dept of Health and Environment study that was reviewed:</a:t>
            </a:r>
          </a:p>
          <a:p>
            <a:pPr marL="914400" lvl="1" indent="-457200">
              <a:spcBef>
                <a:spcPts val="768"/>
              </a:spcBef>
              <a:buFont typeface="Arial" panose="020B0604020202020204" pitchFamily="34" charset="0"/>
              <a:buChar char="•"/>
            </a:pPr>
            <a:r>
              <a:rPr lang="en-US" sz="1200" dirty="0"/>
              <a:t>Data was analyzed from 450 samples</a:t>
            </a:r>
          </a:p>
          <a:p>
            <a:pPr marL="914400" lvl="1" indent="-457200">
              <a:spcBef>
                <a:spcPts val="768"/>
              </a:spcBef>
              <a:buFont typeface="Arial" panose="020B0604020202020204" pitchFamily="34" charset="0"/>
              <a:buChar char="•"/>
            </a:pPr>
            <a:r>
              <a:rPr lang="en-US" sz="1200" dirty="0"/>
              <a:t>Detection limit was determined to be </a:t>
            </a:r>
            <a:r>
              <a:rPr lang="en-US" sz="1200" b="1" dirty="0"/>
              <a:t>0.09 mg/L (which is higher than the previously established minimum in PA of 0.02 mg/L)</a:t>
            </a:r>
          </a:p>
          <a:p>
            <a:pPr marL="914400" lvl="1" indent="-457200">
              <a:spcBef>
                <a:spcPts val="768"/>
              </a:spcBef>
              <a:buFont typeface="Arial" panose="020B0604020202020204" pitchFamily="34" charset="0"/>
              <a:buChar char="•"/>
            </a:pPr>
            <a:endParaRPr lang="en-US" sz="1200" b="1" dirty="0"/>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16</a:t>
            </a:fld>
            <a:endParaRPr lang="en-US"/>
          </a:p>
        </p:txBody>
      </p:sp>
    </p:spTree>
    <p:extLst>
      <p:ext uri="{BB962C8B-B14F-4D97-AF65-F5344CB8AC3E}">
        <p14:creationId xmlns:p14="http://schemas.microsoft.com/office/powerpoint/2010/main" val="286948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68"/>
              </a:spcBef>
            </a:pPr>
            <a:r>
              <a:rPr lang="en-US" i="1" dirty="0"/>
              <a:t>Continuing with determining what is a true detectable residual?</a:t>
            </a:r>
          </a:p>
          <a:p>
            <a:pPr marL="457200" indent="-457200">
              <a:spcBef>
                <a:spcPts val="768"/>
              </a:spcBef>
              <a:buFont typeface="Arial" panose="020B0604020202020204" pitchFamily="34" charset="0"/>
              <a:buChar char="•"/>
            </a:pPr>
            <a:r>
              <a:rPr lang="en-US" sz="1200" dirty="0"/>
              <a:t>EPA established a practical quantitation limit of </a:t>
            </a:r>
            <a:r>
              <a:rPr lang="en-US" sz="1200" b="1" dirty="0"/>
              <a:t>0.1 mg/L </a:t>
            </a:r>
            <a:r>
              <a:rPr lang="en-US" sz="1200" dirty="0"/>
              <a:t>for the approval of free chlorine residual methods. Again, this is much higher than the previous 0.02 mg/L detection level.</a:t>
            </a:r>
          </a:p>
          <a:p>
            <a:pPr marL="0" indent="0">
              <a:spcBef>
                <a:spcPts val="768"/>
              </a:spcBef>
              <a:buFont typeface="Arial" panose="020B0604020202020204" pitchFamily="34" charset="0"/>
              <a:buNone/>
            </a:pPr>
            <a:r>
              <a:rPr lang="en-US" sz="1200" b="1" i="1" u="sng" dirty="0"/>
              <a:t>Advance Slide:</a:t>
            </a:r>
          </a:p>
          <a:p>
            <a:pPr marL="457200" indent="-457200">
              <a:spcBef>
                <a:spcPts val="768"/>
              </a:spcBef>
              <a:buFont typeface="Arial" panose="020B0604020202020204" pitchFamily="34" charset="0"/>
              <a:buChar char="•"/>
            </a:pPr>
            <a:r>
              <a:rPr lang="en-US" sz="1200" dirty="0"/>
              <a:t>Also, all chlorine residual test methods are subject to false positives due to interference from iron, manganese, and DBPs (Hach 2013)</a:t>
            </a:r>
          </a:p>
          <a:p>
            <a:pPr marL="0" indent="0">
              <a:spcBef>
                <a:spcPts val="768"/>
              </a:spcBef>
              <a:buFont typeface="Arial" panose="020B0604020202020204" pitchFamily="34" charset="0"/>
              <a:buNone/>
            </a:pPr>
            <a:r>
              <a:rPr lang="en-US" sz="1200" b="1" i="1" u="sng" dirty="0"/>
              <a:t>Advance Slide:</a:t>
            </a:r>
          </a:p>
          <a:p>
            <a:pPr marL="457200" indent="-457200">
              <a:spcBef>
                <a:spcPts val="768"/>
              </a:spcBef>
              <a:buFont typeface="Arial" panose="020B0604020202020204" pitchFamily="34" charset="0"/>
              <a:buChar char="•"/>
            </a:pPr>
            <a:r>
              <a:rPr lang="en-US" sz="1200" dirty="0"/>
              <a:t>So, based on all this information, DEP concluded that a true detectable residual is likely somewhere between </a:t>
            </a:r>
            <a:r>
              <a:rPr lang="en-US" sz="1200" b="1" dirty="0"/>
              <a:t>0.1 and 0.2 mg/L</a:t>
            </a:r>
          </a:p>
          <a:p>
            <a:pPr marL="457200" indent="-457200">
              <a:spcBef>
                <a:spcPts val="768"/>
              </a:spcBef>
              <a:buFont typeface="Arial" panose="020B0604020202020204" pitchFamily="34" charset="0"/>
              <a:buChar char="•"/>
            </a:pPr>
            <a:endParaRPr lang="en-US" sz="1200" b="1" dirty="0"/>
          </a:p>
          <a:p>
            <a:pPr marL="0" indent="0">
              <a:spcBef>
                <a:spcPts val="768"/>
              </a:spcBef>
              <a:buFont typeface="Arial" panose="020B0604020202020204" pitchFamily="34" charset="0"/>
              <a:buNone/>
            </a:pPr>
            <a:r>
              <a:rPr lang="en-US" sz="1200" b="0" dirty="0"/>
              <a:t>But the story doesn’t end there….</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17</a:t>
            </a:fld>
            <a:endParaRPr lang="en-US"/>
          </a:p>
        </p:txBody>
      </p:sp>
    </p:spTree>
    <p:extLst>
      <p:ext uri="{BB962C8B-B14F-4D97-AF65-F5344CB8AC3E}">
        <p14:creationId xmlns:p14="http://schemas.microsoft.com/office/powerpoint/2010/main" val="326085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68"/>
              </a:spcBef>
              <a:spcAft>
                <a:spcPts val="600"/>
              </a:spcAft>
            </a:pPr>
            <a:r>
              <a:rPr lang="en-US" sz="1200" dirty="0"/>
              <a:t>The next step was to establish a distribution residual that is not only detectable, but also controls microbial growth.</a:t>
            </a:r>
          </a:p>
          <a:p>
            <a:pPr>
              <a:spcBef>
                <a:spcPts val="768"/>
              </a:spcBef>
            </a:pPr>
            <a:r>
              <a:rPr lang="en-US" sz="1200" b="1" i="1" u="sng" dirty="0"/>
              <a:t>Advance Slide:</a:t>
            </a:r>
          </a:p>
          <a:p>
            <a:pPr>
              <a:spcBef>
                <a:spcPts val="768"/>
              </a:spcBef>
            </a:pPr>
            <a:r>
              <a:rPr lang="en-US" sz="1200" dirty="0"/>
              <a:t>To achieve this, DEP reviewed and considered:</a:t>
            </a:r>
          </a:p>
          <a:p>
            <a:pPr marL="457200" indent="-457200">
              <a:spcBef>
                <a:spcPts val="768"/>
              </a:spcBef>
              <a:buFont typeface="Arial" panose="020B0604020202020204" pitchFamily="34" charset="0"/>
              <a:buChar char="•"/>
            </a:pPr>
            <a:r>
              <a:rPr lang="en-US" sz="1100" dirty="0"/>
              <a:t>Numerous studies</a:t>
            </a:r>
          </a:p>
          <a:p>
            <a:pPr marL="457200" indent="-457200">
              <a:spcBef>
                <a:spcPts val="768"/>
              </a:spcBef>
              <a:buFont typeface="Arial" panose="020B0604020202020204" pitchFamily="34" charset="0"/>
              <a:buChar char="•"/>
            </a:pPr>
            <a:r>
              <a:rPr lang="en-US" sz="1100" dirty="0"/>
              <a:t>Industry standards</a:t>
            </a:r>
          </a:p>
          <a:p>
            <a:pPr marL="457200" indent="-457200">
              <a:spcBef>
                <a:spcPts val="768"/>
              </a:spcBef>
              <a:buFont typeface="Arial" panose="020B0604020202020204" pitchFamily="34" charset="0"/>
              <a:buChar char="•"/>
            </a:pPr>
            <a:r>
              <a:rPr lang="en-US" sz="1100" dirty="0"/>
              <a:t>Other states’ disinfection residual requirements</a:t>
            </a:r>
          </a:p>
          <a:p>
            <a:pPr marL="457200" indent="-457200">
              <a:spcBef>
                <a:spcPts val="768"/>
              </a:spcBef>
              <a:buFont typeface="Arial" panose="020B0604020202020204" pitchFamily="34" charset="0"/>
              <a:buChar char="•"/>
            </a:pPr>
            <a:endParaRPr lang="en-US" sz="1100" dirty="0"/>
          </a:p>
          <a:p>
            <a:pPr marL="0" indent="0">
              <a:spcBef>
                <a:spcPts val="768"/>
              </a:spcBef>
              <a:buFont typeface="Arial" panose="020B0604020202020204" pitchFamily="34" charset="0"/>
              <a:buNone/>
            </a:pPr>
            <a:r>
              <a:rPr lang="en-US" sz="1100" dirty="0"/>
              <a:t>Let’s look at these…</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18</a:t>
            </a:fld>
            <a:endParaRPr lang="en-US"/>
          </a:p>
        </p:txBody>
      </p:sp>
    </p:spTree>
    <p:extLst>
      <p:ext uri="{BB962C8B-B14F-4D97-AF65-F5344CB8AC3E}">
        <p14:creationId xmlns:p14="http://schemas.microsoft.com/office/powerpoint/2010/main" val="169733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there are three studies highlighted in your workbook on page 1-5.  If interested, you can read through them in more detail later.  </a:t>
            </a:r>
          </a:p>
          <a:p>
            <a:endParaRPr lang="en-US" dirty="0"/>
          </a:p>
          <a:p>
            <a:r>
              <a:rPr lang="en-US" dirty="0"/>
              <a:t>But ultimately, the key takeaway is that the studies found substantially more coliform and </a:t>
            </a:r>
            <a:r>
              <a:rPr lang="en-US" i="1" dirty="0"/>
              <a:t>E. coli</a:t>
            </a:r>
            <a:r>
              <a:rPr lang="en-US" dirty="0"/>
              <a:t> positive samples when residuals were &lt;0.2 mg/L.</a:t>
            </a:r>
          </a:p>
          <a:p>
            <a:endParaRPr lang="en-US" b="1" i="1" u="sng" dirty="0"/>
          </a:p>
          <a:p>
            <a:r>
              <a:rPr lang="en-US" b="1" i="1" u="sng" dirty="0"/>
              <a:t>Advance Slide:</a:t>
            </a:r>
          </a:p>
          <a:p>
            <a:endParaRPr lang="en-US" dirty="0"/>
          </a:p>
          <a:p>
            <a:r>
              <a:rPr lang="en-US" dirty="0"/>
              <a:t>DEP also found that 19 states have requirements that are </a:t>
            </a:r>
            <a:r>
              <a:rPr lang="en-US" u="sng" dirty="0"/>
              <a:t>&gt;</a:t>
            </a:r>
            <a:r>
              <a:rPr lang="en-US" dirty="0"/>
              <a:t>0.2 mg/L.</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19</a:t>
            </a:fld>
            <a:endParaRPr lang="en-US"/>
          </a:p>
        </p:txBody>
      </p:sp>
    </p:spTree>
    <p:extLst>
      <p:ext uri="{BB962C8B-B14F-4D97-AF65-F5344CB8AC3E}">
        <p14:creationId xmlns:p14="http://schemas.microsoft.com/office/powerpoint/2010/main" val="125586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First, I want talk about the workbook you have in front of you.  This is not just a copy of the slides. There is typically more information in the workbook, so you will have a full reference for use after the training.</a:t>
            </a:r>
          </a:p>
          <a:p>
            <a:endParaRPr lang="en-US" sz="1200" baseline="0" dirty="0"/>
          </a:p>
          <a:p>
            <a:r>
              <a:rPr lang="en-US" sz="1200" baseline="0" dirty="0"/>
              <a:t>The PowerPoint slides reference the workbook page number in the lower left, just like this (see lower left of the current screen), so you can always follow along in the workbook.</a:t>
            </a:r>
          </a:p>
          <a:p>
            <a:endParaRPr lang="en-US" sz="1200" baseline="0" dirty="0"/>
          </a:p>
          <a:p>
            <a:r>
              <a:rPr lang="en-US" sz="1200" baseline="0" dirty="0"/>
              <a:t>The tabs are appendices that we will refer to during the class.</a:t>
            </a:r>
          </a:p>
          <a:p>
            <a:endParaRPr lang="en-US" sz="1200" baseline="0" dirty="0"/>
          </a:p>
          <a:p>
            <a:r>
              <a:rPr lang="en-US" sz="1200" b="1" i="1" u="sng" baseline="0" dirty="0"/>
              <a:t>Advance Slide:</a:t>
            </a:r>
          </a:p>
          <a:p>
            <a:endParaRPr lang="en-US" sz="1200" b="1" i="1" u="sng" baseline="0" dirty="0"/>
          </a:p>
          <a:p>
            <a:r>
              <a:rPr lang="en-US" sz="1200" b="0" i="0" u="none" baseline="0" dirty="0"/>
              <a:t>Many lessons have activities built-in to allow you to apply what you are learning.  This also serves as a check for comprehension to see if we need to revisit any topics.  In addition, for all of you that are certified operators, this serves as the assessment method so we can determine successful completion and get you credit.</a:t>
            </a:r>
          </a:p>
          <a:p>
            <a:endParaRPr lang="en-US" sz="1200" b="0" i="0" u="none" baseline="0" dirty="0"/>
          </a:p>
          <a:p>
            <a:r>
              <a:rPr lang="en-US" sz="1200" b="0" i="0" u="none" baseline="0" dirty="0"/>
              <a:t>Therefore, it is imperative that you actively participate in this course and complete all of the in-class activities, to earn your continuing education credits.</a:t>
            </a:r>
          </a:p>
          <a:p>
            <a:endParaRPr lang="en-US" sz="1200" baseline="0" dirty="0"/>
          </a:p>
        </p:txBody>
      </p:sp>
      <p:sp>
        <p:nvSpPr>
          <p:cNvPr id="4" name="Slide Number Placeholder 3"/>
          <p:cNvSpPr>
            <a:spLocks noGrp="1"/>
          </p:cNvSpPr>
          <p:nvPr>
            <p:ph type="sldNum" sz="quarter" idx="10"/>
          </p:nvPr>
        </p:nvSpPr>
        <p:spPr/>
        <p:txBody>
          <a:bodyPr/>
          <a:lstStyle/>
          <a:p>
            <a:fld id="{5F8A644C-0679-4A3A-8FF3-D9D0A33A6EE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1033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 also considered various </a:t>
            </a:r>
            <a:r>
              <a:rPr lang="en-US" sz="1200" b="1" kern="1200" dirty="0">
                <a:solidFill>
                  <a:schemeClr val="tx1"/>
                </a:solidFill>
                <a:effectLst/>
                <a:latin typeface="+mn-lt"/>
                <a:ea typeface="+mn-ea"/>
                <a:cs typeface="+mn-cs"/>
              </a:rPr>
              <a:t>industry standards </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2012 edition of Ten States Standards specifies a minimum free chlorine residual of 0.2 mg/L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a:solidFill>
                  <a:schemeClr val="tx1"/>
                </a:solidFill>
                <a:effectLst/>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Ten State Standards are widely accepted standards created by the </a:t>
            </a:r>
            <a:r>
              <a:rPr lang="en-US" i="1" dirty="0"/>
              <a:t>Greater Lakes-Upper Mississippi River Board of State and Provincial Public Health and Environmental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standards created by this Board are accepted nationwide.  Pennsylvania is one of the 10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20</a:t>
            </a:fld>
            <a:endParaRPr lang="en-US"/>
          </a:p>
        </p:txBody>
      </p:sp>
    </p:spTree>
    <p:extLst>
      <p:ext uri="{BB962C8B-B14F-4D97-AF65-F5344CB8AC3E}">
        <p14:creationId xmlns:p14="http://schemas.microsoft.com/office/powerpoint/2010/main" val="1856798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industry standard reviewed comes from the Water Research Foundation (WRF), which recommends a free chlorine distribution residual of 0.20 mg/L for optimized distribution.</a:t>
            </a:r>
          </a:p>
          <a:p>
            <a:pPr lvl="1"/>
            <a:endParaRPr lang="en-US" b="1" i="1" u="sng" dirty="0"/>
          </a:p>
          <a:p>
            <a:pPr lvl="0"/>
            <a:r>
              <a:rPr lang="en-US" b="1" i="1" u="sng" dirty="0"/>
              <a:t>Advance Slide:</a:t>
            </a:r>
          </a:p>
          <a:p>
            <a:pPr lvl="0"/>
            <a:r>
              <a:rPr lang="en-US" dirty="0"/>
              <a:t>Also, EPA’s </a:t>
            </a:r>
            <a:r>
              <a:rPr lang="en-US" i="1" dirty="0"/>
              <a:t>Area Wide Optimization Program for Distribution Systems </a:t>
            </a:r>
            <a:r>
              <a:rPr lang="en-US" dirty="0"/>
              <a:t>recommends maintenance of </a:t>
            </a:r>
            <a:r>
              <a:rPr lang="en-US" u="sng" dirty="0"/>
              <a:t>&gt;</a:t>
            </a:r>
            <a:r>
              <a:rPr lang="en-US" dirty="0"/>
              <a:t>0.20 mg/L free chlorine at all times in the distribution.  </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21</a:t>
            </a:fld>
            <a:endParaRPr lang="en-US"/>
          </a:p>
        </p:txBody>
      </p:sp>
    </p:spTree>
    <p:extLst>
      <p:ext uri="{BB962C8B-B14F-4D97-AF65-F5344CB8AC3E}">
        <p14:creationId xmlns:p14="http://schemas.microsoft.com/office/powerpoint/2010/main" val="20369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reviewing all this information and obtaining industry input, PA established a minimum distribution residual requirement of 0.2 mg/L</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22</a:t>
            </a:fld>
            <a:endParaRPr lang="en-US"/>
          </a:p>
        </p:txBody>
      </p:sp>
    </p:spTree>
    <p:extLst>
      <p:ext uri="{BB962C8B-B14F-4D97-AF65-F5344CB8AC3E}">
        <p14:creationId xmlns:p14="http://schemas.microsoft.com/office/powerpoint/2010/main" val="405473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know the basis for the minimum residual requirement.  </a:t>
            </a:r>
          </a:p>
          <a:p>
            <a:r>
              <a:rPr lang="en-US" dirty="0"/>
              <a:t>Next, let’s review some rule basics that we’ll dive deeper into during this course.</a:t>
            </a:r>
          </a:p>
          <a:p>
            <a:endParaRPr lang="en-US" dirty="0"/>
          </a:p>
          <a:p>
            <a:r>
              <a:rPr lang="en-US" dirty="0"/>
              <a:t>The DRR establishes:</a:t>
            </a:r>
          </a:p>
          <a:p>
            <a:pPr marL="171450" lvl="0" indent="-171450">
              <a:buFont typeface="Arial" panose="020B0604020202020204" pitchFamily="34" charset="0"/>
              <a:buChar char="•"/>
            </a:pPr>
            <a:r>
              <a:rPr lang="en-US" dirty="0"/>
              <a:t>Sample siting plan requirement; these were due to DEP last fall (by October 29, 2018)</a:t>
            </a:r>
          </a:p>
          <a:p>
            <a:pPr marL="171450" lvl="0" indent="-171450">
              <a:buFont typeface="Arial" panose="020B0604020202020204" pitchFamily="34" charset="0"/>
              <a:buChar char="•"/>
            </a:pPr>
            <a:r>
              <a:rPr lang="en-US" dirty="0"/>
              <a:t>Minimum distribution disinfection residual level of 0.2 mg/L, beginning when?  </a:t>
            </a:r>
            <a:r>
              <a:rPr lang="en-US" b="1" i="1" u="none" dirty="0"/>
              <a:t>(Instructor Note: Wait for response)</a:t>
            </a:r>
          </a:p>
          <a:p>
            <a:pPr marL="0" lvl="0" indent="0">
              <a:buFont typeface="Arial" panose="020B0604020202020204" pitchFamily="34" charset="0"/>
              <a:buNone/>
            </a:pPr>
            <a:r>
              <a:rPr lang="en-US" b="1" i="1" u="none" dirty="0"/>
              <a:t>     </a:t>
            </a:r>
            <a:r>
              <a:rPr lang="en-US" b="1" i="1" u="sng" dirty="0"/>
              <a:t>Advance Slide: </a:t>
            </a:r>
            <a:r>
              <a:rPr lang="en-US" dirty="0"/>
              <a:t>4/29/19</a:t>
            </a:r>
          </a:p>
          <a:p>
            <a:pPr marL="171450" lvl="0" indent="-171450">
              <a:buFont typeface="Arial" panose="020B0604020202020204" pitchFamily="34" charset="0"/>
              <a:buChar char="•"/>
            </a:pPr>
            <a:r>
              <a:rPr lang="en-US" dirty="0"/>
              <a:t>Weekly monitoring  for distribution disinfectant residuals</a:t>
            </a:r>
          </a:p>
          <a:p>
            <a:pPr marL="171450" lvl="0" indent="-171450">
              <a:buFont typeface="Arial" panose="020B0604020202020204" pitchFamily="34" charset="0"/>
              <a:buChar char="•"/>
            </a:pPr>
            <a:r>
              <a:rPr lang="en-US" dirty="0"/>
              <a:t>Revised reporting requirements</a:t>
            </a:r>
          </a:p>
          <a:p>
            <a:pPr marL="171450" lvl="0" indent="-171450">
              <a:buFont typeface="Arial" panose="020B0604020202020204" pitchFamily="34" charset="0"/>
              <a:buChar char="•"/>
            </a:pPr>
            <a:r>
              <a:rPr lang="en-US" dirty="0"/>
              <a:t>Distribution system investigations</a:t>
            </a:r>
          </a:p>
          <a:p>
            <a:endParaRPr lang="en-US" dirty="0"/>
          </a:p>
          <a:p>
            <a:r>
              <a:rPr lang="en-US" b="1" i="1" u="sng" dirty="0"/>
              <a:t>Advance Slide:</a:t>
            </a:r>
          </a:p>
          <a:p>
            <a:r>
              <a:rPr lang="en-US" dirty="0"/>
              <a:t>Note: For groundwater systems, the 4-log </a:t>
            </a:r>
            <a:r>
              <a:rPr lang="en-US" u="sng" dirty="0"/>
              <a:t>Entry Point</a:t>
            </a:r>
            <a:r>
              <a:rPr lang="en-US" dirty="0"/>
              <a:t> requirement of </a:t>
            </a:r>
            <a:r>
              <a:rPr lang="en-US" u="sng" dirty="0"/>
              <a:t>&gt;</a:t>
            </a:r>
            <a:r>
              <a:rPr lang="en-US" u="none" dirty="0"/>
              <a:t> </a:t>
            </a:r>
            <a:r>
              <a:rPr lang="en-US" dirty="0"/>
              <a:t>0.40 mg/L (or permitted level) DID NOT CHANGE.  We just didn’t want any confusion as we cover the 0.2 mg/L distribution requirement.</a:t>
            </a: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23</a:t>
            </a:fld>
            <a:endParaRPr lang="en-US"/>
          </a:p>
        </p:txBody>
      </p:sp>
    </p:spTree>
    <p:extLst>
      <p:ext uri="{BB962C8B-B14F-4D97-AF65-F5344CB8AC3E}">
        <p14:creationId xmlns:p14="http://schemas.microsoft.com/office/powerpoint/2010/main" val="284987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some other requirements in the DRR that we will not cover in detail. </a:t>
            </a:r>
          </a:p>
          <a:p>
            <a:endParaRPr lang="en-US" b="0" dirty="0"/>
          </a:p>
          <a:p>
            <a:r>
              <a:rPr lang="en-US" dirty="0"/>
              <a:t>For </a:t>
            </a:r>
            <a:r>
              <a:rPr lang="en-US" b="1" dirty="0"/>
              <a:t>surface systems…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Advance Slide:</a:t>
            </a:r>
          </a:p>
          <a:p>
            <a:pPr marL="628650" lvl="1" indent="-171450">
              <a:buFont typeface="Arial" panose="020B0604020202020204" pitchFamily="34" charset="0"/>
              <a:buChar char="•"/>
            </a:pPr>
            <a:r>
              <a:rPr lang="en-US" dirty="0"/>
              <a:t>DRR requires filter plants to maintain greater than or equal to 0.2</a:t>
            </a:r>
            <a:r>
              <a:rPr lang="en-US" u="sng" dirty="0"/>
              <a:t>0</a:t>
            </a:r>
            <a:r>
              <a:rPr lang="en-US" dirty="0"/>
              <a:t> mg/L residual at the </a:t>
            </a:r>
            <a:r>
              <a:rPr lang="en-US" b="1" dirty="0"/>
              <a:t>entry point</a:t>
            </a:r>
            <a:r>
              <a:rPr lang="en-US" dirty="0"/>
              <a:t>.  </a:t>
            </a:r>
          </a:p>
          <a:p>
            <a:pPr marL="1085850" lvl="2" indent="-171450">
              <a:buFont typeface="Arial" panose="020B0604020202020204" pitchFamily="34" charset="0"/>
              <a:buChar char="•"/>
            </a:pPr>
            <a:r>
              <a:rPr lang="en-US" dirty="0"/>
              <a:t>Note that this is a change from 0.2 mg/L; a significant digit was added making it 0.20 mg/L. </a:t>
            </a:r>
          </a:p>
          <a:p>
            <a:pPr marL="1085850" lvl="2" indent="-171450">
              <a:buFont typeface="Arial" panose="020B0604020202020204" pitchFamily="34" charset="0"/>
              <a:buChar char="•"/>
            </a:pPr>
            <a:r>
              <a:rPr lang="en-US" dirty="0"/>
              <a:t>We will cover the Public Notification requirements for this in the PN lesson.</a:t>
            </a:r>
          </a:p>
          <a:p>
            <a:pPr marL="0" lvl="0" indent="0">
              <a:buFont typeface="Arial" panose="020B0604020202020204" pitchFamily="34" charset="0"/>
              <a:buNone/>
            </a:pPr>
            <a:r>
              <a:rPr lang="en-US" b="1" i="1" u="sng" dirty="0"/>
              <a:t>Advance Slide:</a:t>
            </a:r>
          </a:p>
          <a:p>
            <a:pPr marL="628650" lvl="1" indent="-171450">
              <a:buFont typeface="Arial" panose="020B0604020202020204" pitchFamily="34" charset="0"/>
              <a:buChar char="•"/>
            </a:pPr>
            <a:r>
              <a:rPr lang="en-US" dirty="0"/>
              <a:t>Also, DRR requires filter plants to calculate Giardia log inactivation at least once/day during the time of expected peak hourly flow, and report this value to DEP.  </a:t>
            </a:r>
          </a:p>
          <a:p>
            <a:pPr marL="1085850" lvl="2" indent="-171450">
              <a:buFont typeface="Arial" panose="020B0604020202020204" pitchFamily="34" charset="0"/>
              <a:buChar char="•"/>
            </a:pPr>
            <a:r>
              <a:rPr lang="en-US" dirty="0"/>
              <a:t>DEP will be holding separate focus sessions for this requirement.</a:t>
            </a:r>
          </a:p>
          <a:p>
            <a:endParaRPr lang="en-US" b="0" dirty="0"/>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24</a:t>
            </a:fld>
            <a:endParaRPr lang="en-US"/>
          </a:p>
        </p:txBody>
      </p:sp>
    </p:spTree>
    <p:extLst>
      <p:ext uri="{BB962C8B-B14F-4D97-AF65-F5344CB8AC3E}">
        <p14:creationId xmlns:p14="http://schemas.microsoft.com/office/powerpoint/2010/main" val="944808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ts val="1500"/>
              </a:spcBef>
              <a:spcAft>
                <a:spcPts val="0"/>
              </a:spcAft>
              <a:buFont typeface="Arial" panose="020B0604020202020204" pitchFamily="34" charset="0"/>
              <a:buNone/>
              <a:defRPr/>
            </a:pPr>
            <a:r>
              <a:rPr lang="en-US" dirty="0"/>
              <a:t>DRR also requires systems </a:t>
            </a:r>
            <a:r>
              <a:rPr lang="en-US" b="1" dirty="0"/>
              <a:t>that provide chloraminated water </a:t>
            </a:r>
            <a:r>
              <a:rPr lang="en-US" dirty="0"/>
              <a:t>to develop and implement a nitrification control plan.</a:t>
            </a:r>
          </a:p>
          <a:p>
            <a:pPr marL="628650" lvl="1" indent="-171450" eaLnBrk="1" hangingPunct="1">
              <a:spcBef>
                <a:spcPts val="1500"/>
              </a:spcBef>
              <a:spcAft>
                <a:spcPts val="0"/>
              </a:spcAft>
              <a:buFont typeface="Arial" panose="020B0604020202020204" pitchFamily="34" charset="0"/>
              <a:buChar char="•"/>
              <a:defRPr/>
            </a:pPr>
            <a:r>
              <a:rPr lang="en-US" dirty="0"/>
              <a:t>This will be covered in last lesson</a:t>
            </a:r>
            <a:endParaRPr lang="en-US" sz="3200" dirty="0"/>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25</a:t>
            </a:fld>
            <a:endParaRPr lang="en-US"/>
          </a:p>
        </p:txBody>
      </p:sp>
    </p:spTree>
    <p:extLst>
      <p:ext uri="{BB962C8B-B14F-4D97-AF65-F5344CB8AC3E}">
        <p14:creationId xmlns:p14="http://schemas.microsoft.com/office/powerpoint/2010/main" val="104136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key points from this lesson.</a:t>
            </a:r>
          </a:p>
          <a:p>
            <a:endParaRPr lang="en-US" dirty="0"/>
          </a:p>
          <a:p>
            <a:r>
              <a:rPr lang="en-US" dirty="0"/>
              <a:t>The required distribution disinfection level is changing from 0.02 mg/L to ?  </a:t>
            </a:r>
            <a:r>
              <a:rPr lang="en-US" b="1" i="1" dirty="0"/>
              <a:t>Instructor Note: Wait for response</a:t>
            </a:r>
            <a:r>
              <a:rPr lang="en-US" dirty="0"/>
              <a:t> (</a:t>
            </a:r>
            <a:r>
              <a:rPr lang="en-US" b="1" i="1" u="sng" dirty="0"/>
              <a:t>advance slide after response</a:t>
            </a:r>
            <a:r>
              <a:rPr lang="en-US" dirty="0"/>
              <a:t>) 0.2 mg/L to be:</a:t>
            </a:r>
          </a:p>
          <a:p>
            <a:pPr marL="628650" lvl="1" indent="-171450">
              <a:buFont typeface="Arial" panose="020B0604020202020204" pitchFamily="34" charset="0"/>
              <a:buChar char="•"/>
            </a:pPr>
            <a:r>
              <a:rPr lang="en-US" dirty="0"/>
              <a:t>A truly detectable level</a:t>
            </a:r>
          </a:p>
          <a:p>
            <a:pPr marL="628650" lvl="1" indent="-171450">
              <a:buFont typeface="Arial" panose="020B0604020202020204" pitchFamily="34" charset="0"/>
              <a:buChar char="•"/>
            </a:pPr>
            <a:r>
              <a:rPr lang="en-US" dirty="0"/>
              <a:t>A residual that controls microbial growth</a:t>
            </a:r>
          </a:p>
          <a:p>
            <a:endParaRPr lang="en-US" dirty="0"/>
          </a:p>
          <a:p>
            <a:r>
              <a:rPr lang="en-US" dirty="0"/>
              <a:t>Complying with the new rule will be covered in this course.</a:t>
            </a:r>
          </a:p>
          <a:p>
            <a:endParaRPr lang="en-US" i="1" dirty="0"/>
          </a:p>
        </p:txBody>
      </p:sp>
      <p:sp>
        <p:nvSpPr>
          <p:cNvPr id="4" name="Slide Number Placeholder 3"/>
          <p:cNvSpPr>
            <a:spLocks noGrp="1"/>
          </p:cNvSpPr>
          <p:nvPr>
            <p:ph type="sldNum" sz="quarter" idx="10"/>
          </p:nvPr>
        </p:nvSpPr>
        <p:spPr/>
        <p:txBody>
          <a:bodyPr/>
          <a:lstStyle/>
          <a:p>
            <a:fld id="{5F8A644C-0679-4A3A-8FF3-D9D0A33A6EE8}" type="slidenum">
              <a:rPr lang="en-US" smtClean="0"/>
              <a:t>26</a:t>
            </a:fld>
            <a:endParaRPr lang="en-US"/>
          </a:p>
        </p:txBody>
      </p:sp>
    </p:spTree>
    <p:extLst>
      <p:ext uri="{BB962C8B-B14F-4D97-AF65-F5344CB8AC3E}">
        <p14:creationId xmlns:p14="http://schemas.microsoft.com/office/powerpoint/2010/main" val="186789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are the lessons that we will cover in this course.  These are listed in the Table of Contents in the front of the book.</a:t>
            </a:r>
          </a:p>
          <a:p>
            <a:endParaRPr lang="en-US" b="0" dirty="0"/>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3</a:t>
            </a:fld>
            <a:endParaRPr lang="en-US"/>
          </a:p>
        </p:txBody>
      </p:sp>
    </p:spTree>
    <p:extLst>
      <p:ext uri="{BB962C8B-B14F-4D97-AF65-F5344CB8AC3E}">
        <p14:creationId xmlns:p14="http://schemas.microsoft.com/office/powerpoint/2010/main" val="20624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Let’s start the first lesson now, which is background and introduction to the rule.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936676E-360D-4202-804B-EC8B0BF31BE0}" type="slidenum">
              <a:rPr lang="en-US" smtClean="0"/>
              <a:pPr eaLnBrk="1" hangingPunct="1"/>
              <a:t>4</a:t>
            </a:fld>
            <a:endParaRPr lang="en-US"/>
          </a:p>
        </p:txBody>
      </p:sp>
    </p:spTree>
    <p:extLst>
      <p:ext uri="{BB962C8B-B14F-4D97-AF65-F5344CB8AC3E}">
        <p14:creationId xmlns:p14="http://schemas.microsoft.com/office/powerpoint/2010/main" val="243726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In this lesson, we will cover:</a:t>
            </a:r>
          </a:p>
          <a:p>
            <a:pPr marL="171450" indent="-171450">
              <a:buFont typeface="Arial" panose="020B0604020202020204" pitchFamily="34" charset="0"/>
              <a:buChar char="•"/>
            </a:pPr>
            <a:r>
              <a:rPr lang="en-US" dirty="0"/>
              <a:t>Why the disinfectant residual requirements are changing</a:t>
            </a:r>
          </a:p>
          <a:p>
            <a:pPr marL="171450" indent="-171450">
              <a:buFont typeface="Arial" panose="020B0604020202020204" pitchFamily="34" charset="0"/>
              <a:buChar char="•"/>
            </a:pPr>
            <a:r>
              <a:rPr lang="en-US" dirty="0"/>
              <a:t>The basis for the new requirements</a:t>
            </a:r>
          </a:p>
          <a:p>
            <a:pPr marL="171450" indent="-171450">
              <a:buFont typeface="Arial" panose="020B0604020202020204" pitchFamily="34" charset="0"/>
              <a:buChar char="•"/>
            </a:pPr>
            <a:r>
              <a:rPr lang="en-US" dirty="0"/>
              <a:t>Some rule basics</a:t>
            </a:r>
          </a:p>
        </p:txBody>
      </p:sp>
      <p:sp>
        <p:nvSpPr>
          <p:cNvPr id="4" name="Slide Number Placeholder 3"/>
          <p:cNvSpPr>
            <a:spLocks noGrp="1"/>
          </p:cNvSpPr>
          <p:nvPr>
            <p:ph type="sldNum" sz="quarter" idx="10"/>
          </p:nvPr>
        </p:nvSpPr>
        <p:spPr/>
        <p:txBody>
          <a:bodyPr/>
          <a:lstStyle/>
          <a:p>
            <a:fld id="{5F8A644C-0679-4A3A-8FF3-D9D0A33A6EE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085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who is affected by the DRR?  The DRR applies to:</a:t>
            </a:r>
          </a:p>
          <a:p>
            <a:pPr marL="171450" lvl="0" indent="-171450">
              <a:buFont typeface="Arial" panose="020B0604020202020204" pitchFamily="34" charset="0"/>
              <a:buChar char="•"/>
            </a:pPr>
            <a:r>
              <a:rPr lang="en-US" dirty="0"/>
              <a:t>All </a:t>
            </a:r>
            <a:r>
              <a:rPr lang="en-US" b="1" dirty="0"/>
              <a:t>Community Water Systems</a:t>
            </a:r>
          </a:p>
          <a:p>
            <a:pPr marL="0" lvl="0" indent="0">
              <a:buFont typeface="Arial" panose="020B0604020202020204" pitchFamily="34" charset="0"/>
              <a:buNone/>
            </a:pPr>
            <a:endParaRPr lang="en-US" b="1" i="1" u="sng" dirty="0"/>
          </a:p>
          <a:p>
            <a:pPr marL="0" lvl="0" indent="0">
              <a:buFont typeface="Arial" panose="020B0604020202020204" pitchFamily="34" charset="0"/>
              <a:buNone/>
            </a:pPr>
            <a:r>
              <a:rPr lang="en-US" b="1" i="1" u="sng" dirty="0"/>
              <a:t>Advance Slide:</a:t>
            </a:r>
          </a:p>
          <a:p>
            <a:pPr marL="171450" lvl="0" indent="-171450">
              <a:buFont typeface="Arial" panose="020B0604020202020204" pitchFamily="34" charset="0"/>
              <a:buChar char="•"/>
            </a:pPr>
            <a:r>
              <a:rPr lang="en-US" dirty="0"/>
              <a:t>All </a:t>
            </a:r>
            <a:r>
              <a:rPr lang="en-US" b="1" dirty="0"/>
              <a:t>Non-Transient Noncommunity Water Systems</a:t>
            </a:r>
            <a:r>
              <a:rPr lang="en-US" dirty="0"/>
              <a:t> using chlorine disinfectant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includes all NTNC systems with chlorine, regardless of whether it is 4-log treatment or not; if they use a chlorine disinfectant they have to comply with the rule.</a:t>
            </a:r>
          </a:p>
          <a:p>
            <a:pPr marL="0" lvl="0" indent="0">
              <a:spcBef>
                <a:spcPts val="768"/>
              </a:spcBef>
              <a:buFont typeface="Arial" panose="020B0604020202020204" pitchFamily="34" charset="0"/>
              <a:buNone/>
            </a:pPr>
            <a:endParaRPr lang="en-US" b="1" i="1" u="sng" dirty="0"/>
          </a:p>
          <a:p>
            <a:pPr marL="0" lvl="0" indent="0">
              <a:spcBef>
                <a:spcPts val="768"/>
              </a:spcBef>
              <a:buFont typeface="Arial" panose="020B0604020202020204" pitchFamily="34" charset="0"/>
              <a:buNone/>
            </a:pPr>
            <a:r>
              <a:rPr lang="en-US" b="1" i="1" u="sng" dirty="0"/>
              <a:t>Advance Slide:</a:t>
            </a:r>
          </a:p>
          <a:p>
            <a:pPr marL="171450" lvl="0" indent="-171450">
              <a:spcBef>
                <a:spcPts val="768"/>
              </a:spcBef>
              <a:buFont typeface="Arial" panose="020B0604020202020204" pitchFamily="34" charset="0"/>
              <a:buChar char="•"/>
            </a:pPr>
            <a:r>
              <a:rPr lang="en-US" dirty="0"/>
              <a:t>Transient Noncommunity Water Systems with:</a:t>
            </a:r>
            <a:endParaRPr lang="en-US" sz="3600" dirty="0"/>
          </a:p>
          <a:p>
            <a:pPr marL="628650" lvl="1" indent="-171450">
              <a:spcBef>
                <a:spcPts val="768"/>
              </a:spcBef>
              <a:buFont typeface="Arial" panose="020B0604020202020204" pitchFamily="34" charset="0"/>
              <a:buChar char="•"/>
            </a:pPr>
            <a:r>
              <a:rPr lang="en-US" dirty="0"/>
              <a:t>Filtration of a surface water source </a:t>
            </a:r>
            <a:endParaRPr lang="en-US" sz="3200" dirty="0"/>
          </a:p>
          <a:p>
            <a:pPr marL="628650" lvl="1" indent="-171450">
              <a:spcBef>
                <a:spcPts val="768"/>
              </a:spcBef>
              <a:buFont typeface="Arial" panose="020B0604020202020204" pitchFamily="34" charset="0"/>
              <a:buChar char="•"/>
            </a:pPr>
            <a:r>
              <a:rPr lang="en-US" dirty="0"/>
              <a:t>Filtration of a GUDI (Groundwater Under the Influence of Surface Water) source</a:t>
            </a:r>
            <a:endParaRPr lang="en-US" sz="3200" dirty="0"/>
          </a:p>
          <a:p>
            <a:pPr marL="628650" lvl="1" indent="-171450">
              <a:spcBef>
                <a:spcPts val="768"/>
              </a:spcBef>
              <a:buFont typeface="Arial" panose="020B0604020202020204" pitchFamily="34" charset="0"/>
              <a:buChar char="•"/>
            </a:pPr>
            <a:r>
              <a:rPr lang="en-US" dirty="0"/>
              <a:t>4-Log disinfection of a groundwater source</a:t>
            </a:r>
          </a:p>
          <a:p>
            <a:pPr marL="0" lvl="0" indent="0">
              <a:spcBef>
                <a:spcPts val="768"/>
              </a:spcBef>
              <a:buFont typeface="Arial" panose="020B0604020202020204" pitchFamily="34" charset="0"/>
              <a:buNone/>
            </a:pPr>
            <a:endParaRPr lang="en-US" sz="3200" dirty="0"/>
          </a:p>
        </p:txBody>
      </p:sp>
      <p:sp>
        <p:nvSpPr>
          <p:cNvPr id="4" name="Slide Number Placeholder 3"/>
          <p:cNvSpPr>
            <a:spLocks noGrp="1"/>
          </p:cNvSpPr>
          <p:nvPr>
            <p:ph type="sldNum" sz="quarter" idx="10"/>
          </p:nvPr>
        </p:nvSpPr>
        <p:spPr/>
        <p:txBody>
          <a:bodyPr/>
          <a:lstStyle/>
          <a:p>
            <a:fld id="{5F8A644C-0679-4A3A-8FF3-D9D0A33A6EE8}" type="slidenum">
              <a:rPr lang="en-US" smtClean="0"/>
              <a:t>6</a:t>
            </a:fld>
            <a:endParaRPr lang="en-US"/>
          </a:p>
        </p:txBody>
      </p:sp>
    </p:spTree>
    <p:extLst>
      <p:ext uri="{BB962C8B-B14F-4D97-AF65-F5344CB8AC3E}">
        <p14:creationId xmlns:p14="http://schemas.microsoft.com/office/powerpoint/2010/main" val="135319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0" dirty="0">
                <a:ea typeface="Times New Roman" panose="02020603050405020304" pitchFamily="18" charset="0"/>
                <a:cs typeface="Times New Roman" panose="02020603050405020304" pitchFamily="18" charset="0"/>
              </a:rPr>
              <a:t>The primary element of the rule that we’ll discuss in this course </a:t>
            </a:r>
            <a:r>
              <a:rPr lang="en-US" b="1" dirty="0">
                <a:ea typeface="Times New Roman" panose="02020603050405020304" pitchFamily="18" charset="0"/>
                <a:cs typeface="Times New Roman" panose="02020603050405020304" pitchFamily="18" charset="0"/>
              </a:rPr>
              <a:t>is the change in distribution residual requirements. </a:t>
            </a:r>
          </a:p>
          <a:p>
            <a:pPr>
              <a:lnSpc>
                <a:spcPct val="115000"/>
              </a:lnSpc>
              <a:spcAft>
                <a:spcPts val="1000"/>
              </a:spcAft>
            </a:pPr>
            <a:endParaRPr lang="en-US" b="1" dirty="0">
              <a:ea typeface="Times New Roman" panose="02020603050405020304" pitchFamily="18" charset="0"/>
              <a:cs typeface="Times New Roman" panose="02020603050405020304" pitchFamily="18" charset="0"/>
            </a:endParaRPr>
          </a:p>
          <a:p>
            <a:pPr>
              <a:lnSpc>
                <a:spcPct val="115000"/>
              </a:lnSpc>
              <a:spcAft>
                <a:spcPts val="1000"/>
              </a:spcAft>
            </a:pPr>
            <a:r>
              <a:rPr lang="en-US" b="0" dirty="0">
                <a:ea typeface="Times New Roman" panose="02020603050405020304" pitchFamily="18" charset="0"/>
                <a:cs typeface="Times New Roman" panose="02020603050405020304" pitchFamily="18" charset="0"/>
              </a:rPr>
              <a:t>Beginning </a:t>
            </a:r>
            <a:r>
              <a:rPr lang="en-US" b="1" dirty="0">
                <a:ea typeface="Times New Roman" panose="02020603050405020304" pitchFamily="18" charset="0"/>
                <a:cs typeface="Times New Roman" panose="02020603050405020304" pitchFamily="18" charset="0"/>
              </a:rPr>
              <a:t>April 29, 2019</a:t>
            </a:r>
            <a:r>
              <a:rPr lang="en-US" b="0" dirty="0">
                <a:ea typeface="Times New Roman" panose="02020603050405020304" pitchFamily="18" charset="0"/>
                <a:cs typeface="Times New Roman" panose="02020603050405020304" pitchFamily="18" charset="0"/>
              </a:rPr>
              <a:t>, the m</a:t>
            </a:r>
            <a:r>
              <a:rPr lang="en-US" dirty="0">
                <a:ea typeface="Times New Roman" panose="02020603050405020304" pitchFamily="18" charset="0"/>
                <a:cs typeface="Times New Roman" panose="02020603050405020304" pitchFamily="18" charset="0"/>
              </a:rPr>
              <a:t>inimum required distribution residual level will increase from 0.02 mg/L to 0.2 mg/L free or total chlorine, depending on the type of disinfectant used, which we’ll explain later in the course.  </a:t>
            </a:r>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7</a:t>
            </a:fld>
            <a:endParaRPr lang="en-US"/>
          </a:p>
        </p:txBody>
      </p:sp>
    </p:spTree>
    <p:extLst>
      <p:ext uri="{BB962C8B-B14F-4D97-AF65-F5344CB8AC3E}">
        <p14:creationId xmlns:p14="http://schemas.microsoft.com/office/powerpoint/2010/main" val="75314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68"/>
              </a:spcBef>
              <a:spcAft>
                <a:spcPts val="600"/>
              </a:spcAft>
              <a:buClrTx/>
              <a:buSzTx/>
              <a:buFont typeface="Arial" panose="020B0604020202020204" pitchFamily="34" charset="0"/>
              <a:buNone/>
              <a:tabLst>
                <a:tab pos="2514600" algn="l"/>
              </a:tabLst>
              <a:defRPr/>
            </a:pPr>
            <a:r>
              <a:rPr lang="en-US" b="0" dirty="0"/>
              <a:t>Let’s take a step back and look at the basis for maintaining a disinfectant residual.</a:t>
            </a:r>
          </a:p>
          <a:p>
            <a:pPr marL="0" indent="0">
              <a:spcBef>
                <a:spcPts val="768"/>
              </a:spcBef>
              <a:spcAft>
                <a:spcPts val="600"/>
              </a:spcAft>
              <a:buFont typeface="Arial" panose="020B0604020202020204" pitchFamily="34" charset="0"/>
              <a:buNone/>
              <a:tabLst>
                <a:tab pos="2514600" algn="l"/>
              </a:tabLst>
            </a:pPr>
            <a:endParaRPr lang="en-US" dirty="0">
              <a:ea typeface="Times New Roman" panose="02020603050405020304" pitchFamily="18" charset="0"/>
              <a:cs typeface="Times New Roman" panose="02020603050405020304" pitchFamily="18" charset="0"/>
            </a:endParaRPr>
          </a:p>
          <a:p>
            <a:pPr marL="0" indent="0">
              <a:spcBef>
                <a:spcPts val="768"/>
              </a:spcBef>
              <a:spcAft>
                <a:spcPts val="600"/>
              </a:spcAft>
              <a:buFont typeface="Arial" panose="020B0604020202020204" pitchFamily="34" charset="0"/>
              <a:buNone/>
              <a:tabLst>
                <a:tab pos="2514600" algn="l"/>
              </a:tabLst>
            </a:pPr>
            <a:r>
              <a:rPr lang="en-US" dirty="0">
                <a:ea typeface="Times New Roman" panose="02020603050405020304" pitchFamily="18" charset="0"/>
                <a:cs typeface="Times New Roman" panose="02020603050405020304" pitchFamily="18" charset="0"/>
              </a:rPr>
              <a:t>First, the distribution system presents many challenges:</a:t>
            </a:r>
          </a:p>
          <a:p>
            <a:pPr marL="171450" indent="-171450">
              <a:spcBef>
                <a:spcPts val="768"/>
              </a:spcBef>
              <a:spcAft>
                <a:spcPts val="600"/>
              </a:spcAft>
              <a:buFont typeface="Arial" panose="020B0604020202020204" pitchFamily="34" charset="0"/>
              <a:buChar char="•"/>
              <a:tabLst>
                <a:tab pos="2514600" algn="l"/>
              </a:tabLst>
            </a:pPr>
            <a:r>
              <a:rPr lang="en-US" dirty="0">
                <a:ea typeface="Times New Roman" panose="02020603050405020304" pitchFamily="18" charset="0"/>
                <a:cs typeface="Times New Roman" panose="02020603050405020304" pitchFamily="18" charset="0"/>
              </a:rPr>
              <a:t>Finished water can undergo substantial changes due to physical, chemical, and biological reactions in the distribution system.</a:t>
            </a:r>
          </a:p>
          <a:p>
            <a:pPr marL="0" indent="0">
              <a:spcBef>
                <a:spcPts val="768"/>
              </a:spcBef>
              <a:spcAft>
                <a:spcPts val="600"/>
              </a:spcAft>
              <a:buFont typeface="Arial" panose="020B0604020202020204" pitchFamily="34" charset="0"/>
              <a:buNone/>
              <a:tabLst>
                <a:tab pos="2514600" algn="l"/>
              </a:tabLst>
            </a:pPr>
            <a:endParaRPr lang="en-US" b="1" i="1" u="sng" dirty="0">
              <a:ea typeface="Times New Roman" panose="02020603050405020304" pitchFamily="18" charset="0"/>
              <a:cs typeface="Times New Roman" panose="02020603050405020304" pitchFamily="18" charset="0"/>
            </a:endParaRPr>
          </a:p>
          <a:p>
            <a:pPr marL="0" indent="0">
              <a:spcBef>
                <a:spcPts val="768"/>
              </a:spcBef>
              <a:spcAft>
                <a:spcPts val="600"/>
              </a:spcAft>
              <a:buFont typeface="Arial" panose="020B0604020202020204" pitchFamily="34" charset="0"/>
              <a:buNone/>
              <a:tabLst>
                <a:tab pos="2514600" algn="l"/>
              </a:tabLst>
            </a:pPr>
            <a:r>
              <a:rPr lang="en-US" b="1" i="1" u="sng" dirty="0">
                <a:ea typeface="Times New Roman" panose="02020603050405020304" pitchFamily="18" charset="0"/>
                <a:cs typeface="Times New Roman" panose="02020603050405020304" pitchFamily="18" charset="0"/>
              </a:rPr>
              <a:t>Advance slide;</a:t>
            </a:r>
          </a:p>
          <a:p>
            <a:pPr marL="0" lvl="0" indent="0">
              <a:spcBef>
                <a:spcPts val="768"/>
              </a:spcBef>
              <a:buFont typeface="Arial" panose="020B0604020202020204" pitchFamily="34" charset="0"/>
              <a:buNone/>
              <a:tabLst>
                <a:tab pos="2514600" algn="l"/>
              </a:tabLst>
            </a:pPr>
            <a:r>
              <a:rPr lang="en-US" dirty="0">
                <a:ea typeface="Times New Roman" panose="02020603050405020304" pitchFamily="18" charset="0"/>
                <a:cs typeface="Times New Roman" panose="02020603050405020304" pitchFamily="18" charset="0"/>
              </a:rPr>
              <a:t>Further, as distribution systems age, deterioration of pipe materials can occur allowing for pathways of contamination.  </a:t>
            </a:r>
            <a:endParaRPr lang="en-US" dirty="0">
              <a:effectLst/>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5F8A644C-0679-4A3A-8FF3-D9D0A33A6EE8}" type="slidenum">
              <a:rPr lang="en-US" smtClean="0"/>
              <a:t>8</a:t>
            </a:fld>
            <a:endParaRPr lang="en-US"/>
          </a:p>
        </p:txBody>
      </p:sp>
    </p:spTree>
    <p:extLst>
      <p:ext uri="{BB962C8B-B14F-4D97-AF65-F5344CB8AC3E}">
        <p14:creationId xmlns:p14="http://schemas.microsoft.com/office/powerpoint/2010/main" val="132331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Many different microbes can survive in the distribution system, including:</a:t>
            </a:r>
          </a:p>
          <a:p>
            <a:pPr marL="457200" lvl="0" indent="-457200">
              <a:spcBef>
                <a:spcPts val="768"/>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Bacteria</a:t>
            </a:r>
          </a:p>
          <a:p>
            <a:pPr marL="457200" lvl="0" indent="-457200">
              <a:spcBef>
                <a:spcPts val="768"/>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Viruses</a:t>
            </a:r>
          </a:p>
          <a:p>
            <a:pPr marL="457200" lvl="0" indent="-457200">
              <a:spcBef>
                <a:spcPts val="768"/>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Protozoa</a:t>
            </a:r>
          </a:p>
          <a:p>
            <a:pPr marL="457200" lvl="0" indent="-457200">
              <a:spcBef>
                <a:spcPts val="768"/>
              </a:spcBef>
              <a:buFont typeface="Arial" panose="020B0604020202020204" pitchFamily="34" charset="0"/>
              <a:buChar char="•"/>
            </a:pPr>
            <a:r>
              <a:rPr lang="en-US" sz="1200" dirty="0">
                <a:ea typeface="Calibri" panose="020F0502020204030204" pitchFamily="34" charset="0"/>
                <a:cs typeface="Times New Roman" panose="02020603050405020304" pitchFamily="18" charset="0"/>
              </a:rPr>
              <a:t>Amoeba</a:t>
            </a:r>
          </a:p>
          <a:p>
            <a:pPr algn="l"/>
            <a:endParaRPr lang="en-US" dirty="0"/>
          </a:p>
          <a:p>
            <a:endParaRPr lang="en-US" dirty="0"/>
          </a:p>
          <a:p>
            <a:endParaRPr lang="en-US" sz="1200" dirty="0"/>
          </a:p>
        </p:txBody>
      </p:sp>
      <p:sp>
        <p:nvSpPr>
          <p:cNvPr id="4" name="Slide Number Placeholder 3"/>
          <p:cNvSpPr>
            <a:spLocks noGrp="1"/>
          </p:cNvSpPr>
          <p:nvPr>
            <p:ph type="sldNum" sz="quarter" idx="10"/>
          </p:nvPr>
        </p:nvSpPr>
        <p:spPr/>
        <p:txBody>
          <a:bodyPr/>
          <a:lstStyle/>
          <a:p>
            <a:fld id="{5F8A644C-0679-4A3A-8FF3-D9D0A33A6EE8}" type="slidenum">
              <a:rPr lang="en-US" smtClean="0"/>
              <a:t>9</a:t>
            </a:fld>
            <a:endParaRPr lang="en-US"/>
          </a:p>
        </p:txBody>
      </p:sp>
    </p:spTree>
    <p:extLst>
      <p:ext uri="{BB962C8B-B14F-4D97-AF65-F5344CB8AC3E}">
        <p14:creationId xmlns:p14="http://schemas.microsoft.com/office/powerpoint/2010/main" val="286461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95DDB34-8781-42B8-9691-7DD3703E79F1}"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29AF9A-B92F-4321-A87A-89D14F155F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31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A5F1A9-2266-4AD3-9E40-4E4B2B407D22}"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FEAA83-9788-42ED-A955-0EF97B333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30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1699B1-92CB-4B48-97F9-3DE5A710C8FE}"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F08DC0-B2A4-4AD0-983A-C50883BC8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64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95DDB34-8781-42B8-9691-7DD3703E79F1}"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29AF9A-B92F-4321-A87A-89D14F155F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8432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98438"/>
            <a:ext cx="8229600" cy="868362"/>
          </a:xfrm>
        </p:spPr>
        <p:txBody>
          <a:bodyPr/>
          <a:lstStyle>
            <a:lvl1pPr>
              <a:defRPr sz="4000">
                <a:solidFill>
                  <a:schemeClr val="bg1"/>
                </a:solidFill>
              </a:defRPr>
            </a:lvl1p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C562466D-74CD-4092-B7FC-0529ECC75496}" type="datetime1">
              <a:rPr lang="en-US">
                <a:solidFill>
                  <a:prstClr val="black">
                    <a:tint val="75000"/>
                  </a:prstClr>
                </a:solidFill>
              </a:rPr>
              <a:pPr>
                <a:defRPr/>
              </a:pPr>
              <a:t>2/1/2019</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3505200" y="6373813"/>
            <a:ext cx="2133600" cy="365125"/>
          </a:xfrm>
        </p:spPr>
        <p:txBody>
          <a:bodyPr/>
          <a:lstStyle>
            <a:lvl1pPr algn="ctr">
              <a:defRPr/>
            </a:lvl1pPr>
          </a:lstStyle>
          <a:p>
            <a:pPr>
              <a:defRPr/>
            </a:pPr>
            <a:fld id="{12CC008D-4B26-4501-B953-C7C8F9979B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665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9225F9-0CF3-40A1-8D2F-CA870F209107}"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45E57E-7150-405E-8906-B076922DA5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144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8337BA-F9A2-45CC-8328-BA94F9962966}"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7AE0AD-B255-4B74-A4F5-113252A163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799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F4BC30-F93D-48EB-802A-44AE848EC835}" type="datetime1">
              <a:rPr lang="en-US">
                <a:solidFill>
                  <a:prstClr val="black">
                    <a:tint val="75000"/>
                  </a:prstClr>
                </a:solidFill>
              </a:rPr>
              <a:pPr>
                <a:defRPr/>
              </a:pPr>
              <a:t>2/1/2019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4BCF69-BBF2-4538-BF9A-DCA684FC8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5439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8780F8-BAAA-40A3-91A4-CF0C3BBF6718}" type="datetime1">
              <a:rPr lang="en-US">
                <a:solidFill>
                  <a:prstClr val="black">
                    <a:tint val="75000"/>
                  </a:prstClr>
                </a:solidFill>
              </a:rPr>
              <a:pPr>
                <a:defRPr/>
              </a:pPr>
              <a:t>2/1/2019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1E2AB37-22A1-4007-900B-8CAFBBAFC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419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4D8B4D-4A7A-4778-9129-4471F68E32CE}" type="datetime1">
              <a:rPr lang="en-US">
                <a:solidFill>
                  <a:prstClr val="black">
                    <a:tint val="75000"/>
                  </a:prstClr>
                </a:solidFill>
              </a:rPr>
              <a:pPr>
                <a:defRPr/>
              </a:pPr>
              <a:t>2/1/2019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C0E16A-A3C4-40AA-B9DA-69B3CD10C6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672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4C7CB-E0E4-400C-9B2B-137C6653678E}"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561FE-6DF2-41B3-8825-75CD7C144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471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00800" y="6096000"/>
            <a:ext cx="2624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8925" y="3556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98438"/>
            <a:ext cx="8229600" cy="868362"/>
          </a:xfrm>
        </p:spPr>
        <p:txBody>
          <a:bodyPr/>
          <a:lstStyle>
            <a:lvl1pPr>
              <a:defRPr sz="4000">
                <a:solidFill>
                  <a:schemeClr val="bg1"/>
                </a:solidFill>
              </a:defRPr>
            </a:lvl1p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C562466D-74CD-4092-B7FC-0529ECC75496}" type="datetime1">
              <a:rPr lang="en-US">
                <a:solidFill>
                  <a:prstClr val="black">
                    <a:tint val="75000"/>
                  </a:prstClr>
                </a:solidFill>
              </a:rPr>
              <a:pPr>
                <a:defRPr/>
              </a:pPr>
              <a:t>2/1/2019</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3505200" y="6373813"/>
            <a:ext cx="2133600" cy="365125"/>
          </a:xfrm>
        </p:spPr>
        <p:txBody>
          <a:bodyPr/>
          <a:lstStyle>
            <a:lvl1pPr algn="ctr">
              <a:defRPr/>
            </a:lvl1pPr>
          </a:lstStyle>
          <a:p>
            <a:pPr>
              <a:defRPr/>
            </a:pPr>
            <a:fld id="{12CC008D-4B26-4501-B953-C7C8F9979B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953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58DC1B-8A3B-4F6C-80DF-75D18FCA52E9}"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7D9170-FC7F-4B3D-81C0-0D70FD7300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08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A5F1A9-2266-4AD3-9E40-4E4B2B407D22}"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FEAA83-9788-42ED-A955-0EF97B333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223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1699B1-92CB-4B48-97F9-3DE5A710C8FE}"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F08DC0-B2A4-4AD0-983A-C50883BC8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842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9225F9-0CF3-40A1-8D2F-CA870F209107}"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45E57E-7150-405E-8906-B076922DA5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567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8337BA-F9A2-45CC-8328-BA94F9962966}"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7AE0AD-B255-4B74-A4F5-113252A163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679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F4BC30-F93D-48EB-802A-44AE848EC835}" type="datetime1">
              <a:rPr lang="en-US">
                <a:solidFill>
                  <a:prstClr val="black">
                    <a:tint val="75000"/>
                  </a:prstClr>
                </a:solidFill>
              </a:rPr>
              <a:pPr>
                <a:defRPr/>
              </a:pPr>
              <a:t>2/1/2019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74BCF69-BBF2-4538-BF9A-DCA684FC8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017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8780F8-BAAA-40A3-91A4-CF0C3BBF6718}" type="datetime1">
              <a:rPr lang="en-US">
                <a:solidFill>
                  <a:prstClr val="black">
                    <a:tint val="75000"/>
                  </a:prstClr>
                </a:solidFill>
              </a:rPr>
              <a:pPr>
                <a:defRPr/>
              </a:pPr>
              <a:t>2/1/2019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1E2AB37-22A1-4007-900B-8CAFBBAFC4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615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4D8B4D-4A7A-4778-9129-4471F68E32CE}" type="datetime1">
              <a:rPr lang="en-US">
                <a:solidFill>
                  <a:prstClr val="black">
                    <a:tint val="75000"/>
                  </a:prstClr>
                </a:solidFill>
              </a:rPr>
              <a:pPr>
                <a:defRPr/>
              </a:pPr>
              <a:t>2/1/2019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C0E16A-A3C4-40AA-B9DA-69B3CD10C6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577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4C7CB-E0E4-400C-9B2B-137C6653678E}"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561FE-6DF2-41B3-8825-75CD7C144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54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58DC1B-8A3B-4F6C-80DF-75D18FCA52E9}" type="datetime1">
              <a:rPr lang="en-US">
                <a:solidFill>
                  <a:prstClr val="black">
                    <a:tint val="75000"/>
                  </a:prstClr>
                </a:solidFill>
              </a:rPr>
              <a:pPr>
                <a:defRPr/>
              </a:pPr>
              <a:t>2/1/2019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7D9170-FC7F-4B3D-81C0-0D70FD7300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312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42309C-63E3-435F-A259-3B429C2376B7}"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45DFFE-52E3-4706-B7FF-BD75B83903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08572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42309C-63E3-435F-A259-3B429C2376B7}" type="datetime1">
              <a:rPr lang="en-US">
                <a:solidFill>
                  <a:prstClr val="black">
                    <a:tint val="75000"/>
                  </a:prstClr>
                </a:solidFill>
              </a:rPr>
              <a:pPr>
                <a:defRPr/>
              </a:pPr>
              <a:t>2/1/2019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45DFFE-52E3-4706-B7FF-BD75B83903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35975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4488712" y="6477000"/>
            <a:ext cx="304800" cy="228600"/>
          </a:xfrm>
        </p:spPr>
        <p:txBody>
          <a:bodyPr/>
          <a:lstStyle/>
          <a:p>
            <a:pPr>
              <a:defRPr/>
            </a:pPr>
            <a:fld id="{81537515-C347-40BF-9475-BAC7C8323391}" type="slidenum">
              <a:rPr lang="en-US" smtClean="0"/>
              <a:pPr>
                <a:defRPr/>
              </a:pPr>
              <a:t>1</a:t>
            </a:fld>
            <a:endParaRPr lang="en-US" dirty="0"/>
          </a:p>
        </p:txBody>
      </p:sp>
      <p:sp>
        <p:nvSpPr>
          <p:cNvPr id="7" name="Subtitle 2">
            <a:extLst>
              <a:ext uri="{FF2B5EF4-FFF2-40B4-BE49-F238E27FC236}">
                <a16:creationId xmlns:a16="http://schemas.microsoft.com/office/drawing/2014/main" id="{907BCCEF-FDDA-43D0-AC43-1B34E89DC3EA}"/>
              </a:ext>
            </a:extLst>
          </p:cNvPr>
          <p:cNvSpPr>
            <a:spLocks noGrp="1"/>
          </p:cNvSpPr>
          <p:nvPr>
            <p:ph type="subTitle" idx="1"/>
          </p:nvPr>
        </p:nvSpPr>
        <p:spPr>
          <a:xfrm>
            <a:off x="990600" y="4845587"/>
            <a:ext cx="7162800" cy="1279675"/>
          </a:xfrm>
        </p:spPr>
        <p:txBody>
          <a:bodyPr/>
          <a:lstStyle/>
          <a:p>
            <a:pPr eaLnBrk="1" hangingPunct="1"/>
            <a:r>
              <a:rPr lang="en-US" altLang="en-US" dirty="0">
                <a:solidFill>
                  <a:schemeClr val="tx1"/>
                </a:solidFill>
              </a:rPr>
              <a:t>2019</a:t>
            </a:r>
          </a:p>
        </p:txBody>
      </p:sp>
      <p:sp>
        <p:nvSpPr>
          <p:cNvPr id="3" name="TextBox 2">
            <a:extLst>
              <a:ext uri="{FF2B5EF4-FFF2-40B4-BE49-F238E27FC236}">
                <a16:creationId xmlns:a16="http://schemas.microsoft.com/office/drawing/2014/main" id="{153D6DC8-A12E-4297-9704-9B03CC7E640C}"/>
              </a:ext>
            </a:extLst>
          </p:cNvPr>
          <p:cNvSpPr txBox="1"/>
          <p:nvPr/>
        </p:nvSpPr>
        <p:spPr>
          <a:xfrm>
            <a:off x="313899" y="1842448"/>
            <a:ext cx="8516203" cy="1600438"/>
          </a:xfrm>
          <a:prstGeom prst="rect">
            <a:avLst/>
          </a:prstGeom>
          <a:noFill/>
        </p:spPr>
        <p:txBody>
          <a:bodyPr wrap="square" rtlCol="0">
            <a:spAutoFit/>
          </a:bodyPr>
          <a:lstStyle/>
          <a:p>
            <a:pPr algn="ctr">
              <a:spcBef>
                <a:spcPts val="1200"/>
              </a:spcBef>
              <a:spcAft>
                <a:spcPts val="1200"/>
              </a:spcAft>
            </a:pPr>
            <a:r>
              <a:rPr lang="en-US" sz="4400" b="1" dirty="0"/>
              <a:t>Disinfection Requirements Rule</a:t>
            </a:r>
          </a:p>
          <a:p>
            <a:pPr algn="ctr">
              <a:spcAft>
                <a:spcPts val="600"/>
              </a:spcAft>
            </a:pPr>
            <a:r>
              <a:rPr lang="en-US" sz="4400" b="1" dirty="0"/>
              <a:t>Operator Training</a:t>
            </a:r>
          </a:p>
        </p:txBody>
      </p:sp>
    </p:spTree>
    <p:custDataLst>
      <p:tags r:id="rId1"/>
    </p:custDataLst>
    <p:extLst>
      <p:ext uri="{BB962C8B-B14F-4D97-AF65-F5344CB8AC3E}">
        <p14:creationId xmlns:p14="http://schemas.microsoft.com/office/powerpoint/2010/main" val="74719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Distribution System: Biofilms</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10</a:t>
            </a:fld>
            <a:endParaRPr lang="en-US">
              <a:solidFill>
                <a:prstClr val="black">
                  <a:tint val="75000"/>
                </a:prstClr>
              </a:solidFill>
            </a:endParaRPr>
          </a:p>
        </p:txBody>
      </p:sp>
      <p:sp>
        <p:nvSpPr>
          <p:cNvPr id="2" name="Rectangle 1">
            <a:extLst>
              <a:ext uri="{FF2B5EF4-FFF2-40B4-BE49-F238E27FC236}">
                <a16:creationId xmlns:a16="http://schemas.microsoft.com/office/drawing/2014/main" id="{9E1B9A61-A6D8-4530-B441-7C3A1346F7CB}"/>
              </a:ext>
            </a:extLst>
          </p:cNvPr>
          <p:cNvSpPr/>
          <p:nvPr/>
        </p:nvSpPr>
        <p:spPr>
          <a:xfrm>
            <a:off x="457200" y="1066800"/>
            <a:ext cx="8328454" cy="5791200"/>
          </a:xfrm>
          <a:prstGeom prst="rect">
            <a:avLst/>
          </a:prstGeom>
        </p:spPr>
        <p:txBody>
          <a:bodyPr wrap="square">
            <a:noAutofit/>
          </a:bodyPr>
          <a:lstStyle/>
          <a:p>
            <a:pPr>
              <a:spcAft>
                <a:spcPts val="600"/>
              </a:spcAft>
            </a:pPr>
            <a:r>
              <a:rPr lang="en-US" sz="3200" dirty="0">
                <a:ea typeface="Times New Roman" panose="02020603050405020304" pitchFamily="18" charset="0"/>
                <a:cs typeface="Times New Roman" panose="02020603050405020304" pitchFamily="18" charset="0"/>
              </a:rPr>
              <a:t>Some microbes produce </a:t>
            </a:r>
            <a:r>
              <a:rPr lang="en-US" sz="3200" b="1" dirty="0">
                <a:ea typeface="Times New Roman" panose="02020603050405020304" pitchFamily="18" charset="0"/>
                <a:cs typeface="Times New Roman" panose="02020603050405020304" pitchFamily="18" charset="0"/>
              </a:rPr>
              <a:t>biofilms</a:t>
            </a:r>
            <a:r>
              <a:rPr lang="en-US" sz="3200" dirty="0">
                <a:ea typeface="Times New Roman" panose="02020603050405020304" pitchFamily="18" charset="0"/>
                <a:cs typeface="Times New Roman" panose="02020603050405020304" pitchFamily="18" charset="0"/>
              </a:rPr>
              <a:t> in the distribution system: </a:t>
            </a: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Biofilms can trap other material, organisms and contaminants</a:t>
            </a:r>
            <a:endParaRPr lang="en-US" sz="28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Under various circumstances, biofilms can release trapped </a:t>
            </a:r>
            <a:r>
              <a:rPr lang="en-US" sz="2800" dirty="0">
                <a:cs typeface="Times New Roman" panose="02020603050405020304" pitchFamily="18" charset="0"/>
              </a:rPr>
              <a:t>contaminants (slow release mechanism)</a:t>
            </a:r>
            <a:endParaRPr lang="en-US" sz="2800" dirty="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80DA726-329F-473C-890D-0BEC22CE3BF3}"/>
              </a:ext>
            </a:extLst>
          </p:cNvPr>
          <p:cNvSpPr/>
          <p:nvPr/>
        </p:nvSpPr>
        <p:spPr>
          <a:xfrm>
            <a:off x="5932449" y="5453302"/>
            <a:ext cx="3122341" cy="140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FD6CE2-AB76-4A42-9F94-89FD6B8DDEEC}"/>
              </a:ext>
            </a:extLst>
          </p:cNvPr>
          <p:cNvPicPr>
            <a:picLocks noChangeAspect="1"/>
          </p:cNvPicPr>
          <p:nvPr/>
        </p:nvPicPr>
        <p:blipFill rotWithShape="1">
          <a:blip r:embed="rId4"/>
          <a:srcRect t="13659" b="16593"/>
          <a:stretch/>
        </p:blipFill>
        <p:spPr>
          <a:xfrm>
            <a:off x="1846804" y="4048188"/>
            <a:ext cx="5762625" cy="2810227"/>
          </a:xfrm>
          <a:prstGeom prst="rect">
            <a:avLst/>
          </a:prstGeom>
        </p:spPr>
      </p:pic>
      <p:sp>
        <p:nvSpPr>
          <p:cNvPr id="7" name="TextBox 6">
            <a:extLst>
              <a:ext uri="{FF2B5EF4-FFF2-40B4-BE49-F238E27FC236}">
                <a16:creationId xmlns:a16="http://schemas.microsoft.com/office/drawing/2014/main" id="{05318817-CEA2-4590-B53F-BBE284E21CFD}"/>
              </a:ext>
            </a:extLst>
          </p:cNvPr>
          <p:cNvSpPr txBox="1"/>
          <p:nvPr/>
        </p:nvSpPr>
        <p:spPr>
          <a:xfrm>
            <a:off x="239151" y="6126163"/>
            <a:ext cx="872197" cy="369332"/>
          </a:xfrm>
          <a:prstGeom prst="rect">
            <a:avLst/>
          </a:prstGeom>
          <a:noFill/>
        </p:spPr>
        <p:txBody>
          <a:bodyPr wrap="square" rtlCol="0">
            <a:spAutoFit/>
          </a:bodyPr>
          <a:lstStyle/>
          <a:p>
            <a:r>
              <a:rPr lang="en-US" dirty="0"/>
              <a:t>WB 1-2</a:t>
            </a:r>
          </a:p>
        </p:txBody>
      </p:sp>
    </p:spTree>
    <p:custDataLst>
      <p:tags r:id="rId1"/>
    </p:custDataLst>
    <p:extLst>
      <p:ext uri="{BB962C8B-B14F-4D97-AF65-F5344CB8AC3E}">
        <p14:creationId xmlns:p14="http://schemas.microsoft.com/office/powerpoint/2010/main" val="37648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 Distribution System</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11</a:t>
            </a:fld>
            <a:endParaRPr lang="en-US">
              <a:solidFill>
                <a:prstClr val="black">
                  <a:tint val="75000"/>
                </a:prstClr>
              </a:solidFill>
            </a:endParaRPr>
          </a:p>
        </p:txBody>
      </p:sp>
      <p:sp>
        <p:nvSpPr>
          <p:cNvPr id="5" name="Rectangle 4">
            <a:extLst>
              <a:ext uri="{FF2B5EF4-FFF2-40B4-BE49-F238E27FC236}">
                <a16:creationId xmlns:a16="http://schemas.microsoft.com/office/drawing/2014/main" id="{9EC8D881-FF68-408F-B5FD-961A385349FE}"/>
              </a:ext>
            </a:extLst>
          </p:cNvPr>
          <p:cNvSpPr/>
          <p:nvPr/>
        </p:nvSpPr>
        <p:spPr>
          <a:xfrm>
            <a:off x="457200" y="1174172"/>
            <a:ext cx="8229600" cy="4870367"/>
          </a:xfrm>
          <a:prstGeom prst="rect">
            <a:avLst/>
          </a:prstGeom>
        </p:spPr>
        <p:txBody>
          <a:bodyPr wrap="square">
            <a:noAutofit/>
          </a:bodyPr>
          <a:lstStyle/>
          <a:p>
            <a:pPr>
              <a:spcBef>
                <a:spcPts val="1200"/>
              </a:spcBef>
              <a:spcAft>
                <a:spcPts val="600"/>
              </a:spcAft>
            </a:pPr>
            <a:r>
              <a:rPr lang="en-US" sz="3200" dirty="0">
                <a:ea typeface="Times New Roman" panose="02020603050405020304" pitchFamily="18" charset="0"/>
                <a:cs typeface="Times New Roman" panose="02020603050405020304" pitchFamily="18" charset="0"/>
              </a:rPr>
              <a:t>Factors that influence pathogen survival and growth in the distribution system include:</a:t>
            </a:r>
            <a:endParaRPr lang="en-US" sz="32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Water chemistry (temperature, pH, </a:t>
            </a:r>
            <a:r>
              <a:rPr lang="en-US" sz="2800" dirty="0" err="1">
                <a:ea typeface="Times New Roman" panose="02020603050405020304" pitchFamily="18" charset="0"/>
                <a:cs typeface="Times New Roman" panose="02020603050405020304" pitchFamily="18" charset="0"/>
              </a:rPr>
              <a:t>etc</a:t>
            </a:r>
            <a:r>
              <a:rPr lang="en-US" sz="2800" dirty="0">
                <a:ea typeface="Times New Roman" panose="02020603050405020304" pitchFamily="18"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Presence of nutrients</a:t>
            </a:r>
            <a:endParaRPr lang="en-US" sz="28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System hydraulics</a:t>
            </a:r>
            <a:endParaRPr lang="en-US" sz="28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Sediment accumulation</a:t>
            </a:r>
            <a:endParaRPr lang="en-US" sz="2800" dirty="0">
              <a:ea typeface="Calibri" panose="020F0502020204030204" pitchFamily="34" charset="0"/>
              <a:cs typeface="Times New Roman" panose="02020603050405020304" pitchFamily="18" charset="0"/>
            </a:endParaRPr>
          </a:p>
          <a:p>
            <a:pPr marL="457200" marR="0" lvl="0" indent="-457200">
              <a:spcBef>
                <a:spcPts val="0"/>
              </a:spcBef>
              <a:spcAft>
                <a:spcPts val="600"/>
              </a:spcAft>
              <a:buFont typeface="Arial" panose="020B0604020202020204" pitchFamily="34" charset="0"/>
              <a:buChar char="•"/>
            </a:pPr>
            <a:r>
              <a:rPr lang="en-US" sz="2800" b="1" dirty="0">
                <a:ea typeface="Times New Roman" panose="02020603050405020304" pitchFamily="18" charset="0"/>
                <a:cs typeface="Times New Roman" panose="02020603050405020304" pitchFamily="18" charset="0"/>
              </a:rPr>
              <a:t>Presence (or absence) of disinfectant residual</a:t>
            </a:r>
            <a:endParaRPr lang="en-US" sz="28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26E738-E3F2-462B-A454-12606DF46E46}"/>
              </a:ext>
            </a:extLst>
          </p:cNvPr>
          <p:cNvSpPr txBox="1"/>
          <p:nvPr/>
        </p:nvSpPr>
        <p:spPr>
          <a:xfrm>
            <a:off x="239151" y="6126163"/>
            <a:ext cx="872197" cy="369332"/>
          </a:xfrm>
          <a:prstGeom prst="rect">
            <a:avLst/>
          </a:prstGeom>
          <a:noFill/>
        </p:spPr>
        <p:txBody>
          <a:bodyPr wrap="square" rtlCol="0">
            <a:spAutoFit/>
          </a:bodyPr>
          <a:lstStyle/>
          <a:p>
            <a:r>
              <a:rPr lang="en-US" dirty="0"/>
              <a:t>WB 1-2</a:t>
            </a:r>
          </a:p>
        </p:txBody>
      </p:sp>
    </p:spTree>
    <p:custDataLst>
      <p:tags r:id="rId1"/>
    </p:custDataLst>
    <p:extLst>
      <p:ext uri="{BB962C8B-B14F-4D97-AF65-F5344CB8AC3E}">
        <p14:creationId xmlns:p14="http://schemas.microsoft.com/office/powerpoint/2010/main" val="38966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 Distribution System</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12</a:t>
            </a:fld>
            <a:endParaRPr lang="en-US">
              <a:solidFill>
                <a:prstClr val="black">
                  <a:tint val="75000"/>
                </a:prstClr>
              </a:solidFill>
            </a:endParaRPr>
          </a:p>
        </p:txBody>
      </p:sp>
      <p:sp>
        <p:nvSpPr>
          <p:cNvPr id="2" name="Rectangle 1">
            <a:extLst>
              <a:ext uri="{FF2B5EF4-FFF2-40B4-BE49-F238E27FC236}">
                <a16:creationId xmlns:a16="http://schemas.microsoft.com/office/drawing/2014/main" id="{E3EBE27C-0DED-4888-B1EE-04C0B21B09B0}"/>
              </a:ext>
            </a:extLst>
          </p:cNvPr>
          <p:cNvSpPr/>
          <p:nvPr/>
        </p:nvSpPr>
        <p:spPr>
          <a:xfrm>
            <a:off x="457200" y="1159145"/>
            <a:ext cx="8229600" cy="4018497"/>
          </a:xfrm>
          <a:prstGeom prst="rect">
            <a:avLst/>
          </a:prstGeom>
        </p:spPr>
        <p:txBody>
          <a:bodyPr wrap="square">
            <a:noAutofit/>
          </a:bodyPr>
          <a:lstStyle/>
          <a:p>
            <a:pPr>
              <a:lnSpc>
                <a:spcPct val="115000"/>
              </a:lnSpc>
              <a:spcAft>
                <a:spcPts val="1000"/>
              </a:spcAft>
            </a:pPr>
            <a:r>
              <a:rPr lang="en-US" sz="2800" dirty="0">
                <a:ea typeface="Times New Roman" panose="02020603050405020304" pitchFamily="18" charset="0"/>
                <a:cs typeface="Times New Roman" panose="02020603050405020304" pitchFamily="18" charset="0"/>
              </a:rPr>
              <a:t>Maintenance of an adequate residual:</a:t>
            </a:r>
            <a:endParaRPr lang="en-US" sz="2800" dirty="0">
              <a:ea typeface="Calibri" panose="020F0502020204030204" pitchFamily="34" charset="0"/>
              <a:cs typeface="Times New Roman" panose="02020603050405020304" pitchFamily="18" charset="0"/>
            </a:endParaRPr>
          </a:p>
          <a:p>
            <a:pPr marL="800100" lvl="1" indent="-342900">
              <a:buFont typeface="+mj-lt"/>
              <a:buAutoNum type="arabicPeriod"/>
            </a:pPr>
            <a:r>
              <a:rPr lang="en-US" sz="2800" dirty="0">
                <a:ea typeface="Times New Roman" panose="02020603050405020304" pitchFamily="18" charset="0"/>
                <a:cs typeface="Times New Roman" panose="02020603050405020304" pitchFamily="18" charset="0"/>
              </a:rPr>
              <a:t>Prevents or limits regrowth of microorganisms in the distribution system</a:t>
            </a:r>
            <a:endParaRPr lang="en-US" sz="2800" dirty="0">
              <a:ea typeface="Calibri" panose="020F0502020204030204" pitchFamily="34" charset="0"/>
              <a:cs typeface="Times New Roman" panose="02020603050405020304" pitchFamily="18" charset="0"/>
            </a:endParaRPr>
          </a:p>
          <a:p>
            <a:pPr marL="800100" lvl="1" indent="-342900">
              <a:spcAft>
                <a:spcPts val="800"/>
              </a:spcAft>
              <a:buFont typeface="+mj-lt"/>
              <a:buAutoNum type="arabicPeriod"/>
            </a:pPr>
            <a:r>
              <a:rPr lang="en-US" sz="2800" dirty="0">
                <a:ea typeface="Times New Roman" panose="02020603050405020304" pitchFamily="18" charset="0"/>
                <a:cs typeface="Times New Roman" panose="02020603050405020304" pitchFamily="18" charset="0"/>
              </a:rPr>
              <a:t>Inactivates microorganisms that may enter the system through:</a:t>
            </a:r>
          </a:p>
          <a:p>
            <a:pPr marL="1200150" lvl="2" indent="-285750">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cross-connections</a:t>
            </a:r>
          </a:p>
          <a:p>
            <a:pPr marL="1200150" lvl="2" indent="-285750">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main breaks</a:t>
            </a:r>
          </a:p>
          <a:p>
            <a:pPr marL="1200150" lvl="2" indent="-285750">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zero or negative pressure situations</a:t>
            </a:r>
            <a:endParaRPr lang="en-US" sz="2400" dirty="0">
              <a:effectLst/>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147E3877-2F9F-41B9-88FB-4D1FC01F9875}"/>
              </a:ext>
            </a:extLst>
          </p:cNvPr>
          <p:cNvGrpSpPr/>
          <p:nvPr/>
        </p:nvGrpSpPr>
        <p:grpSpPr>
          <a:xfrm>
            <a:off x="1322861" y="5177642"/>
            <a:ext cx="6345635" cy="710396"/>
            <a:chOff x="1322861" y="5177642"/>
            <a:chExt cx="6345635" cy="710396"/>
          </a:xfrm>
        </p:grpSpPr>
        <p:sp>
          <p:nvSpPr>
            <p:cNvPr id="5" name="Cylinder 4">
              <a:extLst>
                <a:ext uri="{FF2B5EF4-FFF2-40B4-BE49-F238E27FC236}">
                  <a16:creationId xmlns:a16="http://schemas.microsoft.com/office/drawing/2014/main" id="{AFCCC6F3-8C31-4C1B-96F2-803D0303A77E}"/>
                </a:ext>
              </a:extLst>
            </p:cNvPr>
            <p:cNvSpPr/>
            <p:nvPr/>
          </p:nvSpPr>
          <p:spPr>
            <a:xfrm rot="16200000" flipH="1">
              <a:off x="4140481" y="2360022"/>
              <a:ext cx="710396" cy="6345635"/>
            </a:xfrm>
            <a:prstGeom prst="can">
              <a:avLst/>
            </a:prstGeom>
            <a:solidFill>
              <a:schemeClr val="tx2">
                <a:lumMod val="60000"/>
                <a:lumOff val="40000"/>
                <a:alpha val="5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94D2D9BB-D8DF-47F3-9DFC-5047EF9F964D}"/>
                </a:ext>
              </a:extLst>
            </p:cNvPr>
            <p:cNvSpPr txBox="1"/>
            <p:nvPr/>
          </p:nvSpPr>
          <p:spPr>
            <a:xfrm>
              <a:off x="1818410" y="5348173"/>
              <a:ext cx="439544" cy="369332"/>
            </a:xfrm>
            <a:prstGeom prst="rect">
              <a:avLst/>
            </a:prstGeom>
            <a:noFill/>
          </p:spPr>
          <p:txBody>
            <a:bodyPr wrap="none" rtlCol="0">
              <a:spAutoFit/>
            </a:bodyPr>
            <a:lstStyle/>
            <a:p>
              <a:r>
                <a:rPr lang="en-US" dirty="0">
                  <a:solidFill>
                    <a:schemeClr val="tx1">
                      <a:lumMod val="50000"/>
                      <a:lumOff val="50000"/>
                    </a:schemeClr>
                  </a:solidFill>
                </a:rPr>
                <a:t>Cl</a:t>
              </a:r>
              <a:r>
                <a:rPr lang="en-US" baseline="-25000" dirty="0">
                  <a:solidFill>
                    <a:schemeClr val="tx1">
                      <a:lumMod val="50000"/>
                      <a:lumOff val="50000"/>
                    </a:schemeClr>
                  </a:solidFill>
                </a:rPr>
                <a:t>2</a:t>
              </a:r>
            </a:p>
          </p:txBody>
        </p:sp>
        <p:sp>
          <p:nvSpPr>
            <p:cNvPr id="7" name="TextBox 6">
              <a:extLst>
                <a:ext uri="{FF2B5EF4-FFF2-40B4-BE49-F238E27FC236}">
                  <a16:creationId xmlns:a16="http://schemas.microsoft.com/office/drawing/2014/main" id="{833A9A15-A5E1-4064-BFAF-0AE966B45975}"/>
                </a:ext>
              </a:extLst>
            </p:cNvPr>
            <p:cNvSpPr txBox="1"/>
            <p:nvPr/>
          </p:nvSpPr>
          <p:spPr>
            <a:xfrm rot="20849837">
              <a:off x="3072247" y="5209048"/>
              <a:ext cx="439544" cy="369332"/>
            </a:xfrm>
            <a:prstGeom prst="rect">
              <a:avLst/>
            </a:prstGeom>
            <a:noFill/>
          </p:spPr>
          <p:txBody>
            <a:bodyPr wrap="none" rtlCol="0">
              <a:spAutoFit/>
            </a:bodyPr>
            <a:lstStyle/>
            <a:p>
              <a:r>
                <a:rPr lang="en-US" dirty="0">
                  <a:solidFill>
                    <a:schemeClr val="tx1">
                      <a:lumMod val="65000"/>
                      <a:lumOff val="35000"/>
                    </a:schemeClr>
                  </a:solidFill>
                </a:rPr>
                <a:t>Cl</a:t>
              </a:r>
              <a:r>
                <a:rPr lang="en-US" baseline="-25000" dirty="0">
                  <a:solidFill>
                    <a:schemeClr val="tx1">
                      <a:lumMod val="65000"/>
                      <a:lumOff val="35000"/>
                    </a:schemeClr>
                  </a:solidFill>
                </a:rPr>
                <a:t>2</a:t>
              </a:r>
            </a:p>
          </p:txBody>
        </p:sp>
        <p:sp>
          <p:nvSpPr>
            <p:cNvPr id="8" name="TextBox 7">
              <a:extLst>
                <a:ext uri="{FF2B5EF4-FFF2-40B4-BE49-F238E27FC236}">
                  <a16:creationId xmlns:a16="http://schemas.microsoft.com/office/drawing/2014/main" id="{031224B4-3023-4A84-AF1F-08743483BE2C}"/>
                </a:ext>
              </a:extLst>
            </p:cNvPr>
            <p:cNvSpPr txBox="1"/>
            <p:nvPr/>
          </p:nvSpPr>
          <p:spPr>
            <a:xfrm rot="1247189">
              <a:off x="4119999" y="5393714"/>
              <a:ext cx="439544" cy="369332"/>
            </a:xfrm>
            <a:prstGeom prst="rect">
              <a:avLst/>
            </a:prstGeom>
            <a:noFill/>
          </p:spPr>
          <p:txBody>
            <a:bodyPr wrap="none" rtlCol="0">
              <a:spAutoFit/>
            </a:bodyPr>
            <a:lstStyle/>
            <a:p>
              <a:r>
                <a:rPr lang="en-US" dirty="0">
                  <a:solidFill>
                    <a:schemeClr val="tx1">
                      <a:lumMod val="50000"/>
                      <a:lumOff val="50000"/>
                    </a:schemeClr>
                  </a:solidFill>
                </a:rPr>
                <a:t>Cl</a:t>
              </a:r>
              <a:r>
                <a:rPr lang="en-US" baseline="-25000" dirty="0">
                  <a:solidFill>
                    <a:schemeClr val="tx1">
                      <a:lumMod val="50000"/>
                      <a:lumOff val="50000"/>
                    </a:schemeClr>
                  </a:solidFill>
                </a:rPr>
                <a:t>2</a:t>
              </a:r>
            </a:p>
          </p:txBody>
        </p:sp>
        <p:sp>
          <p:nvSpPr>
            <p:cNvPr id="9" name="TextBox 8">
              <a:extLst>
                <a:ext uri="{FF2B5EF4-FFF2-40B4-BE49-F238E27FC236}">
                  <a16:creationId xmlns:a16="http://schemas.microsoft.com/office/drawing/2014/main" id="{00FCAAFD-4187-487D-A1B3-ADB09E487D79}"/>
                </a:ext>
              </a:extLst>
            </p:cNvPr>
            <p:cNvSpPr txBox="1"/>
            <p:nvPr/>
          </p:nvSpPr>
          <p:spPr>
            <a:xfrm>
              <a:off x="5041405" y="5510623"/>
              <a:ext cx="439544" cy="369332"/>
            </a:xfrm>
            <a:prstGeom prst="rect">
              <a:avLst/>
            </a:prstGeom>
            <a:noFill/>
          </p:spPr>
          <p:txBody>
            <a:bodyPr wrap="none" rtlCol="0">
              <a:spAutoFit/>
            </a:bodyPr>
            <a:lstStyle/>
            <a:p>
              <a:r>
                <a:rPr lang="en-US" dirty="0">
                  <a:solidFill>
                    <a:schemeClr val="tx1">
                      <a:lumMod val="50000"/>
                      <a:lumOff val="50000"/>
                    </a:schemeClr>
                  </a:solidFill>
                </a:rPr>
                <a:t>Cl</a:t>
              </a:r>
              <a:r>
                <a:rPr lang="en-US" baseline="-25000" dirty="0">
                  <a:solidFill>
                    <a:schemeClr val="tx1">
                      <a:lumMod val="50000"/>
                      <a:lumOff val="50000"/>
                    </a:schemeClr>
                  </a:solidFill>
                </a:rPr>
                <a:t>2</a:t>
              </a:r>
            </a:p>
          </p:txBody>
        </p:sp>
        <p:sp>
          <p:nvSpPr>
            <p:cNvPr id="10" name="TextBox 9">
              <a:extLst>
                <a:ext uri="{FF2B5EF4-FFF2-40B4-BE49-F238E27FC236}">
                  <a16:creationId xmlns:a16="http://schemas.microsoft.com/office/drawing/2014/main" id="{8C558797-FAFD-49D2-A2A8-804662A17FB0}"/>
                </a:ext>
              </a:extLst>
            </p:cNvPr>
            <p:cNvSpPr txBox="1"/>
            <p:nvPr/>
          </p:nvSpPr>
          <p:spPr>
            <a:xfrm rot="20511289">
              <a:off x="6089157" y="5325957"/>
              <a:ext cx="439544" cy="369332"/>
            </a:xfrm>
            <a:prstGeom prst="rect">
              <a:avLst/>
            </a:prstGeom>
            <a:noFill/>
          </p:spPr>
          <p:txBody>
            <a:bodyPr wrap="none" rtlCol="0">
              <a:spAutoFit/>
            </a:bodyPr>
            <a:lstStyle/>
            <a:p>
              <a:r>
                <a:rPr lang="en-US" dirty="0">
                  <a:solidFill>
                    <a:schemeClr val="tx1">
                      <a:lumMod val="50000"/>
                      <a:lumOff val="50000"/>
                    </a:schemeClr>
                  </a:solidFill>
                </a:rPr>
                <a:t>Cl</a:t>
              </a:r>
              <a:r>
                <a:rPr lang="en-US" baseline="-25000" dirty="0">
                  <a:solidFill>
                    <a:schemeClr val="tx1">
                      <a:lumMod val="50000"/>
                      <a:lumOff val="50000"/>
                    </a:schemeClr>
                  </a:solidFill>
                </a:rPr>
                <a:t>2</a:t>
              </a:r>
            </a:p>
          </p:txBody>
        </p:sp>
        <p:sp>
          <p:nvSpPr>
            <p:cNvPr id="11" name="TextBox 10">
              <a:extLst>
                <a:ext uri="{FF2B5EF4-FFF2-40B4-BE49-F238E27FC236}">
                  <a16:creationId xmlns:a16="http://schemas.microsoft.com/office/drawing/2014/main" id="{2DE4D300-23E2-41CD-9614-DB57FDABBFE4}"/>
                </a:ext>
              </a:extLst>
            </p:cNvPr>
            <p:cNvSpPr txBox="1"/>
            <p:nvPr/>
          </p:nvSpPr>
          <p:spPr>
            <a:xfrm rot="752345">
              <a:off x="7136909" y="5499997"/>
              <a:ext cx="439544" cy="369332"/>
            </a:xfrm>
            <a:prstGeom prst="rect">
              <a:avLst/>
            </a:prstGeom>
            <a:noFill/>
          </p:spPr>
          <p:txBody>
            <a:bodyPr wrap="none" rtlCol="0">
              <a:spAutoFit/>
            </a:bodyPr>
            <a:lstStyle/>
            <a:p>
              <a:r>
                <a:rPr lang="en-US" dirty="0">
                  <a:solidFill>
                    <a:schemeClr val="tx1">
                      <a:lumMod val="50000"/>
                      <a:lumOff val="50000"/>
                    </a:schemeClr>
                  </a:solidFill>
                </a:rPr>
                <a:t>Cl</a:t>
              </a:r>
              <a:r>
                <a:rPr lang="en-US" baseline="-25000" dirty="0">
                  <a:solidFill>
                    <a:schemeClr val="tx1">
                      <a:lumMod val="50000"/>
                      <a:lumOff val="50000"/>
                    </a:schemeClr>
                  </a:solidFill>
                </a:rPr>
                <a:t>2</a:t>
              </a:r>
            </a:p>
          </p:txBody>
        </p:sp>
        <p:pic>
          <p:nvPicPr>
            <p:cNvPr id="16" name="Picture 15">
              <a:extLst>
                <a:ext uri="{FF2B5EF4-FFF2-40B4-BE49-F238E27FC236}">
                  <a16:creationId xmlns:a16="http://schemas.microsoft.com/office/drawing/2014/main" id="{9D5F5601-A224-43DD-8255-DE4229A93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5971" y="5390622"/>
              <a:ext cx="464093" cy="456485"/>
            </a:xfrm>
            <a:prstGeom prst="rect">
              <a:avLst/>
            </a:prstGeom>
            <a:effectLst>
              <a:outerShdw blurRad="50800" dist="50800" dir="5400000" algn="ctr" rotWithShape="0">
                <a:srgbClr val="000000">
                  <a:alpha val="0"/>
                </a:srgbClr>
              </a:outerShdw>
            </a:effectLst>
          </p:spPr>
        </p:pic>
        <p:pic>
          <p:nvPicPr>
            <p:cNvPr id="18" name="Picture 17">
              <a:extLst>
                <a:ext uri="{FF2B5EF4-FFF2-40B4-BE49-F238E27FC236}">
                  <a16:creationId xmlns:a16="http://schemas.microsoft.com/office/drawing/2014/main" id="{E3C2DA71-A90E-40C8-BE02-A2604704A0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3072" y="5434992"/>
              <a:ext cx="213515" cy="228426"/>
            </a:xfrm>
            <a:prstGeom prst="rect">
              <a:avLst/>
            </a:prstGeom>
          </p:spPr>
        </p:pic>
        <p:pic>
          <p:nvPicPr>
            <p:cNvPr id="19" name="Picture 18">
              <a:extLst>
                <a:ext uri="{FF2B5EF4-FFF2-40B4-BE49-F238E27FC236}">
                  <a16:creationId xmlns:a16="http://schemas.microsoft.com/office/drawing/2014/main" id="{478B776C-03B3-433B-9EAA-922964B939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3679" y="5387119"/>
              <a:ext cx="398898" cy="392359"/>
            </a:xfrm>
            <a:prstGeom prst="rect">
              <a:avLst/>
            </a:prstGeom>
            <a:effectLst>
              <a:outerShdw blurRad="50800" dist="50800" dir="5400000" algn="ctr" rotWithShape="0">
                <a:srgbClr val="000000">
                  <a:alpha val="0"/>
                </a:srgbClr>
              </a:outerShdw>
            </a:effectLst>
          </p:spPr>
        </p:pic>
      </p:grpSp>
      <p:sp>
        <p:nvSpPr>
          <p:cNvPr id="17" name="TextBox 16">
            <a:extLst>
              <a:ext uri="{FF2B5EF4-FFF2-40B4-BE49-F238E27FC236}">
                <a16:creationId xmlns:a16="http://schemas.microsoft.com/office/drawing/2014/main" id="{2F404BFE-E3AF-43F1-BE53-D60A3AC61B99}"/>
              </a:ext>
            </a:extLst>
          </p:cNvPr>
          <p:cNvSpPr txBox="1"/>
          <p:nvPr/>
        </p:nvSpPr>
        <p:spPr>
          <a:xfrm>
            <a:off x="239151" y="6126163"/>
            <a:ext cx="872197" cy="369332"/>
          </a:xfrm>
          <a:prstGeom prst="rect">
            <a:avLst/>
          </a:prstGeom>
          <a:noFill/>
        </p:spPr>
        <p:txBody>
          <a:bodyPr wrap="square" rtlCol="0">
            <a:spAutoFit/>
          </a:bodyPr>
          <a:lstStyle/>
          <a:p>
            <a:r>
              <a:rPr lang="en-US" dirty="0"/>
              <a:t>WB 1-2</a:t>
            </a:r>
          </a:p>
        </p:txBody>
      </p:sp>
    </p:spTree>
    <p:custDataLst>
      <p:tags r:id="rId1"/>
    </p:custDataLst>
    <p:extLst>
      <p:ext uri="{BB962C8B-B14F-4D97-AF65-F5344CB8AC3E}">
        <p14:creationId xmlns:p14="http://schemas.microsoft.com/office/powerpoint/2010/main" val="35722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Still a Problem…</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13</a:t>
            </a:fld>
            <a:endParaRPr lang="en-US">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322117" y="1052945"/>
            <a:ext cx="8485975" cy="1163347"/>
          </a:xfrm>
          <a:prstGeom prst="rect">
            <a:avLst/>
          </a:prstGeom>
        </p:spPr>
        <p:txBody>
          <a:bodyPr wrap="square">
            <a:noAutofit/>
          </a:bodyPr>
          <a:lstStyle/>
          <a:p>
            <a:r>
              <a:rPr lang="en-US" sz="2400" dirty="0"/>
              <a:t>Despite advances in water treatment and management, waterborne disease outbreaks continue to occur in the United States. </a:t>
            </a:r>
            <a:r>
              <a:rPr lang="en-US" sz="2400" dirty="0">
                <a:ea typeface="Times New Roman" panose="02020603050405020304" pitchFamily="18" charset="0"/>
                <a:cs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id="{D03FFF98-CEF9-46DB-B94C-FDDBC38CC151}"/>
              </a:ext>
            </a:extLst>
          </p:cNvPr>
          <p:cNvSpPr txBox="1"/>
          <p:nvPr/>
        </p:nvSpPr>
        <p:spPr>
          <a:xfrm>
            <a:off x="626258" y="2765240"/>
            <a:ext cx="360178" cy="2862322"/>
          </a:xfrm>
          <a:prstGeom prst="rect">
            <a:avLst/>
          </a:prstGeom>
          <a:solidFill>
            <a:schemeClr val="bg1"/>
          </a:solidFill>
        </p:spPr>
        <p:txBody>
          <a:bodyPr wrap="square" rtlCol="0">
            <a:spAutoFit/>
          </a:bodyPr>
          <a:lstStyle/>
          <a:p>
            <a:r>
              <a:rPr lang="en-US" b="1" dirty="0">
                <a:solidFill>
                  <a:srgbClr val="0070C0"/>
                </a:solidFill>
              </a:rPr>
              <a:t>#</a:t>
            </a:r>
          </a:p>
          <a:p>
            <a:r>
              <a:rPr lang="en-US" b="1" dirty="0">
                <a:solidFill>
                  <a:srgbClr val="0070C0"/>
                </a:solidFill>
              </a:rPr>
              <a:t>OUTBREAKS</a:t>
            </a:r>
          </a:p>
        </p:txBody>
      </p:sp>
      <p:sp>
        <p:nvSpPr>
          <p:cNvPr id="2" name="Rectangle 1">
            <a:extLst>
              <a:ext uri="{FF2B5EF4-FFF2-40B4-BE49-F238E27FC236}">
                <a16:creationId xmlns:a16="http://schemas.microsoft.com/office/drawing/2014/main" id="{EBE6599A-C060-4A33-BBBA-189F65ACD1FB}"/>
              </a:ext>
            </a:extLst>
          </p:cNvPr>
          <p:cNvSpPr/>
          <p:nvPr/>
        </p:nvSpPr>
        <p:spPr>
          <a:xfrm>
            <a:off x="6556664" y="5808518"/>
            <a:ext cx="2587336" cy="1049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figure shows the number of waterborne disease outbreaks associated with drinking water (N = 851), by year and etiology, in the United States during 1971-2010. The outÂ¬breaks resulted in 1,040 illnesses, 85 hospitalizations (8.2% of cases), and nine deaths. At least one etiologic agent was identified in all but one drinking water outbreak; Legionella was implicated in 19 outbreaks, 72 illnesses, 58 hospitalizaÂ¬tions, and eight deaths, and Campylobacter was implicated in four single-etiology outbreaks involving 812 illnesses, 17 hospitalizations, and no deaths, as well as two multiple-etiology outbreaks resulting in 17 illnesses.">
            <a:extLst>
              <a:ext uri="{FF2B5EF4-FFF2-40B4-BE49-F238E27FC236}">
                <a16:creationId xmlns:a16="http://schemas.microsoft.com/office/drawing/2014/main" id="{45E30181-47C2-41D4-AA9F-4993B5A5C4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9472" y="2230147"/>
            <a:ext cx="7642095" cy="4508791"/>
          </a:xfrm>
          <a:prstGeom prst="rect">
            <a:avLst/>
          </a:prstGeom>
          <a:noFill/>
          <a:ln>
            <a:noFill/>
          </a:ln>
        </p:spPr>
      </p:pic>
      <p:sp>
        <p:nvSpPr>
          <p:cNvPr id="5" name="Rectangle 4">
            <a:extLst>
              <a:ext uri="{FF2B5EF4-FFF2-40B4-BE49-F238E27FC236}">
                <a16:creationId xmlns:a16="http://schemas.microsoft.com/office/drawing/2014/main" id="{AB11BB5B-30CE-4914-8721-7E6119CF1557}"/>
              </a:ext>
            </a:extLst>
          </p:cNvPr>
          <p:cNvSpPr/>
          <p:nvPr/>
        </p:nvSpPr>
        <p:spPr>
          <a:xfrm>
            <a:off x="2173559" y="2478099"/>
            <a:ext cx="4693920"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2009-10 study: CDC determined that the large proportion (78%) of illnesses observed in outbreaks involved distribution system deficiencies.</a:t>
            </a:r>
          </a:p>
        </p:txBody>
      </p:sp>
      <p:sp>
        <p:nvSpPr>
          <p:cNvPr id="9" name="TextBox 8">
            <a:extLst>
              <a:ext uri="{FF2B5EF4-FFF2-40B4-BE49-F238E27FC236}">
                <a16:creationId xmlns:a16="http://schemas.microsoft.com/office/drawing/2014/main" id="{E0FF515D-9D30-45B0-86B6-D08468678623}"/>
              </a:ext>
            </a:extLst>
          </p:cNvPr>
          <p:cNvSpPr txBox="1"/>
          <p:nvPr/>
        </p:nvSpPr>
        <p:spPr>
          <a:xfrm>
            <a:off x="134221" y="6171133"/>
            <a:ext cx="975051" cy="369332"/>
          </a:xfrm>
          <a:prstGeom prst="rect">
            <a:avLst/>
          </a:prstGeom>
          <a:noFill/>
        </p:spPr>
        <p:txBody>
          <a:bodyPr wrap="square" rtlCol="0">
            <a:spAutoFit/>
          </a:bodyPr>
          <a:lstStyle/>
          <a:p>
            <a:r>
              <a:rPr lang="en-US" dirty="0"/>
              <a:t>WB 1-3</a:t>
            </a:r>
          </a:p>
        </p:txBody>
      </p:sp>
      <p:sp>
        <p:nvSpPr>
          <p:cNvPr id="10" name="Oval 9">
            <a:extLst>
              <a:ext uri="{FF2B5EF4-FFF2-40B4-BE49-F238E27FC236}">
                <a16:creationId xmlns:a16="http://schemas.microsoft.com/office/drawing/2014/main" id="{8F1B3113-D24B-4893-9882-F6D76350BF7D}"/>
              </a:ext>
            </a:extLst>
          </p:cNvPr>
          <p:cNvSpPr/>
          <p:nvPr/>
        </p:nvSpPr>
        <p:spPr>
          <a:xfrm>
            <a:off x="7595499" y="4875057"/>
            <a:ext cx="509665" cy="907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12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Still a Problem…</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14</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261257" y="1246910"/>
            <a:ext cx="8425543" cy="2505694"/>
          </a:xfrm>
          <a:prstGeom prst="rect">
            <a:avLst/>
          </a:prstGeom>
        </p:spPr>
        <p:txBody>
          <a:bodyPr wrap="square">
            <a:noAutofit/>
          </a:bodyPr>
          <a:lstStyle/>
          <a:p>
            <a:pPr>
              <a:spcBef>
                <a:spcPts val="768"/>
              </a:spcBef>
            </a:pPr>
            <a:r>
              <a:rPr lang="en-US" sz="3200" dirty="0"/>
              <a:t>Pennsylvania:</a:t>
            </a:r>
          </a:p>
          <a:p>
            <a:pPr marL="342900" indent="-342900">
              <a:spcBef>
                <a:spcPts val="768"/>
              </a:spcBef>
              <a:buFont typeface="Arial" panose="020B0604020202020204" pitchFamily="34" charset="0"/>
              <a:buChar char="•"/>
            </a:pPr>
            <a:r>
              <a:rPr lang="en-US" sz="2800" dirty="0"/>
              <a:t>Nearly all outbreaks since 2010 have been associated with distribution system deficiencies and Legionella</a:t>
            </a:r>
          </a:p>
          <a:p>
            <a:pPr marL="342900" indent="-342900">
              <a:spcBef>
                <a:spcPts val="768"/>
              </a:spcBef>
              <a:buFont typeface="Arial" panose="020B0604020202020204" pitchFamily="34" charset="0"/>
              <a:buChar char="•"/>
            </a:pPr>
            <a:r>
              <a:rPr lang="en-US" sz="2800" dirty="0"/>
              <a:t>In 2017, there were 90 </a:t>
            </a:r>
            <a:r>
              <a:rPr lang="en-US" sz="2800" i="1" dirty="0"/>
              <a:t>E. Coli </a:t>
            </a:r>
            <a:r>
              <a:rPr lang="en-US" sz="2800" dirty="0"/>
              <a:t>MCL violations at 79 different public water systems</a:t>
            </a:r>
          </a:p>
          <a:p>
            <a:pPr marL="342900" indent="-342900">
              <a:spcBef>
                <a:spcPts val="768"/>
              </a:spcBef>
              <a:buFont typeface="Arial" panose="020B0604020202020204" pitchFamily="34" charset="0"/>
              <a:buChar char="•"/>
            </a:pPr>
            <a:endParaRPr lang="en-US" sz="2800" dirty="0"/>
          </a:p>
          <a:p>
            <a:pPr>
              <a:spcBef>
                <a:spcPts val="768"/>
              </a:spcBef>
            </a:pPr>
            <a:endParaRPr lang="en-US" sz="2800" dirty="0"/>
          </a:p>
        </p:txBody>
      </p:sp>
      <p:grpSp>
        <p:nvGrpSpPr>
          <p:cNvPr id="5" name="Group 4">
            <a:extLst>
              <a:ext uri="{FF2B5EF4-FFF2-40B4-BE49-F238E27FC236}">
                <a16:creationId xmlns:a16="http://schemas.microsoft.com/office/drawing/2014/main" id="{52DE4FD1-D176-44D3-A38F-E5421A5741C4}"/>
              </a:ext>
            </a:extLst>
          </p:cNvPr>
          <p:cNvGrpSpPr/>
          <p:nvPr/>
        </p:nvGrpSpPr>
        <p:grpSpPr>
          <a:xfrm>
            <a:off x="-451354" y="4035192"/>
            <a:ext cx="7216696" cy="3044260"/>
            <a:chOff x="-451354" y="4035192"/>
            <a:chExt cx="7216696" cy="3044260"/>
          </a:xfrm>
        </p:grpSpPr>
        <p:sp>
          <p:nvSpPr>
            <p:cNvPr id="9" name="Cylinder 8">
              <a:extLst>
                <a:ext uri="{FF2B5EF4-FFF2-40B4-BE49-F238E27FC236}">
                  <a16:creationId xmlns:a16="http://schemas.microsoft.com/office/drawing/2014/main" id="{6C82071C-B812-4C49-ABF4-E2D054173F0F}"/>
                </a:ext>
              </a:extLst>
            </p:cNvPr>
            <p:cNvSpPr/>
            <p:nvPr/>
          </p:nvSpPr>
          <p:spPr>
            <a:xfrm rot="16654334" flipH="1">
              <a:off x="3428019" y="2354502"/>
              <a:ext cx="45719" cy="6628927"/>
            </a:xfrm>
            <a:prstGeom prst="can">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22F04D8D-DA89-465F-9356-91EC9E9753D7}"/>
                </a:ext>
              </a:extLst>
            </p:cNvPr>
            <p:cNvSpPr/>
            <p:nvPr/>
          </p:nvSpPr>
          <p:spPr>
            <a:xfrm>
              <a:off x="-431749" y="5007489"/>
              <a:ext cx="609600" cy="280918"/>
            </a:xfrm>
            <a:prstGeom prst="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Connector 10">
              <a:extLst>
                <a:ext uri="{FF2B5EF4-FFF2-40B4-BE49-F238E27FC236}">
                  <a16:creationId xmlns:a16="http://schemas.microsoft.com/office/drawing/2014/main" id="{60852E0C-00D5-4978-878F-A65C39BBC462}"/>
                </a:ext>
              </a:extLst>
            </p:cNvPr>
            <p:cNvCxnSpPr>
              <a:cxnSpLocks/>
            </p:cNvCxnSpPr>
            <p:nvPr/>
          </p:nvCxnSpPr>
          <p:spPr>
            <a:xfrm rot="20025198" flipH="1">
              <a:off x="807924" y="5499723"/>
              <a:ext cx="725339" cy="8937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B52E3E-2847-40D1-81A6-4AD830E9AA4F}"/>
                </a:ext>
              </a:extLst>
            </p:cNvPr>
            <p:cNvCxnSpPr>
              <a:cxnSpLocks/>
            </p:cNvCxnSpPr>
            <p:nvPr/>
          </p:nvCxnSpPr>
          <p:spPr>
            <a:xfrm rot="20025198" flipH="1">
              <a:off x="2503349" y="4989485"/>
              <a:ext cx="380710" cy="5271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5C6736-85E5-4B8F-AFE6-74A57751A64A}"/>
                </a:ext>
              </a:extLst>
            </p:cNvPr>
            <p:cNvCxnSpPr>
              <a:cxnSpLocks/>
            </p:cNvCxnSpPr>
            <p:nvPr/>
          </p:nvCxnSpPr>
          <p:spPr>
            <a:xfrm>
              <a:off x="2200540" y="5522981"/>
              <a:ext cx="2211038" cy="15564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B2796D-46A0-4C64-A8A6-AEB1CE57E582}"/>
                </a:ext>
              </a:extLst>
            </p:cNvPr>
            <p:cNvCxnSpPr>
              <a:cxnSpLocks/>
            </p:cNvCxnSpPr>
            <p:nvPr/>
          </p:nvCxnSpPr>
          <p:spPr>
            <a:xfrm rot="20025198" flipH="1" flipV="1">
              <a:off x="775743" y="6106737"/>
              <a:ext cx="296029" cy="2022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3EED7E-28C3-4CAE-88C2-E05E258729A2}"/>
                </a:ext>
              </a:extLst>
            </p:cNvPr>
            <p:cNvCxnSpPr>
              <a:cxnSpLocks/>
            </p:cNvCxnSpPr>
            <p:nvPr/>
          </p:nvCxnSpPr>
          <p:spPr>
            <a:xfrm rot="20025198" flipH="1" flipV="1">
              <a:off x="670209" y="6357522"/>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5A7FDF-B353-4EF6-A870-854C4D03F435}"/>
                </a:ext>
              </a:extLst>
            </p:cNvPr>
            <p:cNvCxnSpPr>
              <a:cxnSpLocks/>
            </p:cNvCxnSpPr>
            <p:nvPr/>
          </p:nvCxnSpPr>
          <p:spPr>
            <a:xfrm rot="20025198" flipV="1">
              <a:off x="1170162" y="6489001"/>
              <a:ext cx="1" cy="5535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3A618E-5A02-4C0F-AE70-305DF67BE36A}"/>
                </a:ext>
              </a:extLst>
            </p:cNvPr>
            <p:cNvCxnSpPr>
              <a:cxnSpLocks/>
            </p:cNvCxnSpPr>
            <p:nvPr/>
          </p:nvCxnSpPr>
          <p:spPr>
            <a:xfrm rot="20025198" flipV="1">
              <a:off x="432249" y="5960582"/>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B2F966-098E-467B-9315-7109B563B1FE}"/>
                </a:ext>
              </a:extLst>
            </p:cNvPr>
            <p:cNvCxnSpPr>
              <a:cxnSpLocks/>
            </p:cNvCxnSpPr>
            <p:nvPr/>
          </p:nvCxnSpPr>
          <p:spPr>
            <a:xfrm rot="20025198" flipH="1" flipV="1">
              <a:off x="891298" y="5784355"/>
              <a:ext cx="250146" cy="1829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0F1DCA-5D32-48C3-AFE3-DD1CCA407EFF}"/>
                </a:ext>
              </a:extLst>
            </p:cNvPr>
            <p:cNvCxnSpPr>
              <a:cxnSpLocks/>
            </p:cNvCxnSpPr>
            <p:nvPr/>
          </p:nvCxnSpPr>
          <p:spPr>
            <a:xfrm rot="20025198" flipH="1">
              <a:off x="973929" y="6833874"/>
              <a:ext cx="213838" cy="81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2D2CF4-9286-4F08-9B22-E789774B9728}"/>
                </a:ext>
              </a:extLst>
            </p:cNvPr>
            <p:cNvCxnSpPr>
              <a:cxnSpLocks/>
            </p:cNvCxnSpPr>
            <p:nvPr/>
          </p:nvCxnSpPr>
          <p:spPr>
            <a:xfrm rot="20025198" flipH="1" flipV="1">
              <a:off x="1144176" y="6203994"/>
              <a:ext cx="177665" cy="14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D83C3D-92F4-4BB9-A408-271DD5124C52}"/>
                </a:ext>
              </a:extLst>
            </p:cNvPr>
            <p:cNvCxnSpPr>
              <a:cxnSpLocks/>
            </p:cNvCxnSpPr>
            <p:nvPr/>
          </p:nvCxnSpPr>
          <p:spPr>
            <a:xfrm rot="20025198" flipH="1" flipV="1">
              <a:off x="2976713" y="4367849"/>
              <a:ext cx="566034" cy="421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5E2FB0-0DE7-4CC2-A2E6-31D8978AB167}"/>
                </a:ext>
              </a:extLst>
            </p:cNvPr>
            <p:cNvCxnSpPr>
              <a:cxnSpLocks/>
            </p:cNvCxnSpPr>
            <p:nvPr/>
          </p:nvCxnSpPr>
          <p:spPr>
            <a:xfrm rot="20025198" flipH="1" flipV="1">
              <a:off x="2868228" y="4625548"/>
              <a:ext cx="588380" cy="434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94B57A-58BF-44B1-A3FF-0ABC608916F8}"/>
                </a:ext>
              </a:extLst>
            </p:cNvPr>
            <p:cNvCxnSpPr>
              <a:cxnSpLocks/>
            </p:cNvCxnSpPr>
            <p:nvPr/>
          </p:nvCxnSpPr>
          <p:spPr>
            <a:xfrm rot="20025198" flipV="1">
              <a:off x="2598709" y="4292687"/>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E51CF3-D6D3-4FBC-B2CB-2879996ABC0B}"/>
                </a:ext>
              </a:extLst>
            </p:cNvPr>
            <p:cNvCxnSpPr>
              <a:cxnSpLocks/>
            </p:cNvCxnSpPr>
            <p:nvPr/>
          </p:nvCxnSpPr>
          <p:spPr>
            <a:xfrm rot="20025198" flipH="1" flipV="1">
              <a:off x="3094601" y="4035192"/>
              <a:ext cx="561893" cy="4222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336EBC-6575-4325-8A07-CEFB96A69E23}"/>
                </a:ext>
              </a:extLst>
            </p:cNvPr>
            <p:cNvCxnSpPr>
              <a:cxnSpLocks/>
            </p:cNvCxnSpPr>
            <p:nvPr/>
          </p:nvCxnSpPr>
          <p:spPr>
            <a:xfrm rot="20025198" flipV="1">
              <a:off x="4025493" y="5228595"/>
              <a:ext cx="352342" cy="4766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164AAD-3A28-4885-AD00-BC6548831F75}"/>
                </a:ext>
              </a:extLst>
            </p:cNvPr>
            <p:cNvCxnSpPr>
              <a:cxnSpLocks/>
            </p:cNvCxnSpPr>
            <p:nvPr/>
          </p:nvCxnSpPr>
          <p:spPr>
            <a:xfrm rot="20025198" flipH="1" flipV="1">
              <a:off x="2376107" y="6169006"/>
              <a:ext cx="360839" cy="6174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C039EE-055F-4F0D-B5E9-F5982837C404}"/>
                </a:ext>
              </a:extLst>
            </p:cNvPr>
            <p:cNvCxnSpPr>
              <a:cxnSpLocks/>
            </p:cNvCxnSpPr>
            <p:nvPr/>
          </p:nvCxnSpPr>
          <p:spPr>
            <a:xfrm rot="20025198" flipH="1" flipV="1">
              <a:off x="4025041" y="5332707"/>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0D290F-A5BE-4A13-BFC5-38C39E7D1FCA}"/>
                </a:ext>
              </a:extLst>
            </p:cNvPr>
            <p:cNvCxnSpPr>
              <a:cxnSpLocks/>
            </p:cNvCxnSpPr>
            <p:nvPr/>
          </p:nvCxnSpPr>
          <p:spPr>
            <a:xfrm rot="20025198" flipV="1">
              <a:off x="2577939" y="6177856"/>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ACA4DF-86FE-40C5-8616-491208E53D25}"/>
                </a:ext>
              </a:extLst>
            </p:cNvPr>
            <p:cNvCxnSpPr>
              <a:cxnSpLocks/>
            </p:cNvCxnSpPr>
            <p:nvPr/>
          </p:nvCxnSpPr>
          <p:spPr>
            <a:xfrm rot="20025198" flipV="1">
              <a:off x="2185842" y="5939901"/>
              <a:ext cx="509051" cy="2498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01D0F1-0559-4737-8A03-49F20E59CC6E}"/>
                </a:ext>
              </a:extLst>
            </p:cNvPr>
            <p:cNvCxnSpPr>
              <a:cxnSpLocks/>
            </p:cNvCxnSpPr>
            <p:nvPr/>
          </p:nvCxnSpPr>
          <p:spPr>
            <a:xfrm rot="20025198" flipV="1">
              <a:off x="2748595" y="6288417"/>
              <a:ext cx="499962" cy="2964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106555-0D69-4C7C-89C2-845BDD642889}"/>
                </a:ext>
              </a:extLst>
            </p:cNvPr>
            <p:cNvCxnSpPr>
              <a:cxnSpLocks/>
            </p:cNvCxnSpPr>
            <p:nvPr/>
          </p:nvCxnSpPr>
          <p:spPr>
            <a:xfrm rot="20025198" flipV="1">
              <a:off x="3288864" y="4393244"/>
              <a:ext cx="599554" cy="625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5A281E-603B-4396-AD26-A17D1255E7FA}"/>
                </a:ext>
              </a:extLst>
            </p:cNvPr>
            <p:cNvCxnSpPr>
              <a:cxnSpLocks/>
            </p:cNvCxnSpPr>
            <p:nvPr/>
          </p:nvCxnSpPr>
          <p:spPr>
            <a:xfrm rot="20025198" flipV="1">
              <a:off x="2394702" y="6067402"/>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B26520-14A1-49C2-BF6A-37BFB19B71D5}"/>
                </a:ext>
              </a:extLst>
            </p:cNvPr>
            <p:cNvCxnSpPr>
              <a:cxnSpLocks/>
            </p:cNvCxnSpPr>
            <p:nvPr/>
          </p:nvCxnSpPr>
          <p:spPr>
            <a:xfrm rot="20025198" flipH="1" flipV="1">
              <a:off x="2790700" y="4829597"/>
              <a:ext cx="599893" cy="4447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30DD8338-D0E6-4B2A-BA0B-8CED92DC9C09}"/>
                </a:ext>
              </a:extLst>
            </p:cNvPr>
            <p:cNvSpPr/>
            <p:nvPr/>
          </p:nvSpPr>
          <p:spPr>
            <a:xfrm>
              <a:off x="-451354" y="4824573"/>
              <a:ext cx="628494" cy="206014"/>
            </a:xfrm>
            <a:prstGeom prst="triangle">
              <a:avLst/>
            </a:prstGeom>
            <a:pattFill prst="weave">
              <a:fgClr>
                <a:schemeClr val="tx1"/>
              </a:fgClr>
              <a:bgClr>
                <a:schemeClr val="bg1">
                  <a:lumMod val="75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Rectangle 1">
            <a:extLst>
              <a:ext uri="{FF2B5EF4-FFF2-40B4-BE49-F238E27FC236}">
                <a16:creationId xmlns:a16="http://schemas.microsoft.com/office/drawing/2014/main" id="{3C9CA296-7C9A-4EC9-8E9E-C8D14AD4E5D7}"/>
              </a:ext>
            </a:extLst>
          </p:cNvPr>
          <p:cNvSpPr/>
          <p:nvPr/>
        </p:nvSpPr>
        <p:spPr>
          <a:xfrm>
            <a:off x="4675884" y="3892367"/>
            <a:ext cx="4334341" cy="2000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768"/>
              </a:spcBef>
            </a:pPr>
            <a:r>
              <a:rPr lang="en-US" sz="2400" dirty="0"/>
              <a:t>The distribution system is the remaining component yet to be adequately addressed in efforts eliminate waterborne disease outbreaks.</a:t>
            </a:r>
          </a:p>
        </p:txBody>
      </p:sp>
      <p:cxnSp>
        <p:nvCxnSpPr>
          <p:cNvPr id="37" name="Straight Connector 36">
            <a:extLst>
              <a:ext uri="{FF2B5EF4-FFF2-40B4-BE49-F238E27FC236}">
                <a16:creationId xmlns:a16="http://schemas.microsoft.com/office/drawing/2014/main" id="{83D91C64-9E16-48B9-BA5A-FB30FFECAA6E}"/>
              </a:ext>
            </a:extLst>
          </p:cNvPr>
          <p:cNvCxnSpPr>
            <a:cxnSpLocks/>
          </p:cNvCxnSpPr>
          <p:nvPr/>
        </p:nvCxnSpPr>
        <p:spPr>
          <a:xfrm rot="20025198" flipV="1">
            <a:off x="711874" y="6557582"/>
            <a:ext cx="1" cy="5535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C36A9AB-87A9-4FE7-89F1-1E10CE5A7D51}"/>
              </a:ext>
            </a:extLst>
          </p:cNvPr>
          <p:cNvSpPr txBox="1"/>
          <p:nvPr/>
        </p:nvSpPr>
        <p:spPr>
          <a:xfrm>
            <a:off x="134221" y="6126163"/>
            <a:ext cx="872197" cy="369332"/>
          </a:xfrm>
          <a:prstGeom prst="rect">
            <a:avLst/>
          </a:prstGeom>
          <a:noFill/>
        </p:spPr>
        <p:txBody>
          <a:bodyPr wrap="square" rtlCol="0">
            <a:spAutoFit/>
          </a:bodyPr>
          <a:lstStyle/>
          <a:p>
            <a:r>
              <a:rPr lang="en-US" dirty="0"/>
              <a:t>WB 1-3</a:t>
            </a:r>
          </a:p>
        </p:txBody>
      </p:sp>
    </p:spTree>
    <p:custDataLst>
      <p:tags r:id="rId1"/>
    </p:custDataLst>
    <p:extLst>
      <p:ext uri="{BB962C8B-B14F-4D97-AF65-F5344CB8AC3E}">
        <p14:creationId xmlns:p14="http://schemas.microsoft.com/office/powerpoint/2010/main" val="5410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Establishing a New Residual Requirement</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15</a:t>
            </a:fld>
            <a:endParaRPr lang="en-US">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457200" y="1246909"/>
            <a:ext cx="8229600" cy="4726379"/>
          </a:xfrm>
          <a:prstGeom prst="rect">
            <a:avLst/>
          </a:prstGeom>
        </p:spPr>
        <p:txBody>
          <a:bodyPr wrap="square">
            <a:noAutofit/>
          </a:bodyPr>
          <a:lstStyle/>
          <a:p>
            <a:pPr>
              <a:spcBef>
                <a:spcPts val="768"/>
              </a:spcBef>
            </a:pPr>
            <a:r>
              <a:rPr lang="en-US" sz="3200" dirty="0"/>
              <a:t>PA sought to establish a distribution residual requirement that is both </a:t>
            </a:r>
            <a:r>
              <a:rPr lang="en-US" sz="3200" b="1" dirty="0"/>
              <a:t>truly detectable </a:t>
            </a:r>
            <a:r>
              <a:rPr lang="en-US" sz="3200" dirty="0"/>
              <a:t>and </a:t>
            </a:r>
            <a:r>
              <a:rPr lang="en-US" sz="3200" b="1" dirty="0"/>
              <a:t>controls microbial growth</a:t>
            </a:r>
          </a:p>
          <a:p>
            <a:pPr>
              <a:spcBef>
                <a:spcPts val="768"/>
              </a:spcBef>
            </a:pPr>
            <a:r>
              <a:rPr lang="en-US" sz="3200" dirty="0"/>
              <a:t>First: </a:t>
            </a:r>
            <a:r>
              <a:rPr lang="en-US" sz="3200" i="1" dirty="0"/>
              <a:t>What is a true detectable residual?</a:t>
            </a:r>
          </a:p>
          <a:p>
            <a:pPr marL="457200" indent="-457200">
              <a:spcBef>
                <a:spcPts val="768"/>
              </a:spcBef>
              <a:buFont typeface="Arial" panose="020B0604020202020204" pitchFamily="34" charset="0"/>
              <a:buChar char="•"/>
            </a:pPr>
            <a:r>
              <a:rPr lang="en-US" sz="3200" dirty="0"/>
              <a:t>It was determined that the previous 0.02 mg/L was not truly detectable</a:t>
            </a:r>
          </a:p>
          <a:p>
            <a:pPr marL="457200" indent="-457200">
              <a:spcBef>
                <a:spcPts val="768"/>
              </a:spcBef>
              <a:buFont typeface="Arial" panose="020B0604020202020204" pitchFamily="34" charset="0"/>
              <a:buChar char="•"/>
            </a:pPr>
            <a:r>
              <a:rPr lang="en-US" sz="3200" dirty="0"/>
              <a:t>Analyzers cannot accurately read that low</a:t>
            </a:r>
          </a:p>
        </p:txBody>
      </p:sp>
      <p:pic>
        <p:nvPicPr>
          <p:cNvPr id="5" name="Picture 4">
            <a:extLst>
              <a:ext uri="{FF2B5EF4-FFF2-40B4-BE49-F238E27FC236}">
                <a16:creationId xmlns:a16="http://schemas.microsoft.com/office/drawing/2014/main" id="{322B0228-C937-40DB-81BE-FD592C575CA1}"/>
              </a:ext>
            </a:extLst>
          </p:cNvPr>
          <p:cNvPicPr>
            <a:picLocks noChangeAspect="1"/>
          </p:cNvPicPr>
          <p:nvPr/>
        </p:nvPicPr>
        <p:blipFill>
          <a:blip r:embed="rId4"/>
          <a:stretch>
            <a:fillRect/>
          </a:stretch>
        </p:blipFill>
        <p:spPr>
          <a:xfrm>
            <a:off x="6315768" y="4968809"/>
            <a:ext cx="2623876" cy="1889191"/>
          </a:xfrm>
          <a:prstGeom prst="rect">
            <a:avLst/>
          </a:prstGeom>
        </p:spPr>
      </p:pic>
      <p:sp>
        <p:nvSpPr>
          <p:cNvPr id="7" name="Cylinder 6">
            <a:extLst>
              <a:ext uri="{FF2B5EF4-FFF2-40B4-BE49-F238E27FC236}">
                <a16:creationId xmlns:a16="http://schemas.microsoft.com/office/drawing/2014/main" id="{55BDD218-DA5A-436F-8DD3-27E50583DBDA}"/>
              </a:ext>
            </a:extLst>
          </p:cNvPr>
          <p:cNvSpPr/>
          <p:nvPr/>
        </p:nvSpPr>
        <p:spPr>
          <a:xfrm rot="18229136" flipH="1">
            <a:off x="2168949" y="4035122"/>
            <a:ext cx="45719" cy="5359247"/>
          </a:xfrm>
          <a:prstGeom prst="can">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a:extLst>
              <a:ext uri="{FF2B5EF4-FFF2-40B4-BE49-F238E27FC236}">
                <a16:creationId xmlns:a16="http://schemas.microsoft.com/office/drawing/2014/main" id="{DFB1CC41-EBA8-4B08-A621-704086AD32E1}"/>
              </a:ext>
            </a:extLst>
          </p:cNvPr>
          <p:cNvCxnSpPr>
            <a:cxnSpLocks/>
          </p:cNvCxnSpPr>
          <p:nvPr/>
        </p:nvCxnSpPr>
        <p:spPr>
          <a:xfrm flipH="1">
            <a:off x="302659" y="5938193"/>
            <a:ext cx="725339" cy="8937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2704A0-79DA-4995-AD6D-A5541E85A3A1}"/>
              </a:ext>
            </a:extLst>
          </p:cNvPr>
          <p:cNvCxnSpPr>
            <a:cxnSpLocks/>
          </p:cNvCxnSpPr>
          <p:nvPr/>
        </p:nvCxnSpPr>
        <p:spPr>
          <a:xfrm flipH="1">
            <a:off x="2147748" y="6173034"/>
            <a:ext cx="380710" cy="5271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4D231D-0657-4EBE-86A2-3D71292406B4}"/>
              </a:ext>
            </a:extLst>
          </p:cNvPr>
          <p:cNvCxnSpPr>
            <a:cxnSpLocks/>
          </p:cNvCxnSpPr>
          <p:nvPr/>
        </p:nvCxnSpPr>
        <p:spPr>
          <a:xfrm>
            <a:off x="1776418" y="6460606"/>
            <a:ext cx="723802" cy="1327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78FE10-964F-407E-8B7D-F4544868180F}"/>
              </a:ext>
            </a:extLst>
          </p:cNvPr>
          <p:cNvCxnSpPr>
            <a:cxnSpLocks/>
          </p:cNvCxnSpPr>
          <p:nvPr/>
        </p:nvCxnSpPr>
        <p:spPr>
          <a:xfrm flipH="1" flipV="1">
            <a:off x="180378" y="6409108"/>
            <a:ext cx="296029" cy="2022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CE075C-A5AB-469D-82B4-82A0F8F863FF}"/>
              </a:ext>
            </a:extLst>
          </p:cNvPr>
          <p:cNvCxnSpPr>
            <a:cxnSpLocks/>
          </p:cNvCxnSpPr>
          <p:nvPr/>
        </p:nvCxnSpPr>
        <p:spPr>
          <a:xfrm flipH="1" flipV="1">
            <a:off x="-35041" y="6596501"/>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276684-00A7-4B54-B71B-949D0375FBE0}"/>
              </a:ext>
            </a:extLst>
          </p:cNvPr>
          <p:cNvCxnSpPr>
            <a:cxnSpLocks/>
          </p:cNvCxnSpPr>
          <p:nvPr/>
        </p:nvCxnSpPr>
        <p:spPr>
          <a:xfrm flipV="1">
            <a:off x="302659" y="6842819"/>
            <a:ext cx="1" cy="5535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D5064D-8D56-4B56-B90A-74C2098A64A4}"/>
              </a:ext>
            </a:extLst>
          </p:cNvPr>
          <p:cNvCxnSpPr>
            <a:cxnSpLocks/>
          </p:cNvCxnSpPr>
          <p:nvPr/>
        </p:nvCxnSpPr>
        <p:spPr>
          <a:xfrm flipH="1" flipV="1">
            <a:off x="-111219" y="7340136"/>
            <a:ext cx="421252" cy="47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568508-FE6E-4F54-BFE3-4ECBB9792B9E}"/>
              </a:ext>
            </a:extLst>
          </p:cNvPr>
          <p:cNvCxnSpPr>
            <a:cxnSpLocks/>
          </p:cNvCxnSpPr>
          <p:nvPr/>
        </p:nvCxnSpPr>
        <p:spPr>
          <a:xfrm flipH="1" flipV="1">
            <a:off x="-144148" y="6716085"/>
            <a:ext cx="35387" cy="624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50BD22-7D3C-4309-8516-1AC7411B6E1E}"/>
              </a:ext>
            </a:extLst>
          </p:cNvPr>
          <p:cNvCxnSpPr>
            <a:cxnSpLocks/>
          </p:cNvCxnSpPr>
          <p:nvPr/>
        </p:nvCxnSpPr>
        <p:spPr>
          <a:xfrm flipV="1">
            <a:off x="-152241" y="6173034"/>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D052A3-07AC-49B8-B1E0-7C914B39DDCD}"/>
              </a:ext>
            </a:extLst>
          </p:cNvPr>
          <p:cNvCxnSpPr>
            <a:cxnSpLocks/>
          </p:cNvCxnSpPr>
          <p:nvPr/>
        </p:nvCxnSpPr>
        <p:spPr>
          <a:xfrm flipH="1" flipV="1">
            <a:off x="433223" y="6161917"/>
            <a:ext cx="250146" cy="1829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6215EA-C51F-418C-BE1C-36BBE8A1EAC8}"/>
              </a:ext>
            </a:extLst>
          </p:cNvPr>
          <p:cNvCxnSpPr>
            <a:cxnSpLocks/>
          </p:cNvCxnSpPr>
          <p:nvPr/>
        </p:nvCxnSpPr>
        <p:spPr>
          <a:xfrm flipH="1">
            <a:off x="83729" y="7140755"/>
            <a:ext cx="213838" cy="81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37CFB0C-9A40-488B-BE9D-E538D9F83DDB}"/>
              </a:ext>
            </a:extLst>
          </p:cNvPr>
          <p:cNvCxnSpPr>
            <a:cxnSpLocks/>
          </p:cNvCxnSpPr>
          <p:nvPr/>
        </p:nvCxnSpPr>
        <p:spPr>
          <a:xfrm flipH="1" flipV="1">
            <a:off x="487663" y="6636305"/>
            <a:ext cx="177665" cy="14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6083C6-F8BF-463B-9DB5-E5E46427C129}"/>
              </a:ext>
            </a:extLst>
          </p:cNvPr>
          <p:cNvCxnSpPr>
            <a:cxnSpLocks/>
          </p:cNvCxnSpPr>
          <p:nvPr/>
        </p:nvCxnSpPr>
        <p:spPr>
          <a:xfrm flipH="1" flipV="1">
            <a:off x="2861079" y="5871266"/>
            <a:ext cx="566034" cy="421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BFAE2F-5139-43EF-A0A2-DBBDC4026DCB}"/>
              </a:ext>
            </a:extLst>
          </p:cNvPr>
          <p:cNvCxnSpPr>
            <a:cxnSpLocks/>
          </p:cNvCxnSpPr>
          <p:nvPr/>
        </p:nvCxnSpPr>
        <p:spPr>
          <a:xfrm flipH="1" flipV="1">
            <a:off x="2645660" y="6058661"/>
            <a:ext cx="588380" cy="434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831CDC-2539-4D77-A528-7104B8E1F4EB}"/>
              </a:ext>
            </a:extLst>
          </p:cNvPr>
          <p:cNvCxnSpPr>
            <a:cxnSpLocks/>
          </p:cNvCxnSpPr>
          <p:nvPr/>
        </p:nvCxnSpPr>
        <p:spPr>
          <a:xfrm flipV="1">
            <a:off x="2528458" y="5635191"/>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5792E5-CD83-4A5F-88C7-7020D1FDC0AF}"/>
              </a:ext>
            </a:extLst>
          </p:cNvPr>
          <p:cNvCxnSpPr>
            <a:cxnSpLocks/>
          </p:cNvCxnSpPr>
          <p:nvPr/>
        </p:nvCxnSpPr>
        <p:spPr>
          <a:xfrm flipH="1" flipV="1">
            <a:off x="3113923" y="5624075"/>
            <a:ext cx="561893" cy="4222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EAB947-59DA-4715-A20D-F3455EFD24BA}"/>
              </a:ext>
            </a:extLst>
          </p:cNvPr>
          <p:cNvCxnSpPr>
            <a:cxnSpLocks/>
          </p:cNvCxnSpPr>
          <p:nvPr/>
        </p:nvCxnSpPr>
        <p:spPr>
          <a:xfrm flipH="1" flipV="1">
            <a:off x="1493067" y="7165627"/>
            <a:ext cx="360839" cy="6174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92E92B-AD2D-4CDD-BF15-081857BFBAB4}"/>
              </a:ext>
            </a:extLst>
          </p:cNvPr>
          <p:cNvCxnSpPr>
            <a:cxnSpLocks/>
          </p:cNvCxnSpPr>
          <p:nvPr/>
        </p:nvCxnSpPr>
        <p:spPr>
          <a:xfrm flipV="1">
            <a:off x="1739406" y="7308663"/>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66A875-C6E0-4D04-81A3-0A3B85462BB8}"/>
              </a:ext>
            </a:extLst>
          </p:cNvPr>
          <p:cNvCxnSpPr>
            <a:cxnSpLocks/>
          </p:cNvCxnSpPr>
          <p:nvPr/>
        </p:nvCxnSpPr>
        <p:spPr>
          <a:xfrm flipV="1">
            <a:off x="1497365" y="6927720"/>
            <a:ext cx="509051" cy="2498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8067F6-0A61-475E-8ACD-DC816A56F45A}"/>
              </a:ext>
            </a:extLst>
          </p:cNvPr>
          <p:cNvCxnSpPr>
            <a:cxnSpLocks/>
          </p:cNvCxnSpPr>
          <p:nvPr/>
        </p:nvCxnSpPr>
        <p:spPr>
          <a:xfrm flipV="1">
            <a:off x="1838141" y="7484763"/>
            <a:ext cx="499962" cy="2964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95E1FA5-5917-490A-914D-718372DEF0D4}"/>
              </a:ext>
            </a:extLst>
          </p:cNvPr>
          <p:cNvCxnSpPr>
            <a:cxnSpLocks/>
          </p:cNvCxnSpPr>
          <p:nvPr/>
        </p:nvCxnSpPr>
        <p:spPr>
          <a:xfrm flipV="1">
            <a:off x="3083003" y="6028988"/>
            <a:ext cx="599554" cy="625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07C2BE-E8F2-420E-9F93-47F8AB920486}"/>
              </a:ext>
            </a:extLst>
          </p:cNvPr>
          <p:cNvCxnSpPr>
            <a:cxnSpLocks/>
          </p:cNvCxnSpPr>
          <p:nvPr/>
        </p:nvCxnSpPr>
        <p:spPr>
          <a:xfrm flipV="1">
            <a:off x="1623908" y="7128563"/>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99594D-D3F8-456C-A306-67EE4111B8FA}"/>
              </a:ext>
            </a:extLst>
          </p:cNvPr>
          <p:cNvCxnSpPr>
            <a:cxnSpLocks/>
          </p:cNvCxnSpPr>
          <p:nvPr/>
        </p:nvCxnSpPr>
        <p:spPr>
          <a:xfrm flipH="1" flipV="1">
            <a:off x="2483109" y="6209422"/>
            <a:ext cx="599893" cy="4447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8C0CAC-2293-4C27-A6A1-D712602CA2AC}"/>
              </a:ext>
            </a:extLst>
          </p:cNvPr>
          <p:cNvCxnSpPr>
            <a:cxnSpLocks/>
          </p:cNvCxnSpPr>
          <p:nvPr/>
        </p:nvCxnSpPr>
        <p:spPr>
          <a:xfrm flipH="1" flipV="1">
            <a:off x="1646915" y="5268436"/>
            <a:ext cx="566034" cy="421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4D9144-CD9C-4DC2-9C62-06FC13A48605}"/>
              </a:ext>
            </a:extLst>
          </p:cNvPr>
          <p:cNvCxnSpPr>
            <a:cxnSpLocks/>
          </p:cNvCxnSpPr>
          <p:nvPr/>
        </p:nvCxnSpPr>
        <p:spPr>
          <a:xfrm flipH="1" flipV="1">
            <a:off x="1431496" y="5455831"/>
            <a:ext cx="588380" cy="434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D4479B-3709-4D02-897B-F40B06318FBE}"/>
              </a:ext>
            </a:extLst>
          </p:cNvPr>
          <p:cNvCxnSpPr>
            <a:cxnSpLocks/>
          </p:cNvCxnSpPr>
          <p:nvPr/>
        </p:nvCxnSpPr>
        <p:spPr>
          <a:xfrm flipV="1">
            <a:off x="1431496" y="5032362"/>
            <a:ext cx="469249" cy="4188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2EB61E-6003-4BF6-B1FD-84E454EA82CC}"/>
              </a:ext>
            </a:extLst>
          </p:cNvPr>
          <p:cNvCxnSpPr>
            <a:cxnSpLocks/>
          </p:cNvCxnSpPr>
          <p:nvPr/>
        </p:nvCxnSpPr>
        <p:spPr>
          <a:xfrm flipH="1" flipV="1">
            <a:off x="1899759" y="5021245"/>
            <a:ext cx="561893" cy="4222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80E37D-B826-4361-8BA7-BFD6A562C6ED}"/>
              </a:ext>
            </a:extLst>
          </p:cNvPr>
          <p:cNvCxnSpPr>
            <a:cxnSpLocks/>
          </p:cNvCxnSpPr>
          <p:nvPr/>
        </p:nvCxnSpPr>
        <p:spPr>
          <a:xfrm flipV="1">
            <a:off x="2000553" y="5426158"/>
            <a:ext cx="467840" cy="443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A3F53E-C1AF-4DF8-9058-036FC3606B1C}"/>
              </a:ext>
            </a:extLst>
          </p:cNvPr>
          <p:cNvCxnSpPr>
            <a:cxnSpLocks/>
          </p:cNvCxnSpPr>
          <p:nvPr/>
        </p:nvCxnSpPr>
        <p:spPr>
          <a:xfrm flipH="1">
            <a:off x="1089386" y="5447888"/>
            <a:ext cx="380710" cy="5271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4C3848D-0572-4147-9B14-208336C73C2D}"/>
              </a:ext>
            </a:extLst>
          </p:cNvPr>
          <p:cNvSpPr/>
          <p:nvPr/>
        </p:nvSpPr>
        <p:spPr>
          <a:xfrm>
            <a:off x="0" y="4968808"/>
            <a:ext cx="4164149" cy="1893239"/>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E9821E1-DEA3-405B-9BD2-CBAB21C33D7B}"/>
              </a:ext>
            </a:extLst>
          </p:cNvPr>
          <p:cNvSpPr txBox="1"/>
          <p:nvPr/>
        </p:nvSpPr>
        <p:spPr>
          <a:xfrm>
            <a:off x="239151" y="6126163"/>
            <a:ext cx="1847300" cy="369332"/>
          </a:xfrm>
          <a:prstGeom prst="rect">
            <a:avLst/>
          </a:prstGeom>
          <a:noFill/>
        </p:spPr>
        <p:txBody>
          <a:bodyPr wrap="square" rtlCol="0">
            <a:spAutoFit/>
          </a:bodyPr>
          <a:lstStyle/>
          <a:p>
            <a:r>
              <a:rPr lang="en-US" dirty="0"/>
              <a:t>WB 1-4</a:t>
            </a:r>
          </a:p>
        </p:txBody>
      </p:sp>
    </p:spTree>
    <p:custDataLst>
      <p:tags r:id="rId1"/>
    </p:custDataLst>
    <p:extLst>
      <p:ext uri="{BB962C8B-B14F-4D97-AF65-F5344CB8AC3E}">
        <p14:creationId xmlns:p14="http://schemas.microsoft.com/office/powerpoint/2010/main" val="36239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True Detectable Residual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16</a:t>
            </a:fld>
            <a:endParaRPr lang="en-US">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457200" y="1246909"/>
            <a:ext cx="8229600" cy="4726379"/>
          </a:xfrm>
          <a:prstGeom prst="rect">
            <a:avLst/>
          </a:prstGeom>
        </p:spPr>
        <p:txBody>
          <a:bodyPr wrap="square">
            <a:noAutofit/>
          </a:bodyPr>
          <a:lstStyle/>
          <a:p>
            <a:pPr marL="457200" indent="-457200">
              <a:spcBef>
                <a:spcPts val="768"/>
              </a:spcBef>
              <a:buFont typeface="Arial" panose="020B0604020202020204" pitchFamily="34" charset="0"/>
              <a:buChar char="•"/>
            </a:pPr>
            <a:r>
              <a:rPr lang="en-US" sz="3200" dirty="0"/>
              <a:t>DEP reviewed several studies to determine the true lower detection limit</a:t>
            </a:r>
          </a:p>
          <a:p>
            <a:pPr marL="914400" lvl="1" indent="-457200">
              <a:spcBef>
                <a:spcPts val="768"/>
              </a:spcBef>
              <a:buFont typeface="Arial" panose="020B0604020202020204" pitchFamily="34" charset="0"/>
              <a:buChar char="•"/>
            </a:pPr>
            <a:r>
              <a:rPr lang="en-US" sz="2800" dirty="0"/>
              <a:t>Example: Colorado Dept of Health and </a:t>
            </a:r>
            <a:r>
              <a:rPr lang="en-US" sz="2800" dirty="0" err="1"/>
              <a:t>Env</a:t>
            </a:r>
            <a:r>
              <a:rPr lang="en-US" sz="2800" dirty="0"/>
              <a:t>:</a:t>
            </a:r>
          </a:p>
          <a:p>
            <a:pPr marL="1371600" lvl="2" indent="-457200">
              <a:spcBef>
                <a:spcPts val="768"/>
              </a:spcBef>
              <a:buFont typeface="Arial" panose="020B0604020202020204" pitchFamily="34" charset="0"/>
              <a:buChar char="•"/>
            </a:pPr>
            <a:r>
              <a:rPr lang="en-US" sz="2800" dirty="0"/>
              <a:t>Analyzed data from 450 samples</a:t>
            </a:r>
          </a:p>
          <a:p>
            <a:pPr marL="1371600" lvl="2" indent="-457200">
              <a:spcBef>
                <a:spcPts val="768"/>
              </a:spcBef>
              <a:buFont typeface="Arial" panose="020B0604020202020204" pitchFamily="34" charset="0"/>
              <a:buChar char="•"/>
            </a:pPr>
            <a:r>
              <a:rPr lang="en-US" sz="2800" dirty="0"/>
              <a:t>Detection limit determined to be </a:t>
            </a:r>
            <a:r>
              <a:rPr lang="en-US" sz="2800" b="1" dirty="0"/>
              <a:t>0.09 mg/L</a:t>
            </a:r>
          </a:p>
          <a:p>
            <a:pPr marL="1371600" lvl="2" indent="-457200">
              <a:spcBef>
                <a:spcPts val="768"/>
              </a:spcBef>
              <a:buFont typeface="Arial" panose="020B0604020202020204" pitchFamily="34" charset="0"/>
              <a:buChar char="•"/>
            </a:pPr>
            <a:endParaRPr lang="en-US" sz="2800" b="1" dirty="0"/>
          </a:p>
          <a:p>
            <a:pPr>
              <a:spcBef>
                <a:spcPts val="768"/>
              </a:spcBef>
            </a:pPr>
            <a:endParaRPr lang="en-US" sz="2800" dirty="0"/>
          </a:p>
        </p:txBody>
      </p:sp>
      <p:sp>
        <p:nvSpPr>
          <p:cNvPr id="7" name="TextBox 6">
            <a:extLst>
              <a:ext uri="{FF2B5EF4-FFF2-40B4-BE49-F238E27FC236}">
                <a16:creationId xmlns:a16="http://schemas.microsoft.com/office/drawing/2014/main" id="{EA4EE828-38D0-488E-BC74-05E2896A0E0C}"/>
              </a:ext>
            </a:extLst>
          </p:cNvPr>
          <p:cNvSpPr txBox="1"/>
          <p:nvPr/>
        </p:nvSpPr>
        <p:spPr>
          <a:xfrm>
            <a:off x="239151" y="6126163"/>
            <a:ext cx="1847300" cy="369332"/>
          </a:xfrm>
          <a:prstGeom prst="rect">
            <a:avLst/>
          </a:prstGeom>
          <a:noFill/>
        </p:spPr>
        <p:txBody>
          <a:bodyPr wrap="square" rtlCol="0">
            <a:spAutoFit/>
          </a:bodyPr>
          <a:lstStyle/>
          <a:p>
            <a:r>
              <a:rPr lang="en-US" dirty="0"/>
              <a:t>WB 1-4</a:t>
            </a:r>
          </a:p>
        </p:txBody>
      </p:sp>
    </p:spTree>
    <p:custDataLst>
      <p:tags r:id="rId1"/>
    </p:custDataLst>
    <p:extLst>
      <p:ext uri="{BB962C8B-B14F-4D97-AF65-F5344CB8AC3E}">
        <p14:creationId xmlns:p14="http://schemas.microsoft.com/office/powerpoint/2010/main" val="21984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True Detectable Residual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17</a:t>
            </a:fld>
            <a:endParaRPr lang="en-US">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457200" y="1246909"/>
            <a:ext cx="8229600" cy="4726379"/>
          </a:xfrm>
          <a:prstGeom prst="rect">
            <a:avLst/>
          </a:prstGeom>
        </p:spPr>
        <p:txBody>
          <a:bodyPr wrap="square">
            <a:noAutofit/>
          </a:bodyPr>
          <a:lstStyle/>
          <a:p>
            <a:pPr>
              <a:spcBef>
                <a:spcPts val="768"/>
              </a:spcBef>
            </a:pPr>
            <a:r>
              <a:rPr lang="en-US" sz="3200" i="1" dirty="0"/>
              <a:t>What is a true detectable residual?</a:t>
            </a:r>
          </a:p>
          <a:p>
            <a:pPr marL="457200" indent="-457200">
              <a:spcBef>
                <a:spcPts val="768"/>
              </a:spcBef>
              <a:buFont typeface="Arial" panose="020B0604020202020204" pitchFamily="34" charset="0"/>
              <a:buChar char="•"/>
            </a:pPr>
            <a:r>
              <a:rPr lang="en-US" sz="2800" dirty="0"/>
              <a:t>EPA established a practical quantitation limit of </a:t>
            </a:r>
            <a:r>
              <a:rPr lang="en-US" sz="2800" b="1" dirty="0"/>
              <a:t>0.1 mg/L </a:t>
            </a:r>
            <a:r>
              <a:rPr lang="en-US" sz="2800" dirty="0"/>
              <a:t>for the approval of free chlorine residual methods (lowest quantifiable limit)</a:t>
            </a:r>
          </a:p>
          <a:p>
            <a:pPr marL="457200" indent="-457200">
              <a:spcBef>
                <a:spcPts val="768"/>
              </a:spcBef>
              <a:buFont typeface="Arial" panose="020B0604020202020204" pitchFamily="34" charset="0"/>
              <a:buChar char="•"/>
            </a:pPr>
            <a:r>
              <a:rPr lang="en-US" sz="2800" dirty="0"/>
              <a:t>Also, all chlorine residual test methods are subject to interference from iron, manganese, and DBPs</a:t>
            </a:r>
          </a:p>
          <a:p>
            <a:pPr marL="457200" indent="-457200">
              <a:spcBef>
                <a:spcPts val="768"/>
              </a:spcBef>
              <a:buFont typeface="Arial" panose="020B0604020202020204" pitchFamily="34" charset="0"/>
              <a:buChar char="•"/>
            </a:pPr>
            <a:r>
              <a:rPr lang="en-US" sz="2800" dirty="0"/>
              <a:t>Based on all this information, a true detectable residual is likely somewhere between </a:t>
            </a:r>
            <a:r>
              <a:rPr lang="en-US" sz="2800" b="1" dirty="0"/>
              <a:t>0.1 and 0.2 mg/L</a:t>
            </a:r>
          </a:p>
          <a:p>
            <a:pPr marL="457200" indent="-457200">
              <a:spcBef>
                <a:spcPts val="768"/>
              </a:spcBef>
              <a:buFont typeface="Arial" panose="020B0604020202020204" pitchFamily="34" charset="0"/>
              <a:buChar char="•"/>
            </a:pPr>
            <a:endParaRPr lang="en-US" sz="2800" dirty="0"/>
          </a:p>
          <a:p>
            <a:pPr>
              <a:spcBef>
                <a:spcPts val="768"/>
              </a:spcBef>
            </a:pPr>
            <a:endParaRPr lang="en-US" sz="2800" dirty="0"/>
          </a:p>
        </p:txBody>
      </p:sp>
      <p:sp>
        <p:nvSpPr>
          <p:cNvPr id="7" name="TextBox 6">
            <a:extLst>
              <a:ext uri="{FF2B5EF4-FFF2-40B4-BE49-F238E27FC236}">
                <a16:creationId xmlns:a16="http://schemas.microsoft.com/office/drawing/2014/main" id="{EB7FCCED-A3F3-4CA7-A06D-D7E46D7693CF}"/>
              </a:ext>
            </a:extLst>
          </p:cNvPr>
          <p:cNvSpPr txBox="1"/>
          <p:nvPr/>
        </p:nvSpPr>
        <p:spPr>
          <a:xfrm>
            <a:off x="239151" y="6126163"/>
            <a:ext cx="1847300" cy="369332"/>
          </a:xfrm>
          <a:prstGeom prst="rect">
            <a:avLst/>
          </a:prstGeom>
          <a:noFill/>
        </p:spPr>
        <p:txBody>
          <a:bodyPr wrap="square" rtlCol="0">
            <a:spAutoFit/>
          </a:bodyPr>
          <a:lstStyle/>
          <a:p>
            <a:r>
              <a:rPr lang="en-US" dirty="0"/>
              <a:t>WB 1-4</a:t>
            </a:r>
          </a:p>
        </p:txBody>
      </p:sp>
    </p:spTree>
    <p:custDataLst>
      <p:tags r:id="rId1"/>
    </p:custDataLst>
    <p:extLst>
      <p:ext uri="{BB962C8B-B14F-4D97-AF65-F5344CB8AC3E}">
        <p14:creationId xmlns:p14="http://schemas.microsoft.com/office/powerpoint/2010/main" val="40110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Establishing 0.2 mg/L Level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18</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DF476FE4-EFD2-48B6-9CC4-168803B1E5C0}"/>
              </a:ext>
            </a:extLst>
          </p:cNvPr>
          <p:cNvSpPr/>
          <p:nvPr/>
        </p:nvSpPr>
        <p:spPr>
          <a:xfrm>
            <a:off x="570016" y="1246910"/>
            <a:ext cx="8116784" cy="4180114"/>
          </a:xfrm>
          <a:prstGeom prst="rect">
            <a:avLst/>
          </a:prstGeom>
        </p:spPr>
        <p:txBody>
          <a:bodyPr wrap="square">
            <a:noAutofit/>
          </a:bodyPr>
          <a:lstStyle/>
          <a:p>
            <a:pPr>
              <a:spcBef>
                <a:spcPts val="768"/>
              </a:spcBef>
              <a:spcAft>
                <a:spcPts val="600"/>
              </a:spcAft>
            </a:pPr>
            <a:r>
              <a:rPr lang="en-US" sz="3200" dirty="0"/>
              <a:t>DEP’s next step: Established a residual that is not only detectable, but also </a:t>
            </a:r>
            <a:r>
              <a:rPr lang="en-US" sz="3200" i="1" dirty="0"/>
              <a:t>controls microbial growth</a:t>
            </a:r>
          </a:p>
          <a:p>
            <a:pPr>
              <a:spcBef>
                <a:spcPts val="768"/>
              </a:spcBef>
            </a:pPr>
            <a:r>
              <a:rPr lang="en-US" sz="3200" dirty="0"/>
              <a:t>DEP reviewed and considered:</a:t>
            </a:r>
          </a:p>
          <a:p>
            <a:pPr marL="457200" indent="-457200">
              <a:spcBef>
                <a:spcPts val="768"/>
              </a:spcBef>
              <a:buFont typeface="Arial" panose="020B0604020202020204" pitchFamily="34" charset="0"/>
              <a:buChar char="•"/>
            </a:pPr>
            <a:r>
              <a:rPr lang="en-US" sz="2800" dirty="0"/>
              <a:t>Numerous studies</a:t>
            </a:r>
          </a:p>
          <a:p>
            <a:pPr marL="457200" indent="-457200">
              <a:spcBef>
                <a:spcPts val="768"/>
              </a:spcBef>
              <a:buFont typeface="Arial" panose="020B0604020202020204" pitchFamily="34" charset="0"/>
              <a:buChar char="•"/>
            </a:pPr>
            <a:r>
              <a:rPr lang="en-US" sz="2800" dirty="0"/>
              <a:t>Other states’ disinfection residual requirements</a:t>
            </a:r>
          </a:p>
          <a:p>
            <a:pPr marL="457200" indent="-457200">
              <a:spcBef>
                <a:spcPts val="768"/>
              </a:spcBef>
              <a:buFont typeface="Arial" panose="020B0604020202020204" pitchFamily="34" charset="0"/>
              <a:buChar char="•"/>
            </a:pPr>
            <a:r>
              <a:rPr lang="en-US" sz="2800" dirty="0"/>
              <a:t>Industry standards</a:t>
            </a:r>
          </a:p>
          <a:p>
            <a:pPr marL="457200" indent="-457200">
              <a:spcBef>
                <a:spcPts val="768"/>
              </a:spcBef>
              <a:buFont typeface="Arial" panose="020B0604020202020204" pitchFamily="34" charset="0"/>
              <a:buChar char="•"/>
            </a:pPr>
            <a:endParaRPr lang="en-US" sz="2800" dirty="0"/>
          </a:p>
          <a:p>
            <a:pPr marL="457200" indent="-457200">
              <a:spcBef>
                <a:spcPts val="768"/>
              </a:spcBef>
              <a:buFont typeface="Arial" panose="020B0604020202020204" pitchFamily="34" charset="0"/>
              <a:buChar char="•"/>
            </a:pPr>
            <a:endParaRPr lang="en-US" sz="2800" dirty="0"/>
          </a:p>
          <a:p>
            <a:pPr>
              <a:spcBef>
                <a:spcPts val="768"/>
              </a:spcBef>
            </a:pPr>
            <a:endParaRPr lang="en-US" sz="2800" dirty="0"/>
          </a:p>
        </p:txBody>
      </p:sp>
      <p:sp>
        <p:nvSpPr>
          <p:cNvPr id="7" name="TextBox 6">
            <a:extLst>
              <a:ext uri="{FF2B5EF4-FFF2-40B4-BE49-F238E27FC236}">
                <a16:creationId xmlns:a16="http://schemas.microsoft.com/office/drawing/2014/main" id="{201007A8-8435-4212-831E-D8B15F5DB421}"/>
              </a:ext>
            </a:extLst>
          </p:cNvPr>
          <p:cNvSpPr txBox="1"/>
          <p:nvPr/>
        </p:nvSpPr>
        <p:spPr>
          <a:xfrm>
            <a:off x="239151" y="6126163"/>
            <a:ext cx="1847300" cy="369332"/>
          </a:xfrm>
          <a:prstGeom prst="rect">
            <a:avLst/>
          </a:prstGeom>
          <a:noFill/>
        </p:spPr>
        <p:txBody>
          <a:bodyPr wrap="square" rtlCol="0">
            <a:spAutoFit/>
          </a:bodyPr>
          <a:lstStyle/>
          <a:p>
            <a:r>
              <a:rPr lang="en-US" dirty="0"/>
              <a:t>WB 1-4</a:t>
            </a:r>
          </a:p>
        </p:txBody>
      </p:sp>
    </p:spTree>
    <p:custDataLst>
      <p:tags r:id="rId1"/>
    </p:custDataLst>
    <p:extLst>
      <p:ext uri="{BB962C8B-B14F-4D97-AF65-F5344CB8AC3E}">
        <p14:creationId xmlns:p14="http://schemas.microsoft.com/office/powerpoint/2010/main" val="376770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226634"/>
            <a:ext cx="8229600" cy="4899529"/>
          </a:xfrm>
        </p:spPr>
        <p:txBody>
          <a:bodyPr/>
          <a:lstStyle/>
          <a:p>
            <a:r>
              <a:rPr lang="en-US" dirty="0"/>
              <a:t>Three studies highlighted in your workbook</a:t>
            </a:r>
          </a:p>
          <a:p>
            <a:pPr lvl="1"/>
            <a:r>
              <a:rPr lang="en-US" dirty="0"/>
              <a:t>Studies found substantially more coliform and </a:t>
            </a:r>
            <a:r>
              <a:rPr lang="en-US" i="1" dirty="0"/>
              <a:t>E. coli</a:t>
            </a:r>
            <a:r>
              <a:rPr lang="en-US" dirty="0"/>
              <a:t> positives when residuals were &lt;0.2 mg/L</a:t>
            </a:r>
          </a:p>
          <a:p>
            <a:r>
              <a:rPr lang="en-US" dirty="0"/>
              <a:t>Review of other states’ residual requirements:</a:t>
            </a:r>
          </a:p>
          <a:p>
            <a:pPr lvl="1"/>
            <a:r>
              <a:rPr lang="en-US" dirty="0"/>
              <a:t>19 states have requirements that are </a:t>
            </a:r>
            <a:r>
              <a:rPr lang="en-US" u="sng" dirty="0"/>
              <a:t>&gt;</a:t>
            </a:r>
            <a:r>
              <a:rPr lang="en-US" dirty="0"/>
              <a:t>0.2 mg/L</a:t>
            </a:r>
          </a:p>
          <a:p>
            <a:pPr marL="0" indent="0">
              <a:buNone/>
            </a:pPr>
            <a:endParaRPr lang="en-US" dirty="0"/>
          </a:p>
        </p:txBody>
      </p:sp>
      <p:sp>
        <p:nvSpPr>
          <p:cNvPr id="3" name="Title 2"/>
          <p:cNvSpPr>
            <a:spLocks noGrp="1"/>
          </p:cNvSpPr>
          <p:nvPr>
            <p:ph type="title"/>
          </p:nvPr>
        </p:nvSpPr>
        <p:spPr/>
        <p:txBody>
          <a:bodyPr/>
          <a:lstStyle/>
          <a:p>
            <a:r>
              <a:rPr lang="en-US" dirty="0"/>
              <a:t>Establishing 0.2 mg/L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19</a:t>
            </a:fld>
            <a:endParaRPr lang="en-US">
              <a:solidFill>
                <a:prstClr val="black">
                  <a:tint val="75000"/>
                </a:prstClr>
              </a:solidFill>
            </a:endParaRPr>
          </a:p>
        </p:txBody>
      </p:sp>
      <p:pic>
        <p:nvPicPr>
          <p:cNvPr id="8" name="Picture 7">
            <a:extLst>
              <a:ext uri="{FF2B5EF4-FFF2-40B4-BE49-F238E27FC236}">
                <a16:creationId xmlns:a16="http://schemas.microsoft.com/office/drawing/2014/main" id="{69B6499C-80A1-406B-B990-1DE5CDBA099C}"/>
              </a:ext>
            </a:extLst>
          </p:cNvPr>
          <p:cNvPicPr>
            <a:picLocks noChangeAspect="1"/>
          </p:cNvPicPr>
          <p:nvPr/>
        </p:nvPicPr>
        <p:blipFill>
          <a:blip r:embed="rId4"/>
          <a:stretch>
            <a:fillRect/>
          </a:stretch>
        </p:blipFill>
        <p:spPr>
          <a:xfrm>
            <a:off x="2291484" y="4038663"/>
            <a:ext cx="3859226" cy="2386362"/>
          </a:xfrm>
          <a:prstGeom prst="rect">
            <a:avLst/>
          </a:prstGeom>
        </p:spPr>
      </p:pic>
      <p:sp>
        <p:nvSpPr>
          <p:cNvPr id="6" name="TextBox 5">
            <a:extLst>
              <a:ext uri="{FF2B5EF4-FFF2-40B4-BE49-F238E27FC236}">
                <a16:creationId xmlns:a16="http://schemas.microsoft.com/office/drawing/2014/main" id="{7A5F481A-6CC5-48D5-95C7-79C45E40ABB2}"/>
              </a:ext>
            </a:extLst>
          </p:cNvPr>
          <p:cNvSpPr txBox="1"/>
          <p:nvPr/>
        </p:nvSpPr>
        <p:spPr>
          <a:xfrm>
            <a:off x="239151" y="6126163"/>
            <a:ext cx="1319826" cy="369332"/>
          </a:xfrm>
          <a:prstGeom prst="rect">
            <a:avLst/>
          </a:prstGeom>
          <a:noFill/>
        </p:spPr>
        <p:txBody>
          <a:bodyPr wrap="square" rtlCol="0">
            <a:spAutoFit/>
          </a:bodyPr>
          <a:lstStyle/>
          <a:p>
            <a:r>
              <a:rPr lang="en-US" dirty="0"/>
              <a:t>WB 1-5</a:t>
            </a:r>
          </a:p>
        </p:txBody>
      </p:sp>
    </p:spTree>
    <p:custDataLst>
      <p:tags r:id="rId1"/>
    </p:custDataLst>
    <p:extLst>
      <p:ext uri="{BB962C8B-B14F-4D97-AF65-F5344CB8AC3E}">
        <p14:creationId xmlns:p14="http://schemas.microsoft.com/office/powerpoint/2010/main" val="13183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329785" y="1274164"/>
            <a:ext cx="6011054" cy="4646951"/>
          </a:xfrm>
        </p:spPr>
        <p:txBody>
          <a:bodyPr/>
          <a:lstStyle/>
          <a:p>
            <a:r>
              <a:rPr lang="en-US" dirty="0"/>
              <a:t>Workbook</a:t>
            </a:r>
          </a:p>
          <a:p>
            <a:pPr lvl="1"/>
            <a:r>
              <a:rPr lang="en-US" dirty="0"/>
              <a:t>Not just a copy of slides</a:t>
            </a:r>
          </a:p>
          <a:p>
            <a:pPr lvl="1"/>
            <a:r>
              <a:rPr lang="en-US" dirty="0"/>
              <a:t>More information/complete sentences for your reference later</a:t>
            </a:r>
          </a:p>
          <a:p>
            <a:pPr lvl="1"/>
            <a:r>
              <a:rPr lang="en-US" dirty="0"/>
              <a:t>PowerPoint references workbook page number in lower left</a:t>
            </a:r>
          </a:p>
          <a:p>
            <a:r>
              <a:rPr lang="en-US" dirty="0"/>
              <a:t>Activities throughout course:</a:t>
            </a:r>
          </a:p>
          <a:p>
            <a:pPr lvl="1"/>
            <a:r>
              <a:rPr lang="en-US" dirty="0"/>
              <a:t>Apply what you learn</a:t>
            </a:r>
          </a:p>
          <a:p>
            <a:pPr lvl="1"/>
            <a:r>
              <a:rPr lang="en-US" dirty="0"/>
              <a:t>Check for comprehension</a:t>
            </a:r>
          </a:p>
          <a:p>
            <a:pPr lvl="1"/>
            <a:r>
              <a:rPr lang="en-US" dirty="0"/>
              <a:t>Credit for operators</a:t>
            </a:r>
          </a:p>
        </p:txBody>
      </p:sp>
      <p:sp>
        <p:nvSpPr>
          <p:cNvPr id="5123" name="Title 2"/>
          <p:cNvSpPr>
            <a:spLocks noGrp="1"/>
          </p:cNvSpPr>
          <p:nvPr>
            <p:ph type="title"/>
          </p:nvPr>
        </p:nvSpPr>
        <p:spPr/>
        <p:txBody>
          <a:bodyPr/>
          <a:lstStyle/>
          <a:p>
            <a:r>
              <a:rPr lang="en-US" dirty="0"/>
              <a:t>Introduction</a:t>
            </a:r>
          </a:p>
        </p:txBody>
      </p:sp>
      <p:sp>
        <p:nvSpPr>
          <p:cNvPr id="6" name="Slide Number Placeholder 3"/>
          <p:cNvSpPr>
            <a:spLocks noGrp="1"/>
          </p:cNvSpPr>
          <p:nvPr>
            <p:ph type="sldNum" sz="quarter" idx="12"/>
          </p:nvPr>
        </p:nvSpPr>
        <p:spPr>
          <a:xfrm>
            <a:off x="3505200" y="6373813"/>
            <a:ext cx="2133600" cy="365125"/>
          </a:xfrm>
        </p:spPr>
        <p:txBody>
          <a:bodyPr/>
          <a:lstStyle/>
          <a:p>
            <a:pPr>
              <a:defRPr/>
            </a:pPr>
            <a:fld id="{20D0BC91-4744-474C-9824-BC8A6DAC4DED}" type="slidenum">
              <a:rPr lang="en-US" smtClean="0">
                <a:solidFill>
                  <a:prstClr val="black">
                    <a:tint val="75000"/>
                  </a:prstClr>
                </a:solidFill>
              </a:rPr>
              <a:pPr>
                <a:defRPr/>
              </a:pPr>
              <a:t>2</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FA44DC59-75B2-4FA8-BB0A-8A5ED85FCF16}"/>
              </a:ext>
            </a:extLst>
          </p:cNvPr>
          <p:cNvSpPr txBox="1"/>
          <p:nvPr/>
        </p:nvSpPr>
        <p:spPr>
          <a:xfrm>
            <a:off x="164892" y="6373813"/>
            <a:ext cx="881973" cy="369332"/>
          </a:xfrm>
          <a:prstGeom prst="rect">
            <a:avLst/>
          </a:prstGeom>
          <a:noFill/>
        </p:spPr>
        <p:txBody>
          <a:bodyPr wrap="none" rtlCol="0">
            <a:spAutoFit/>
          </a:bodyPr>
          <a:lstStyle/>
          <a:p>
            <a:r>
              <a:rPr lang="en-US" b="1" dirty="0"/>
              <a:t>WB 1-1</a:t>
            </a:r>
          </a:p>
        </p:txBody>
      </p:sp>
      <p:pic>
        <p:nvPicPr>
          <p:cNvPr id="5" name="Picture 4">
            <a:extLst>
              <a:ext uri="{FF2B5EF4-FFF2-40B4-BE49-F238E27FC236}">
                <a16:creationId xmlns:a16="http://schemas.microsoft.com/office/drawing/2014/main" id="{35B7DE77-9F6D-478D-8E3A-9CFD4E49DAE2}"/>
              </a:ext>
            </a:extLst>
          </p:cNvPr>
          <p:cNvPicPr>
            <a:picLocks noChangeAspect="1"/>
          </p:cNvPicPr>
          <p:nvPr/>
        </p:nvPicPr>
        <p:blipFill>
          <a:blip r:embed="rId4"/>
          <a:stretch>
            <a:fillRect/>
          </a:stretch>
        </p:blipFill>
        <p:spPr>
          <a:xfrm>
            <a:off x="6340839" y="1274164"/>
            <a:ext cx="2473376" cy="3245322"/>
          </a:xfrm>
          <a:prstGeom prst="rect">
            <a:avLst/>
          </a:prstGeom>
          <a:ln>
            <a:solidFill>
              <a:schemeClr val="tx1"/>
            </a:solidFill>
          </a:ln>
        </p:spPr>
      </p:pic>
    </p:spTree>
    <p:custDataLst>
      <p:tags r:id="rId1"/>
    </p:custDataLst>
    <p:extLst>
      <p:ext uri="{BB962C8B-B14F-4D97-AF65-F5344CB8AC3E}">
        <p14:creationId xmlns:p14="http://schemas.microsoft.com/office/powerpoint/2010/main" val="7215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239152" y="1260088"/>
            <a:ext cx="6421647" cy="4866075"/>
          </a:xfrm>
        </p:spPr>
        <p:txBody>
          <a:bodyPr/>
          <a:lstStyle/>
          <a:p>
            <a:r>
              <a:rPr lang="en-US" dirty="0"/>
              <a:t>Industry Standards:</a:t>
            </a:r>
          </a:p>
          <a:p>
            <a:pPr lvl="1"/>
            <a:r>
              <a:rPr lang="en-US" dirty="0"/>
              <a:t>“Ten State Standards” specifies a minimum free chlorine distribution residual of 0.2 mg/L</a:t>
            </a:r>
          </a:p>
          <a:p>
            <a:pPr lvl="2"/>
            <a:r>
              <a:rPr lang="en-US" dirty="0"/>
              <a:t>Widely accepted standards created by the </a:t>
            </a:r>
            <a:r>
              <a:rPr lang="en-US" i="1" dirty="0"/>
              <a:t>Greater Lakes-Upper Mississippi River Board of State and Provincial Public Health and Environmental Managers</a:t>
            </a:r>
          </a:p>
          <a:p>
            <a:pPr lvl="1"/>
            <a:endParaRPr lang="en-US" dirty="0"/>
          </a:p>
          <a:p>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Establishing 0.2 mg/L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20</a:t>
            </a:fld>
            <a:endParaRPr lang="en-US">
              <a:solidFill>
                <a:prstClr val="black">
                  <a:tint val="75000"/>
                </a:prstClr>
              </a:solidFill>
            </a:endParaRPr>
          </a:p>
        </p:txBody>
      </p:sp>
      <p:pic>
        <p:nvPicPr>
          <p:cNvPr id="5" name="Picture 4">
            <a:extLst>
              <a:ext uri="{FF2B5EF4-FFF2-40B4-BE49-F238E27FC236}">
                <a16:creationId xmlns:a16="http://schemas.microsoft.com/office/drawing/2014/main" id="{BFE8FA92-DAC3-45E0-9437-2F366CEA46FA}"/>
              </a:ext>
            </a:extLst>
          </p:cNvPr>
          <p:cNvPicPr>
            <a:picLocks noChangeAspect="1"/>
          </p:cNvPicPr>
          <p:nvPr/>
        </p:nvPicPr>
        <p:blipFill>
          <a:blip r:embed="rId4"/>
          <a:stretch>
            <a:fillRect/>
          </a:stretch>
        </p:blipFill>
        <p:spPr>
          <a:xfrm>
            <a:off x="6660799" y="1632600"/>
            <a:ext cx="2244049" cy="2643978"/>
          </a:xfrm>
          <a:prstGeom prst="rect">
            <a:avLst/>
          </a:prstGeom>
        </p:spPr>
      </p:pic>
      <p:sp>
        <p:nvSpPr>
          <p:cNvPr id="6" name="TextBox 5">
            <a:extLst>
              <a:ext uri="{FF2B5EF4-FFF2-40B4-BE49-F238E27FC236}">
                <a16:creationId xmlns:a16="http://schemas.microsoft.com/office/drawing/2014/main" id="{7C35F8BA-28E3-412D-A72C-D68468840544}"/>
              </a:ext>
            </a:extLst>
          </p:cNvPr>
          <p:cNvSpPr txBox="1"/>
          <p:nvPr/>
        </p:nvSpPr>
        <p:spPr>
          <a:xfrm>
            <a:off x="239151" y="6126163"/>
            <a:ext cx="1341999" cy="369332"/>
          </a:xfrm>
          <a:prstGeom prst="rect">
            <a:avLst/>
          </a:prstGeom>
          <a:noFill/>
        </p:spPr>
        <p:txBody>
          <a:bodyPr wrap="square" rtlCol="0">
            <a:spAutoFit/>
          </a:bodyPr>
          <a:lstStyle/>
          <a:p>
            <a:r>
              <a:rPr lang="en-US" dirty="0"/>
              <a:t>WB 1-6</a:t>
            </a:r>
          </a:p>
        </p:txBody>
      </p:sp>
    </p:spTree>
    <p:custDataLst>
      <p:tags r:id="rId1"/>
    </p:custDataLst>
    <p:extLst>
      <p:ext uri="{BB962C8B-B14F-4D97-AF65-F5344CB8AC3E}">
        <p14:creationId xmlns:p14="http://schemas.microsoft.com/office/powerpoint/2010/main" val="54585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1" y="1260088"/>
            <a:ext cx="6646984" cy="4866075"/>
          </a:xfrm>
        </p:spPr>
        <p:txBody>
          <a:bodyPr/>
          <a:lstStyle/>
          <a:p>
            <a:r>
              <a:rPr lang="en-US" dirty="0"/>
              <a:t>Industry Standards:</a:t>
            </a:r>
          </a:p>
          <a:p>
            <a:pPr lvl="1">
              <a:spcAft>
                <a:spcPts val="1200"/>
              </a:spcAft>
            </a:pPr>
            <a:r>
              <a:rPr lang="en-US" dirty="0"/>
              <a:t>Water Research Foundation (WRF) recommends a free chlorine distribution residual of 0.20 mg/L for optimized distribution</a:t>
            </a:r>
          </a:p>
          <a:p>
            <a:pPr lvl="1"/>
            <a:r>
              <a:rPr lang="en-US" dirty="0"/>
              <a:t>EPA’s </a:t>
            </a:r>
            <a:r>
              <a:rPr lang="en-US" i="1" dirty="0"/>
              <a:t>Area Wide Optimization Program for Distribution Systems </a:t>
            </a:r>
            <a:r>
              <a:rPr lang="en-US" dirty="0"/>
              <a:t>recommends maintenance of </a:t>
            </a:r>
            <a:r>
              <a:rPr lang="en-US" u="sng" dirty="0"/>
              <a:t>&gt;</a:t>
            </a:r>
            <a:r>
              <a:rPr lang="en-US" dirty="0"/>
              <a:t>0.20 mg/L free chlorine at all times in the distribution</a:t>
            </a:r>
          </a:p>
          <a:p>
            <a:pPr lvl="1"/>
            <a:endParaRPr lang="en-US" dirty="0"/>
          </a:p>
          <a:p>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Establishing 0.2 mg/L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21</a:t>
            </a:fld>
            <a:endParaRPr lang="en-US">
              <a:solidFill>
                <a:prstClr val="black">
                  <a:tint val="75000"/>
                </a:prstClr>
              </a:solidFill>
            </a:endParaRPr>
          </a:p>
        </p:txBody>
      </p:sp>
      <p:pic>
        <p:nvPicPr>
          <p:cNvPr id="6" name="Picture 5">
            <a:extLst>
              <a:ext uri="{FF2B5EF4-FFF2-40B4-BE49-F238E27FC236}">
                <a16:creationId xmlns:a16="http://schemas.microsoft.com/office/drawing/2014/main" id="{3851CC7B-91E0-4611-9AD0-60DD64C12DF1}"/>
              </a:ext>
            </a:extLst>
          </p:cNvPr>
          <p:cNvPicPr>
            <a:picLocks noChangeAspect="1"/>
          </p:cNvPicPr>
          <p:nvPr/>
        </p:nvPicPr>
        <p:blipFill>
          <a:blip r:embed="rId4"/>
          <a:stretch>
            <a:fillRect/>
          </a:stretch>
        </p:blipFill>
        <p:spPr>
          <a:xfrm>
            <a:off x="6942229" y="2046365"/>
            <a:ext cx="1907657" cy="1259543"/>
          </a:xfrm>
          <a:prstGeom prst="rect">
            <a:avLst/>
          </a:prstGeom>
        </p:spPr>
      </p:pic>
      <p:pic>
        <p:nvPicPr>
          <p:cNvPr id="8" name="Picture 7">
            <a:extLst>
              <a:ext uri="{FF2B5EF4-FFF2-40B4-BE49-F238E27FC236}">
                <a16:creationId xmlns:a16="http://schemas.microsoft.com/office/drawing/2014/main" id="{66C5A9CD-E2D3-4AF7-8E7B-52C4845CAE5C}"/>
              </a:ext>
            </a:extLst>
          </p:cNvPr>
          <p:cNvPicPr>
            <a:picLocks noChangeAspect="1"/>
          </p:cNvPicPr>
          <p:nvPr/>
        </p:nvPicPr>
        <p:blipFill>
          <a:blip r:embed="rId5"/>
          <a:stretch>
            <a:fillRect/>
          </a:stretch>
        </p:blipFill>
        <p:spPr>
          <a:xfrm>
            <a:off x="7213775" y="4033753"/>
            <a:ext cx="1364564" cy="1364564"/>
          </a:xfrm>
          <a:prstGeom prst="rect">
            <a:avLst/>
          </a:prstGeom>
        </p:spPr>
      </p:pic>
      <p:sp>
        <p:nvSpPr>
          <p:cNvPr id="7" name="TextBox 6">
            <a:extLst>
              <a:ext uri="{FF2B5EF4-FFF2-40B4-BE49-F238E27FC236}">
                <a16:creationId xmlns:a16="http://schemas.microsoft.com/office/drawing/2014/main" id="{C33F6127-F1A5-4BFE-8840-011CE029ACE0}"/>
              </a:ext>
            </a:extLst>
          </p:cNvPr>
          <p:cNvSpPr txBox="1"/>
          <p:nvPr/>
        </p:nvSpPr>
        <p:spPr>
          <a:xfrm>
            <a:off x="239151" y="6126163"/>
            <a:ext cx="872197" cy="369332"/>
          </a:xfrm>
          <a:prstGeom prst="rect">
            <a:avLst/>
          </a:prstGeom>
          <a:noFill/>
        </p:spPr>
        <p:txBody>
          <a:bodyPr wrap="square" rtlCol="0">
            <a:spAutoFit/>
          </a:bodyPr>
          <a:lstStyle/>
          <a:p>
            <a:r>
              <a:rPr lang="en-US" dirty="0"/>
              <a:t>WB 1-6</a:t>
            </a:r>
          </a:p>
        </p:txBody>
      </p:sp>
    </p:spTree>
    <p:custDataLst>
      <p:tags r:id="rId1"/>
    </p:custDataLst>
    <p:extLst>
      <p:ext uri="{BB962C8B-B14F-4D97-AF65-F5344CB8AC3E}">
        <p14:creationId xmlns:p14="http://schemas.microsoft.com/office/powerpoint/2010/main" val="30686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260088"/>
            <a:ext cx="8040029" cy="4866075"/>
          </a:xfrm>
        </p:spPr>
        <p:txBody>
          <a:bodyPr/>
          <a:lstStyle/>
          <a:p>
            <a:r>
              <a:rPr lang="en-US" dirty="0"/>
              <a:t>Based on all this information and industry input, PA established a </a:t>
            </a:r>
            <a:r>
              <a:rPr lang="en-US" u="sng" dirty="0"/>
              <a:t>minimum</a:t>
            </a:r>
            <a:r>
              <a:rPr lang="en-US" dirty="0"/>
              <a:t> distribution residual requirement of 0.2 mg/L</a:t>
            </a:r>
          </a:p>
          <a:p>
            <a:pPr lvl="1"/>
            <a:endParaRPr lang="en-US" dirty="0"/>
          </a:p>
          <a:p>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Establishing 0.2 mg/L</a:t>
            </a:r>
          </a:p>
        </p:txBody>
      </p:sp>
      <p:sp>
        <p:nvSpPr>
          <p:cNvPr id="7" name="Cylinder 6">
            <a:extLst>
              <a:ext uri="{FF2B5EF4-FFF2-40B4-BE49-F238E27FC236}">
                <a16:creationId xmlns:a16="http://schemas.microsoft.com/office/drawing/2014/main" id="{2EF6B32E-9EC2-4710-BE46-B21F4BA9E76F}"/>
              </a:ext>
            </a:extLst>
          </p:cNvPr>
          <p:cNvSpPr/>
          <p:nvPr/>
        </p:nvSpPr>
        <p:spPr>
          <a:xfrm rot="16654334" flipH="1">
            <a:off x="4142423" y="2386344"/>
            <a:ext cx="45719" cy="5518592"/>
          </a:xfrm>
          <a:prstGeom prst="can">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B6DCC58B-D8A5-4C11-B908-7978977007EC}"/>
              </a:ext>
            </a:extLst>
          </p:cNvPr>
          <p:cNvSpPr/>
          <p:nvPr/>
        </p:nvSpPr>
        <p:spPr>
          <a:xfrm>
            <a:off x="832980" y="4557321"/>
            <a:ext cx="609600" cy="280918"/>
          </a:xfrm>
          <a:prstGeom prst="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a:extLst>
              <a:ext uri="{FF2B5EF4-FFF2-40B4-BE49-F238E27FC236}">
                <a16:creationId xmlns:a16="http://schemas.microsoft.com/office/drawing/2014/main" id="{18B7E82F-EF8A-4D87-909C-3DE9ABCADD2A}"/>
              </a:ext>
            </a:extLst>
          </p:cNvPr>
          <p:cNvCxnSpPr>
            <a:cxnSpLocks/>
          </p:cNvCxnSpPr>
          <p:nvPr/>
        </p:nvCxnSpPr>
        <p:spPr>
          <a:xfrm rot="20025198" flipH="1">
            <a:off x="2072653" y="5049555"/>
            <a:ext cx="725339" cy="8937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1F4F80-018A-4D68-9B8A-5408AF351181}"/>
              </a:ext>
            </a:extLst>
          </p:cNvPr>
          <p:cNvCxnSpPr>
            <a:cxnSpLocks/>
          </p:cNvCxnSpPr>
          <p:nvPr/>
        </p:nvCxnSpPr>
        <p:spPr>
          <a:xfrm rot="20025198" flipH="1">
            <a:off x="3768078" y="4539317"/>
            <a:ext cx="380710" cy="5271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150711-7981-4173-823D-2B1047C3C8F5}"/>
              </a:ext>
            </a:extLst>
          </p:cNvPr>
          <p:cNvCxnSpPr>
            <a:cxnSpLocks/>
          </p:cNvCxnSpPr>
          <p:nvPr/>
        </p:nvCxnSpPr>
        <p:spPr>
          <a:xfrm>
            <a:off x="3465269" y="5072813"/>
            <a:ext cx="2211038" cy="15564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4759FC-D6E7-4302-8CB0-FC5AAFA14CC3}"/>
              </a:ext>
            </a:extLst>
          </p:cNvPr>
          <p:cNvCxnSpPr>
            <a:cxnSpLocks/>
          </p:cNvCxnSpPr>
          <p:nvPr/>
        </p:nvCxnSpPr>
        <p:spPr>
          <a:xfrm rot="20025198" flipH="1" flipV="1">
            <a:off x="2040472" y="5656569"/>
            <a:ext cx="296029" cy="2022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ACEA0C-4E30-4C2F-88E1-991C7C97AC23}"/>
              </a:ext>
            </a:extLst>
          </p:cNvPr>
          <p:cNvCxnSpPr>
            <a:cxnSpLocks/>
          </p:cNvCxnSpPr>
          <p:nvPr/>
        </p:nvCxnSpPr>
        <p:spPr>
          <a:xfrm rot="20025198" flipH="1" flipV="1">
            <a:off x="1934938" y="5907354"/>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C18714-812F-4900-9DF7-E14BDCF42E7C}"/>
              </a:ext>
            </a:extLst>
          </p:cNvPr>
          <p:cNvCxnSpPr>
            <a:cxnSpLocks/>
          </p:cNvCxnSpPr>
          <p:nvPr/>
        </p:nvCxnSpPr>
        <p:spPr>
          <a:xfrm rot="20025198" flipV="1">
            <a:off x="2434891" y="6038833"/>
            <a:ext cx="1" cy="5535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D4E1C9-6340-422A-B5FE-A8AEE1C9D933}"/>
              </a:ext>
            </a:extLst>
          </p:cNvPr>
          <p:cNvCxnSpPr>
            <a:cxnSpLocks/>
          </p:cNvCxnSpPr>
          <p:nvPr/>
        </p:nvCxnSpPr>
        <p:spPr>
          <a:xfrm rot="20025198" flipH="1" flipV="1">
            <a:off x="2149971" y="6600857"/>
            <a:ext cx="421252" cy="47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6FD2C2-99C8-405B-8D64-6A0F597FAB48}"/>
              </a:ext>
            </a:extLst>
          </p:cNvPr>
          <p:cNvCxnSpPr>
            <a:cxnSpLocks/>
          </p:cNvCxnSpPr>
          <p:nvPr/>
        </p:nvCxnSpPr>
        <p:spPr>
          <a:xfrm rot="20025198" flipH="1" flipV="1">
            <a:off x="1991864" y="6111303"/>
            <a:ext cx="35387" cy="624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0DAA01-F194-475F-A7E9-195DF0C67C49}"/>
              </a:ext>
            </a:extLst>
          </p:cNvPr>
          <p:cNvCxnSpPr>
            <a:cxnSpLocks/>
          </p:cNvCxnSpPr>
          <p:nvPr/>
        </p:nvCxnSpPr>
        <p:spPr>
          <a:xfrm rot="20025198" flipV="1">
            <a:off x="1696978" y="5510414"/>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065D07-BB85-4970-97BA-AE810F585470}"/>
              </a:ext>
            </a:extLst>
          </p:cNvPr>
          <p:cNvCxnSpPr>
            <a:cxnSpLocks/>
          </p:cNvCxnSpPr>
          <p:nvPr/>
        </p:nvCxnSpPr>
        <p:spPr>
          <a:xfrm rot="20025198" flipH="1" flipV="1">
            <a:off x="2156027" y="5334187"/>
            <a:ext cx="250146" cy="1829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AC3A52-1AC3-4DEA-B3DE-9DE401C89E5C}"/>
              </a:ext>
            </a:extLst>
          </p:cNvPr>
          <p:cNvCxnSpPr>
            <a:cxnSpLocks/>
          </p:cNvCxnSpPr>
          <p:nvPr/>
        </p:nvCxnSpPr>
        <p:spPr>
          <a:xfrm rot="20025198" flipH="1">
            <a:off x="2238658" y="6383706"/>
            <a:ext cx="213838" cy="81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D3EA9C-F271-47D7-9167-1369E379E631}"/>
              </a:ext>
            </a:extLst>
          </p:cNvPr>
          <p:cNvCxnSpPr>
            <a:cxnSpLocks/>
          </p:cNvCxnSpPr>
          <p:nvPr/>
        </p:nvCxnSpPr>
        <p:spPr>
          <a:xfrm rot="20025198" flipH="1" flipV="1">
            <a:off x="2408905" y="5753826"/>
            <a:ext cx="177665" cy="14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2639BB-6606-4113-8C8E-01FE6A817954}"/>
              </a:ext>
            </a:extLst>
          </p:cNvPr>
          <p:cNvCxnSpPr>
            <a:cxnSpLocks/>
          </p:cNvCxnSpPr>
          <p:nvPr/>
        </p:nvCxnSpPr>
        <p:spPr>
          <a:xfrm rot="20025198" flipH="1" flipV="1">
            <a:off x="4241442" y="3917681"/>
            <a:ext cx="566034" cy="421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3E25AA-7B13-40DB-B65A-B1EFAE1793BC}"/>
              </a:ext>
            </a:extLst>
          </p:cNvPr>
          <p:cNvCxnSpPr>
            <a:cxnSpLocks/>
          </p:cNvCxnSpPr>
          <p:nvPr/>
        </p:nvCxnSpPr>
        <p:spPr>
          <a:xfrm rot="20025198" flipH="1" flipV="1">
            <a:off x="4132957" y="4175380"/>
            <a:ext cx="588380" cy="434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CCBE03-6F4B-436B-A7F8-03DA549A49AA}"/>
              </a:ext>
            </a:extLst>
          </p:cNvPr>
          <p:cNvCxnSpPr>
            <a:cxnSpLocks/>
          </p:cNvCxnSpPr>
          <p:nvPr/>
        </p:nvCxnSpPr>
        <p:spPr>
          <a:xfrm rot="20025198" flipV="1">
            <a:off x="3863438" y="3842519"/>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702662-D5BA-4D22-8628-22B618957BF6}"/>
              </a:ext>
            </a:extLst>
          </p:cNvPr>
          <p:cNvCxnSpPr>
            <a:cxnSpLocks/>
          </p:cNvCxnSpPr>
          <p:nvPr/>
        </p:nvCxnSpPr>
        <p:spPr>
          <a:xfrm rot="20025198" flipH="1" flipV="1">
            <a:off x="4359330" y="3585024"/>
            <a:ext cx="561893" cy="4222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D81864-99A8-4E46-AB9E-289D1C7898A7}"/>
              </a:ext>
            </a:extLst>
          </p:cNvPr>
          <p:cNvCxnSpPr>
            <a:cxnSpLocks/>
          </p:cNvCxnSpPr>
          <p:nvPr/>
        </p:nvCxnSpPr>
        <p:spPr>
          <a:xfrm rot="20025198" flipV="1">
            <a:off x="5290222" y="4778427"/>
            <a:ext cx="352342" cy="4766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562CCC-BD71-4B70-8F29-B1659491201D}"/>
              </a:ext>
            </a:extLst>
          </p:cNvPr>
          <p:cNvCxnSpPr>
            <a:cxnSpLocks/>
          </p:cNvCxnSpPr>
          <p:nvPr/>
        </p:nvCxnSpPr>
        <p:spPr>
          <a:xfrm rot="20025198" flipH="1" flipV="1">
            <a:off x="3640836" y="5718838"/>
            <a:ext cx="360839" cy="6174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3FE700-9083-4442-84F1-999FC9EFBA1A}"/>
              </a:ext>
            </a:extLst>
          </p:cNvPr>
          <p:cNvCxnSpPr>
            <a:cxnSpLocks/>
          </p:cNvCxnSpPr>
          <p:nvPr/>
        </p:nvCxnSpPr>
        <p:spPr>
          <a:xfrm rot="20025198" flipH="1" flipV="1">
            <a:off x="5289770" y="4882539"/>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21904C-F8A5-4669-B651-E88CB62B48AB}"/>
              </a:ext>
            </a:extLst>
          </p:cNvPr>
          <p:cNvCxnSpPr>
            <a:cxnSpLocks/>
          </p:cNvCxnSpPr>
          <p:nvPr/>
        </p:nvCxnSpPr>
        <p:spPr>
          <a:xfrm rot="20025198" flipV="1">
            <a:off x="3842668" y="5727688"/>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2E541D-EE95-4701-AFE2-4202A42A7E23}"/>
              </a:ext>
            </a:extLst>
          </p:cNvPr>
          <p:cNvCxnSpPr>
            <a:cxnSpLocks/>
          </p:cNvCxnSpPr>
          <p:nvPr/>
        </p:nvCxnSpPr>
        <p:spPr>
          <a:xfrm rot="20025198" flipV="1">
            <a:off x="3450571" y="5489733"/>
            <a:ext cx="509051" cy="2498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417C65-BE7E-406C-9B06-1C20A03E5C26}"/>
              </a:ext>
            </a:extLst>
          </p:cNvPr>
          <p:cNvCxnSpPr>
            <a:cxnSpLocks/>
          </p:cNvCxnSpPr>
          <p:nvPr/>
        </p:nvCxnSpPr>
        <p:spPr>
          <a:xfrm rot="20025198" flipV="1">
            <a:off x="4013324" y="5838249"/>
            <a:ext cx="499962" cy="2964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B2A824-9FB7-4C7B-842D-A0129954E0FA}"/>
              </a:ext>
            </a:extLst>
          </p:cNvPr>
          <p:cNvCxnSpPr>
            <a:cxnSpLocks/>
          </p:cNvCxnSpPr>
          <p:nvPr/>
        </p:nvCxnSpPr>
        <p:spPr>
          <a:xfrm rot="20025198" flipV="1">
            <a:off x="4553593" y="3943076"/>
            <a:ext cx="599554" cy="625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24DA21-5F4E-41B9-8844-B74D0C974BFA}"/>
              </a:ext>
            </a:extLst>
          </p:cNvPr>
          <p:cNvCxnSpPr>
            <a:cxnSpLocks/>
          </p:cNvCxnSpPr>
          <p:nvPr/>
        </p:nvCxnSpPr>
        <p:spPr>
          <a:xfrm rot="20025198" flipV="1">
            <a:off x="3659431" y="5617234"/>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A893E6-20C2-4183-B363-013493B8C4DA}"/>
              </a:ext>
            </a:extLst>
          </p:cNvPr>
          <p:cNvCxnSpPr>
            <a:cxnSpLocks/>
          </p:cNvCxnSpPr>
          <p:nvPr/>
        </p:nvCxnSpPr>
        <p:spPr>
          <a:xfrm rot="20025198" flipH="1" flipV="1">
            <a:off x="4055429" y="4379429"/>
            <a:ext cx="599893" cy="4447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0D55E0B8-5BA9-472D-9FFD-F83B105CB3EF}"/>
              </a:ext>
            </a:extLst>
          </p:cNvPr>
          <p:cNvSpPr/>
          <p:nvPr/>
        </p:nvSpPr>
        <p:spPr>
          <a:xfrm>
            <a:off x="813375" y="4374405"/>
            <a:ext cx="628494" cy="206014"/>
          </a:xfrm>
          <a:prstGeom prst="triangle">
            <a:avLst/>
          </a:prstGeom>
          <a:pattFill prst="weave">
            <a:fgClr>
              <a:schemeClr val="tx1"/>
            </a:fgClr>
            <a:bgClr>
              <a:schemeClr val="bg1">
                <a:lumMod val="75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a:extLst>
              <a:ext uri="{FF2B5EF4-FFF2-40B4-BE49-F238E27FC236}">
                <a16:creationId xmlns:a16="http://schemas.microsoft.com/office/drawing/2014/main" id="{3FC55609-9B41-4ADF-B7E6-B647F0686A66}"/>
              </a:ext>
            </a:extLst>
          </p:cNvPr>
          <p:cNvSpPr txBox="1"/>
          <p:nvPr/>
        </p:nvSpPr>
        <p:spPr>
          <a:xfrm>
            <a:off x="721286" y="4826096"/>
            <a:ext cx="790601" cy="430887"/>
          </a:xfrm>
          <a:prstGeom prst="rect">
            <a:avLst/>
          </a:prstGeom>
          <a:noFill/>
        </p:spPr>
        <p:txBody>
          <a:bodyPr wrap="square" rtlCol="0">
            <a:spAutoFit/>
          </a:bodyPr>
          <a:lstStyle/>
          <a:p>
            <a:pPr algn="ctr"/>
            <a:r>
              <a:rPr lang="en-US" sz="1050" dirty="0"/>
              <a:t>Treatment</a:t>
            </a:r>
          </a:p>
          <a:p>
            <a:pPr algn="ctr"/>
            <a:r>
              <a:rPr lang="en-US" sz="1050" dirty="0"/>
              <a:t>Plant</a:t>
            </a:r>
          </a:p>
        </p:txBody>
      </p:sp>
      <p:sp>
        <p:nvSpPr>
          <p:cNvPr id="36" name="Oval 35">
            <a:extLst>
              <a:ext uri="{FF2B5EF4-FFF2-40B4-BE49-F238E27FC236}">
                <a16:creationId xmlns:a16="http://schemas.microsoft.com/office/drawing/2014/main" id="{11DDDFC7-C098-4284-ADD9-7B085CBA4AC3}"/>
              </a:ext>
            </a:extLst>
          </p:cNvPr>
          <p:cNvSpPr/>
          <p:nvPr/>
        </p:nvSpPr>
        <p:spPr>
          <a:xfrm>
            <a:off x="4850667" y="3764909"/>
            <a:ext cx="208104" cy="203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F1220FE-E09F-4104-9AB3-BD7DD6718C3C}"/>
              </a:ext>
            </a:extLst>
          </p:cNvPr>
          <p:cNvSpPr/>
          <p:nvPr/>
        </p:nvSpPr>
        <p:spPr>
          <a:xfrm>
            <a:off x="5583637" y="4933881"/>
            <a:ext cx="198674" cy="172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EF8C640-8635-40BC-AF97-D2D88E210A5D}"/>
              </a:ext>
            </a:extLst>
          </p:cNvPr>
          <p:cNvSpPr/>
          <p:nvPr/>
        </p:nvSpPr>
        <p:spPr>
          <a:xfrm>
            <a:off x="2317368" y="6480886"/>
            <a:ext cx="217465" cy="1793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7DBC4F-FF44-4235-8286-61C68AAA03CA}"/>
              </a:ext>
            </a:extLst>
          </p:cNvPr>
          <p:cNvSpPr/>
          <p:nvPr/>
        </p:nvSpPr>
        <p:spPr>
          <a:xfrm>
            <a:off x="0" y="3261360"/>
            <a:ext cx="9144000" cy="3600688"/>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0F41549-AC4B-4FC1-B946-ED2031D869F3}"/>
              </a:ext>
            </a:extLst>
          </p:cNvPr>
          <p:cNvSpPr txBox="1"/>
          <p:nvPr/>
        </p:nvSpPr>
        <p:spPr>
          <a:xfrm>
            <a:off x="239151" y="6126163"/>
            <a:ext cx="872197" cy="369332"/>
          </a:xfrm>
          <a:prstGeom prst="rect">
            <a:avLst/>
          </a:prstGeom>
          <a:noFill/>
        </p:spPr>
        <p:txBody>
          <a:bodyPr wrap="square" rtlCol="0">
            <a:spAutoFit/>
          </a:bodyPr>
          <a:lstStyle/>
          <a:p>
            <a:r>
              <a:rPr lang="en-US" dirty="0"/>
              <a:t>WB 1-6</a:t>
            </a:r>
          </a:p>
        </p:txBody>
      </p:sp>
    </p:spTree>
    <p:custDataLst>
      <p:tags r:id="rId1"/>
    </p:custDataLst>
    <p:extLst>
      <p:ext uri="{BB962C8B-B14F-4D97-AF65-F5344CB8AC3E}">
        <p14:creationId xmlns:p14="http://schemas.microsoft.com/office/powerpoint/2010/main" val="159666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148576"/>
            <a:ext cx="8040029" cy="4977587"/>
          </a:xfrm>
        </p:spPr>
        <p:txBody>
          <a:bodyPr/>
          <a:lstStyle/>
          <a:p>
            <a:r>
              <a:rPr lang="en-US" dirty="0"/>
              <a:t>The DRR establishes:</a:t>
            </a:r>
          </a:p>
          <a:p>
            <a:pPr lvl="1"/>
            <a:r>
              <a:rPr lang="en-US" dirty="0"/>
              <a:t>Sample siting plan requirement</a:t>
            </a:r>
          </a:p>
          <a:p>
            <a:pPr lvl="1"/>
            <a:r>
              <a:rPr lang="en-US" dirty="0"/>
              <a:t>Minimum distribution disinfection residual level of 0.2 mg/L beginning 4/29/19</a:t>
            </a:r>
          </a:p>
          <a:p>
            <a:pPr lvl="1"/>
            <a:r>
              <a:rPr lang="en-US" dirty="0"/>
              <a:t>Weekly monitoring</a:t>
            </a:r>
          </a:p>
          <a:p>
            <a:pPr lvl="1"/>
            <a:r>
              <a:rPr lang="en-US" dirty="0"/>
              <a:t>Revised reporting requirements</a:t>
            </a:r>
          </a:p>
          <a:p>
            <a:pPr lvl="1"/>
            <a:r>
              <a:rPr lang="en-US" dirty="0"/>
              <a:t>Distribution system investigation</a:t>
            </a:r>
          </a:p>
          <a:p>
            <a:r>
              <a:rPr lang="en-US" sz="2800" dirty="0"/>
              <a:t>Note: For groundwater systems, the 4-log </a:t>
            </a:r>
            <a:r>
              <a:rPr lang="en-US" sz="2800" u="sng" dirty="0"/>
              <a:t>Entry Point</a:t>
            </a:r>
            <a:r>
              <a:rPr lang="en-US" sz="2800" dirty="0"/>
              <a:t> requirement of </a:t>
            </a:r>
            <a:r>
              <a:rPr lang="en-US" sz="2800" u="sng" dirty="0"/>
              <a:t>&gt;</a:t>
            </a:r>
            <a:r>
              <a:rPr lang="en-US" sz="2800" dirty="0"/>
              <a:t>0.40 mg/L (or permitted level) DID NOT CHANGE.</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23</a:t>
            </a:fld>
            <a:endParaRPr lang="en-US">
              <a:solidFill>
                <a:prstClr val="black">
                  <a:tint val="75000"/>
                </a:prstClr>
              </a:solidFill>
            </a:endParaRPr>
          </a:p>
        </p:txBody>
      </p:sp>
      <p:sp>
        <p:nvSpPr>
          <p:cNvPr id="5" name="Rectangle 4">
            <a:extLst>
              <a:ext uri="{FF2B5EF4-FFF2-40B4-BE49-F238E27FC236}">
                <a16:creationId xmlns:a16="http://schemas.microsoft.com/office/drawing/2014/main" id="{9FCE1C2A-ED0E-42B7-A273-51ACEF681582}"/>
              </a:ext>
            </a:extLst>
          </p:cNvPr>
          <p:cNvSpPr/>
          <p:nvPr/>
        </p:nvSpPr>
        <p:spPr>
          <a:xfrm>
            <a:off x="4526280" y="2697480"/>
            <a:ext cx="128016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C9B029-89C9-4E04-853D-AFBA2CB18EF8}"/>
              </a:ext>
            </a:extLst>
          </p:cNvPr>
          <p:cNvSpPr txBox="1"/>
          <p:nvPr/>
        </p:nvSpPr>
        <p:spPr>
          <a:xfrm>
            <a:off x="239151" y="6126163"/>
            <a:ext cx="872197" cy="369332"/>
          </a:xfrm>
          <a:prstGeom prst="rect">
            <a:avLst/>
          </a:prstGeom>
          <a:noFill/>
        </p:spPr>
        <p:txBody>
          <a:bodyPr wrap="square" rtlCol="0">
            <a:spAutoFit/>
          </a:bodyPr>
          <a:lstStyle/>
          <a:p>
            <a:r>
              <a:rPr lang="en-US" dirty="0"/>
              <a:t>WB 1-7</a:t>
            </a:r>
          </a:p>
        </p:txBody>
      </p:sp>
    </p:spTree>
    <p:custDataLst>
      <p:tags r:id="rId1"/>
    </p:custDataLst>
    <p:extLst>
      <p:ext uri="{BB962C8B-B14F-4D97-AF65-F5344CB8AC3E}">
        <p14:creationId xmlns:p14="http://schemas.microsoft.com/office/powerpoint/2010/main" val="39045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159728"/>
            <a:ext cx="8040029" cy="4966436"/>
          </a:xfrm>
        </p:spPr>
        <p:txBody>
          <a:bodyPr/>
          <a:lstStyle/>
          <a:p>
            <a:r>
              <a:rPr lang="en-US" dirty="0"/>
              <a:t>The DRR also revises some requirements for </a:t>
            </a:r>
            <a:r>
              <a:rPr lang="en-US" b="1" dirty="0"/>
              <a:t>surface systems</a:t>
            </a:r>
            <a:r>
              <a:rPr lang="en-US" dirty="0"/>
              <a:t>:</a:t>
            </a:r>
          </a:p>
          <a:p>
            <a:pPr lvl="1"/>
            <a:r>
              <a:rPr lang="en-US" dirty="0"/>
              <a:t>Requires filter plants to maintain </a:t>
            </a:r>
            <a:r>
              <a:rPr lang="en-US" u="sng" dirty="0"/>
              <a:t>&gt;</a:t>
            </a:r>
            <a:r>
              <a:rPr lang="en-US" dirty="0"/>
              <a:t> 0.2</a:t>
            </a:r>
            <a:r>
              <a:rPr lang="en-US" u="sng" dirty="0"/>
              <a:t>0</a:t>
            </a:r>
            <a:r>
              <a:rPr lang="en-US" dirty="0"/>
              <a:t> mg/L residual at the </a:t>
            </a:r>
            <a:r>
              <a:rPr lang="en-US" b="1" dirty="0"/>
              <a:t>entry point</a:t>
            </a:r>
            <a:r>
              <a:rPr lang="en-US" dirty="0"/>
              <a:t>.</a:t>
            </a:r>
          </a:p>
          <a:p>
            <a:pPr lvl="1"/>
            <a:r>
              <a:rPr lang="en-US" sz="2800" dirty="0"/>
              <a:t>Requires filter plants to calculate Giardia log inactivation at least once/day and report this value to DEP</a:t>
            </a: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24</a:t>
            </a:fld>
            <a:endParaRPr lang="en-US">
              <a:solidFill>
                <a:prstClr val="black">
                  <a:tint val="75000"/>
                </a:prstClr>
              </a:solidFill>
            </a:endParaRPr>
          </a:p>
        </p:txBody>
      </p:sp>
      <p:sp>
        <p:nvSpPr>
          <p:cNvPr id="6" name="TextBox 5">
            <a:extLst>
              <a:ext uri="{FF2B5EF4-FFF2-40B4-BE49-F238E27FC236}">
                <a16:creationId xmlns:a16="http://schemas.microsoft.com/office/drawing/2014/main" id="{489EF29E-8672-4999-9BB5-031A3934E0A3}"/>
              </a:ext>
            </a:extLst>
          </p:cNvPr>
          <p:cNvSpPr txBox="1"/>
          <p:nvPr/>
        </p:nvSpPr>
        <p:spPr>
          <a:xfrm>
            <a:off x="239151" y="6126163"/>
            <a:ext cx="872197" cy="369332"/>
          </a:xfrm>
          <a:prstGeom prst="rect">
            <a:avLst/>
          </a:prstGeom>
          <a:noFill/>
        </p:spPr>
        <p:txBody>
          <a:bodyPr wrap="square" rtlCol="0">
            <a:spAutoFit/>
          </a:bodyPr>
          <a:lstStyle/>
          <a:p>
            <a:r>
              <a:rPr lang="en-US" dirty="0"/>
              <a:t>WB 1-7</a:t>
            </a:r>
          </a:p>
        </p:txBody>
      </p:sp>
    </p:spTree>
    <p:custDataLst>
      <p:tags r:id="rId1"/>
    </p:custDataLst>
    <p:extLst>
      <p:ext uri="{BB962C8B-B14F-4D97-AF65-F5344CB8AC3E}">
        <p14:creationId xmlns:p14="http://schemas.microsoft.com/office/powerpoint/2010/main" val="36652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159728"/>
            <a:ext cx="8040029" cy="4966436"/>
          </a:xfrm>
        </p:spPr>
        <p:txBody>
          <a:bodyPr/>
          <a:lstStyle/>
          <a:p>
            <a:pPr eaLnBrk="1" hangingPunct="1">
              <a:spcBef>
                <a:spcPts val="1500"/>
              </a:spcBef>
              <a:spcAft>
                <a:spcPts val="0"/>
              </a:spcAft>
              <a:defRPr/>
            </a:pPr>
            <a:r>
              <a:rPr lang="en-US" dirty="0"/>
              <a:t>Other provisions:</a:t>
            </a:r>
          </a:p>
          <a:p>
            <a:pPr lvl="1" eaLnBrk="1" hangingPunct="1">
              <a:spcBef>
                <a:spcPts val="1500"/>
              </a:spcBef>
              <a:spcAft>
                <a:spcPts val="0"/>
              </a:spcAft>
              <a:defRPr/>
            </a:pPr>
            <a:r>
              <a:rPr lang="en-US" dirty="0"/>
              <a:t>DRR requires systems </a:t>
            </a:r>
            <a:r>
              <a:rPr lang="en-US" b="1" dirty="0"/>
              <a:t>that provide chloraminated water </a:t>
            </a:r>
            <a:r>
              <a:rPr lang="en-US" dirty="0"/>
              <a:t>to develop and implement a nitrification control plan.</a:t>
            </a:r>
          </a:p>
          <a:p>
            <a:pPr lvl="1" eaLnBrk="1" hangingPunct="1">
              <a:spcBef>
                <a:spcPts val="1500"/>
              </a:spcBef>
              <a:spcAft>
                <a:spcPts val="0"/>
              </a:spcAft>
              <a:defRPr/>
            </a:pPr>
            <a:r>
              <a:rPr lang="en-US" dirty="0"/>
              <a:t>Covered in last lesson in course</a:t>
            </a:r>
            <a:endParaRPr lang="en-US" sz="3200" dirty="0"/>
          </a:p>
          <a:p>
            <a:pPr lvl="1"/>
            <a:endParaRPr lang="en-US" dirty="0"/>
          </a:p>
          <a:p>
            <a:endParaRPr lang="en-US" dirty="0"/>
          </a:p>
        </p:txBody>
      </p:sp>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25</a:t>
            </a:fld>
            <a:endParaRPr lang="en-US">
              <a:solidFill>
                <a:prstClr val="black">
                  <a:tint val="75000"/>
                </a:prstClr>
              </a:solidFill>
            </a:endParaRPr>
          </a:p>
        </p:txBody>
      </p:sp>
      <p:sp>
        <p:nvSpPr>
          <p:cNvPr id="5" name="TextBox 4">
            <a:extLst>
              <a:ext uri="{FF2B5EF4-FFF2-40B4-BE49-F238E27FC236}">
                <a16:creationId xmlns:a16="http://schemas.microsoft.com/office/drawing/2014/main" id="{373B404A-DA0E-4D83-A8EB-84D7FF74D8E7}"/>
              </a:ext>
            </a:extLst>
          </p:cNvPr>
          <p:cNvSpPr txBox="1"/>
          <p:nvPr/>
        </p:nvSpPr>
        <p:spPr>
          <a:xfrm>
            <a:off x="239151" y="6126163"/>
            <a:ext cx="872197" cy="369332"/>
          </a:xfrm>
          <a:prstGeom prst="rect">
            <a:avLst/>
          </a:prstGeom>
          <a:noFill/>
        </p:spPr>
        <p:txBody>
          <a:bodyPr wrap="square" rtlCol="0">
            <a:spAutoFit/>
          </a:bodyPr>
          <a:lstStyle/>
          <a:p>
            <a:r>
              <a:rPr lang="en-US" dirty="0"/>
              <a:t>WB 1-7</a:t>
            </a:r>
          </a:p>
        </p:txBody>
      </p:sp>
    </p:spTree>
    <p:custDataLst>
      <p:tags r:id="rId1"/>
    </p:custDataLst>
    <p:extLst>
      <p:ext uri="{BB962C8B-B14F-4D97-AF65-F5344CB8AC3E}">
        <p14:creationId xmlns:p14="http://schemas.microsoft.com/office/powerpoint/2010/main" val="250988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Points</a:t>
            </a:r>
          </a:p>
        </p:txBody>
      </p:sp>
      <p:sp>
        <p:nvSpPr>
          <p:cNvPr id="4" name="Slide Number Placeholder 3"/>
          <p:cNvSpPr>
            <a:spLocks noGrp="1"/>
          </p:cNvSpPr>
          <p:nvPr>
            <p:ph type="sldNum" sz="quarter" idx="12"/>
          </p:nvPr>
        </p:nvSpPr>
        <p:spPr/>
        <p:txBody>
          <a:bodyPr/>
          <a:lstStyle/>
          <a:p>
            <a:pPr>
              <a:defRPr/>
            </a:pPr>
            <a:fld id="{20D0BC91-4744-474C-9824-BC8A6DAC4DED}" type="slidenum">
              <a:rPr lang="en-US" smtClean="0">
                <a:solidFill>
                  <a:prstClr val="black">
                    <a:tint val="75000"/>
                  </a:prstClr>
                </a:solidFill>
              </a:rPr>
              <a:pPr>
                <a:defRPr/>
              </a:pPr>
              <a:t>26</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F02386D8-6D48-4311-A3C0-D47BF7C11DB1}"/>
              </a:ext>
            </a:extLst>
          </p:cNvPr>
          <p:cNvSpPr>
            <a:spLocks noGrp="1"/>
          </p:cNvSpPr>
          <p:nvPr>
            <p:ph idx="1"/>
          </p:nvPr>
        </p:nvSpPr>
        <p:spPr>
          <a:xfrm>
            <a:off x="457200" y="1237786"/>
            <a:ext cx="8229600" cy="4516243"/>
          </a:xfrm>
        </p:spPr>
        <p:txBody>
          <a:bodyPr/>
          <a:lstStyle/>
          <a:p>
            <a:r>
              <a:rPr lang="en-US" dirty="0"/>
              <a:t>The minimum required distribution disinfection level is changing from 0.02 mg/L to 0.2 mg/L to be:</a:t>
            </a:r>
          </a:p>
          <a:p>
            <a:pPr lvl="1"/>
            <a:r>
              <a:rPr lang="en-US" dirty="0"/>
              <a:t>A truly detectable level</a:t>
            </a:r>
          </a:p>
          <a:p>
            <a:pPr lvl="1"/>
            <a:r>
              <a:rPr lang="en-US" dirty="0"/>
              <a:t>A residual that controls microbial growth</a:t>
            </a:r>
          </a:p>
          <a:p>
            <a:r>
              <a:rPr lang="en-US" i="1" dirty="0"/>
              <a:t>Complying</a:t>
            </a:r>
            <a:r>
              <a:rPr lang="en-US" dirty="0"/>
              <a:t> with the new rule will be covered in this course</a:t>
            </a:r>
          </a:p>
        </p:txBody>
      </p:sp>
      <p:sp>
        <p:nvSpPr>
          <p:cNvPr id="2" name="Rectangle 1">
            <a:extLst>
              <a:ext uri="{FF2B5EF4-FFF2-40B4-BE49-F238E27FC236}">
                <a16:creationId xmlns:a16="http://schemas.microsoft.com/office/drawing/2014/main" id="{832F8188-2038-4972-B4B2-38E17B8A3E47}"/>
              </a:ext>
            </a:extLst>
          </p:cNvPr>
          <p:cNvSpPr/>
          <p:nvPr/>
        </p:nvSpPr>
        <p:spPr>
          <a:xfrm>
            <a:off x="1320634" y="2277506"/>
            <a:ext cx="1478280"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D9220F-46FC-43CA-91CC-D3F57EFA3E93}"/>
              </a:ext>
            </a:extLst>
          </p:cNvPr>
          <p:cNvSpPr txBox="1"/>
          <p:nvPr/>
        </p:nvSpPr>
        <p:spPr>
          <a:xfrm>
            <a:off x="239151" y="6126163"/>
            <a:ext cx="872197" cy="369332"/>
          </a:xfrm>
          <a:prstGeom prst="rect">
            <a:avLst/>
          </a:prstGeom>
          <a:noFill/>
        </p:spPr>
        <p:txBody>
          <a:bodyPr wrap="square" rtlCol="0">
            <a:spAutoFit/>
          </a:bodyPr>
          <a:lstStyle/>
          <a:p>
            <a:r>
              <a:rPr lang="en-US" dirty="0"/>
              <a:t>WB 1-7</a:t>
            </a:r>
          </a:p>
        </p:txBody>
      </p:sp>
    </p:spTree>
    <p:custDataLst>
      <p:tags r:id="rId1"/>
    </p:custDataLst>
    <p:extLst>
      <p:ext uri="{BB962C8B-B14F-4D97-AF65-F5344CB8AC3E}">
        <p14:creationId xmlns:p14="http://schemas.microsoft.com/office/powerpoint/2010/main" val="17289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Operator Training Agenda</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3</a:t>
            </a:fld>
            <a:endParaRPr lang="en-US">
              <a:solidFill>
                <a:prstClr val="black">
                  <a:tint val="75000"/>
                </a:prstClr>
              </a:solidFill>
            </a:endParaRPr>
          </a:p>
        </p:txBody>
      </p:sp>
      <p:sp>
        <p:nvSpPr>
          <p:cNvPr id="5" name="Content Placeholder 1">
            <a:extLst>
              <a:ext uri="{FF2B5EF4-FFF2-40B4-BE49-F238E27FC236}">
                <a16:creationId xmlns:a16="http://schemas.microsoft.com/office/drawing/2014/main" id="{D13541F6-2333-4CEA-92EC-6241503261FB}"/>
              </a:ext>
            </a:extLst>
          </p:cNvPr>
          <p:cNvSpPr>
            <a:spLocks noGrp="1"/>
          </p:cNvSpPr>
          <p:nvPr>
            <p:ph idx="1"/>
          </p:nvPr>
        </p:nvSpPr>
        <p:spPr>
          <a:xfrm>
            <a:off x="457200" y="1298812"/>
            <a:ext cx="8229600" cy="4816980"/>
          </a:xfrm>
        </p:spPr>
        <p:txBody>
          <a:bodyPr/>
          <a:lstStyle/>
          <a:p>
            <a:pPr lvl="0"/>
            <a:r>
              <a:rPr lang="en-US" sz="2800" dirty="0"/>
              <a:t>Lesson 1: Background</a:t>
            </a:r>
          </a:p>
          <a:p>
            <a:pPr lvl="0"/>
            <a:r>
              <a:rPr lang="en-US" sz="2800" dirty="0"/>
              <a:t>Lesson 2: Monitoring and Reporting</a:t>
            </a:r>
          </a:p>
          <a:p>
            <a:pPr lvl="0"/>
            <a:r>
              <a:rPr lang="en-US" sz="2800" dirty="0"/>
              <a:t>Lesson 3: Compliance</a:t>
            </a:r>
          </a:p>
          <a:p>
            <a:pPr lvl="0"/>
            <a:r>
              <a:rPr lang="en-US" sz="2800" dirty="0"/>
              <a:t>Lesson 4: Distribution System Investigations</a:t>
            </a:r>
          </a:p>
          <a:p>
            <a:pPr lvl="0"/>
            <a:r>
              <a:rPr lang="en-US" sz="2800" dirty="0"/>
              <a:t>Lesson 5: Overview of Best Management Practices</a:t>
            </a:r>
          </a:p>
          <a:p>
            <a:pPr lvl="0"/>
            <a:r>
              <a:rPr lang="en-US" sz="2800" dirty="0"/>
              <a:t>Lesson 6: PN/CCR</a:t>
            </a:r>
          </a:p>
          <a:p>
            <a:pPr lvl="0"/>
            <a:r>
              <a:rPr lang="en-US" sz="2800" dirty="0"/>
              <a:t>Lesson 7: Other Provisions</a:t>
            </a:r>
          </a:p>
        </p:txBody>
      </p:sp>
    </p:spTree>
    <p:custDataLst>
      <p:tags r:id="rId1"/>
    </p:custDataLst>
    <p:extLst>
      <p:ext uri="{BB962C8B-B14F-4D97-AF65-F5344CB8AC3E}">
        <p14:creationId xmlns:p14="http://schemas.microsoft.com/office/powerpoint/2010/main" val="49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4488712" y="6477000"/>
            <a:ext cx="304800" cy="228600"/>
          </a:xfrm>
        </p:spPr>
        <p:txBody>
          <a:bodyPr/>
          <a:lstStyle/>
          <a:p>
            <a:pPr>
              <a:defRPr/>
            </a:pPr>
            <a:fld id="{81537515-C347-40BF-9475-BAC7C8323391}" type="slidenum">
              <a:rPr lang="en-US" smtClean="0"/>
              <a:pPr>
                <a:defRPr/>
              </a:pPr>
              <a:t>4</a:t>
            </a:fld>
            <a:endParaRPr lang="en-US" dirty="0"/>
          </a:p>
        </p:txBody>
      </p:sp>
      <p:sp>
        <p:nvSpPr>
          <p:cNvPr id="7" name="Subtitle 2">
            <a:extLst>
              <a:ext uri="{FF2B5EF4-FFF2-40B4-BE49-F238E27FC236}">
                <a16:creationId xmlns:a16="http://schemas.microsoft.com/office/drawing/2014/main" id="{907BCCEF-FDDA-43D0-AC43-1B34E89DC3EA}"/>
              </a:ext>
            </a:extLst>
          </p:cNvPr>
          <p:cNvSpPr>
            <a:spLocks noGrp="1"/>
          </p:cNvSpPr>
          <p:nvPr>
            <p:ph type="subTitle" idx="1"/>
          </p:nvPr>
        </p:nvSpPr>
        <p:spPr>
          <a:xfrm>
            <a:off x="990600" y="4845587"/>
            <a:ext cx="7162800" cy="1279675"/>
          </a:xfrm>
        </p:spPr>
        <p:txBody>
          <a:bodyPr/>
          <a:lstStyle/>
          <a:p>
            <a:pPr eaLnBrk="1" hangingPunct="1"/>
            <a:r>
              <a:rPr lang="en-US" altLang="en-US" dirty="0">
                <a:solidFill>
                  <a:schemeClr val="tx1"/>
                </a:solidFill>
              </a:rPr>
              <a:t>Operator Training</a:t>
            </a:r>
          </a:p>
          <a:p>
            <a:pPr eaLnBrk="1" hangingPunct="1"/>
            <a:r>
              <a:rPr lang="en-US" altLang="en-US" dirty="0">
                <a:solidFill>
                  <a:schemeClr val="tx1"/>
                </a:solidFill>
              </a:rPr>
              <a:t>2019</a:t>
            </a:r>
          </a:p>
        </p:txBody>
      </p:sp>
      <p:sp>
        <p:nvSpPr>
          <p:cNvPr id="3" name="TextBox 2">
            <a:extLst>
              <a:ext uri="{FF2B5EF4-FFF2-40B4-BE49-F238E27FC236}">
                <a16:creationId xmlns:a16="http://schemas.microsoft.com/office/drawing/2014/main" id="{153D6DC8-A12E-4297-9704-9B03CC7E640C}"/>
              </a:ext>
            </a:extLst>
          </p:cNvPr>
          <p:cNvSpPr txBox="1"/>
          <p:nvPr/>
        </p:nvSpPr>
        <p:spPr>
          <a:xfrm>
            <a:off x="313899" y="1842448"/>
            <a:ext cx="8516203" cy="2416046"/>
          </a:xfrm>
          <a:prstGeom prst="rect">
            <a:avLst/>
          </a:prstGeom>
          <a:noFill/>
        </p:spPr>
        <p:txBody>
          <a:bodyPr wrap="square" rtlCol="0">
            <a:spAutoFit/>
          </a:bodyPr>
          <a:lstStyle/>
          <a:p>
            <a:pPr algn="ctr">
              <a:spcBef>
                <a:spcPts val="1200"/>
              </a:spcBef>
              <a:spcAft>
                <a:spcPts val="1200"/>
              </a:spcAft>
            </a:pPr>
            <a:r>
              <a:rPr lang="en-US" sz="4000" b="1" dirty="0"/>
              <a:t>Disinfection Requirements Rule</a:t>
            </a:r>
          </a:p>
          <a:p>
            <a:pPr algn="ctr">
              <a:spcAft>
                <a:spcPts val="600"/>
              </a:spcAft>
            </a:pPr>
            <a:r>
              <a:rPr lang="en-US" sz="4800" b="1" dirty="0"/>
              <a:t>Lesson 1:</a:t>
            </a:r>
          </a:p>
          <a:p>
            <a:pPr algn="ctr">
              <a:spcAft>
                <a:spcPts val="1200"/>
              </a:spcAft>
            </a:pPr>
            <a:r>
              <a:rPr lang="en-US" sz="4800" b="1" dirty="0"/>
              <a:t>Background</a:t>
            </a:r>
          </a:p>
        </p:txBody>
      </p:sp>
    </p:spTree>
    <p:custDataLst>
      <p:tags r:id="rId1"/>
    </p:custDataLst>
    <p:extLst>
      <p:ext uri="{BB962C8B-B14F-4D97-AF65-F5344CB8AC3E}">
        <p14:creationId xmlns:p14="http://schemas.microsoft.com/office/powerpoint/2010/main" val="35599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558139" y="1297424"/>
            <a:ext cx="7971264" cy="2423238"/>
          </a:xfrm>
        </p:spPr>
        <p:txBody>
          <a:bodyPr/>
          <a:lstStyle/>
          <a:p>
            <a:r>
              <a:rPr lang="en-US" dirty="0"/>
              <a:t>Why the disinfectant residual requirements are changing</a:t>
            </a:r>
          </a:p>
          <a:p>
            <a:r>
              <a:rPr lang="en-US" dirty="0"/>
              <a:t>The basis for the new requirements</a:t>
            </a:r>
          </a:p>
          <a:p>
            <a:r>
              <a:rPr lang="en-US" dirty="0"/>
              <a:t>Rule basics</a:t>
            </a:r>
          </a:p>
        </p:txBody>
      </p:sp>
      <p:sp>
        <p:nvSpPr>
          <p:cNvPr id="5123" name="Title 2"/>
          <p:cNvSpPr>
            <a:spLocks noGrp="1"/>
          </p:cNvSpPr>
          <p:nvPr>
            <p:ph type="title"/>
          </p:nvPr>
        </p:nvSpPr>
        <p:spPr/>
        <p:txBody>
          <a:bodyPr/>
          <a:lstStyle/>
          <a:p>
            <a:r>
              <a:rPr lang="en-US" dirty="0"/>
              <a:t>This lesson will cover…</a:t>
            </a:r>
          </a:p>
        </p:txBody>
      </p:sp>
      <p:sp>
        <p:nvSpPr>
          <p:cNvPr id="6" name="Slide Number Placeholder 3"/>
          <p:cNvSpPr>
            <a:spLocks noGrp="1"/>
          </p:cNvSpPr>
          <p:nvPr>
            <p:ph type="sldNum" sz="quarter" idx="12"/>
          </p:nvPr>
        </p:nvSpPr>
        <p:spPr>
          <a:xfrm>
            <a:off x="3505200" y="6373813"/>
            <a:ext cx="2133600" cy="365125"/>
          </a:xfrm>
        </p:spPr>
        <p:txBody>
          <a:bodyPr/>
          <a:lstStyle/>
          <a:p>
            <a:pPr>
              <a:defRPr/>
            </a:pPr>
            <a:fld id="{20D0BC91-4744-474C-9824-BC8A6DAC4DED}" type="slidenum">
              <a:rPr lang="en-US" smtClean="0">
                <a:solidFill>
                  <a:prstClr val="black">
                    <a:tint val="75000"/>
                  </a:prstClr>
                </a:solidFill>
              </a:rPr>
              <a:pPr>
                <a:defRPr/>
              </a:pPr>
              <a:t>5</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227F7B34-97F8-4873-BFC8-2DFA04F00C55}"/>
              </a:ext>
            </a:extLst>
          </p:cNvPr>
          <p:cNvSpPr txBox="1"/>
          <p:nvPr/>
        </p:nvSpPr>
        <p:spPr>
          <a:xfrm>
            <a:off x="51081" y="6414936"/>
            <a:ext cx="1178112" cy="369332"/>
          </a:xfrm>
          <a:prstGeom prst="rect">
            <a:avLst/>
          </a:prstGeom>
          <a:noFill/>
        </p:spPr>
        <p:txBody>
          <a:bodyPr wrap="square" rtlCol="0">
            <a:spAutoFit/>
          </a:bodyPr>
          <a:lstStyle/>
          <a:p>
            <a:r>
              <a:rPr lang="en-US" dirty="0"/>
              <a:t>WB 1-1</a:t>
            </a:r>
          </a:p>
        </p:txBody>
      </p:sp>
    </p:spTree>
    <p:custDataLst>
      <p:tags r:id="rId1"/>
    </p:custDataLst>
    <p:extLst>
      <p:ext uri="{BB962C8B-B14F-4D97-AF65-F5344CB8AC3E}">
        <p14:creationId xmlns:p14="http://schemas.microsoft.com/office/powerpoint/2010/main" val="106071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34526-C31B-461A-AD67-98BF6862A051}"/>
              </a:ext>
            </a:extLst>
          </p:cNvPr>
          <p:cNvSpPr>
            <a:spLocks noGrp="1"/>
          </p:cNvSpPr>
          <p:nvPr>
            <p:ph idx="1"/>
          </p:nvPr>
        </p:nvSpPr>
        <p:spPr>
          <a:xfrm>
            <a:off x="457200" y="1260088"/>
            <a:ext cx="8040029" cy="4866075"/>
          </a:xfrm>
        </p:spPr>
        <p:txBody>
          <a:bodyPr/>
          <a:lstStyle/>
          <a:p>
            <a:r>
              <a:rPr lang="en-US" dirty="0"/>
              <a:t>DRR applies to:</a:t>
            </a:r>
          </a:p>
          <a:p>
            <a:pPr lvl="1"/>
            <a:r>
              <a:rPr lang="en-US" dirty="0"/>
              <a:t>All </a:t>
            </a:r>
            <a:r>
              <a:rPr lang="en-US" b="1" dirty="0"/>
              <a:t>Community Water Systems</a:t>
            </a:r>
          </a:p>
          <a:p>
            <a:pPr lvl="1"/>
            <a:r>
              <a:rPr lang="en-US" dirty="0"/>
              <a:t>All </a:t>
            </a:r>
            <a:r>
              <a:rPr lang="en-US" b="1" dirty="0"/>
              <a:t>Non-Transient Noncommunity Water Systems</a:t>
            </a:r>
            <a:r>
              <a:rPr lang="en-US" dirty="0"/>
              <a:t> using chlorine disinfectant</a:t>
            </a:r>
          </a:p>
          <a:p>
            <a:pPr lvl="1">
              <a:spcBef>
                <a:spcPts val="768"/>
              </a:spcBef>
            </a:pPr>
            <a:r>
              <a:rPr lang="en-US" b="1" dirty="0"/>
              <a:t>Transient Noncommunity</a:t>
            </a:r>
            <a:r>
              <a:rPr lang="en-US" dirty="0"/>
              <a:t> Water Systems with:</a:t>
            </a:r>
            <a:endParaRPr lang="en-US" sz="3600" dirty="0"/>
          </a:p>
          <a:p>
            <a:pPr lvl="2">
              <a:spcBef>
                <a:spcPts val="768"/>
              </a:spcBef>
            </a:pPr>
            <a:r>
              <a:rPr lang="en-US" dirty="0"/>
              <a:t>Filtration of a surface water source</a:t>
            </a:r>
            <a:endParaRPr lang="en-US" sz="3200" dirty="0"/>
          </a:p>
          <a:p>
            <a:pPr lvl="2">
              <a:spcBef>
                <a:spcPts val="768"/>
              </a:spcBef>
            </a:pPr>
            <a:r>
              <a:rPr lang="en-US" dirty="0"/>
              <a:t>Filtration of a GUDI (Groundwater Under the Influence of Surface Water) source</a:t>
            </a:r>
            <a:endParaRPr lang="en-US" sz="3200" dirty="0"/>
          </a:p>
          <a:p>
            <a:pPr lvl="2">
              <a:spcBef>
                <a:spcPts val="768"/>
              </a:spcBef>
            </a:pPr>
            <a:r>
              <a:rPr lang="en-US" dirty="0"/>
              <a:t>4-Log disinfection of a groundwater source</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Who is affected?</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6</a:t>
            </a:fld>
            <a:endParaRPr lang="en-US">
              <a:solidFill>
                <a:prstClr val="black">
                  <a:tint val="75000"/>
                </a:prstClr>
              </a:solidFill>
            </a:endParaRPr>
          </a:p>
        </p:txBody>
      </p:sp>
      <p:sp>
        <p:nvSpPr>
          <p:cNvPr id="6" name="TextBox 5">
            <a:extLst>
              <a:ext uri="{FF2B5EF4-FFF2-40B4-BE49-F238E27FC236}">
                <a16:creationId xmlns:a16="http://schemas.microsoft.com/office/drawing/2014/main" id="{E0998D9D-2A87-4634-82D8-C1030497E46E}"/>
              </a:ext>
            </a:extLst>
          </p:cNvPr>
          <p:cNvSpPr txBox="1"/>
          <p:nvPr/>
        </p:nvSpPr>
        <p:spPr>
          <a:xfrm>
            <a:off x="51081" y="6414936"/>
            <a:ext cx="1178112" cy="369332"/>
          </a:xfrm>
          <a:prstGeom prst="rect">
            <a:avLst/>
          </a:prstGeom>
          <a:noFill/>
        </p:spPr>
        <p:txBody>
          <a:bodyPr wrap="square" rtlCol="0">
            <a:spAutoFit/>
          </a:bodyPr>
          <a:lstStyle/>
          <a:p>
            <a:r>
              <a:rPr lang="en-US" dirty="0"/>
              <a:t>WB 1-1</a:t>
            </a:r>
          </a:p>
        </p:txBody>
      </p:sp>
    </p:spTree>
    <p:custDataLst>
      <p:tags r:id="rId1"/>
    </p:custDataLst>
    <p:extLst>
      <p:ext uri="{BB962C8B-B14F-4D97-AF65-F5344CB8AC3E}">
        <p14:creationId xmlns:p14="http://schemas.microsoft.com/office/powerpoint/2010/main" val="12986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Background: Distribution Disinfectant Residual</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7</a:t>
            </a:fld>
            <a:endParaRPr lang="en-US">
              <a:solidFill>
                <a:prstClr val="black">
                  <a:tint val="75000"/>
                </a:prstClr>
              </a:solidFill>
            </a:endParaRPr>
          </a:p>
        </p:txBody>
      </p:sp>
      <p:sp>
        <p:nvSpPr>
          <p:cNvPr id="2" name="Rectangle 1">
            <a:extLst>
              <a:ext uri="{FF2B5EF4-FFF2-40B4-BE49-F238E27FC236}">
                <a16:creationId xmlns:a16="http://schemas.microsoft.com/office/drawing/2014/main" id="{BD5C387F-F9B6-4176-A7CB-5977E081A642}"/>
              </a:ext>
            </a:extLst>
          </p:cNvPr>
          <p:cNvSpPr/>
          <p:nvPr/>
        </p:nvSpPr>
        <p:spPr>
          <a:xfrm>
            <a:off x="457200" y="1183579"/>
            <a:ext cx="8229600" cy="2755626"/>
          </a:xfrm>
          <a:prstGeom prst="rect">
            <a:avLst/>
          </a:prstGeom>
        </p:spPr>
        <p:txBody>
          <a:bodyPr wrap="square">
            <a:spAutoFit/>
          </a:bodyPr>
          <a:lstStyle/>
          <a:p>
            <a:pPr>
              <a:lnSpc>
                <a:spcPct val="115000"/>
              </a:lnSpc>
              <a:spcAft>
                <a:spcPts val="1000"/>
              </a:spcAft>
            </a:pPr>
            <a:r>
              <a:rPr lang="en-US" sz="3200" b="1" dirty="0">
                <a:ea typeface="Times New Roman" panose="02020603050405020304" pitchFamily="18" charset="0"/>
                <a:cs typeface="Times New Roman" panose="02020603050405020304" pitchFamily="18" charset="0"/>
              </a:rPr>
              <a:t>Beginning April 29, 2019:</a:t>
            </a:r>
          </a:p>
          <a:p>
            <a:pPr marL="285750" indent="-285750">
              <a:lnSpc>
                <a:spcPct val="115000"/>
              </a:lnSpc>
              <a:spcAft>
                <a:spcPts val="10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Minimum required distribution residual level will increase from 0.02 to 0.2 mg/L </a:t>
            </a:r>
          </a:p>
          <a:p>
            <a:pPr marL="742950" lvl="1" indent="-285750">
              <a:lnSpc>
                <a:spcPct val="115000"/>
              </a:lnSpc>
              <a:spcAft>
                <a:spcPts val="100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Free or total chlorine depending on the type of disinfectant</a:t>
            </a:r>
            <a:endParaRPr lang="en-US" sz="2400" dirty="0">
              <a:ea typeface="Calibri" panose="020F0502020204030204" pitchFamily="34" charset="0"/>
              <a:cs typeface="Times New Roman" panose="02020603050405020304" pitchFamily="18" charset="0"/>
            </a:endParaRPr>
          </a:p>
        </p:txBody>
      </p:sp>
      <p:sp>
        <p:nvSpPr>
          <p:cNvPr id="5" name="Cylinder 4">
            <a:extLst>
              <a:ext uri="{FF2B5EF4-FFF2-40B4-BE49-F238E27FC236}">
                <a16:creationId xmlns:a16="http://schemas.microsoft.com/office/drawing/2014/main" id="{33206922-5E64-4676-845C-25FE6D11A2E7}"/>
              </a:ext>
            </a:extLst>
          </p:cNvPr>
          <p:cNvSpPr/>
          <p:nvPr/>
        </p:nvSpPr>
        <p:spPr>
          <a:xfrm rot="16654334" flipH="1">
            <a:off x="4411131" y="2163386"/>
            <a:ext cx="59070" cy="6746847"/>
          </a:xfrm>
          <a:prstGeom prst="can">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E5FD8570-A2E3-4EBA-8131-ECFE638BED7E}"/>
              </a:ext>
            </a:extLst>
          </p:cNvPr>
          <p:cNvSpPr/>
          <p:nvPr/>
        </p:nvSpPr>
        <p:spPr>
          <a:xfrm>
            <a:off x="500471" y="4860947"/>
            <a:ext cx="609600" cy="280918"/>
          </a:xfrm>
          <a:prstGeom prst="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a:extLst>
              <a:ext uri="{FF2B5EF4-FFF2-40B4-BE49-F238E27FC236}">
                <a16:creationId xmlns:a16="http://schemas.microsoft.com/office/drawing/2014/main" id="{46732057-2722-4DC6-A98A-C6A6545AAFA4}"/>
              </a:ext>
            </a:extLst>
          </p:cNvPr>
          <p:cNvCxnSpPr>
            <a:cxnSpLocks/>
          </p:cNvCxnSpPr>
          <p:nvPr/>
        </p:nvCxnSpPr>
        <p:spPr>
          <a:xfrm rot="20025198" flipH="1">
            <a:off x="1740144" y="5353181"/>
            <a:ext cx="725339" cy="8937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980B31-7986-4BFA-BD53-F0F332D68CD6}"/>
              </a:ext>
            </a:extLst>
          </p:cNvPr>
          <p:cNvCxnSpPr>
            <a:cxnSpLocks/>
          </p:cNvCxnSpPr>
          <p:nvPr/>
        </p:nvCxnSpPr>
        <p:spPr>
          <a:xfrm rot="20025198" flipH="1">
            <a:off x="3435569" y="4842943"/>
            <a:ext cx="380710" cy="5271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9AE264-3B13-47B2-AF28-E834776E7915}"/>
              </a:ext>
            </a:extLst>
          </p:cNvPr>
          <p:cNvCxnSpPr>
            <a:cxnSpLocks/>
          </p:cNvCxnSpPr>
          <p:nvPr/>
        </p:nvCxnSpPr>
        <p:spPr>
          <a:xfrm>
            <a:off x="3132760" y="5376439"/>
            <a:ext cx="2211038" cy="15564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EC805F-ABBD-411D-A561-8CFC195F81A7}"/>
              </a:ext>
            </a:extLst>
          </p:cNvPr>
          <p:cNvCxnSpPr>
            <a:cxnSpLocks/>
          </p:cNvCxnSpPr>
          <p:nvPr/>
        </p:nvCxnSpPr>
        <p:spPr>
          <a:xfrm rot="20025198" flipH="1" flipV="1">
            <a:off x="1707963" y="5960195"/>
            <a:ext cx="296029" cy="2022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6B29E3-7DA1-47F5-A47E-55FB96ABAA2C}"/>
              </a:ext>
            </a:extLst>
          </p:cNvPr>
          <p:cNvCxnSpPr>
            <a:cxnSpLocks/>
          </p:cNvCxnSpPr>
          <p:nvPr/>
        </p:nvCxnSpPr>
        <p:spPr>
          <a:xfrm rot="20025198" flipH="1" flipV="1">
            <a:off x="1602429" y="6210980"/>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1A01C7-B3A6-4CD9-8806-3384958A5F69}"/>
              </a:ext>
            </a:extLst>
          </p:cNvPr>
          <p:cNvCxnSpPr>
            <a:cxnSpLocks/>
          </p:cNvCxnSpPr>
          <p:nvPr/>
        </p:nvCxnSpPr>
        <p:spPr>
          <a:xfrm rot="20025198" flipV="1">
            <a:off x="2102382" y="6342459"/>
            <a:ext cx="1" cy="5535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519747-F82A-42A7-8B7E-FE854BF7C109}"/>
              </a:ext>
            </a:extLst>
          </p:cNvPr>
          <p:cNvCxnSpPr>
            <a:cxnSpLocks/>
          </p:cNvCxnSpPr>
          <p:nvPr/>
        </p:nvCxnSpPr>
        <p:spPr>
          <a:xfrm rot="20025198" flipH="1" flipV="1">
            <a:off x="1817462" y="6904483"/>
            <a:ext cx="421252" cy="473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7AA17A-DCF3-4BB6-829F-F212EC4009A4}"/>
              </a:ext>
            </a:extLst>
          </p:cNvPr>
          <p:cNvCxnSpPr>
            <a:cxnSpLocks/>
          </p:cNvCxnSpPr>
          <p:nvPr/>
        </p:nvCxnSpPr>
        <p:spPr>
          <a:xfrm rot="20025198" flipH="1" flipV="1">
            <a:off x="1659355" y="6414929"/>
            <a:ext cx="35387" cy="624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3421D0-8F9D-4957-8C1C-E021F14E5243}"/>
              </a:ext>
            </a:extLst>
          </p:cNvPr>
          <p:cNvCxnSpPr>
            <a:cxnSpLocks/>
          </p:cNvCxnSpPr>
          <p:nvPr/>
        </p:nvCxnSpPr>
        <p:spPr>
          <a:xfrm rot="20025198" flipV="1">
            <a:off x="1364469" y="5814040"/>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58B797-5B0F-4F68-BB3D-4524999EB339}"/>
              </a:ext>
            </a:extLst>
          </p:cNvPr>
          <p:cNvCxnSpPr>
            <a:cxnSpLocks/>
          </p:cNvCxnSpPr>
          <p:nvPr/>
        </p:nvCxnSpPr>
        <p:spPr>
          <a:xfrm rot="20025198" flipH="1" flipV="1">
            <a:off x="1823518" y="5637813"/>
            <a:ext cx="250146" cy="1829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6A5924-7403-4CA8-88F8-3C5CD300AC52}"/>
              </a:ext>
            </a:extLst>
          </p:cNvPr>
          <p:cNvCxnSpPr>
            <a:cxnSpLocks/>
          </p:cNvCxnSpPr>
          <p:nvPr/>
        </p:nvCxnSpPr>
        <p:spPr>
          <a:xfrm rot="20025198" flipH="1">
            <a:off x="1906149" y="6687332"/>
            <a:ext cx="213838" cy="81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BEC0A2-E819-4181-A7B4-5620C50CE0F9}"/>
              </a:ext>
            </a:extLst>
          </p:cNvPr>
          <p:cNvCxnSpPr>
            <a:cxnSpLocks/>
          </p:cNvCxnSpPr>
          <p:nvPr/>
        </p:nvCxnSpPr>
        <p:spPr>
          <a:xfrm rot="20025198" flipH="1" flipV="1">
            <a:off x="2076396" y="6057452"/>
            <a:ext cx="177665" cy="14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672FA-446C-419E-9F0A-6734C0DA993B}"/>
              </a:ext>
            </a:extLst>
          </p:cNvPr>
          <p:cNvCxnSpPr>
            <a:cxnSpLocks/>
          </p:cNvCxnSpPr>
          <p:nvPr/>
        </p:nvCxnSpPr>
        <p:spPr>
          <a:xfrm rot="20025198" flipH="1" flipV="1">
            <a:off x="3908933" y="4221307"/>
            <a:ext cx="566034" cy="4212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ACDF42-BA56-4B58-97C6-9143A4297A27}"/>
              </a:ext>
            </a:extLst>
          </p:cNvPr>
          <p:cNvCxnSpPr>
            <a:cxnSpLocks/>
          </p:cNvCxnSpPr>
          <p:nvPr/>
        </p:nvCxnSpPr>
        <p:spPr>
          <a:xfrm rot="20025198" flipH="1" flipV="1">
            <a:off x="3800448" y="4479006"/>
            <a:ext cx="588380" cy="4348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A2828C-540A-4DAA-9185-3295077E965F}"/>
              </a:ext>
            </a:extLst>
          </p:cNvPr>
          <p:cNvCxnSpPr>
            <a:cxnSpLocks/>
          </p:cNvCxnSpPr>
          <p:nvPr/>
        </p:nvCxnSpPr>
        <p:spPr>
          <a:xfrm rot="20025198" flipV="1">
            <a:off x="3530929" y="4146145"/>
            <a:ext cx="586451" cy="537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3D5317-ADE8-4734-9888-02FA4A369236}"/>
              </a:ext>
            </a:extLst>
          </p:cNvPr>
          <p:cNvCxnSpPr>
            <a:cxnSpLocks/>
          </p:cNvCxnSpPr>
          <p:nvPr/>
        </p:nvCxnSpPr>
        <p:spPr>
          <a:xfrm rot="20025198" flipH="1" flipV="1">
            <a:off x="4026821" y="3888650"/>
            <a:ext cx="561893" cy="4222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D8793-BC66-4ED9-B9A4-F845503F446C}"/>
              </a:ext>
            </a:extLst>
          </p:cNvPr>
          <p:cNvCxnSpPr>
            <a:cxnSpLocks/>
          </p:cNvCxnSpPr>
          <p:nvPr/>
        </p:nvCxnSpPr>
        <p:spPr>
          <a:xfrm rot="20025198" flipV="1">
            <a:off x="4957713" y="5082053"/>
            <a:ext cx="352342" cy="4766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AC1DB4-7460-4F7F-BF8D-22CD59DA36E7}"/>
              </a:ext>
            </a:extLst>
          </p:cNvPr>
          <p:cNvCxnSpPr>
            <a:cxnSpLocks/>
          </p:cNvCxnSpPr>
          <p:nvPr/>
        </p:nvCxnSpPr>
        <p:spPr>
          <a:xfrm rot="20025198" flipH="1" flipV="1">
            <a:off x="3308327" y="6022464"/>
            <a:ext cx="360839" cy="6174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291E41-A3A6-4E8E-B0CD-D78952B2FCE8}"/>
              </a:ext>
            </a:extLst>
          </p:cNvPr>
          <p:cNvCxnSpPr>
            <a:cxnSpLocks/>
          </p:cNvCxnSpPr>
          <p:nvPr/>
        </p:nvCxnSpPr>
        <p:spPr>
          <a:xfrm rot="20025198" flipH="1" flipV="1">
            <a:off x="4957261" y="5186165"/>
            <a:ext cx="345074" cy="2354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2A9F19-C115-4A46-B653-F2D6FCF76ABF}"/>
              </a:ext>
            </a:extLst>
          </p:cNvPr>
          <p:cNvCxnSpPr>
            <a:cxnSpLocks/>
          </p:cNvCxnSpPr>
          <p:nvPr/>
        </p:nvCxnSpPr>
        <p:spPr>
          <a:xfrm rot="20025198" flipV="1">
            <a:off x="3510159" y="6031314"/>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0BE1BB-BF50-4730-B61E-472B8805DC83}"/>
              </a:ext>
            </a:extLst>
          </p:cNvPr>
          <p:cNvCxnSpPr>
            <a:cxnSpLocks/>
          </p:cNvCxnSpPr>
          <p:nvPr/>
        </p:nvCxnSpPr>
        <p:spPr>
          <a:xfrm rot="20025198" flipV="1">
            <a:off x="3118062" y="5793359"/>
            <a:ext cx="509051" cy="2498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E1B968-7786-4DC0-86D5-D578D35FAA8C}"/>
              </a:ext>
            </a:extLst>
          </p:cNvPr>
          <p:cNvCxnSpPr>
            <a:cxnSpLocks/>
          </p:cNvCxnSpPr>
          <p:nvPr/>
        </p:nvCxnSpPr>
        <p:spPr>
          <a:xfrm rot="20025198" flipV="1">
            <a:off x="3680815" y="6141875"/>
            <a:ext cx="499962" cy="2964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08DBAE-43F3-4DC2-A1C5-E32F5AA07FEA}"/>
              </a:ext>
            </a:extLst>
          </p:cNvPr>
          <p:cNvCxnSpPr>
            <a:cxnSpLocks/>
          </p:cNvCxnSpPr>
          <p:nvPr/>
        </p:nvCxnSpPr>
        <p:spPr>
          <a:xfrm rot="20025198" flipV="1">
            <a:off x="4221084" y="4246702"/>
            <a:ext cx="599554" cy="625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F1FE00-40F0-4374-B9BF-0016C1BD0B80}"/>
              </a:ext>
            </a:extLst>
          </p:cNvPr>
          <p:cNvCxnSpPr>
            <a:cxnSpLocks/>
          </p:cNvCxnSpPr>
          <p:nvPr/>
        </p:nvCxnSpPr>
        <p:spPr>
          <a:xfrm rot="20025198" flipV="1">
            <a:off x="3326922" y="5920860"/>
            <a:ext cx="488235" cy="274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2DF700-956D-406F-B885-EA12A0A5244C}"/>
              </a:ext>
            </a:extLst>
          </p:cNvPr>
          <p:cNvCxnSpPr>
            <a:cxnSpLocks/>
          </p:cNvCxnSpPr>
          <p:nvPr/>
        </p:nvCxnSpPr>
        <p:spPr>
          <a:xfrm rot="20025198" flipH="1" flipV="1">
            <a:off x="3722920" y="4683055"/>
            <a:ext cx="599893" cy="4447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47EA7916-219A-42F0-93C4-1AB4F1D767CE}"/>
              </a:ext>
            </a:extLst>
          </p:cNvPr>
          <p:cNvSpPr/>
          <p:nvPr/>
        </p:nvSpPr>
        <p:spPr>
          <a:xfrm>
            <a:off x="480866" y="4678031"/>
            <a:ext cx="628494" cy="206014"/>
          </a:xfrm>
          <a:prstGeom prst="triangle">
            <a:avLst/>
          </a:prstGeom>
          <a:pattFill prst="weave">
            <a:fgClr>
              <a:schemeClr val="tx1"/>
            </a:fgClr>
            <a:bgClr>
              <a:schemeClr val="bg1">
                <a:lumMod val="75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a:extLst>
              <a:ext uri="{FF2B5EF4-FFF2-40B4-BE49-F238E27FC236}">
                <a16:creationId xmlns:a16="http://schemas.microsoft.com/office/drawing/2014/main" id="{7CCEC703-4EAD-4E48-93E9-EF3A2B6F3A2E}"/>
              </a:ext>
            </a:extLst>
          </p:cNvPr>
          <p:cNvSpPr txBox="1"/>
          <p:nvPr/>
        </p:nvSpPr>
        <p:spPr>
          <a:xfrm>
            <a:off x="388777" y="5129722"/>
            <a:ext cx="790601" cy="430887"/>
          </a:xfrm>
          <a:prstGeom prst="rect">
            <a:avLst/>
          </a:prstGeom>
          <a:noFill/>
        </p:spPr>
        <p:txBody>
          <a:bodyPr wrap="none" rtlCol="0">
            <a:spAutoFit/>
          </a:bodyPr>
          <a:lstStyle/>
          <a:p>
            <a:pPr algn="ctr"/>
            <a:r>
              <a:rPr lang="en-US" sz="1050" dirty="0"/>
              <a:t>Treatment</a:t>
            </a:r>
          </a:p>
          <a:p>
            <a:pPr algn="ctr"/>
            <a:r>
              <a:rPr lang="en-US" sz="1050" dirty="0"/>
              <a:t>Plant</a:t>
            </a:r>
          </a:p>
        </p:txBody>
      </p:sp>
      <p:sp>
        <p:nvSpPr>
          <p:cNvPr id="36" name="Oval 35">
            <a:extLst>
              <a:ext uri="{FF2B5EF4-FFF2-40B4-BE49-F238E27FC236}">
                <a16:creationId xmlns:a16="http://schemas.microsoft.com/office/drawing/2014/main" id="{A73F6E95-C7D6-4BBA-B0F3-903652B70423}"/>
              </a:ext>
            </a:extLst>
          </p:cNvPr>
          <p:cNvSpPr/>
          <p:nvPr/>
        </p:nvSpPr>
        <p:spPr>
          <a:xfrm>
            <a:off x="4518158" y="4068535"/>
            <a:ext cx="208104" cy="203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7EB30E-01EC-4A04-B8F3-2E7AAC891890}"/>
              </a:ext>
            </a:extLst>
          </p:cNvPr>
          <p:cNvSpPr/>
          <p:nvPr/>
        </p:nvSpPr>
        <p:spPr>
          <a:xfrm>
            <a:off x="5251128" y="5237507"/>
            <a:ext cx="198674" cy="172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CCCD6A0-938D-48D5-A307-D77A07CE67C8}"/>
              </a:ext>
            </a:extLst>
          </p:cNvPr>
          <p:cNvSpPr/>
          <p:nvPr/>
        </p:nvSpPr>
        <p:spPr>
          <a:xfrm>
            <a:off x="1913373" y="6432680"/>
            <a:ext cx="217465" cy="1793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2972D66-EEE8-48CC-9072-457C10D97B80}"/>
              </a:ext>
            </a:extLst>
          </p:cNvPr>
          <p:cNvSpPr/>
          <p:nvPr/>
        </p:nvSpPr>
        <p:spPr>
          <a:xfrm>
            <a:off x="0" y="3939206"/>
            <a:ext cx="8930640" cy="310336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EF0AC94-5AD5-430F-ACBA-B34E86EEDC1A}"/>
              </a:ext>
            </a:extLst>
          </p:cNvPr>
          <p:cNvSpPr txBox="1"/>
          <p:nvPr/>
        </p:nvSpPr>
        <p:spPr>
          <a:xfrm>
            <a:off x="51081" y="6414936"/>
            <a:ext cx="1178112" cy="369332"/>
          </a:xfrm>
          <a:prstGeom prst="rect">
            <a:avLst/>
          </a:prstGeom>
          <a:noFill/>
        </p:spPr>
        <p:txBody>
          <a:bodyPr wrap="square" rtlCol="0">
            <a:spAutoFit/>
          </a:bodyPr>
          <a:lstStyle/>
          <a:p>
            <a:r>
              <a:rPr lang="en-US" dirty="0"/>
              <a:t>WB 1-1</a:t>
            </a:r>
          </a:p>
        </p:txBody>
      </p:sp>
    </p:spTree>
    <p:custDataLst>
      <p:tags r:id="rId1"/>
    </p:custDataLst>
    <p:extLst>
      <p:ext uri="{BB962C8B-B14F-4D97-AF65-F5344CB8AC3E}">
        <p14:creationId xmlns:p14="http://schemas.microsoft.com/office/powerpoint/2010/main" val="113985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 Distribution System</a:t>
            </a:r>
          </a:p>
        </p:txBody>
      </p:sp>
      <p:sp>
        <p:nvSpPr>
          <p:cNvPr id="4" name="Slide Number Placeholder 3"/>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8</a:t>
            </a:fld>
            <a:endParaRPr lang="en-US">
              <a:solidFill>
                <a:prstClr val="black">
                  <a:tint val="75000"/>
                </a:prstClr>
              </a:solidFill>
            </a:endParaRPr>
          </a:p>
        </p:txBody>
      </p:sp>
      <p:sp>
        <p:nvSpPr>
          <p:cNvPr id="7" name="Rectangle 6">
            <a:extLst>
              <a:ext uri="{FF2B5EF4-FFF2-40B4-BE49-F238E27FC236}">
                <a16:creationId xmlns:a16="http://schemas.microsoft.com/office/drawing/2014/main" id="{3957396F-336C-4677-A8F0-239416F1233F}"/>
              </a:ext>
            </a:extLst>
          </p:cNvPr>
          <p:cNvSpPr/>
          <p:nvPr/>
        </p:nvSpPr>
        <p:spPr>
          <a:xfrm>
            <a:off x="342900" y="1066800"/>
            <a:ext cx="8458200" cy="5355312"/>
          </a:xfrm>
          <a:prstGeom prst="rect">
            <a:avLst/>
          </a:prstGeom>
        </p:spPr>
        <p:txBody>
          <a:bodyPr wrap="square">
            <a:spAutoFit/>
          </a:bodyPr>
          <a:lstStyle/>
          <a:p>
            <a:pPr>
              <a:spcBef>
                <a:spcPts val="768"/>
              </a:spcBef>
              <a:spcAft>
                <a:spcPts val="600"/>
              </a:spcAft>
              <a:tabLst>
                <a:tab pos="2514600" algn="l"/>
              </a:tabLst>
            </a:pPr>
            <a:r>
              <a:rPr lang="en-US" sz="2800" dirty="0">
                <a:ea typeface="Times New Roman" panose="02020603050405020304" pitchFamily="18" charset="0"/>
                <a:cs typeface="Times New Roman" panose="02020603050405020304" pitchFamily="18" charset="0"/>
              </a:rPr>
              <a:t>The distribution system presents many challenges:</a:t>
            </a:r>
          </a:p>
          <a:p>
            <a:pPr marL="742950" lvl="1" indent="-285750">
              <a:spcBef>
                <a:spcPts val="768"/>
              </a:spcBef>
              <a:spcAft>
                <a:spcPts val="600"/>
              </a:spcAft>
              <a:buFont typeface="Arial" panose="020B0604020202020204" pitchFamily="34" charset="0"/>
              <a:buChar char="•"/>
              <a:tabLst>
                <a:tab pos="2514600" algn="l"/>
              </a:tabLst>
            </a:pPr>
            <a:r>
              <a:rPr lang="en-US" sz="2800" dirty="0">
                <a:ea typeface="Times New Roman" panose="02020603050405020304" pitchFamily="18" charset="0"/>
                <a:cs typeface="Times New Roman" panose="02020603050405020304" pitchFamily="18" charset="0"/>
              </a:rPr>
              <a:t>Finished water can undergo substantial changes due to physical, chemical, and biological reactions in the distribution system</a:t>
            </a:r>
            <a:endParaRPr lang="en-US" sz="2800" dirty="0">
              <a:ea typeface="Calibri" panose="020F0502020204030204" pitchFamily="34" charset="0"/>
              <a:cs typeface="Times New Roman" panose="02020603050405020304" pitchFamily="18" charset="0"/>
            </a:endParaRPr>
          </a:p>
          <a:p>
            <a:pPr marL="742950" lvl="1" indent="-285750">
              <a:spcBef>
                <a:spcPts val="768"/>
              </a:spcBef>
              <a:buFont typeface="Arial" panose="020B0604020202020204" pitchFamily="34" charset="0"/>
              <a:buChar char="•"/>
              <a:tabLst>
                <a:tab pos="2514600" algn="l"/>
              </a:tabLst>
            </a:pPr>
            <a:r>
              <a:rPr lang="en-US" sz="2800" dirty="0">
                <a:ea typeface="Times New Roman" panose="02020603050405020304" pitchFamily="18" charset="0"/>
                <a:cs typeface="Times New Roman" panose="02020603050405020304" pitchFamily="18" charset="0"/>
              </a:rPr>
              <a:t>To make matters worse, as distribution systems age, deterioration can occur allowing contamination:</a:t>
            </a:r>
          </a:p>
          <a:p>
            <a:pPr marL="1200150" lvl="2" indent="-285750">
              <a:spcBef>
                <a:spcPts val="768"/>
              </a:spcBef>
              <a:buFont typeface="Wingdings" panose="05000000000000000000" pitchFamily="2" charset="2"/>
              <a:buChar char="Ø"/>
              <a:tabLst>
                <a:tab pos="2514600" algn="l"/>
              </a:tabLst>
            </a:pPr>
            <a:r>
              <a:rPr lang="en-US" sz="2800" dirty="0">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Corrosion </a:t>
            </a:r>
          </a:p>
          <a:p>
            <a:pPr marL="1200150" lvl="2" indent="-285750">
              <a:spcBef>
                <a:spcPts val="768"/>
              </a:spcBef>
              <a:buFont typeface="Wingdings" panose="05000000000000000000" pitchFamily="2" charset="2"/>
              <a:buChar char="Ø"/>
              <a:tabLst>
                <a:tab pos="2514600" algn="l"/>
              </a:tabLst>
            </a:pPr>
            <a:r>
              <a:rPr lang="en-US" sz="2400" dirty="0">
                <a:ea typeface="Times New Roman" panose="02020603050405020304" pitchFamily="18" charset="0"/>
                <a:cs typeface="Times New Roman" panose="02020603050405020304" pitchFamily="18" charset="0"/>
              </a:rPr>
              <a:t> Erosion of pipe materials</a:t>
            </a:r>
          </a:p>
          <a:p>
            <a:pPr marL="1200150" lvl="2" indent="-285750">
              <a:spcBef>
                <a:spcPts val="768"/>
              </a:spcBef>
              <a:buFont typeface="Wingdings" panose="05000000000000000000" pitchFamily="2" charset="2"/>
              <a:buChar char="Ø"/>
              <a:tabLst>
                <a:tab pos="2514600" algn="l"/>
              </a:tabLst>
            </a:pPr>
            <a:r>
              <a:rPr lang="en-US" sz="2400" dirty="0">
                <a:ea typeface="Times New Roman" panose="02020603050405020304" pitchFamily="18" charset="0"/>
                <a:cs typeface="Times New Roman" panose="02020603050405020304" pitchFamily="18" charset="0"/>
              </a:rPr>
              <a:t> Eventual water main breaks</a:t>
            </a:r>
          </a:p>
          <a:p>
            <a:pPr marL="1200150" lvl="2" indent="-285750">
              <a:spcBef>
                <a:spcPts val="768"/>
              </a:spcBef>
              <a:buFont typeface="Wingdings" panose="05000000000000000000" pitchFamily="2" charset="2"/>
              <a:buChar char="Ø"/>
              <a:tabLst>
                <a:tab pos="2514600" algn="l"/>
              </a:tabLst>
            </a:pPr>
            <a:r>
              <a:rPr lang="en-US" sz="2400" dirty="0">
                <a:ea typeface="Times New Roman" panose="02020603050405020304" pitchFamily="18" charset="0"/>
                <a:cs typeface="Times New Roman" panose="02020603050405020304" pitchFamily="18" charset="0"/>
              </a:rPr>
              <a:t> Other areas of intrusion create pathways of contamination  </a:t>
            </a:r>
            <a:endParaRPr lang="en-US" sz="2400" dirty="0">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2DC26D0-C7F7-4C48-9364-3EFDB95E710A}"/>
              </a:ext>
            </a:extLst>
          </p:cNvPr>
          <p:cNvPicPr>
            <a:picLocks noChangeAspect="1"/>
          </p:cNvPicPr>
          <p:nvPr/>
        </p:nvPicPr>
        <p:blipFill rotWithShape="1">
          <a:blip r:embed="rId4"/>
          <a:srcRect l="22167" t="5800" r="19038" b="5924"/>
          <a:stretch/>
        </p:blipFill>
        <p:spPr>
          <a:xfrm>
            <a:off x="7180288" y="4163500"/>
            <a:ext cx="1313449" cy="1309770"/>
          </a:xfrm>
          <a:prstGeom prst="rect">
            <a:avLst/>
          </a:prstGeom>
        </p:spPr>
      </p:pic>
      <p:sp>
        <p:nvSpPr>
          <p:cNvPr id="6" name="TextBox 5">
            <a:extLst>
              <a:ext uri="{FF2B5EF4-FFF2-40B4-BE49-F238E27FC236}">
                <a16:creationId xmlns:a16="http://schemas.microsoft.com/office/drawing/2014/main" id="{240FBF13-60A3-4D98-B1DB-CE3EDE39676D}"/>
              </a:ext>
            </a:extLst>
          </p:cNvPr>
          <p:cNvSpPr txBox="1"/>
          <p:nvPr/>
        </p:nvSpPr>
        <p:spPr>
          <a:xfrm>
            <a:off x="239151" y="6126163"/>
            <a:ext cx="1304836" cy="369332"/>
          </a:xfrm>
          <a:prstGeom prst="rect">
            <a:avLst/>
          </a:prstGeom>
          <a:noFill/>
        </p:spPr>
        <p:txBody>
          <a:bodyPr wrap="square" rtlCol="0">
            <a:spAutoFit/>
          </a:bodyPr>
          <a:lstStyle/>
          <a:p>
            <a:r>
              <a:rPr lang="en-US" dirty="0"/>
              <a:t>WB 1-1</a:t>
            </a:r>
          </a:p>
        </p:txBody>
      </p:sp>
    </p:spTree>
    <p:custDataLst>
      <p:tags r:id="rId1"/>
    </p:custDataLst>
    <p:extLst>
      <p:ext uri="{BB962C8B-B14F-4D97-AF65-F5344CB8AC3E}">
        <p14:creationId xmlns:p14="http://schemas.microsoft.com/office/powerpoint/2010/main" val="194201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81A5C4-0727-4DE0-A67B-E48A2A8A75A9}"/>
              </a:ext>
            </a:extLst>
          </p:cNvPr>
          <p:cNvSpPr>
            <a:spLocks noGrp="1"/>
          </p:cNvSpPr>
          <p:nvPr>
            <p:ph type="sldNum" sz="quarter" idx="12"/>
          </p:nvPr>
        </p:nvSpPr>
        <p:spPr/>
        <p:txBody>
          <a:bodyPr/>
          <a:lstStyle/>
          <a:p>
            <a:pPr>
              <a:defRPr/>
            </a:pPr>
            <a:fld id="{12CC008D-4B26-4501-B953-C7C8F9979BE0}" type="slidenum">
              <a:rPr lang="en-US" smtClean="0">
                <a:solidFill>
                  <a:prstClr val="black">
                    <a:tint val="75000"/>
                  </a:prstClr>
                </a:solidFill>
              </a:rPr>
              <a:pPr>
                <a:defRPr/>
              </a:pPr>
              <a:t>9</a:t>
            </a:fld>
            <a:endParaRPr lang="en-US">
              <a:solidFill>
                <a:prstClr val="black">
                  <a:tint val="75000"/>
                </a:prstClr>
              </a:solidFill>
            </a:endParaRPr>
          </a:p>
        </p:txBody>
      </p:sp>
      <p:sp>
        <p:nvSpPr>
          <p:cNvPr id="5" name="Title 2">
            <a:extLst>
              <a:ext uri="{FF2B5EF4-FFF2-40B4-BE49-F238E27FC236}">
                <a16:creationId xmlns:a16="http://schemas.microsoft.com/office/drawing/2014/main" id="{1B55CB94-1828-449E-826F-D875BE2A95C2}"/>
              </a:ext>
            </a:extLst>
          </p:cNvPr>
          <p:cNvSpPr>
            <a:spLocks noGrp="1"/>
          </p:cNvSpPr>
          <p:nvPr>
            <p:ph type="title"/>
          </p:nvPr>
        </p:nvSpPr>
        <p:spPr/>
        <p:txBody>
          <a:bodyPr/>
          <a:lstStyle/>
          <a:p>
            <a:r>
              <a:rPr lang="en-US" dirty="0"/>
              <a:t>Background: Distribution System</a:t>
            </a:r>
          </a:p>
        </p:txBody>
      </p:sp>
      <p:sp>
        <p:nvSpPr>
          <p:cNvPr id="6" name="Rectangle 5">
            <a:extLst>
              <a:ext uri="{FF2B5EF4-FFF2-40B4-BE49-F238E27FC236}">
                <a16:creationId xmlns:a16="http://schemas.microsoft.com/office/drawing/2014/main" id="{0E1FC1AA-D436-4210-A6B9-AB77B814EC07}"/>
              </a:ext>
            </a:extLst>
          </p:cNvPr>
          <p:cNvSpPr/>
          <p:nvPr/>
        </p:nvSpPr>
        <p:spPr>
          <a:xfrm>
            <a:off x="581891" y="1184755"/>
            <a:ext cx="7919558" cy="3457357"/>
          </a:xfrm>
          <a:prstGeom prst="rect">
            <a:avLst/>
          </a:prstGeom>
        </p:spPr>
        <p:txBody>
          <a:bodyPr wrap="square">
            <a:spAutoFit/>
          </a:bodyPr>
          <a:lstStyle/>
          <a:p>
            <a:pPr>
              <a:spcBef>
                <a:spcPts val="768"/>
              </a:spcBef>
            </a:pPr>
            <a:r>
              <a:rPr lang="en-US" sz="3200" dirty="0">
                <a:ea typeface="Times New Roman" panose="02020603050405020304" pitchFamily="18" charset="0"/>
                <a:cs typeface="Times New Roman" panose="02020603050405020304" pitchFamily="18" charset="0"/>
              </a:rPr>
              <a:t>Many different microbes can survive in the distribution system:</a:t>
            </a:r>
          </a:p>
          <a:p>
            <a:pPr marL="914400" lvl="1" indent="-457200">
              <a:spcBef>
                <a:spcPts val="768"/>
              </a:spcBef>
              <a:buFont typeface="Arial" panose="020B0604020202020204" pitchFamily="34" charset="0"/>
              <a:buChar char="•"/>
            </a:pPr>
            <a:r>
              <a:rPr lang="en-US" sz="3200" dirty="0">
                <a:ea typeface="Calibri" panose="020F0502020204030204" pitchFamily="34" charset="0"/>
                <a:cs typeface="Times New Roman" panose="02020603050405020304" pitchFamily="18" charset="0"/>
              </a:rPr>
              <a:t>Bacteria</a:t>
            </a:r>
          </a:p>
          <a:p>
            <a:pPr marL="914400" lvl="1" indent="-457200">
              <a:spcBef>
                <a:spcPts val="768"/>
              </a:spcBef>
              <a:buFont typeface="Arial" panose="020B0604020202020204" pitchFamily="34" charset="0"/>
              <a:buChar char="•"/>
            </a:pPr>
            <a:r>
              <a:rPr lang="en-US" sz="3200" dirty="0">
                <a:ea typeface="Calibri" panose="020F0502020204030204" pitchFamily="34" charset="0"/>
                <a:cs typeface="Times New Roman" panose="02020603050405020304" pitchFamily="18" charset="0"/>
              </a:rPr>
              <a:t>Viruses</a:t>
            </a:r>
          </a:p>
          <a:p>
            <a:pPr marL="914400" lvl="1" indent="-457200">
              <a:spcBef>
                <a:spcPts val="768"/>
              </a:spcBef>
              <a:buFont typeface="Arial" panose="020B0604020202020204" pitchFamily="34" charset="0"/>
              <a:buChar char="•"/>
            </a:pPr>
            <a:r>
              <a:rPr lang="en-US" sz="3200" dirty="0">
                <a:ea typeface="Calibri" panose="020F0502020204030204" pitchFamily="34" charset="0"/>
                <a:cs typeface="Times New Roman" panose="02020603050405020304" pitchFamily="18" charset="0"/>
              </a:rPr>
              <a:t>Protozoa</a:t>
            </a:r>
          </a:p>
          <a:p>
            <a:pPr marL="914400" lvl="1" indent="-457200">
              <a:spcBef>
                <a:spcPts val="768"/>
              </a:spcBef>
              <a:buFont typeface="Arial" panose="020B0604020202020204" pitchFamily="34" charset="0"/>
              <a:buChar char="•"/>
            </a:pPr>
            <a:r>
              <a:rPr lang="en-US" sz="3200" dirty="0">
                <a:ea typeface="Calibri" panose="020F0502020204030204" pitchFamily="34" charset="0"/>
                <a:cs typeface="Times New Roman" panose="02020603050405020304" pitchFamily="18" charset="0"/>
              </a:rPr>
              <a:t>Amoeba</a:t>
            </a:r>
          </a:p>
        </p:txBody>
      </p:sp>
      <p:pic>
        <p:nvPicPr>
          <p:cNvPr id="7" name="Picture 6">
            <a:extLst>
              <a:ext uri="{FF2B5EF4-FFF2-40B4-BE49-F238E27FC236}">
                <a16:creationId xmlns:a16="http://schemas.microsoft.com/office/drawing/2014/main" id="{C2E16F4F-3583-4FA9-BA63-46D34531A063}"/>
              </a:ext>
            </a:extLst>
          </p:cNvPr>
          <p:cNvPicPr>
            <a:picLocks noChangeAspect="1"/>
          </p:cNvPicPr>
          <p:nvPr/>
        </p:nvPicPr>
        <p:blipFill rotWithShape="1">
          <a:blip r:embed="rId4"/>
          <a:srcRect l="26280" t="-1206" r="620" b="1206"/>
          <a:stretch/>
        </p:blipFill>
        <p:spPr>
          <a:xfrm>
            <a:off x="5638799" y="2020609"/>
            <a:ext cx="2193173" cy="1555783"/>
          </a:xfrm>
          <a:prstGeom prst="rect">
            <a:avLst/>
          </a:prstGeom>
        </p:spPr>
      </p:pic>
      <p:sp>
        <p:nvSpPr>
          <p:cNvPr id="2" name="Rectangle 1">
            <a:extLst>
              <a:ext uri="{FF2B5EF4-FFF2-40B4-BE49-F238E27FC236}">
                <a16:creationId xmlns:a16="http://schemas.microsoft.com/office/drawing/2014/main" id="{B237F226-BE4C-477A-B0CB-82D108618AA5}"/>
              </a:ext>
            </a:extLst>
          </p:cNvPr>
          <p:cNvSpPr/>
          <p:nvPr/>
        </p:nvSpPr>
        <p:spPr>
          <a:xfrm>
            <a:off x="5172077" y="3658706"/>
            <a:ext cx="3283626" cy="276999"/>
          </a:xfrm>
          <a:prstGeom prst="rect">
            <a:avLst/>
          </a:prstGeom>
        </p:spPr>
        <p:txBody>
          <a:bodyPr wrap="square">
            <a:spAutoFit/>
          </a:bodyPr>
          <a:lstStyle/>
          <a:p>
            <a:pPr algn="ctr"/>
            <a:r>
              <a:rPr lang="en-US" sz="1200" b="1" dirty="0"/>
              <a:t>Cluster of </a:t>
            </a:r>
            <a:r>
              <a:rPr lang="en-US" sz="1200" b="1" i="1" dirty="0"/>
              <a:t>E. Coli </a:t>
            </a:r>
            <a:r>
              <a:rPr lang="en-US" sz="1200" b="1" dirty="0"/>
              <a:t>bacteria (magnified 10,000 x)</a:t>
            </a:r>
          </a:p>
        </p:txBody>
      </p:sp>
      <p:pic>
        <p:nvPicPr>
          <p:cNvPr id="8" name="Picture 7">
            <a:extLst>
              <a:ext uri="{FF2B5EF4-FFF2-40B4-BE49-F238E27FC236}">
                <a16:creationId xmlns:a16="http://schemas.microsoft.com/office/drawing/2014/main" id="{DE819FB3-D1A6-49C1-9956-969626ED105E}"/>
              </a:ext>
            </a:extLst>
          </p:cNvPr>
          <p:cNvPicPr>
            <a:picLocks noChangeAspect="1"/>
          </p:cNvPicPr>
          <p:nvPr/>
        </p:nvPicPr>
        <p:blipFill>
          <a:blip r:embed="rId5"/>
          <a:stretch>
            <a:fillRect/>
          </a:stretch>
        </p:blipFill>
        <p:spPr>
          <a:xfrm>
            <a:off x="6023556" y="4180447"/>
            <a:ext cx="1537601" cy="1448769"/>
          </a:xfrm>
          <a:prstGeom prst="rect">
            <a:avLst/>
          </a:prstGeom>
        </p:spPr>
      </p:pic>
      <p:sp>
        <p:nvSpPr>
          <p:cNvPr id="3" name="Rectangle 2">
            <a:extLst>
              <a:ext uri="{FF2B5EF4-FFF2-40B4-BE49-F238E27FC236}">
                <a16:creationId xmlns:a16="http://schemas.microsoft.com/office/drawing/2014/main" id="{0F778715-A021-4A01-ACA3-8B412F8D7A71}"/>
              </a:ext>
            </a:extLst>
          </p:cNvPr>
          <p:cNvSpPr/>
          <p:nvPr/>
        </p:nvSpPr>
        <p:spPr>
          <a:xfrm>
            <a:off x="6098576" y="5629216"/>
            <a:ext cx="1387559" cy="338554"/>
          </a:xfrm>
          <a:prstGeom prst="rect">
            <a:avLst/>
          </a:prstGeom>
        </p:spPr>
        <p:txBody>
          <a:bodyPr wrap="none">
            <a:spAutoFit/>
          </a:bodyPr>
          <a:lstStyle/>
          <a:p>
            <a:r>
              <a:rPr lang="en-US" sz="1600" b="1" dirty="0"/>
              <a:t>Norwalk Virus</a:t>
            </a:r>
          </a:p>
        </p:txBody>
      </p:sp>
      <p:pic>
        <p:nvPicPr>
          <p:cNvPr id="9" name="Picture 8">
            <a:extLst>
              <a:ext uri="{FF2B5EF4-FFF2-40B4-BE49-F238E27FC236}">
                <a16:creationId xmlns:a16="http://schemas.microsoft.com/office/drawing/2014/main" id="{30A7C872-EAD5-4A94-9009-9DC04598C71D}"/>
              </a:ext>
            </a:extLst>
          </p:cNvPr>
          <p:cNvPicPr>
            <a:picLocks noChangeAspect="1"/>
          </p:cNvPicPr>
          <p:nvPr/>
        </p:nvPicPr>
        <p:blipFill>
          <a:blip r:embed="rId6"/>
          <a:stretch>
            <a:fillRect/>
          </a:stretch>
        </p:blipFill>
        <p:spPr>
          <a:xfrm>
            <a:off x="4085932" y="4401730"/>
            <a:ext cx="997332" cy="1227486"/>
          </a:xfrm>
          <a:prstGeom prst="rect">
            <a:avLst/>
          </a:prstGeom>
        </p:spPr>
      </p:pic>
      <p:sp>
        <p:nvSpPr>
          <p:cNvPr id="10" name="Rectangle 9">
            <a:extLst>
              <a:ext uri="{FF2B5EF4-FFF2-40B4-BE49-F238E27FC236}">
                <a16:creationId xmlns:a16="http://schemas.microsoft.com/office/drawing/2014/main" id="{B7DE6784-A764-43D1-AC17-890BDBCF0CB2}"/>
              </a:ext>
            </a:extLst>
          </p:cNvPr>
          <p:cNvSpPr/>
          <p:nvPr/>
        </p:nvSpPr>
        <p:spPr>
          <a:xfrm>
            <a:off x="3227684" y="5629216"/>
            <a:ext cx="2627971" cy="738664"/>
          </a:xfrm>
          <a:prstGeom prst="rect">
            <a:avLst/>
          </a:prstGeom>
        </p:spPr>
        <p:txBody>
          <a:bodyPr wrap="square">
            <a:spAutoFit/>
          </a:bodyPr>
          <a:lstStyle/>
          <a:p>
            <a:pPr algn="ctr"/>
            <a:r>
              <a:rPr lang="en-US" sz="1400" b="1" dirty="0"/>
              <a:t>A </a:t>
            </a:r>
            <a:r>
              <a:rPr lang="en-US" sz="1400" b="1" i="1" dirty="0"/>
              <a:t>Legionella pneumophilia </a:t>
            </a:r>
            <a:r>
              <a:rPr lang="en-US" sz="1400" b="1" dirty="0"/>
              <a:t>bacterium (green) caught by an amoeba (orange)</a:t>
            </a:r>
          </a:p>
        </p:txBody>
      </p:sp>
      <p:sp>
        <p:nvSpPr>
          <p:cNvPr id="12" name="TextBox 11">
            <a:extLst>
              <a:ext uri="{FF2B5EF4-FFF2-40B4-BE49-F238E27FC236}">
                <a16:creationId xmlns:a16="http://schemas.microsoft.com/office/drawing/2014/main" id="{E7DCE40F-F8FD-4C65-AEBE-A9D315AF5C92}"/>
              </a:ext>
            </a:extLst>
          </p:cNvPr>
          <p:cNvSpPr txBox="1"/>
          <p:nvPr/>
        </p:nvSpPr>
        <p:spPr>
          <a:xfrm>
            <a:off x="239151" y="6126163"/>
            <a:ext cx="2627971" cy="369332"/>
          </a:xfrm>
          <a:prstGeom prst="rect">
            <a:avLst/>
          </a:prstGeom>
          <a:noFill/>
        </p:spPr>
        <p:txBody>
          <a:bodyPr wrap="square" rtlCol="0">
            <a:spAutoFit/>
          </a:bodyPr>
          <a:lstStyle/>
          <a:p>
            <a:r>
              <a:rPr lang="en-US" dirty="0"/>
              <a:t>WB 1-1 and 1-2</a:t>
            </a:r>
          </a:p>
        </p:txBody>
      </p:sp>
    </p:spTree>
    <p:custDataLst>
      <p:tags r:id="rId1"/>
    </p:custDataLst>
    <p:extLst>
      <p:ext uri="{BB962C8B-B14F-4D97-AF65-F5344CB8AC3E}">
        <p14:creationId xmlns:p14="http://schemas.microsoft.com/office/powerpoint/2010/main" val="2953515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7803B09052D468E9557076442FAB9" ma:contentTypeVersion="16" ma:contentTypeDescription="Create a new document." ma:contentTypeScope="" ma:versionID="97a989846e0c0697510bcf91c890603f">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c695cde-bc60-442e-ba0c-330988b19ac4" xmlns:ns6="b5511b39-d3b5-4f41-b43b-d977582790d4" targetNamespace="http://schemas.microsoft.com/office/2006/metadata/properties" ma:root="true" ma:fieldsID="7d5222ce5454368fabe8cff74a45bec5" ns1:_="" ns2:_="" ns3:_="" ns4:_="" ns5:_="" ns6:_="">
    <xsd:import namespace="http://schemas.microsoft.com/sharepoint/v3"/>
    <xsd:import namespace="4ffa91fb-a0ff-4ac5-b2db-65c790d184a4"/>
    <xsd:import namespace="http://schemas.microsoft.com/sharepoint.v3"/>
    <xsd:import namespace="http://schemas.microsoft.com/sharepoint/v3/fields"/>
    <xsd:import namespace="6c695cde-bc60-442e-ba0c-330988b19ac4"/>
    <xsd:import namespace="b5511b39-d3b5-4f41-b43b-d977582790d4"/>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DateTaken" minOccurs="0"/>
                <xsd:element ref="ns6:Resource_x0020_Type" minOccurs="0"/>
                <xsd:element ref="ns6:MediaServiceAutoTags" minOccurs="0"/>
                <xsd:element ref="ns6:MediaServiceOCR" minOccurs="0"/>
                <xsd:element ref="ns6:MediaServiceLocation" minOccurs="0"/>
                <xsd:element ref="ns6:MediaServiceGenerationTime" minOccurs="0"/>
                <xsd:element ref="ns6:MediaServiceEventHashCode"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4f9f4d8f-5ec6-47f8-bd7c-6364b55befdb}" ma:internalName="TaxCatchAllLabel" ma:readOnly="true" ma:showField="CatchAllDataLabel" ma:web="6c695cde-bc60-442e-ba0c-330988b19ac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4f9f4d8f-5ec6-47f8-bd7c-6364b55befdb}" ma:internalName="TaxCatchAll" ma:showField="CatchAllData" ma:web="6c695cde-bc60-442e-ba0c-330988b19ac4">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695cde-bc60-442e-ba0c-330988b19ac4"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11b39-d3b5-4f41-b43b-d977582790d4"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Resource_x0020_Type" ma:index="34" nillable="true" ma:displayName="Resource Type" ma:internalName="Resource_x0020_Type">
      <xsd:simpleType>
        <xsd:restriction base="dms:Text">
          <xsd:maxLength value="255"/>
        </xsd:restriction>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2021-09-27T18:26:56+00:00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source_x0020_Type xmlns="b5511b39-d3b5-4f41-b43b-d977582790d4" xsi:nil="true"/>
  </documentManagement>
</p:properties>
</file>

<file path=customXml/itemProps1.xml><?xml version="1.0" encoding="utf-8"?>
<ds:datastoreItem xmlns:ds="http://schemas.openxmlformats.org/officeDocument/2006/customXml" ds:itemID="{B03B27AD-9A87-46A6-9535-21708BC34E5C}"/>
</file>

<file path=customXml/itemProps2.xml><?xml version="1.0" encoding="utf-8"?>
<ds:datastoreItem xmlns:ds="http://schemas.openxmlformats.org/officeDocument/2006/customXml" ds:itemID="{E23C7ABD-915A-4AD3-A957-712E7CDFDF70}"/>
</file>

<file path=customXml/itemProps3.xml><?xml version="1.0" encoding="utf-8"?>
<ds:datastoreItem xmlns:ds="http://schemas.openxmlformats.org/officeDocument/2006/customXml" ds:itemID="{8722832F-3D26-4244-833A-AB3E0A785EF5}"/>
</file>

<file path=customXml/itemProps4.xml><?xml version="1.0" encoding="utf-8"?>
<ds:datastoreItem xmlns:ds="http://schemas.openxmlformats.org/officeDocument/2006/customXml" ds:itemID="{ADD6F0A4-7E8E-48A0-BD16-16F42C46E726}"/>
</file>

<file path=docProps/app.xml><?xml version="1.0" encoding="utf-8"?>
<Properties xmlns="http://schemas.openxmlformats.org/officeDocument/2006/extended-properties" xmlns:vt="http://schemas.openxmlformats.org/officeDocument/2006/docPropsVTypes">
  <TotalTime>19626</TotalTime>
  <Words>2927</Words>
  <Application>Microsoft Office PowerPoint</Application>
  <PresentationFormat>On-screen Show (4:3)</PresentationFormat>
  <Paragraphs>410</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1_Office Theme</vt:lpstr>
      <vt:lpstr>2_Office Theme</vt:lpstr>
      <vt:lpstr>PowerPoint Presentation</vt:lpstr>
      <vt:lpstr>Introduction</vt:lpstr>
      <vt:lpstr>Operator Training Agenda</vt:lpstr>
      <vt:lpstr>PowerPoint Presentation</vt:lpstr>
      <vt:lpstr>This lesson will cover…</vt:lpstr>
      <vt:lpstr>Who is affected?</vt:lpstr>
      <vt:lpstr>Background: Distribution Disinfectant Residual</vt:lpstr>
      <vt:lpstr>Background: Distribution System</vt:lpstr>
      <vt:lpstr>Background: Distribution System</vt:lpstr>
      <vt:lpstr>Distribution System: Biofilms</vt:lpstr>
      <vt:lpstr>Background: Distribution System</vt:lpstr>
      <vt:lpstr>Background: Distribution System</vt:lpstr>
      <vt:lpstr>Still a Problem…</vt:lpstr>
      <vt:lpstr>Still a Problem…</vt:lpstr>
      <vt:lpstr>Establishing a New Residual Requirement</vt:lpstr>
      <vt:lpstr>True Detectable Residual</vt:lpstr>
      <vt:lpstr>True Detectable Residual</vt:lpstr>
      <vt:lpstr>Establishing 0.2 mg/L Level</vt:lpstr>
      <vt:lpstr>Establishing 0.2 mg/L</vt:lpstr>
      <vt:lpstr>Establishing 0.2 mg/L</vt:lpstr>
      <vt:lpstr>Establishing 0.2 mg/L</vt:lpstr>
      <vt:lpstr>Establishing 0.2 mg/L</vt:lpstr>
      <vt:lpstr>Overview</vt:lpstr>
      <vt:lpstr>Overview</vt:lpstr>
      <vt:lpstr>Overview</vt:lpstr>
      <vt:lpstr>Key Points</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LT2 ESWTR IMPLEMENTATION</dc:title>
  <dc:creator>Beck, William  S. (DEP-RCOB)</dc:creator>
  <cp:lastModifiedBy>Anderson, Jill</cp:lastModifiedBy>
  <cp:revision>1208</cp:revision>
  <cp:lastPrinted>2018-11-05T15:27:55Z</cp:lastPrinted>
  <dcterms:created xsi:type="dcterms:W3CDTF">2013-06-20T18:36:27Z</dcterms:created>
  <dcterms:modified xsi:type="dcterms:W3CDTF">2019-02-01T13:49:10Z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9F6F73BA-DCC0-4DC8-BC60-98C73E5C5164</vt:lpwstr>
  </property>
  <property fmtid="{D5CDD505-2E9C-101B-9397-08002B2CF9AE}" pid="3" name="ArticulatePath">
    <vt:lpwstr>RTCR Sample Siting Plan Training</vt:lpwstr>
  </property>
  <property fmtid="{D5CDD505-2E9C-101B-9397-08002B2CF9AE}" pid="4" name="ContentTypeId">
    <vt:lpwstr>0x0101007277803B09052D468E9557076442FAB9</vt:lpwstr>
  </property>
</Properties>
</file>