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7.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35.xml" ContentType="application/vnd.openxmlformats-officedocument.presentationml.notesSlide+xml"/>
  <Override PartName="/ppt/notesSlides/notesSlide28.xml" ContentType="application/vnd.openxmlformats-officedocument.presentationml.notesSlide+xml"/>
  <Override PartName="/ppt/notesSlides/notesSlide36.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24.xml" ContentType="application/vnd.openxmlformats-officedocument.presentationml.notesSlide+xml"/>
  <Override PartName="/ppt/notesSlides/notesSlide39.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3.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ppt/tags/tag10.xml" ContentType="application/vnd.openxmlformats-officedocument.presentationml.tags+xml"/>
  <Override PartName="/ppt/tags/tag2.xml" ContentType="application/vnd.openxmlformats-officedocument.presentationml.tags+xml"/>
  <Override PartName="/ppt/tags/tag9.xml" ContentType="application/vnd.openxmlformats-officedocument.presentationml.tags+xml"/>
  <Override PartName="/ppt/tags/tag11.xml" ContentType="application/vnd.openxmlformats-officedocument.presentationml.tags+xml"/>
  <Override PartName="/ppt/tags/tag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12.xml" ContentType="application/vnd.openxmlformats-officedocument.presentationml.tags+xml"/>
  <Override PartName="/ppt/tags/tag7.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67" r:id="rId4"/>
    <p:sldId id="271" r:id="rId5"/>
    <p:sldId id="302" r:id="rId6"/>
    <p:sldId id="351" r:id="rId7"/>
    <p:sldId id="301" r:id="rId8"/>
    <p:sldId id="321" r:id="rId9"/>
    <p:sldId id="324" r:id="rId10"/>
    <p:sldId id="325" r:id="rId11"/>
    <p:sldId id="326" r:id="rId12"/>
    <p:sldId id="310" r:id="rId13"/>
    <p:sldId id="311" r:id="rId14"/>
    <p:sldId id="312" r:id="rId15"/>
    <p:sldId id="309" r:id="rId16"/>
    <p:sldId id="328" r:id="rId17"/>
    <p:sldId id="329" r:id="rId18"/>
    <p:sldId id="330" r:id="rId19"/>
    <p:sldId id="327" r:id="rId20"/>
    <p:sldId id="314" r:id="rId21"/>
    <p:sldId id="276" r:id="rId22"/>
    <p:sldId id="279" r:id="rId23"/>
    <p:sldId id="285" r:id="rId24"/>
    <p:sldId id="315" r:id="rId25"/>
    <p:sldId id="316" r:id="rId26"/>
    <p:sldId id="293" r:id="rId27"/>
    <p:sldId id="313" r:id="rId28"/>
    <p:sldId id="286" r:id="rId29"/>
    <p:sldId id="308" r:id="rId30"/>
    <p:sldId id="331" r:id="rId31"/>
    <p:sldId id="332" r:id="rId32"/>
    <p:sldId id="333" r:id="rId33"/>
    <p:sldId id="334" r:id="rId34"/>
    <p:sldId id="335" r:id="rId35"/>
    <p:sldId id="336" r:id="rId36"/>
    <p:sldId id="337" r:id="rId37"/>
    <p:sldId id="338" r:id="rId38"/>
    <p:sldId id="339" r:id="rId39"/>
    <p:sldId id="291" r:id="rId40"/>
    <p:sldId id="318" r:id="rId41"/>
    <p:sldId id="340" r:id="rId42"/>
    <p:sldId id="258" r:id="rId43"/>
  </p:sldIdLst>
  <p:sldSz cx="9144000" cy="6858000" type="screen4x3"/>
  <p:notesSz cx="7010400" cy="9296400"/>
  <p:custDataLst>
    <p:tags r:id="rId45"/>
  </p:custDataLst>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14" autoAdjust="0"/>
    <p:restoredTop sz="65497" autoAdjust="0"/>
  </p:normalViewPr>
  <p:slideViewPr>
    <p:cSldViewPr>
      <p:cViewPr varScale="1">
        <p:scale>
          <a:sx n="75" d="100"/>
          <a:sy n="75" d="100"/>
        </p:scale>
        <p:origin x="2232" y="60"/>
      </p:cViewPr>
      <p:guideLst>
        <p:guide orient="horz" pos="2160"/>
        <p:guide pos="2880"/>
      </p:guideLst>
    </p:cSldViewPr>
  </p:slideViewPr>
  <p:notesTextViewPr>
    <p:cViewPr>
      <p:scale>
        <a:sx n="3" d="2"/>
        <a:sy n="3" d="2"/>
      </p:scale>
      <p:origin x="0" y="0"/>
    </p:cViewPr>
  </p:notesTextViewPr>
  <p:sorterViewPr>
    <p:cViewPr>
      <p:scale>
        <a:sx n="100" d="100"/>
        <a:sy n="100" d="100"/>
      </p:scale>
      <p:origin x="0" y="-5184"/>
    </p:cViewPr>
  </p:sorterViewPr>
  <p:notesViewPr>
    <p:cSldViewPr>
      <p:cViewPr varScale="1">
        <p:scale>
          <a:sx n="81" d="100"/>
          <a:sy n="81" d="100"/>
        </p:scale>
        <p:origin x="281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3" Type="http://schemas.openxmlformats.org/officeDocument/2006/relationships/customXml" Target="../customXml/item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842D70-8508-471D-AB46-9A891E6213E9}"/>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E65AA71-89B4-48B1-A8F8-9DAEC831DE73}"/>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B6A3A376-9791-429A-93CF-FA5500D8F758}" type="datetimeFigureOut">
              <a:rPr lang="en-US"/>
              <a:pPr>
                <a:defRPr/>
              </a:pPr>
              <a:t>3/4/2019</a:t>
            </a:fld>
            <a:endParaRPr lang="en-US"/>
          </a:p>
        </p:txBody>
      </p:sp>
      <p:sp>
        <p:nvSpPr>
          <p:cNvPr id="4" name="Slide Image Placeholder 3">
            <a:extLst>
              <a:ext uri="{FF2B5EF4-FFF2-40B4-BE49-F238E27FC236}">
                <a16:creationId xmlns:a16="http://schemas.microsoft.com/office/drawing/2014/main" id="{FEADAE7D-D5B7-4FE1-B1CC-5710ED384F34}"/>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073B381-538B-4F0C-94B2-3BD3B6A0E5D0}"/>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C8D05A1-BF7B-4D61-A9BF-1409E816C18A}"/>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C62A07F5-484F-4FF4-883A-8A8439C355D6}"/>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F6FB2A-C012-4A07-B29D-C1CA2F6D842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we will be covering compliance with DRR.</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1</a:t>
            </a:fld>
            <a:endParaRPr lang="en-US" altLang="en-US"/>
          </a:p>
        </p:txBody>
      </p:sp>
    </p:spTree>
    <p:extLst>
      <p:ext uri="{BB962C8B-B14F-4D97-AF65-F5344CB8AC3E}">
        <p14:creationId xmlns:p14="http://schemas.microsoft.com/office/powerpoint/2010/main" val="630402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one:</a:t>
            </a:r>
          </a:p>
          <a:p>
            <a:pPr marL="0" lvl="0" indent="0">
              <a:buNone/>
            </a:pPr>
            <a:r>
              <a:rPr lang="en-US" sz="1200" dirty="0"/>
              <a:t>A CWS treating a surface water source that serves 30,000 customers and collects 30 total coliform and 30 distribution chlorine samples per month.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Q: How would you determine the number of samples less than 0.2 mg/L in two consecutive months that would cause this system to be out of compliance?</a:t>
            </a:r>
          </a:p>
          <a:p>
            <a:endParaRPr lang="en-US" dirty="0"/>
          </a:p>
          <a:p>
            <a:r>
              <a:rPr lang="en-US" b="1" dirty="0"/>
              <a:t>ADVANCE</a:t>
            </a:r>
          </a:p>
          <a:p>
            <a:r>
              <a:rPr lang="en-US" sz="1200" b="0" dirty="0">
                <a:ea typeface="Calibri" panose="020F0502020204030204" pitchFamily="34" charset="0"/>
                <a:cs typeface="Times New Roman" panose="02020603050405020304" pitchFamily="18" charset="0"/>
              </a:rPr>
              <a:t>It is a SW system, so they can have no more than </a:t>
            </a:r>
            <a:r>
              <a:rPr lang="en-US" sz="1200" b="0" dirty="0"/>
              <a:t>5% of samples per month &lt; 0.2 mg/L for 2 consecutive months.</a:t>
            </a:r>
          </a:p>
          <a:p>
            <a:r>
              <a:rPr lang="en-US" sz="1200" b="0" dirty="0"/>
              <a:t>5% of 30 is 1.5</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Q: And how may samples less than 0.2 mg/L in two consecutive months would cause this system to be out of compliance?</a:t>
            </a:r>
          </a:p>
          <a:p>
            <a:endParaRPr lang="en-US" dirty="0"/>
          </a:p>
          <a:p>
            <a:r>
              <a:rPr lang="en-US" b="1" dirty="0"/>
              <a:t>ADVANCE</a:t>
            </a:r>
          </a:p>
          <a:p>
            <a:r>
              <a:rPr lang="en-US" sz="1200" b="0" dirty="0">
                <a:ea typeface="Calibri" panose="020F0502020204030204" pitchFamily="34" charset="0"/>
                <a:cs typeface="Times New Roman" panose="02020603050405020304" pitchFamily="18" charset="0"/>
              </a:rPr>
              <a:t>2</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10</a:t>
            </a:fld>
            <a:endParaRPr lang="en-US" altLang="en-US"/>
          </a:p>
        </p:txBody>
      </p:sp>
    </p:spTree>
    <p:extLst>
      <p:ext uri="{BB962C8B-B14F-4D97-AF65-F5344CB8AC3E}">
        <p14:creationId xmlns:p14="http://schemas.microsoft.com/office/powerpoint/2010/main" val="105704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413250"/>
          </a:xfrm>
        </p:spPr>
        <p:txBody>
          <a:bodyPr/>
          <a:lstStyle/>
          <a:p>
            <a:r>
              <a:rPr lang="en-US" dirty="0"/>
              <a:t>Third one:</a:t>
            </a:r>
          </a:p>
          <a:p>
            <a:pPr marL="0" lvl="0" indent="0">
              <a:buNone/>
            </a:pPr>
            <a:r>
              <a:rPr lang="en-US" dirty="0"/>
              <a:t>A large CWS with 15 wells, all designated as groundwater, with a population of 75,000 and collecting 80 RTCR and chlorine residual samples per month</a:t>
            </a:r>
            <a:r>
              <a:rPr lang="en-US" sz="120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Q: How would you determine the number of samples less than 0.2 mg/L in two consecutive months that would cause this system to be out of compliance?</a:t>
            </a:r>
          </a:p>
          <a:p>
            <a:endParaRPr lang="en-US" dirty="0"/>
          </a:p>
          <a:p>
            <a:r>
              <a:rPr lang="en-US" b="1" dirty="0"/>
              <a:t>ADVANCE</a:t>
            </a:r>
          </a:p>
          <a:p>
            <a:r>
              <a:rPr lang="en-US" sz="1200" b="0" kern="1200" dirty="0">
                <a:solidFill>
                  <a:schemeClr val="tx1"/>
                </a:solidFill>
                <a:effectLst/>
                <a:latin typeface="+mn-lt"/>
                <a:ea typeface="+mn-ea"/>
                <a:cs typeface="+mn-cs"/>
              </a:rPr>
              <a:t>This is a GW system collecting ≥40/month; they can have no more than 5% of samples per month &lt;0.2 mg/L for 2 consecutive months.</a:t>
            </a:r>
          </a:p>
          <a:p>
            <a:r>
              <a:rPr lang="en-US" sz="1200" b="0" kern="1200" dirty="0">
                <a:solidFill>
                  <a:schemeClr val="tx1"/>
                </a:solidFill>
                <a:effectLst/>
                <a:latin typeface="+mn-lt"/>
                <a:ea typeface="+mn-ea"/>
                <a:cs typeface="+mn-cs"/>
              </a:rPr>
              <a:t>5% of 80 is 4</a:t>
            </a:r>
            <a:endParaRPr lang="en-US" sz="1200" b="0" dirty="0">
              <a:solidFill>
                <a:srgbClr val="FF0000"/>
              </a:solidFill>
            </a:endParaRPr>
          </a:p>
          <a:p>
            <a:endParaRPr lang="en-US" dirty="0"/>
          </a:p>
          <a:p>
            <a:r>
              <a:rPr lang="en-US" dirty="0"/>
              <a:t>Q: How may samples less than 0.2 mg/L in two consecutive months would cause this system to be out of compliance?</a:t>
            </a:r>
          </a:p>
          <a:p>
            <a:endParaRPr lang="en-US" dirty="0"/>
          </a:p>
          <a:p>
            <a:r>
              <a:rPr lang="en-US" b="1" dirty="0"/>
              <a:t>ADVANCE</a:t>
            </a:r>
          </a:p>
          <a:p>
            <a:r>
              <a:rPr lang="en-US" sz="1200" b="0" kern="1200" dirty="0">
                <a:solidFill>
                  <a:schemeClr val="tx1"/>
                </a:solidFill>
                <a:effectLst/>
                <a:latin typeface="+mn-lt"/>
                <a:ea typeface="+mn-ea"/>
                <a:cs typeface="+mn-cs"/>
              </a:rPr>
              <a:t>5</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11</a:t>
            </a:fld>
            <a:endParaRPr lang="en-US" altLang="en-US"/>
          </a:p>
        </p:txBody>
      </p:sp>
    </p:spTree>
    <p:extLst>
      <p:ext uri="{BB962C8B-B14F-4D97-AF65-F5344CB8AC3E}">
        <p14:creationId xmlns:p14="http://schemas.microsoft.com/office/powerpoint/2010/main" val="1743843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67201"/>
            <a:ext cx="6096000" cy="4876800"/>
          </a:xfrm>
        </p:spPr>
        <p:txBody>
          <a:bodyPr/>
          <a:lstStyle/>
          <a:p>
            <a:r>
              <a:rPr lang="en-US" dirty="0"/>
              <a:t>An important note with regard to compliance determinations is that compliance is based on the </a:t>
            </a:r>
            <a:r>
              <a:rPr lang="en-US" b="1" dirty="0"/>
              <a:t>number of samples </a:t>
            </a:r>
            <a:r>
              <a:rPr lang="en-US" dirty="0"/>
              <a:t>collected each month </a:t>
            </a:r>
            <a:r>
              <a:rPr lang="en-US" b="1" dirty="0"/>
              <a:t>as specified in the DRR SSP</a:t>
            </a:r>
            <a:r>
              <a:rPr lang="en-US" dirty="0"/>
              <a:t> for the system.</a:t>
            </a:r>
          </a:p>
          <a:p>
            <a:endParaRPr lang="en-US" dirty="0"/>
          </a:p>
          <a:p>
            <a:r>
              <a:rPr lang="en-US" dirty="0"/>
              <a:t>Any extra samples that the system takes and reports as “D” (distribution) samples are </a:t>
            </a:r>
            <a:r>
              <a:rPr lang="en-US" u="sng" dirty="0"/>
              <a:t>not</a:t>
            </a:r>
            <a:r>
              <a:rPr lang="en-US" dirty="0"/>
              <a:t> counted toward the total number of samples.</a:t>
            </a:r>
          </a:p>
          <a:p>
            <a:endParaRPr lang="en-US" dirty="0"/>
          </a:p>
          <a:p>
            <a:r>
              <a:rPr lang="en-US" dirty="0"/>
              <a:t>The lowest results reported are used for compliance. If 20 samples are required and 25 are reported, the 20 lowest residuals will be used for the compliance determination.</a:t>
            </a:r>
          </a:p>
          <a:p>
            <a:endParaRPr lang="en-US" dirty="0"/>
          </a:p>
          <a:p>
            <a:r>
              <a:rPr lang="en-US" dirty="0"/>
              <a:t>So the 5% compliance determination is not a moving target. It is based only on the number of samples in the SSP for each month and does not change.</a:t>
            </a:r>
          </a:p>
          <a:p>
            <a:endParaRPr lang="en-US" dirty="0"/>
          </a:p>
          <a:p>
            <a:r>
              <a:rPr lang="en-US" b="1" dirty="0"/>
              <a:t>ADVANCE</a:t>
            </a:r>
          </a:p>
          <a:p>
            <a:r>
              <a:rPr lang="en-US" dirty="0"/>
              <a:t>It should be noted that any samples reported as special or “S” samples are not counted toward compliance.</a:t>
            </a:r>
          </a:p>
          <a:p>
            <a:endParaRPr lang="en-US" dirty="0"/>
          </a:p>
          <a:p>
            <a:r>
              <a:rPr lang="en-US" i="1" dirty="0"/>
              <a:t>(Instructor note: if asked, sampling conducted at locations that are not listed on the SSP should be reported as sample type “S”.)</a:t>
            </a:r>
          </a:p>
          <a:p>
            <a:endParaRPr lang="en-US" dirty="0"/>
          </a:p>
          <a:p>
            <a:r>
              <a:rPr lang="en-US" dirty="0"/>
              <a:t>Let’s look at an example…</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12</a:t>
            </a:fld>
            <a:endParaRPr lang="en-US" altLang="en-US"/>
          </a:p>
        </p:txBody>
      </p:sp>
    </p:spTree>
    <p:extLst>
      <p:ext uri="{BB962C8B-B14F-4D97-AF65-F5344CB8AC3E}">
        <p14:creationId xmlns:p14="http://schemas.microsoft.com/office/powerpoint/2010/main" val="260931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6200"/>
            <a:ext cx="4648200" cy="3486150"/>
          </a:xfrm>
        </p:spPr>
      </p:sp>
      <p:sp>
        <p:nvSpPr>
          <p:cNvPr id="3" name="Notes Placeholder 2"/>
          <p:cNvSpPr>
            <a:spLocks noGrp="1"/>
          </p:cNvSpPr>
          <p:nvPr>
            <p:ph type="body" idx="1"/>
          </p:nvPr>
        </p:nvSpPr>
        <p:spPr>
          <a:xfrm>
            <a:off x="152400" y="3562351"/>
            <a:ext cx="6705600" cy="5732462"/>
          </a:xfrm>
        </p:spPr>
        <p:txBody>
          <a:bodyPr/>
          <a:lstStyle/>
          <a:p>
            <a:r>
              <a:rPr lang="en-US" dirty="0"/>
              <a:t>Let’s consider a GW system that has 50 sites listed in their DRR SSP; even if they take and report extra samples, compliance is still based on 50 samples each month.</a:t>
            </a:r>
          </a:p>
          <a:p>
            <a:endParaRPr lang="en-US" dirty="0"/>
          </a:p>
          <a:p>
            <a:r>
              <a:rPr lang="en-US" b="1" dirty="0"/>
              <a:t>ADVANCE</a:t>
            </a:r>
          </a:p>
          <a:p>
            <a:r>
              <a:rPr lang="en-US" dirty="0"/>
              <a:t>During one month, suppose they take extra samples, perhaps due to total coliform check samples, and they report a total of 60 samples. The next month, they take and report 62 samples.</a:t>
            </a:r>
          </a:p>
          <a:p>
            <a:endParaRPr lang="en-US" dirty="0"/>
          </a:p>
          <a:p>
            <a:r>
              <a:rPr lang="en-US" b="1" dirty="0"/>
              <a:t>ADVANCE</a:t>
            </a:r>
          </a:p>
          <a:p>
            <a:r>
              <a:rPr lang="en-US" dirty="0"/>
              <a:t>Compliance is based on the 50 lowest results reported, since 50 is the number of samples indicated in their DRR SSP. </a:t>
            </a:r>
          </a:p>
          <a:p>
            <a:r>
              <a:rPr lang="en-US" dirty="0"/>
              <a:t>Since 5 percent of 50 is 2.5, and there is no such thing as 0.5 or half of a sample, they can have 2 or fewer samples below the minimum in 2 consecutive months and still be in compliance.</a:t>
            </a:r>
          </a:p>
          <a:p>
            <a:endParaRPr lang="en-US" dirty="0"/>
          </a:p>
          <a:p>
            <a:r>
              <a:rPr lang="en-US" b="1" dirty="0"/>
              <a:t>ADVANCE</a:t>
            </a:r>
          </a:p>
          <a:p>
            <a:r>
              <a:rPr lang="en-US" dirty="0"/>
              <a:t>However, since 3 is more than 5% of 50, if they have 3 or more samples below the minimum in 2 consecutive months, they will have a treatment technique violation. </a:t>
            </a:r>
          </a:p>
          <a:p>
            <a:endParaRPr lang="en-US" dirty="0"/>
          </a:p>
          <a:p>
            <a:r>
              <a:rPr lang="en-US" dirty="0"/>
              <a:t>This is an important point, since the way the math works out in an example like this, the extra samples would increase the number they could have below the minimum if they were counted in the total. 5% of 60 is 3, so that would increase the threshold for a treatment technique violation by one sample. But again, compliance for DRR is not a moving target, so it is unaffected by any additional or extra sampling.</a:t>
            </a:r>
          </a:p>
          <a:p>
            <a:endParaRPr lang="en-US" dirty="0"/>
          </a:p>
          <a:p>
            <a:r>
              <a:rPr lang="en-US" dirty="0"/>
              <a:t>Note: If a system wants add sites, they can do that by revising their sampling plan and resubmitting the plan to the Department. Remember in the last lesson we learned that if they want to revise their SSP, the must notify the Department of any revisions, and then they must submit a revised plan to the Department within 30 days of that notification.</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13</a:t>
            </a:fld>
            <a:endParaRPr lang="en-US" altLang="en-US" dirty="0"/>
          </a:p>
        </p:txBody>
      </p:sp>
    </p:spTree>
    <p:extLst>
      <p:ext uri="{BB962C8B-B14F-4D97-AF65-F5344CB8AC3E}">
        <p14:creationId xmlns:p14="http://schemas.microsoft.com/office/powerpoint/2010/main" val="1743516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413250"/>
          </a:xfrm>
        </p:spPr>
        <p:txBody>
          <a:bodyPr/>
          <a:lstStyle/>
          <a:p>
            <a:r>
              <a:rPr lang="en-US" dirty="0"/>
              <a:t>One exception regarding extra samples is if a system conducting grab sampling analyzes more than one sample per day at the same location. </a:t>
            </a:r>
          </a:p>
          <a:p>
            <a:endParaRPr lang="en-US" dirty="0"/>
          </a:p>
          <a:p>
            <a:r>
              <a:rPr lang="en-US" dirty="0"/>
              <a:t>In the last lesson, you learned that in this case, this system should report ALL 4 individual results. </a:t>
            </a:r>
          </a:p>
          <a:p>
            <a:endParaRPr lang="en-US" dirty="0"/>
          </a:p>
          <a:p>
            <a:r>
              <a:rPr lang="en-US" b="1" dirty="0"/>
              <a:t>ADVANCE</a:t>
            </a:r>
          </a:p>
          <a:p>
            <a:r>
              <a:rPr lang="en-US" dirty="0"/>
              <a:t>Multiple grab sample results reported from the same location on the same day will be used to determine a daily average for that location. That daily average will then count as one sample for compliance.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a:t>
            </a:r>
          </a:p>
          <a:p>
            <a:r>
              <a:rPr lang="en-US" dirty="0"/>
              <a:t>So, in this example, the initial reading plus the three follow up samples at location ID 701 are all used to calculate a daily average result of 0.22 mg/L. That one average is used in compliance determinations.</a:t>
            </a:r>
          </a:p>
          <a:p>
            <a:endParaRPr lang="en-US" dirty="0"/>
          </a:p>
          <a:p>
            <a:r>
              <a:rPr lang="en-US" dirty="0"/>
              <a:t>Also note that in this example, since the daily average used for compliance is not &lt;0.2 mg/L, this system does not have a non-compliant result at this location. They do not need to make sure they sample at location ID 701 next month (unless it is already part of their routine sampling schedule to sample there).</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14</a:t>
            </a:fld>
            <a:endParaRPr lang="en-US" altLang="en-US"/>
          </a:p>
        </p:txBody>
      </p:sp>
    </p:spTree>
    <p:extLst>
      <p:ext uri="{BB962C8B-B14F-4D97-AF65-F5344CB8AC3E}">
        <p14:creationId xmlns:p14="http://schemas.microsoft.com/office/powerpoint/2010/main" val="792477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take a few minutes and complete the activity on page 3-5 and 3-6 of your workbook, and then we will review the answers together.</a:t>
            </a:r>
          </a:p>
          <a:p>
            <a:endParaRPr lang="en-US" dirty="0"/>
          </a:p>
          <a:p>
            <a:r>
              <a:rPr lang="en-US" b="1" i="1" dirty="0"/>
              <a:t>Instructor: wait several minutes, then advance slide to begin review of the activity.</a:t>
            </a:r>
          </a:p>
          <a:p>
            <a:endParaRPr lang="en-US" dirty="0"/>
          </a:p>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15</a:t>
            </a:fld>
            <a:endParaRPr lang="en-US" altLang="en-US"/>
          </a:p>
        </p:txBody>
      </p:sp>
    </p:spTree>
    <p:extLst>
      <p:ext uri="{BB962C8B-B14F-4D97-AF65-F5344CB8AC3E}">
        <p14:creationId xmlns:p14="http://schemas.microsoft.com/office/powerpoint/2010/main" val="772362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16</a:t>
            </a:fld>
            <a:endParaRPr lang="en-US" altLang="en-US"/>
          </a:p>
        </p:txBody>
      </p:sp>
    </p:spTree>
    <p:extLst>
      <p:ext uri="{BB962C8B-B14F-4D97-AF65-F5344CB8AC3E}">
        <p14:creationId xmlns:p14="http://schemas.microsoft.com/office/powerpoint/2010/main" val="849863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17</a:t>
            </a:fld>
            <a:endParaRPr lang="en-US" altLang="en-US"/>
          </a:p>
        </p:txBody>
      </p:sp>
    </p:spTree>
    <p:extLst>
      <p:ext uri="{BB962C8B-B14F-4D97-AF65-F5344CB8AC3E}">
        <p14:creationId xmlns:p14="http://schemas.microsoft.com/office/powerpoint/2010/main" val="1247033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18</a:t>
            </a:fld>
            <a:endParaRPr lang="en-US" altLang="en-US"/>
          </a:p>
        </p:txBody>
      </p:sp>
    </p:spTree>
    <p:extLst>
      <p:ext uri="{BB962C8B-B14F-4D97-AF65-F5344CB8AC3E}">
        <p14:creationId xmlns:p14="http://schemas.microsoft.com/office/powerpoint/2010/main" val="2059362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52400"/>
            <a:ext cx="4648200" cy="3486150"/>
          </a:xfrm>
        </p:spPr>
      </p:sp>
      <p:sp>
        <p:nvSpPr>
          <p:cNvPr id="3" name="Notes Placeholder 2"/>
          <p:cNvSpPr>
            <a:spLocks noGrp="1"/>
          </p:cNvSpPr>
          <p:nvPr>
            <p:ph type="body" idx="1"/>
          </p:nvPr>
        </p:nvSpPr>
        <p:spPr>
          <a:xfrm>
            <a:off x="152400" y="3733800"/>
            <a:ext cx="6781800" cy="5410199"/>
          </a:xfrm>
        </p:spPr>
        <p:txBody>
          <a:bodyPr/>
          <a:lstStyle/>
          <a:p>
            <a:r>
              <a:rPr lang="en-US" dirty="0"/>
              <a:t>At this point, we want you to think about your system. We want you to be prepared and know what the threshold number is for your system, that will cause you to have a treatment technique violation.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a:t>
            </a:r>
          </a:p>
          <a:p>
            <a:r>
              <a:rPr lang="en-US" dirty="0"/>
              <a:t>If you know the number of samples that you collect per month for distribution disinfectant residuals, you can determine your treatment technique threshold now.</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a:t>
            </a:r>
          </a:p>
          <a:p>
            <a:r>
              <a:rPr lang="en-US" dirty="0"/>
              <a:t>How many samples below the minimum level of 0.2 mg/L in 2 consecutive months will cause a treatment technique violation at your system?</a:t>
            </a:r>
          </a:p>
          <a:p>
            <a:endParaRPr lang="en-US" dirty="0"/>
          </a:p>
          <a:p>
            <a:r>
              <a:rPr lang="en-US" dirty="0"/>
              <a:t>You all have a bookmark handout that summarizes the monitoring and reporting requirements of DRR. </a:t>
            </a:r>
          </a:p>
          <a:p>
            <a:r>
              <a:rPr lang="en-US" dirty="0"/>
              <a:t>The bookmarks also have compliance information, specific to source type and number of samples per month. Make sure you have the correct one for your system.</a:t>
            </a:r>
          </a:p>
          <a:p>
            <a:endParaRPr lang="en-US" dirty="0"/>
          </a:p>
          <a:p>
            <a:r>
              <a:rPr lang="en-US" b="1"/>
              <a:t>ADVANCE</a:t>
            </a:r>
          </a:p>
          <a:p>
            <a:r>
              <a:rPr lang="en-US"/>
              <a:t>There </a:t>
            </a:r>
            <a:r>
              <a:rPr lang="en-US" dirty="0"/>
              <a:t>is also a table where you can fill in your system specific information, including PWSID, they type of monitoring you conduct (free, total, or both), and the number of samples you collect per month according to your SSP. </a:t>
            </a:r>
          </a:p>
          <a:p>
            <a:endParaRPr lang="en-US" dirty="0"/>
          </a:p>
          <a:p>
            <a:r>
              <a:rPr lang="en-US" dirty="0"/>
              <a:t>In the last space you can enter the number of sample per month in 2 consecutive months that will cause you to have a treatment technique violation.</a:t>
            </a:r>
          </a:p>
          <a:p>
            <a:endParaRPr lang="en-US" dirty="0"/>
          </a:p>
          <a:p>
            <a:r>
              <a:rPr lang="en-US" dirty="0"/>
              <a:t>Then you can keep this as a handy reference at your water system.</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19</a:t>
            </a:fld>
            <a:endParaRPr lang="en-US" altLang="en-US" dirty="0"/>
          </a:p>
        </p:txBody>
      </p:sp>
    </p:spTree>
    <p:extLst>
      <p:ext uri="{BB962C8B-B14F-4D97-AF65-F5344CB8AC3E}">
        <p14:creationId xmlns:p14="http://schemas.microsoft.com/office/powerpoint/2010/main" val="245538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D2EF9DF-B1AA-43CB-B051-3AECE80B92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88CA28B-8182-4B9A-AF6A-A8275B1B7D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By the end of this lesson on compliance, you should be able to…</a:t>
            </a:r>
          </a:p>
          <a:p>
            <a:pPr eaLnBrk="1" hangingPunct="1">
              <a:spcBef>
                <a:spcPct val="0"/>
              </a:spcBef>
            </a:pPr>
            <a:r>
              <a:rPr lang="en-US" altLang="en-US" b="1" i="1" dirty="0"/>
              <a:t>(Instructor: read Objectives)</a:t>
            </a:r>
          </a:p>
        </p:txBody>
      </p:sp>
      <p:sp>
        <p:nvSpPr>
          <p:cNvPr id="15364" name="Slide Number Placeholder 3">
            <a:extLst>
              <a:ext uri="{FF2B5EF4-FFF2-40B4-BE49-F238E27FC236}">
                <a16:creationId xmlns:a16="http://schemas.microsoft.com/office/drawing/2014/main" id="{B9010C61-AABB-4C48-A078-2DA6A97BAA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2819296-4B00-4F7D-BA13-35CCEC110580}" type="slidenum">
              <a:rPr lang="en-US" altLang="en-US"/>
              <a:pPr eaLnBrk="1" hangingPunct="1">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228600"/>
            <a:ext cx="4648200" cy="3486150"/>
          </a:xfrm>
        </p:spPr>
      </p:sp>
      <p:sp>
        <p:nvSpPr>
          <p:cNvPr id="3" name="Notes Placeholder 2"/>
          <p:cNvSpPr>
            <a:spLocks noGrp="1"/>
          </p:cNvSpPr>
          <p:nvPr>
            <p:ph type="body" idx="1"/>
          </p:nvPr>
        </p:nvSpPr>
        <p:spPr>
          <a:xfrm>
            <a:off x="381000" y="3809999"/>
            <a:ext cx="6248400" cy="5334001"/>
          </a:xfrm>
        </p:spPr>
        <p:txBody>
          <a:bodyPr/>
          <a:lstStyle/>
          <a:p>
            <a:r>
              <a:rPr lang="en-US" dirty="0"/>
              <a:t>Let’s now talk about a few additional points regarding compliance.</a:t>
            </a:r>
          </a:p>
          <a:p>
            <a:endParaRPr lang="en-US" dirty="0"/>
          </a:p>
          <a:p>
            <a:r>
              <a:rPr lang="en-US" dirty="0"/>
              <a:t>For any systems required to report both free and total chlorine at any one location, compliance is based on the higher of the two measurements.</a:t>
            </a:r>
          </a:p>
          <a:p>
            <a:endParaRPr lang="en-US" dirty="0"/>
          </a:p>
          <a:p>
            <a:r>
              <a:rPr lang="en-US" dirty="0"/>
              <a:t>When would this be applicable?</a:t>
            </a:r>
          </a:p>
          <a:p>
            <a:endParaRPr lang="en-US" dirty="0"/>
          </a:p>
          <a:p>
            <a:r>
              <a:rPr lang="en-US" b="1" dirty="0"/>
              <a:t>ADVANCE</a:t>
            </a:r>
          </a:p>
          <a:p>
            <a:r>
              <a:rPr lang="en-US" dirty="0"/>
              <a:t>Systems that have mixing zones at interconnections are required to report both free and total chlorine at sampling locations within the mixing zone. Also, systems that </a:t>
            </a:r>
            <a:r>
              <a:rPr lang="en-US" dirty="0" err="1"/>
              <a:t>chloraminate</a:t>
            </a:r>
            <a:r>
              <a:rPr lang="en-US" dirty="0"/>
              <a:t> are required to report both free and total chlorine during a free chlorine burn. </a:t>
            </a:r>
          </a:p>
          <a:p>
            <a:endParaRPr lang="en-US" dirty="0"/>
          </a:p>
          <a:p>
            <a:r>
              <a:rPr lang="en-US" dirty="0"/>
              <a:t>In both of these examples, compliance with the treatment technique requirement of 0.2 mg/L minimum residual is based on the higher of the two results. So if free chlorine is below the minimum but total chlorine is above, the higher total chlorine result is used for compliance.</a:t>
            </a:r>
          </a:p>
          <a:p>
            <a:endParaRPr lang="en-US" dirty="0"/>
          </a:p>
          <a:p>
            <a:r>
              <a:rPr lang="en-US" b="1" dirty="0"/>
              <a:t>ADVANCE</a:t>
            </a:r>
          </a:p>
          <a:p>
            <a:r>
              <a:rPr lang="en-US" dirty="0"/>
              <a:t>Note that this is </a:t>
            </a:r>
            <a:r>
              <a:rPr lang="en-US" b="1" dirty="0"/>
              <a:t>only</a:t>
            </a:r>
            <a:r>
              <a:rPr lang="en-US" dirty="0"/>
              <a:t> applicable to systems that are </a:t>
            </a:r>
            <a:r>
              <a:rPr lang="en-US" b="1" dirty="0"/>
              <a:t>required</a:t>
            </a:r>
            <a:r>
              <a:rPr lang="en-US" dirty="0"/>
              <a:t> to report both. </a:t>
            </a:r>
          </a:p>
          <a:p>
            <a:endParaRPr lang="en-US" dirty="0"/>
          </a:p>
          <a:p>
            <a:r>
              <a:rPr lang="en-US" dirty="0"/>
              <a:t>For example, If a system is required to monitor and report free chlorine, and they report both free and total chlorine, compliance will only be based on their free chlorine result. If their free chlorine is &lt; 0.2 mg/L, it will used for the compliance determination, regardless of whether their total result is &gt;0.2 mg/L.</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20</a:t>
            </a:fld>
            <a:endParaRPr lang="en-US" altLang="en-US"/>
          </a:p>
        </p:txBody>
      </p:sp>
    </p:spTree>
    <p:extLst>
      <p:ext uri="{BB962C8B-B14F-4D97-AF65-F5344CB8AC3E}">
        <p14:creationId xmlns:p14="http://schemas.microsoft.com/office/powerpoint/2010/main" val="483840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sample results below the minimum required level of 0.2 mg/L may result in additional activities…</a:t>
            </a:r>
          </a:p>
          <a:p>
            <a:endParaRPr lang="en-US" dirty="0"/>
          </a:p>
          <a:p>
            <a:r>
              <a:rPr lang="en-US" dirty="0"/>
              <a:t>Any time a water system fails to meet the minimum residual at the </a:t>
            </a:r>
            <a:r>
              <a:rPr lang="en-US" u="sng" dirty="0"/>
              <a:t>same</a:t>
            </a:r>
            <a:r>
              <a:rPr lang="en-US" dirty="0"/>
              <a:t> </a:t>
            </a:r>
            <a:r>
              <a:rPr lang="en-US" u="sng" dirty="0"/>
              <a:t>location</a:t>
            </a:r>
            <a:r>
              <a:rPr lang="en-US" dirty="0"/>
              <a:t> for 2 consecutive months or more, they are required to conduct an investigation to determine the cause and any appropriate corrective actions, and to submit a written report to the Department within 60 days.</a:t>
            </a:r>
          </a:p>
          <a:p>
            <a:endParaRPr lang="en-US" dirty="0"/>
          </a:p>
          <a:p>
            <a:r>
              <a:rPr lang="en-US" dirty="0"/>
              <a:t>You will learn more about the Distribution System Investigations in a later lesson.</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21</a:t>
            </a:fld>
            <a:endParaRPr lang="en-US" altLang="en-US"/>
          </a:p>
        </p:txBody>
      </p:sp>
    </p:spTree>
    <p:extLst>
      <p:ext uri="{BB962C8B-B14F-4D97-AF65-F5344CB8AC3E}">
        <p14:creationId xmlns:p14="http://schemas.microsoft.com/office/powerpoint/2010/main" val="1487611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Instructor Note: If this training is presented after (or only a very short time before) the April 29, 2019 deadline for submitting the written request, please delete this slide prior to the training session.</a:t>
            </a:r>
          </a:p>
          <a:p>
            <a:endParaRPr lang="en-US" b="1" i="1" dirty="0"/>
          </a:p>
          <a:p>
            <a:r>
              <a:rPr lang="en-US" b="1" i="1" dirty="0"/>
              <a:t>Instructor Note:  This information is not in the workbook. </a:t>
            </a:r>
          </a:p>
          <a:p>
            <a:endParaRPr lang="en-US" b="1" i="1" dirty="0"/>
          </a:p>
          <a:p>
            <a:r>
              <a:rPr lang="en-US" dirty="0"/>
              <a:t>Per 109.710(e)(6), the Department can approve an alternate compliance schedule. The water system must submit a written request to the Department, and include supporting documentation for the request. The deadline to submit a request is one year after the effective date of the rule, April 29, 2019. </a:t>
            </a:r>
          </a:p>
          <a:p>
            <a:endParaRPr lang="en-US" dirty="0"/>
          </a:p>
          <a:p>
            <a:r>
              <a:rPr lang="en-US" dirty="0"/>
              <a:t>The applicability of this would be if a water systems knows that they will have difficulty meeting the minimum residual, and they are planning on making physical improvements in the distribution system, such as booster chlorination, a tank mixing system, etc. The Department’s approval should be via a signed document such as a Consent Order and Agreement.</a:t>
            </a:r>
          </a:p>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22</a:t>
            </a:fld>
            <a:endParaRPr lang="en-US" altLang="en-US"/>
          </a:p>
        </p:txBody>
      </p:sp>
    </p:spTree>
    <p:extLst>
      <p:ext uri="{BB962C8B-B14F-4D97-AF65-F5344CB8AC3E}">
        <p14:creationId xmlns:p14="http://schemas.microsoft.com/office/powerpoint/2010/main" val="1552056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discuss the types of violations systems can incur relative to the DRR.</a:t>
            </a:r>
          </a:p>
          <a:p>
            <a:endParaRPr lang="en-US" dirty="0"/>
          </a:p>
          <a:p>
            <a:r>
              <a:rPr lang="en-US" dirty="0"/>
              <a:t>First we will talk about treatment technique violations. Any time any water system violates the treatment technique, as described earlier in this lesson, a treatment technique violation is generated.</a:t>
            </a:r>
          </a:p>
          <a:p>
            <a:endParaRPr lang="en-US" dirty="0"/>
          </a:p>
          <a:p>
            <a:r>
              <a:rPr lang="en-US" dirty="0"/>
              <a:t>So, for GW systems collecting &lt; 40 samples per month, this is any time they have 2 or more samples less than the minimum residual of 0.2 mg/L in 2 consecutive months. </a:t>
            </a:r>
          </a:p>
          <a:p>
            <a:endParaRPr lang="en-US" dirty="0"/>
          </a:p>
          <a:p>
            <a:r>
              <a:rPr lang="en-US" dirty="0"/>
              <a:t>For all other systems, including GW systems collecting &gt;/= 40 samples per month, and any SW/GUDI system (regardless of the number of samples required per month), this occurs any time they have more than 5% of their monthly samples less than the minimum for 2 consecutive months.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a:t>
            </a:r>
          </a:p>
          <a:p>
            <a:r>
              <a:rPr lang="en-US" dirty="0"/>
              <a:t>If a system incurs a treatment technique violation, they are required to notify the Department within one hour, per 109.701(a)(3). They are also required to issue Tier 2 PN according to 109.409.</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23</a:t>
            </a:fld>
            <a:endParaRPr lang="en-US" altLang="en-US"/>
          </a:p>
        </p:txBody>
      </p:sp>
    </p:spTree>
    <p:extLst>
      <p:ext uri="{BB962C8B-B14F-4D97-AF65-F5344CB8AC3E}">
        <p14:creationId xmlns:p14="http://schemas.microsoft.com/office/powerpoint/2010/main" val="3178537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discussing the treatment technique for 2 consecutive months with residuals less than 0.2 mg/L.</a:t>
            </a:r>
          </a:p>
          <a:p>
            <a:endParaRPr lang="en-US" dirty="0"/>
          </a:p>
          <a:p>
            <a:r>
              <a:rPr lang="en-US" dirty="0"/>
              <a:t>But what happens if the 3</a:t>
            </a:r>
            <a:r>
              <a:rPr lang="en-US" baseline="30000" dirty="0"/>
              <a:t>rd</a:t>
            </a:r>
            <a:r>
              <a:rPr lang="en-US" dirty="0"/>
              <a:t> and subsequent months still have more than the allowable number of samples below the minimum?</a:t>
            </a:r>
          </a:p>
          <a:p>
            <a:endParaRPr lang="en-US" dirty="0"/>
          </a:p>
          <a:p>
            <a:r>
              <a:rPr lang="en-US" b="1" dirty="0"/>
              <a:t>ADVANCE</a:t>
            </a:r>
          </a:p>
          <a:p>
            <a:r>
              <a:rPr lang="en-US" dirty="0"/>
              <a:t>In this case, a new TT violation is incurred each month, requiring a new PN</a:t>
            </a:r>
          </a:p>
          <a:p>
            <a:endParaRPr lang="en-US" dirty="0"/>
          </a:p>
          <a:p>
            <a:r>
              <a:rPr lang="en-US" b="1" dirty="0"/>
              <a:t>ADVANCE</a:t>
            </a:r>
          </a:p>
          <a:p>
            <a:r>
              <a:rPr lang="en-US" dirty="0"/>
              <a:t>This is because the PWS remains in violation until they have at least one month in compliance. Therefore, if months 1 and 2 cause a TT violation, and month 3 does not show that the system is in compliance, then months 2 and 3 will cause a new TT violation, and so on.</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24</a:t>
            </a:fld>
            <a:endParaRPr lang="en-US" altLang="en-US"/>
          </a:p>
        </p:txBody>
      </p:sp>
    </p:spTree>
    <p:extLst>
      <p:ext uri="{BB962C8B-B14F-4D97-AF65-F5344CB8AC3E}">
        <p14:creationId xmlns:p14="http://schemas.microsoft.com/office/powerpoint/2010/main" val="2698251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16425"/>
            <a:ext cx="5638800" cy="4651375"/>
          </a:xfrm>
        </p:spPr>
        <p:txBody>
          <a:bodyPr/>
          <a:lstStyle/>
          <a:p>
            <a:r>
              <a:rPr lang="en-US" dirty="0"/>
              <a:t>Let’s look at an example…</a:t>
            </a:r>
          </a:p>
          <a:p>
            <a:r>
              <a:rPr lang="en-US" dirty="0"/>
              <a:t>For a GW system that collects &lt;40 samples per month, they are out of compliance if they have more than 1 sample below the minimum in 2 consecutive months.</a:t>
            </a:r>
          </a:p>
          <a:p>
            <a:r>
              <a:rPr lang="en-US" dirty="0"/>
              <a:t>So with these results for July and August…</a:t>
            </a:r>
          </a:p>
          <a:p>
            <a:r>
              <a:rPr lang="en-US" b="1" dirty="0"/>
              <a:t>ADVANCE</a:t>
            </a:r>
          </a:p>
          <a:p>
            <a:r>
              <a:rPr lang="en-US" dirty="0"/>
              <a:t>We have 2 results that are &lt; 0.2 mg/L in July…</a:t>
            </a:r>
          </a:p>
          <a:p>
            <a:r>
              <a:rPr lang="en-US" b="1" dirty="0"/>
              <a:t>ADVANCE</a:t>
            </a:r>
            <a:r>
              <a:rPr lang="en-US" dirty="0"/>
              <a:t> </a:t>
            </a:r>
          </a:p>
          <a:p>
            <a:r>
              <a:rPr lang="en-US" dirty="0"/>
              <a:t>and 2 that are &lt; 0.2 mg/L in August. </a:t>
            </a:r>
          </a:p>
          <a:p>
            <a:r>
              <a:rPr lang="en-US" b="1" dirty="0"/>
              <a:t>ADVANCE</a:t>
            </a:r>
          </a:p>
          <a:p>
            <a:r>
              <a:rPr lang="en-US" dirty="0"/>
              <a:t>So at this point we have a TT violation.</a:t>
            </a:r>
          </a:p>
          <a:p>
            <a:r>
              <a:rPr lang="en-US" b="1" dirty="0"/>
              <a:t>ADVANCE</a:t>
            </a:r>
          </a:p>
          <a:p>
            <a:r>
              <a:rPr lang="en-US" dirty="0"/>
              <a:t>If these are the September results…</a:t>
            </a:r>
          </a:p>
          <a:p>
            <a:r>
              <a:rPr lang="en-US" b="1" dirty="0"/>
              <a:t>ADVANCE</a:t>
            </a:r>
          </a:p>
          <a:p>
            <a:r>
              <a:rPr lang="en-US" dirty="0"/>
              <a:t>Now we have 2 in September that are &lt; 0.2 mg/L.</a:t>
            </a:r>
          </a:p>
          <a:p>
            <a:r>
              <a:rPr lang="en-US" dirty="0"/>
              <a:t>Since they have not shown that they are back in compliance…</a:t>
            </a:r>
          </a:p>
          <a:p>
            <a:r>
              <a:rPr lang="en-US" b="1" dirty="0"/>
              <a:t>ADVANCE</a:t>
            </a:r>
          </a:p>
          <a:p>
            <a:r>
              <a:rPr lang="en-US" dirty="0"/>
              <a:t>A new TT violation is incurred as a result of the 2 consecutive months of August and September with more that 1 sample less that the minimum.</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25</a:t>
            </a:fld>
            <a:endParaRPr lang="en-US" altLang="en-US"/>
          </a:p>
        </p:txBody>
      </p:sp>
    </p:spTree>
    <p:extLst>
      <p:ext uri="{BB962C8B-B14F-4D97-AF65-F5344CB8AC3E}">
        <p14:creationId xmlns:p14="http://schemas.microsoft.com/office/powerpoint/2010/main" val="1488689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6425"/>
            <a:ext cx="6248400" cy="4727575"/>
          </a:xfrm>
        </p:spPr>
        <p:txBody>
          <a:bodyPr/>
          <a:lstStyle/>
          <a:p>
            <a:r>
              <a:rPr lang="en-US" dirty="0"/>
              <a:t>There are also several monitoring and reporting violations a system could potentially incur related to DRR.</a:t>
            </a:r>
          </a:p>
          <a:p>
            <a:endParaRPr lang="en-US" dirty="0"/>
          </a:p>
          <a:p>
            <a:r>
              <a:rPr lang="en-US" dirty="0"/>
              <a:t>There are 5 ways in which a system can monitor incorrectly. </a:t>
            </a:r>
          </a:p>
          <a:p>
            <a:pPr marL="171450" indent="-171450">
              <a:buFont typeface="Arial" panose="020B0604020202020204" pitchFamily="34" charset="0"/>
              <a:buChar char="•"/>
            </a:pPr>
            <a:r>
              <a:rPr lang="en-US" dirty="0"/>
              <a:t>One is if they do not collect the required number of </a:t>
            </a:r>
            <a:r>
              <a:rPr lang="en-US" u="sng" dirty="0"/>
              <a:t>monthly</a:t>
            </a:r>
            <a:r>
              <a:rPr lang="en-US" dirty="0"/>
              <a:t> disinfectant residual samples. </a:t>
            </a:r>
          </a:p>
          <a:p>
            <a:pPr marL="171450" indent="-171450">
              <a:buFont typeface="Arial" panose="020B0604020202020204" pitchFamily="34" charset="0"/>
              <a:buChar char="•"/>
            </a:pPr>
            <a:r>
              <a:rPr lang="en-US" dirty="0"/>
              <a:t>Another is if they do not collect a </a:t>
            </a:r>
            <a:r>
              <a:rPr lang="en-US" u="sng" dirty="0"/>
              <a:t>weekly</a:t>
            </a:r>
            <a:r>
              <a:rPr lang="en-US" dirty="0"/>
              <a:t> sample in one or more weeks during the month. </a:t>
            </a:r>
          </a:p>
          <a:p>
            <a:pPr marL="171450" indent="-171450">
              <a:buFont typeface="Arial" panose="020B0604020202020204" pitchFamily="34" charset="0"/>
              <a:buChar char="•"/>
            </a:pPr>
            <a:r>
              <a:rPr lang="en-US" dirty="0"/>
              <a:t>Third is if they have a location ID that is below the minimum of 0.2 mg/L one month and they fail to monitor at that location the following month.</a:t>
            </a:r>
          </a:p>
          <a:p>
            <a:pPr marL="171450" indent="-171450">
              <a:buFont typeface="Arial" panose="020B0604020202020204" pitchFamily="34" charset="0"/>
              <a:buChar char="•"/>
            </a:pPr>
            <a:r>
              <a:rPr lang="en-US" dirty="0"/>
              <a:t>Fourth is if they fail to monitor the correct contaminant (i.e. free v. total). Since PADWIS will be looking for a specific contaminant code, if they monitor and report for the wrong contaminant, it will trigger a non-monitoring violation.</a:t>
            </a:r>
          </a:p>
          <a:p>
            <a:pPr marL="171450" indent="-171450">
              <a:buFont typeface="Arial" panose="020B0604020202020204" pitchFamily="34" charset="0"/>
              <a:buChar char="•"/>
            </a:pPr>
            <a:r>
              <a:rPr lang="en-US" dirty="0"/>
              <a:t>And fifth is if they fail to monitor according to their DRR SSP.</a:t>
            </a:r>
          </a:p>
          <a:p>
            <a:endParaRPr lang="en-US" dirty="0"/>
          </a:p>
          <a:p>
            <a:r>
              <a:rPr lang="en-US" dirty="0"/>
              <a:t>For these missed monitoring violations, Tier 3 PN is required.</a:t>
            </a:r>
          </a:p>
          <a:p>
            <a:endParaRPr lang="en-US" dirty="0"/>
          </a:p>
          <a:p>
            <a:r>
              <a:rPr lang="en-US" dirty="0"/>
              <a:t>More information on PN will be presented in a later lesson.</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26</a:t>
            </a:fld>
            <a:endParaRPr lang="en-US" altLang="en-US"/>
          </a:p>
        </p:txBody>
      </p:sp>
    </p:spTree>
    <p:extLst>
      <p:ext uri="{BB962C8B-B14F-4D97-AF65-F5344CB8AC3E}">
        <p14:creationId xmlns:p14="http://schemas.microsoft.com/office/powerpoint/2010/main" val="1986617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potential monitoring and reporting violations include:</a:t>
            </a:r>
          </a:p>
          <a:p>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If they fail to develop a nitrification control plan. More information on nitrification control plans will be presented in the last lesson.</a:t>
            </a:r>
            <a:endParaRPr lang="en-US" b="1" i="1" dirty="0"/>
          </a:p>
          <a:p>
            <a:endParaRPr lang="en-US" dirty="0"/>
          </a:p>
          <a:p>
            <a:pPr marL="171450" indent="-171450">
              <a:buFont typeface="Arial" panose="020B0604020202020204" pitchFamily="34" charset="0"/>
              <a:buChar char="•"/>
            </a:pPr>
            <a:r>
              <a:rPr lang="en-US" dirty="0"/>
              <a:t>If they fail to submit a SSP for DRR by the deadline. This includes the 30 day deadline to submit any revisions to their plan. </a:t>
            </a:r>
          </a:p>
          <a:p>
            <a:endParaRPr lang="en-US" dirty="0"/>
          </a:p>
          <a:p>
            <a:pPr marL="171450" indent="-171450">
              <a:buFont typeface="Arial" panose="020B0604020202020204" pitchFamily="34" charset="0"/>
              <a:buChar char="•"/>
            </a:pPr>
            <a:r>
              <a:rPr lang="en-US" dirty="0"/>
              <a:t>If they fail to submit a Distribution System Investigation report by the deadline. More info on DSIs will be presented in a later lesson.</a:t>
            </a:r>
          </a:p>
          <a:p>
            <a:endParaRPr lang="en-US" dirty="0"/>
          </a:p>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27</a:t>
            </a:fld>
            <a:endParaRPr lang="en-US" altLang="en-US"/>
          </a:p>
        </p:txBody>
      </p:sp>
    </p:spTree>
    <p:extLst>
      <p:ext uri="{BB962C8B-B14F-4D97-AF65-F5344CB8AC3E}">
        <p14:creationId xmlns:p14="http://schemas.microsoft.com/office/powerpoint/2010/main" val="460619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also be noted that a failure to follow an approved method for chlorine residual monitoring, which is an accreditation-by-rule (ABR) parameter is a violation of 109.304(a). If a water system is not following the required quality control procedures of Method 334.0, sanitarians will be begin documenting this as a violation as of April 29, 2019, which is the same as the effective date of the monitoring requirements and compliance determinations. </a:t>
            </a:r>
          </a:p>
          <a:p>
            <a:endParaRPr lang="en-US" dirty="0"/>
          </a:p>
          <a:p>
            <a:endParaRPr lang="en-US" dirty="0"/>
          </a:p>
          <a:p>
            <a:r>
              <a:rPr lang="en-US" b="1" i="1" dirty="0"/>
              <a:t>Instructor note: If asked – a water system that has low results cannot claim that because they are not M334 compliant, their low results are not valid.</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28</a:t>
            </a:fld>
            <a:endParaRPr lang="en-US" altLang="en-US"/>
          </a:p>
        </p:txBody>
      </p:sp>
    </p:spTree>
    <p:extLst>
      <p:ext uri="{BB962C8B-B14F-4D97-AF65-F5344CB8AC3E}">
        <p14:creationId xmlns:p14="http://schemas.microsoft.com/office/powerpoint/2010/main" val="2580942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take some time to work through the Compliance Determination scenarios in your workbook on page 3-9 through 3-11. We will review the answers together.</a:t>
            </a:r>
          </a:p>
          <a:p>
            <a:endParaRPr lang="en-US" dirty="0"/>
          </a:p>
          <a:p>
            <a:r>
              <a:rPr lang="en-US" b="1" i="1" dirty="0"/>
              <a:t>Instructor: wait several minutes, then advance to the next slide to begin review of the activity.</a:t>
            </a:r>
          </a:p>
          <a:p>
            <a:endParaRPr lang="en-US" b="1" i="1" dirty="0"/>
          </a:p>
          <a:p>
            <a:r>
              <a:rPr lang="en-US" b="1" i="1" dirty="0"/>
              <a:t>Instructor note: If time is running short for this lesson, you can instruct participants to work on just two (or one) of the scenarios, and then go over the answers; then do the last one (or two) as a full group.</a:t>
            </a:r>
            <a:endParaRPr lang="en-US" dirty="0"/>
          </a:p>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29</a:t>
            </a:fld>
            <a:endParaRPr lang="en-US" altLang="en-US"/>
          </a:p>
        </p:txBody>
      </p:sp>
    </p:spTree>
    <p:extLst>
      <p:ext uri="{BB962C8B-B14F-4D97-AF65-F5344CB8AC3E}">
        <p14:creationId xmlns:p14="http://schemas.microsoft.com/office/powerpoint/2010/main" val="409882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04800"/>
            <a:ext cx="4648200" cy="3486150"/>
          </a:xfrm>
        </p:spPr>
      </p:sp>
      <p:sp>
        <p:nvSpPr>
          <p:cNvPr id="3" name="Notes Placeholder 2"/>
          <p:cNvSpPr>
            <a:spLocks noGrp="1"/>
          </p:cNvSpPr>
          <p:nvPr>
            <p:ph type="body" idx="1"/>
          </p:nvPr>
        </p:nvSpPr>
        <p:spPr>
          <a:xfrm>
            <a:off x="152400" y="3886200"/>
            <a:ext cx="6705600" cy="5257800"/>
          </a:xfrm>
        </p:spPr>
        <p:txBody>
          <a:bodyPr/>
          <a:lstStyle/>
          <a:p>
            <a:r>
              <a:rPr lang="en-US" dirty="0"/>
              <a:t>DRR compliance is based on a treatment technique requirement.</a:t>
            </a:r>
          </a:p>
          <a:p>
            <a:endParaRPr lang="en-US" dirty="0"/>
          </a:p>
          <a:p>
            <a:r>
              <a:rPr lang="en-US" dirty="0"/>
              <a:t>What is the DRR treatment technique requirement?</a:t>
            </a:r>
          </a:p>
          <a:p>
            <a:r>
              <a:rPr lang="en-US" dirty="0"/>
              <a:t>Applicable water systems (which are those previously noted in the first 2 lessons that must comply with DRR) must maintain a minimum residual disinfectant concentration throughout the distribution system, sufficient to assure compliance with microbiological MCLs and treatment techniques.</a:t>
            </a:r>
          </a:p>
          <a:p>
            <a:endParaRPr lang="en-US" dirty="0"/>
          </a:p>
          <a:p>
            <a:r>
              <a:rPr lang="en-US" dirty="0"/>
              <a:t>The minimum level specified in 109.710 is </a:t>
            </a:r>
            <a:r>
              <a:rPr lang="en-US" b="1" dirty="0"/>
              <a:t>0.2 mg/L</a:t>
            </a:r>
            <a:r>
              <a:rPr lang="en-US" dirty="0"/>
              <a:t>, OR another level approved by the department for systems using an alternate oxidizing disinfection treatment.</a:t>
            </a:r>
          </a:p>
          <a:p>
            <a:endParaRPr lang="en-US" dirty="0"/>
          </a:p>
          <a:p>
            <a:r>
              <a:rPr lang="en-US" b="1" dirty="0"/>
              <a:t>ADVANCE</a:t>
            </a:r>
          </a:p>
          <a:p>
            <a:r>
              <a:rPr lang="en-US" dirty="0"/>
              <a:t>It is important to note that the minimum of 0.2 mg/L has only one significant digit. This is important with regard to compliance determinations. Any results reported of 0.15 mg/L or above are in compliance with this level.</a:t>
            </a:r>
          </a:p>
          <a:p>
            <a:endParaRPr lang="en-US" dirty="0"/>
          </a:p>
          <a:p>
            <a:r>
              <a:rPr lang="en-US" b="1" dirty="0"/>
              <a:t>ADVANCE</a:t>
            </a:r>
          </a:p>
          <a:p>
            <a:r>
              <a:rPr lang="en-US" dirty="0"/>
              <a:t>However, remember that you learned in the last lesson that you need to report to 2 decimal places! If you measure 0.15 mg/L, report 0.15 mg/L!</a:t>
            </a:r>
          </a:p>
          <a:p>
            <a:endParaRPr lang="en-US" dirty="0"/>
          </a:p>
          <a:p>
            <a:r>
              <a:rPr lang="en-US" b="1" dirty="0"/>
              <a:t>ADVANCE</a:t>
            </a:r>
          </a:p>
          <a:p>
            <a:r>
              <a:rPr lang="en-US" dirty="0"/>
              <a:t>Also it is important to note that this is different from the EP requirement of 0.20 mg/L, which has two significant digits. A residual of 0.15 mg/L at the EP of a surface water system is out of compliance, but in the distribution system, it is in compliance due to rounding. </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3</a:t>
            </a:fld>
            <a:endParaRPr lang="en-US" altLang="en-US"/>
          </a:p>
        </p:txBody>
      </p:sp>
    </p:spTree>
    <p:extLst>
      <p:ext uri="{BB962C8B-B14F-4D97-AF65-F5344CB8AC3E}">
        <p14:creationId xmlns:p14="http://schemas.microsoft.com/office/powerpoint/2010/main" val="93534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30</a:t>
            </a:fld>
            <a:endParaRPr lang="en-US" altLang="en-US"/>
          </a:p>
        </p:txBody>
      </p:sp>
    </p:spTree>
    <p:extLst>
      <p:ext uri="{BB962C8B-B14F-4D97-AF65-F5344CB8AC3E}">
        <p14:creationId xmlns:p14="http://schemas.microsoft.com/office/powerpoint/2010/main" val="1336741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31</a:t>
            </a:fld>
            <a:endParaRPr lang="en-US" altLang="en-US"/>
          </a:p>
        </p:txBody>
      </p:sp>
    </p:spTree>
    <p:extLst>
      <p:ext uri="{BB962C8B-B14F-4D97-AF65-F5344CB8AC3E}">
        <p14:creationId xmlns:p14="http://schemas.microsoft.com/office/powerpoint/2010/main" val="1555201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32</a:t>
            </a:fld>
            <a:endParaRPr lang="en-US" altLang="en-US"/>
          </a:p>
        </p:txBody>
      </p:sp>
    </p:spTree>
    <p:extLst>
      <p:ext uri="{BB962C8B-B14F-4D97-AF65-F5344CB8AC3E}">
        <p14:creationId xmlns:p14="http://schemas.microsoft.com/office/powerpoint/2010/main" val="3728708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33</a:t>
            </a:fld>
            <a:endParaRPr lang="en-US" altLang="en-US"/>
          </a:p>
        </p:txBody>
      </p:sp>
    </p:spTree>
    <p:extLst>
      <p:ext uri="{BB962C8B-B14F-4D97-AF65-F5344CB8AC3E}">
        <p14:creationId xmlns:p14="http://schemas.microsoft.com/office/powerpoint/2010/main" val="3709236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Here are the results for Raven’s Claw for the months of May, June, July, and August. You were given a hint to circle the low results (&lt; 0.2 mg/L) to start.</a:t>
            </a:r>
          </a:p>
          <a:p>
            <a:endParaRPr lang="en-US" b="1" i="1" dirty="0"/>
          </a:p>
          <a:p>
            <a:r>
              <a:rPr lang="en-US" b="1" i="1" dirty="0"/>
              <a:t>Instructor: advance slide to reveal the low results circled.</a:t>
            </a:r>
          </a:p>
          <a:p>
            <a:endParaRPr lang="en-US" dirty="0"/>
          </a:p>
          <a:p>
            <a:r>
              <a:rPr lang="en-US" dirty="0"/>
              <a:t>Did everyone find these low results? There are 2 in May, 2 in June, 3 in July, and 1 in August.</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34</a:t>
            </a:fld>
            <a:endParaRPr lang="en-US" altLang="en-US"/>
          </a:p>
        </p:txBody>
      </p:sp>
    </p:spTree>
    <p:extLst>
      <p:ext uri="{BB962C8B-B14F-4D97-AF65-F5344CB8AC3E}">
        <p14:creationId xmlns:p14="http://schemas.microsoft.com/office/powerpoint/2010/main" val="1879552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35</a:t>
            </a:fld>
            <a:endParaRPr lang="en-US" altLang="en-US"/>
          </a:p>
        </p:txBody>
      </p:sp>
    </p:spTree>
    <p:extLst>
      <p:ext uri="{BB962C8B-B14F-4D97-AF65-F5344CB8AC3E}">
        <p14:creationId xmlns:p14="http://schemas.microsoft.com/office/powerpoint/2010/main" val="2815630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36</a:t>
            </a:fld>
            <a:endParaRPr lang="en-US" altLang="en-US"/>
          </a:p>
        </p:txBody>
      </p:sp>
    </p:spTree>
    <p:extLst>
      <p:ext uri="{BB962C8B-B14F-4D97-AF65-F5344CB8AC3E}">
        <p14:creationId xmlns:p14="http://schemas.microsoft.com/office/powerpoint/2010/main" val="2332982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results for High Hopes for May and June.</a:t>
            </a:r>
          </a:p>
          <a:p>
            <a:endParaRPr lang="en-US" dirty="0"/>
          </a:p>
          <a:p>
            <a:r>
              <a:rPr lang="en-US" dirty="0"/>
              <a:t>For this system, you were not specifically instructed to circle the low results, but some of you may have found it helpful to do so. If you did, here are the low results that you would have found.</a:t>
            </a:r>
          </a:p>
          <a:p>
            <a:endParaRPr lang="en-US" dirty="0"/>
          </a:p>
          <a:p>
            <a:r>
              <a:rPr lang="en-US" b="1" i="1" dirty="0"/>
              <a:t>Instructor: advance slide to reveal the low results circled.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a:t>Instructor: advance slide to reveal the low daily average result circled.</a:t>
            </a:r>
          </a:p>
          <a:p>
            <a:endParaRPr lang="en-US" dirty="0"/>
          </a:p>
          <a:p>
            <a:r>
              <a:rPr lang="en-US" dirty="0"/>
              <a:t>Note that on June 17, the average of the 2 grab results that would be used for compliance is only 0.12 mg/L, which is below the minimum level of 0.2 mg/L. This is important to know in order to answer the next question.</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37</a:t>
            </a:fld>
            <a:endParaRPr lang="en-US" altLang="en-US"/>
          </a:p>
        </p:txBody>
      </p:sp>
    </p:spTree>
    <p:extLst>
      <p:ext uri="{BB962C8B-B14F-4D97-AF65-F5344CB8AC3E}">
        <p14:creationId xmlns:p14="http://schemas.microsoft.com/office/powerpoint/2010/main" val="3320731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38</a:t>
            </a:fld>
            <a:endParaRPr lang="en-US" altLang="en-US"/>
          </a:p>
        </p:txBody>
      </p:sp>
    </p:spTree>
    <p:extLst>
      <p:ext uri="{BB962C8B-B14F-4D97-AF65-F5344CB8AC3E}">
        <p14:creationId xmlns:p14="http://schemas.microsoft.com/office/powerpoint/2010/main" val="653592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39</a:t>
            </a:fld>
            <a:endParaRPr lang="en-US" altLang="en-US"/>
          </a:p>
        </p:txBody>
      </p:sp>
    </p:spTree>
    <p:extLst>
      <p:ext uri="{BB962C8B-B14F-4D97-AF65-F5344CB8AC3E}">
        <p14:creationId xmlns:p14="http://schemas.microsoft.com/office/powerpoint/2010/main" val="196567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152400"/>
            <a:ext cx="4648200" cy="3486150"/>
          </a:xfrm>
        </p:spPr>
      </p:sp>
      <p:sp>
        <p:nvSpPr>
          <p:cNvPr id="3" name="Notes Placeholder 2"/>
          <p:cNvSpPr>
            <a:spLocks noGrp="1"/>
          </p:cNvSpPr>
          <p:nvPr>
            <p:ph type="body" idx="1"/>
          </p:nvPr>
        </p:nvSpPr>
        <p:spPr>
          <a:xfrm>
            <a:off x="152400" y="3638551"/>
            <a:ext cx="6705600" cy="5505450"/>
          </a:xfrm>
        </p:spPr>
        <p:txBody>
          <a:bodyPr/>
          <a:lstStyle/>
          <a:p>
            <a:r>
              <a:rPr lang="en-US" dirty="0"/>
              <a:t>Next let’s discuss </a:t>
            </a:r>
            <a:r>
              <a:rPr lang="en-US" i="1" dirty="0"/>
              <a:t>how</a:t>
            </a:r>
            <a:r>
              <a:rPr lang="en-US" dirty="0"/>
              <a:t> to determine compliance with the minimum disinfectant residual treatment technique. This is broken down by </a:t>
            </a:r>
            <a:r>
              <a:rPr lang="en-US" b="1" dirty="0"/>
              <a:t>source type </a:t>
            </a:r>
            <a:r>
              <a:rPr lang="en-US" dirty="0"/>
              <a:t>and </a:t>
            </a:r>
            <a:r>
              <a:rPr lang="en-US" b="1" dirty="0"/>
              <a:t>number of samples </a:t>
            </a:r>
            <a:r>
              <a:rPr lang="en-US" dirty="0"/>
              <a:t>collected per month. </a:t>
            </a:r>
          </a:p>
          <a:p>
            <a:endParaRPr lang="en-US" dirty="0"/>
          </a:p>
          <a:p>
            <a:r>
              <a:rPr lang="en-US" dirty="0"/>
              <a:t>We will begin with GW systems collecting &lt;40 samples per month.</a:t>
            </a:r>
          </a:p>
          <a:p>
            <a:endParaRPr lang="en-US" dirty="0"/>
          </a:p>
          <a:p>
            <a:r>
              <a:rPr lang="en-US" dirty="0"/>
              <a:t>For GW systems that collect &lt;40 disinfectant residual samples per month, if no more than 1 sample per month is less than the minimum of 0.2 mg/L for 2 consecutive months, the system is in compliance with the treatment technique.</a:t>
            </a:r>
          </a:p>
          <a:p>
            <a:endParaRPr lang="en-US" dirty="0"/>
          </a:p>
          <a:p>
            <a:r>
              <a:rPr lang="en-US" dirty="0"/>
              <a:t>It is important to note that this is for </a:t>
            </a:r>
            <a:r>
              <a:rPr lang="en-US" b="1" u="sng" dirty="0"/>
              <a:t>GW only</a:t>
            </a:r>
            <a:r>
              <a:rPr lang="en-US" dirty="0"/>
              <a:t>.</a:t>
            </a:r>
          </a:p>
          <a:p>
            <a:r>
              <a:rPr lang="en-US" dirty="0"/>
              <a:t>Let’s look at an example…</a:t>
            </a:r>
          </a:p>
          <a:p>
            <a:endParaRPr lang="en-US" b="1" dirty="0"/>
          </a:p>
          <a:p>
            <a:r>
              <a:rPr lang="en-US" b="1" dirty="0"/>
              <a:t>ADVANCE</a:t>
            </a:r>
          </a:p>
          <a:p>
            <a:r>
              <a:rPr lang="en-US" dirty="0"/>
              <a:t>For a GW system that collects 20 samples per month, if they have 1 sample or fewer that is less than 0.2 mg/L during 2 consecutive months, they are in compliance with the treatment technique. </a:t>
            </a:r>
          </a:p>
          <a:p>
            <a:endParaRPr lang="en-US" dirty="0"/>
          </a:p>
          <a:p>
            <a:r>
              <a:rPr lang="en-US" b="1" dirty="0"/>
              <a:t>ADVANCE</a:t>
            </a:r>
          </a:p>
          <a:p>
            <a:r>
              <a:rPr lang="en-US" dirty="0"/>
              <a:t>However, If they have 2 or more sample that are less than the minimum during 2 consecutive months, they are not in compliance. They would have a treatment technique violation at that point.</a:t>
            </a:r>
          </a:p>
          <a:p>
            <a:endParaRPr lang="en-US" dirty="0"/>
          </a:p>
          <a:p>
            <a:r>
              <a:rPr lang="en-US" b="1" dirty="0"/>
              <a:t>ADVANCE</a:t>
            </a:r>
          </a:p>
          <a:p>
            <a:r>
              <a:rPr lang="en-US" b="1" dirty="0"/>
              <a:t>It is also important to note that for this and all compliance determinations, this is based on </a:t>
            </a:r>
            <a:r>
              <a:rPr lang="en-US" b="1" u="sng" dirty="0"/>
              <a:t>any</a:t>
            </a:r>
            <a:r>
              <a:rPr lang="en-US" b="1" dirty="0"/>
              <a:t> samples below the minimum, not just the same sites. </a:t>
            </a:r>
            <a:r>
              <a:rPr lang="en-US" dirty="0"/>
              <a:t>For this example, if </a:t>
            </a:r>
            <a:r>
              <a:rPr lang="en-US" u="sng" dirty="0"/>
              <a:t>any</a:t>
            </a:r>
            <a:r>
              <a:rPr lang="en-US" dirty="0"/>
              <a:t> 2 (or more) samples are less than 0.2 mg/L for 2 consecutive months, they are not in compliance. </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4</a:t>
            </a:fld>
            <a:endParaRPr lang="en-US" altLang="en-US" dirty="0"/>
          </a:p>
        </p:txBody>
      </p:sp>
    </p:spTree>
    <p:extLst>
      <p:ext uri="{BB962C8B-B14F-4D97-AF65-F5344CB8AC3E}">
        <p14:creationId xmlns:p14="http://schemas.microsoft.com/office/powerpoint/2010/main" val="1519429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40</a:t>
            </a:fld>
            <a:endParaRPr lang="en-US" altLang="en-US"/>
          </a:p>
        </p:txBody>
      </p:sp>
    </p:spTree>
    <p:extLst>
      <p:ext uri="{BB962C8B-B14F-4D97-AF65-F5344CB8AC3E}">
        <p14:creationId xmlns:p14="http://schemas.microsoft.com/office/powerpoint/2010/main" val="587603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41</a:t>
            </a:fld>
            <a:endParaRPr lang="en-US" altLang="en-US"/>
          </a:p>
        </p:txBody>
      </p:sp>
    </p:spTree>
    <p:extLst>
      <p:ext uri="{BB962C8B-B14F-4D97-AF65-F5344CB8AC3E}">
        <p14:creationId xmlns:p14="http://schemas.microsoft.com/office/powerpoint/2010/main" val="36766710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42</a:t>
            </a:fld>
            <a:endParaRPr lang="en-US" altLang="en-US"/>
          </a:p>
        </p:txBody>
      </p:sp>
    </p:spTree>
    <p:extLst>
      <p:ext uri="{BB962C8B-B14F-4D97-AF65-F5344CB8AC3E}">
        <p14:creationId xmlns:p14="http://schemas.microsoft.com/office/powerpoint/2010/main" val="23645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6425"/>
            <a:ext cx="6019800" cy="4727575"/>
          </a:xfrm>
        </p:spPr>
        <p:txBody>
          <a:bodyPr/>
          <a:lstStyle/>
          <a:p>
            <a:r>
              <a:rPr lang="en-US" dirty="0"/>
              <a:t>The other category for compliance determinations is for </a:t>
            </a:r>
            <a:r>
              <a:rPr lang="en-US" u="sng" dirty="0"/>
              <a:t>all other systems</a:t>
            </a:r>
            <a:r>
              <a:rPr lang="en-US" dirty="0"/>
              <a:t>. This includes:</a:t>
            </a:r>
          </a:p>
          <a:p>
            <a:pPr lvl="0" eaLnBrk="0" fontAlgn="base" hangingPunct="0"/>
            <a:endParaRPr lang="en-US" sz="1200" b="1" kern="1200" dirty="0">
              <a:solidFill>
                <a:schemeClr val="tx1"/>
              </a:solidFill>
              <a:effectLst/>
              <a:latin typeface="+mn-lt"/>
              <a:ea typeface="+mn-ea"/>
              <a:cs typeface="+mn-cs"/>
            </a:endParaRPr>
          </a:p>
          <a:p>
            <a:pPr marL="171450" lvl="0" indent="-171450" eaLnBrk="0" fontAlgn="base" hangingPunct="0">
              <a:buFont typeface="Arial" panose="020B0604020202020204" pitchFamily="34" charset="0"/>
              <a:buChar char="•"/>
            </a:pPr>
            <a:r>
              <a:rPr lang="en-US" sz="1200" b="1" kern="1200" dirty="0">
                <a:solidFill>
                  <a:schemeClr val="tx1"/>
                </a:solidFill>
                <a:effectLst/>
                <a:latin typeface="+mn-lt"/>
                <a:ea typeface="+mn-ea"/>
                <a:cs typeface="+mn-cs"/>
              </a:rPr>
              <a:t>GW systems that collect 40 or more samples per month</a:t>
            </a:r>
            <a:r>
              <a:rPr lang="en-US" sz="1200" kern="1200" dirty="0">
                <a:solidFill>
                  <a:schemeClr val="tx1"/>
                </a:solidFill>
                <a:effectLst/>
                <a:latin typeface="+mn-lt"/>
                <a:ea typeface="+mn-ea"/>
                <a:cs typeface="+mn-cs"/>
              </a:rPr>
              <a:t>, and </a:t>
            </a:r>
          </a:p>
          <a:p>
            <a:pPr marL="171450" lvl="0" indent="-171450" eaLnBrk="0" fontAlgn="base" hangingPunct="0">
              <a:buFont typeface="Arial" panose="020B0604020202020204" pitchFamily="34" charset="0"/>
              <a:buChar char="•"/>
            </a:pPr>
            <a:endParaRPr lang="en-US" sz="1200" b="1" i="1" kern="1200" dirty="0">
              <a:solidFill>
                <a:schemeClr val="tx1"/>
              </a:solidFill>
              <a:effectLst/>
              <a:latin typeface="+mn-lt"/>
              <a:ea typeface="+mn-ea"/>
              <a:cs typeface="+mn-cs"/>
            </a:endParaRPr>
          </a:p>
          <a:p>
            <a:pPr marL="171450" lvl="0" indent="-171450" eaLnBrk="0" fontAlgn="base" hangingPunct="0">
              <a:buFont typeface="Arial" panose="020B0604020202020204" pitchFamily="34" charset="0"/>
              <a:buChar char="•"/>
            </a:pPr>
            <a:r>
              <a:rPr lang="en-US" sz="1200" b="1" i="1" kern="1200" dirty="0">
                <a:solidFill>
                  <a:schemeClr val="tx1"/>
                </a:solidFill>
                <a:effectLst/>
                <a:latin typeface="+mn-lt"/>
                <a:ea typeface="+mn-ea"/>
                <a:cs typeface="+mn-cs"/>
              </a:rPr>
              <a:t>All</a:t>
            </a:r>
            <a:r>
              <a:rPr lang="en-US" sz="1200" b="1" kern="1200" dirty="0">
                <a:solidFill>
                  <a:schemeClr val="tx1"/>
                </a:solidFill>
                <a:effectLst/>
                <a:latin typeface="+mn-lt"/>
                <a:ea typeface="+mn-ea"/>
                <a:cs typeface="+mn-cs"/>
              </a:rPr>
              <a:t> SW/GUDI systems</a:t>
            </a:r>
            <a:r>
              <a:rPr lang="en-US" sz="1200" kern="1200" dirty="0">
                <a:solidFill>
                  <a:schemeClr val="tx1"/>
                </a:solidFill>
                <a:effectLst/>
                <a:latin typeface="+mn-lt"/>
                <a:ea typeface="+mn-ea"/>
                <a:cs typeface="+mn-cs"/>
              </a:rPr>
              <a:t>, regardless of the number of samples collected per month.</a:t>
            </a:r>
          </a:p>
          <a:p>
            <a:pPr eaLnBrk="0" fontAlgn="base" hangingPunct="0"/>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a:t>
            </a:r>
          </a:p>
          <a:p>
            <a:pPr eaLnBrk="0" fontAlgn="base" hangingPunct="0"/>
            <a:r>
              <a:rPr lang="en-US" sz="1200" kern="1200" dirty="0">
                <a:solidFill>
                  <a:schemeClr val="tx1"/>
                </a:solidFill>
                <a:effectLst/>
                <a:latin typeface="+mn-lt"/>
                <a:ea typeface="+mn-ea"/>
                <a:cs typeface="+mn-cs"/>
              </a:rPr>
              <a:t>For these systems, if no more than 5% of the samples in a month are less than the minimum of 0.2 mg/L for 2 consecutive months, the system is in compliance with the treatment technique.</a:t>
            </a:r>
          </a:p>
          <a:p>
            <a:pPr eaLnBrk="0" fontAlgn="base" hangingPunct="0"/>
            <a:endParaRPr lang="en-US" sz="1200" kern="1200" dirty="0">
              <a:solidFill>
                <a:schemeClr val="tx1"/>
              </a:solidFill>
              <a:effectLst/>
              <a:latin typeface="+mn-lt"/>
              <a:ea typeface="+mn-ea"/>
              <a:cs typeface="+mn-cs"/>
            </a:endParaRPr>
          </a:p>
          <a:p>
            <a:pPr eaLnBrk="0" fontAlgn="base" hangingPunct="0"/>
            <a:r>
              <a:rPr lang="en-US" sz="1200" kern="1200" dirty="0">
                <a:solidFill>
                  <a:schemeClr val="tx1"/>
                </a:solidFill>
                <a:effectLst/>
                <a:latin typeface="+mn-lt"/>
                <a:ea typeface="+mn-ea"/>
                <a:cs typeface="+mn-cs"/>
              </a:rPr>
              <a:t>Let’s look at some examples…</a:t>
            </a:r>
          </a:p>
          <a:p>
            <a:endParaRPr lang="en-US"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5</a:t>
            </a:fld>
            <a:endParaRPr lang="en-US" altLang="en-US"/>
          </a:p>
        </p:txBody>
      </p:sp>
    </p:spTree>
    <p:extLst>
      <p:ext uri="{BB962C8B-B14F-4D97-AF65-F5344CB8AC3E}">
        <p14:creationId xmlns:p14="http://schemas.microsoft.com/office/powerpoint/2010/main" val="2097672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6425"/>
            <a:ext cx="6019800" cy="4727575"/>
          </a:xfrm>
        </p:spPr>
        <p:txBody>
          <a:bodyPr/>
          <a:lstStyle/>
          <a:p>
            <a:r>
              <a:rPr lang="en-US" dirty="0"/>
              <a:t>If we look at compliance for any water system that collects 40 or more samples per month, regardless of source type, once again, if no more than 5% of the samples in a month are less than the minimum of 0.2 mg/L for 2 consecutive months, the system is in compliance with the treatment technique.</a:t>
            </a:r>
          </a:p>
          <a:p>
            <a:endParaRPr lang="en-US" dirty="0"/>
          </a:p>
          <a:p>
            <a:r>
              <a:rPr lang="en-US" b="1" dirty="0"/>
              <a:t>ADVANCE</a:t>
            </a:r>
          </a:p>
          <a:p>
            <a:r>
              <a:rPr lang="en-US" dirty="0"/>
              <a:t>For example, if a GW system collects 60 samples per month, 5% of 60 is 3, so…</a:t>
            </a:r>
          </a:p>
          <a:p>
            <a:endParaRPr lang="en-US" dirty="0"/>
          </a:p>
          <a:p>
            <a:r>
              <a:rPr lang="en-US" b="1" dirty="0"/>
              <a:t>ADVANCE</a:t>
            </a:r>
          </a:p>
          <a:p>
            <a:r>
              <a:rPr lang="en-US" dirty="0"/>
              <a:t>If 3 samples or fewer are less than 0.2 mg/L during 2 consecutive months, they are in compliance. Since 3 samples is </a:t>
            </a:r>
            <a:r>
              <a:rPr lang="en-US" i="1" dirty="0"/>
              <a:t>equal to </a:t>
            </a:r>
            <a:r>
              <a:rPr lang="en-US" dirty="0"/>
              <a:t>5%, but not </a:t>
            </a:r>
            <a:r>
              <a:rPr lang="en-US" i="1" dirty="0"/>
              <a:t>more than </a:t>
            </a:r>
            <a:r>
              <a:rPr lang="en-US" dirty="0"/>
              <a:t>5%, of the number of samples per month, this does not trigger a treatment technique violation.</a:t>
            </a:r>
          </a:p>
          <a:p>
            <a:endParaRPr lang="en-US" dirty="0"/>
          </a:p>
          <a:p>
            <a:r>
              <a:rPr lang="en-US" b="1" dirty="0"/>
              <a:t>ADVANCE</a:t>
            </a:r>
          </a:p>
          <a:p>
            <a:r>
              <a:rPr lang="en-US" dirty="0"/>
              <a:t>However, if 4 or more samples are less than the minimum, that is more than 5%, so that is a treatment technique violation, and the system is not in compliance.</a:t>
            </a:r>
          </a:p>
          <a:p>
            <a:endParaRPr lang="en-US" dirty="0"/>
          </a:p>
          <a:p>
            <a:r>
              <a:rPr lang="en-US" dirty="0"/>
              <a:t>Again, these do not need to be the same sample locations in each of the 2 consecutive months.</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6</a:t>
            </a:fld>
            <a:endParaRPr lang="en-US" altLang="en-US"/>
          </a:p>
        </p:txBody>
      </p:sp>
    </p:spTree>
    <p:extLst>
      <p:ext uri="{BB962C8B-B14F-4D97-AF65-F5344CB8AC3E}">
        <p14:creationId xmlns:p14="http://schemas.microsoft.com/office/powerpoint/2010/main" val="268809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185738"/>
            <a:ext cx="4648200" cy="3486150"/>
          </a:xfrm>
        </p:spPr>
      </p:sp>
      <p:sp>
        <p:nvSpPr>
          <p:cNvPr id="3" name="Notes Placeholder 2"/>
          <p:cNvSpPr>
            <a:spLocks noGrp="1"/>
          </p:cNvSpPr>
          <p:nvPr>
            <p:ph type="body" idx="1"/>
          </p:nvPr>
        </p:nvSpPr>
        <p:spPr>
          <a:xfrm>
            <a:off x="152400" y="3671888"/>
            <a:ext cx="6705600" cy="5622925"/>
          </a:xfrm>
        </p:spPr>
        <p:txBody>
          <a:bodyPr/>
          <a:lstStyle/>
          <a:p>
            <a:r>
              <a:rPr lang="en-US" dirty="0"/>
              <a:t>Now let’s look at compliance for all SW/GUDI systems.</a:t>
            </a:r>
          </a:p>
          <a:p>
            <a:endParaRPr lang="en-US" dirty="0"/>
          </a:p>
          <a:p>
            <a:r>
              <a:rPr lang="en-US" dirty="0"/>
              <a:t>Again, for </a:t>
            </a:r>
            <a:r>
              <a:rPr lang="en-US" u="sng" dirty="0"/>
              <a:t>any</a:t>
            </a:r>
            <a:r>
              <a:rPr lang="en-US" dirty="0"/>
              <a:t> SW/GUDI system, regardless of the number of samples per month, if no more than 5% of samples per month are less than the minimum for 2 consecutive months, the system is in compliance with the treatment technique.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It is important to note that for SW/GUDI systems that collect </a:t>
            </a:r>
            <a:r>
              <a:rPr lang="en-US" sz="1200" u="sng" kern="1200" dirty="0">
                <a:solidFill>
                  <a:schemeClr val="tx1"/>
                </a:solidFill>
                <a:effectLst/>
                <a:latin typeface="+mn-lt"/>
                <a:ea typeface="+mn-ea"/>
                <a:cs typeface="+mn-cs"/>
              </a:rPr>
              <a:t>fewer than 20 samples per month</a:t>
            </a:r>
            <a:r>
              <a:rPr lang="en-US" sz="1200" kern="1200" dirty="0">
                <a:solidFill>
                  <a:schemeClr val="tx1"/>
                </a:solidFill>
                <a:effectLst/>
                <a:latin typeface="+mn-lt"/>
                <a:ea typeface="+mn-ea"/>
                <a:cs typeface="+mn-cs"/>
              </a:rPr>
              <a:t>, the way the math works out, this means that if they have even 1 sample in 2 consecutive months that is below the minimum of 0.2 mg/L, they will be out of compliance with the treatment technique.</a:t>
            </a:r>
          </a:p>
          <a:p>
            <a:endParaRPr lang="en-US" dirty="0"/>
          </a:p>
          <a:p>
            <a:r>
              <a:rPr lang="en-US" b="1" dirty="0"/>
              <a:t>ADVANCE</a:t>
            </a:r>
          </a:p>
          <a:p>
            <a:r>
              <a:rPr lang="en-US" dirty="0"/>
              <a:t>For example, for a SW system that collects 10 samples per month, 5% of 10 is 0.5.</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ADVANCE</a:t>
            </a:r>
          </a:p>
          <a:p>
            <a:r>
              <a:rPr lang="en-US" dirty="0"/>
              <a:t>NOTE that this number does not get rounded! The way the rule is written, compliance is based on having no more than that number below the minimum of 0.2 mg/L. </a:t>
            </a:r>
          </a:p>
          <a:p>
            <a:r>
              <a:rPr lang="en-US" dirty="0"/>
              <a:t>In other words, if the number of samples below the minimum is less than or equal to that number, they are in compliance. However, if </a:t>
            </a:r>
            <a:r>
              <a:rPr lang="en-US" u="sng" dirty="0"/>
              <a:t>more than</a:t>
            </a:r>
            <a:r>
              <a:rPr lang="en-US" u="none" dirty="0"/>
              <a:t> </a:t>
            </a:r>
            <a:r>
              <a:rPr lang="en-US" dirty="0"/>
              <a:t>that number is below, they are out of compliance.</a:t>
            </a:r>
          </a:p>
          <a:p>
            <a:endParaRPr lang="en-US" dirty="0"/>
          </a:p>
          <a:p>
            <a:r>
              <a:rPr lang="en-US" b="1" dirty="0"/>
              <a:t>ADVANCE</a:t>
            </a:r>
          </a:p>
          <a:p>
            <a:r>
              <a:rPr lang="en-US" dirty="0"/>
              <a:t>So for these systems, 1 sample below the minimum for 2 consecutive months is a treatment technique violation.</a:t>
            </a:r>
          </a:p>
          <a:p>
            <a:r>
              <a:rPr lang="en-US" dirty="0"/>
              <a:t>Since 1 sample is </a:t>
            </a:r>
            <a:r>
              <a:rPr lang="en-US" u="sng" dirty="0"/>
              <a:t>more than</a:t>
            </a:r>
            <a:r>
              <a:rPr lang="en-US" u="none" dirty="0"/>
              <a:t> </a:t>
            </a:r>
            <a:r>
              <a:rPr lang="en-US" dirty="0"/>
              <a:t>5%, if they have even 1 sample less than 0.2 mg/L in 2 consecutive months, they are out of compliance. </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7</a:t>
            </a:fld>
            <a:endParaRPr lang="en-US" altLang="en-US"/>
          </a:p>
        </p:txBody>
      </p:sp>
    </p:spTree>
    <p:extLst>
      <p:ext uri="{BB962C8B-B14F-4D97-AF65-F5344CB8AC3E}">
        <p14:creationId xmlns:p14="http://schemas.microsoft.com/office/powerpoint/2010/main" val="401830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information on the last few slides, lets work through a group activity as a full group on compliance determinations.</a:t>
            </a:r>
          </a:p>
          <a:p>
            <a:endParaRPr lang="en-US" dirty="0"/>
          </a:p>
          <a:p>
            <a:r>
              <a:rPr lang="en-US" dirty="0"/>
              <a:t>For each of the 3 systems on the next few slides, </a:t>
            </a:r>
            <a:r>
              <a:rPr lang="en-US" sz="1200" kern="1200" dirty="0">
                <a:solidFill>
                  <a:schemeClr val="tx1"/>
                </a:solidFill>
                <a:effectLst/>
                <a:latin typeface="+mn-lt"/>
                <a:ea typeface="+mn-ea"/>
                <a:cs typeface="+mn-cs"/>
              </a:rPr>
              <a:t>first consider how compliance will be determined for the system (based on the system type and number of samples per month), and then determine the number of distribution residual samples below the minimum level of 0.2 mg/L per month in 2 consecutive months that would cause the system to be </a:t>
            </a:r>
            <a:r>
              <a:rPr lang="en-US" sz="1200" i="1" kern="1200" dirty="0">
                <a:solidFill>
                  <a:schemeClr val="tx1"/>
                </a:solidFill>
                <a:effectLst/>
                <a:latin typeface="+mn-lt"/>
                <a:ea typeface="+mn-ea"/>
                <a:cs typeface="+mn-cs"/>
              </a:rPr>
              <a:t>out of compliance</a:t>
            </a:r>
            <a:r>
              <a:rPr lang="en-US" sz="1200" kern="1200" dirty="0">
                <a:solidFill>
                  <a:schemeClr val="tx1"/>
                </a:solidFill>
                <a:effectLst/>
                <a:latin typeface="+mn-lt"/>
                <a:ea typeface="+mn-ea"/>
                <a:cs typeface="+mn-cs"/>
              </a:rPr>
              <a:t> with the treatment technique</a:t>
            </a:r>
            <a:r>
              <a:rPr lang="en-US" dirty="0"/>
              <a:t>.</a:t>
            </a:r>
          </a:p>
          <a:p>
            <a:endParaRPr lang="en-US" dirty="0"/>
          </a:p>
          <a:p>
            <a:r>
              <a:rPr lang="en-US" dirty="0"/>
              <a:t>You can write the answers in the spaces provided in your workbook for future reference.</a:t>
            </a:r>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8</a:t>
            </a:fld>
            <a:endParaRPr lang="en-US" altLang="en-US"/>
          </a:p>
        </p:txBody>
      </p:sp>
    </p:spTree>
    <p:extLst>
      <p:ext uri="{BB962C8B-B14F-4D97-AF65-F5344CB8AC3E}">
        <p14:creationId xmlns:p14="http://schemas.microsoft.com/office/powerpoint/2010/main" val="133223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346575"/>
          </a:xfrm>
        </p:spPr>
        <p:txBody>
          <a:bodyPr/>
          <a:lstStyle/>
          <a:p>
            <a:r>
              <a:rPr lang="en-US" dirty="0"/>
              <a:t>Let’s look at the first 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small CWS using 2 groundwater sources and hypochlorite disinfection that provides water to 250 residents. They collect 1 RTCR sample per month and 4 distribution chlorine residuals.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Q: How would you determine the number of samples less than 0.2 mg/L in two consecutive months that would cause this system to be out of compliance?</a:t>
            </a:r>
          </a:p>
          <a:p>
            <a:endParaRPr lang="en-US" dirty="0"/>
          </a:p>
          <a:p>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It is a GW system, collecting &lt;40/month, so they can have no more than 1 sample below the minimum per month for 2 </a:t>
            </a:r>
            <a:r>
              <a:rPr lang="en-US" sz="1200" b="0" kern="1200" dirty="0" err="1">
                <a:solidFill>
                  <a:schemeClr val="tx1"/>
                </a:solidFill>
                <a:effectLst/>
                <a:latin typeface="+mn-lt"/>
                <a:ea typeface="+mn-ea"/>
                <a:cs typeface="+mn-cs"/>
              </a:rPr>
              <a:t>consec</a:t>
            </a:r>
            <a:r>
              <a:rPr lang="en-US" sz="1200" b="0" kern="1200" dirty="0">
                <a:solidFill>
                  <a:schemeClr val="tx1"/>
                </a:solidFill>
                <a:effectLst/>
                <a:latin typeface="+mn-lt"/>
                <a:ea typeface="+mn-ea"/>
                <a:cs typeface="+mn-cs"/>
              </a:rPr>
              <a:t>. months.</a:t>
            </a:r>
            <a:endParaRPr lang="en-US" b="0" dirty="0"/>
          </a:p>
          <a:p>
            <a:endParaRPr lang="en-US" dirty="0"/>
          </a:p>
          <a:p>
            <a:r>
              <a:rPr lang="en-US" dirty="0"/>
              <a:t>Q: And what number of samples below the minimum for 2 consecutive months will cause the system to be out of compliance?</a:t>
            </a:r>
          </a:p>
          <a:p>
            <a:endParaRPr lang="en-US" dirty="0"/>
          </a:p>
          <a:p>
            <a:r>
              <a:rPr lang="en-US" b="1" dirty="0"/>
              <a:t>ADVANCE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a:t>
            </a:r>
          </a:p>
          <a:p>
            <a:endParaRPr lang="en-US" b="1" dirty="0"/>
          </a:p>
        </p:txBody>
      </p:sp>
      <p:sp>
        <p:nvSpPr>
          <p:cNvPr id="4" name="Slide Number Placeholder 3"/>
          <p:cNvSpPr>
            <a:spLocks noGrp="1"/>
          </p:cNvSpPr>
          <p:nvPr>
            <p:ph type="sldNum" sz="quarter" idx="10"/>
          </p:nvPr>
        </p:nvSpPr>
        <p:spPr/>
        <p:txBody>
          <a:bodyPr/>
          <a:lstStyle/>
          <a:p>
            <a:fld id="{A1F6FB2A-C012-4A07-B29D-C1CA2F6D8421}" type="slidenum">
              <a:rPr lang="en-US" altLang="en-US" smtClean="0"/>
              <a:pPr/>
              <a:t>9</a:t>
            </a:fld>
            <a:endParaRPr lang="en-US" altLang="en-US"/>
          </a:p>
        </p:txBody>
      </p:sp>
    </p:spTree>
    <p:extLst>
      <p:ext uri="{BB962C8B-B14F-4D97-AF65-F5344CB8AC3E}">
        <p14:creationId xmlns:p14="http://schemas.microsoft.com/office/powerpoint/2010/main" val="45659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D83878A-0421-42AD-8288-07B470B7ED16}"/>
              </a:ext>
            </a:extLst>
          </p:cNvPr>
          <p:cNvSpPr>
            <a:spLocks noGrp="1"/>
          </p:cNvSpPr>
          <p:nvPr>
            <p:ph type="dt" sz="half" idx="10"/>
          </p:nvPr>
        </p:nvSpPr>
        <p:spPr/>
        <p:txBody>
          <a:bodyPr/>
          <a:lstStyle>
            <a:lvl1pPr>
              <a:defRPr/>
            </a:lvl1pPr>
          </a:lstStyle>
          <a:p>
            <a:pPr>
              <a:defRPr/>
            </a:pPr>
            <a:fld id="{C5B18A6D-AC16-42AF-848E-7281B9500E83}" type="datetime1">
              <a:rPr lang="en-US" smtClean="0"/>
              <a:t>3/4/2019</a:t>
            </a:fld>
            <a:endParaRPr lang="en-US"/>
          </a:p>
        </p:txBody>
      </p:sp>
      <p:sp>
        <p:nvSpPr>
          <p:cNvPr id="5" name="Footer Placeholder 4">
            <a:extLst>
              <a:ext uri="{FF2B5EF4-FFF2-40B4-BE49-F238E27FC236}">
                <a16:creationId xmlns:a16="http://schemas.microsoft.com/office/drawing/2014/main" id="{DE166C93-A91A-405B-BF51-E1F4C6FA43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A91C9B-186A-492B-8A61-057A85C35A12}"/>
              </a:ext>
            </a:extLst>
          </p:cNvPr>
          <p:cNvSpPr>
            <a:spLocks noGrp="1"/>
          </p:cNvSpPr>
          <p:nvPr>
            <p:ph type="sldNum" sz="quarter" idx="12"/>
          </p:nvPr>
        </p:nvSpPr>
        <p:spPr/>
        <p:txBody>
          <a:bodyPr/>
          <a:lstStyle>
            <a:lvl1pPr>
              <a:defRPr/>
            </a:lvl1pPr>
          </a:lstStyle>
          <a:p>
            <a:fld id="{4C4C8C56-2A18-4CE8-951E-D40979DF3E9A}" type="slidenum">
              <a:rPr lang="en-US" altLang="en-US"/>
              <a:pPr/>
              <a:t>‹#›</a:t>
            </a:fld>
            <a:endParaRPr lang="en-US" altLang="en-US"/>
          </a:p>
        </p:txBody>
      </p:sp>
    </p:spTree>
    <p:extLst>
      <p:ext uri="{BB962C8B-B14F-4D97-AF65-F5344CB8AC3E}">
        <p14:creationId xmlns:p14="http://schemas.microsoft.com/office/powerpoint/2010/main" val="94320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61BD2-1BD0-41A9-8CC7-4759E28DA587}"/>
              </a:ext>
            </a:extLst>
          </p:cNvPr>
          <p:cNvSpPr>
            <a:spLocks noGrp="1"/>
          </p:cNvSpPr>
          <p:nvPr>
            <p:ph type="dt" sz="half" idx="10"/>
          </p:nvPr>
        </p:nvSpPr>
        <p:spPr/>
        <p:txBody>
          <a:bodyPr/>
          <a:lstStyle>
            <a:lvl1pPr>
              <a:defRPr/>
            </a:lvl1pPr>
          </a:lstStyle>
          <a:p>
            <a:pPr>
              <a:defRPr/>
            </a:pPr>
            <a:fld id="{231508D5-BE6F-4252-BD37-AB21532EC1D2}" type="datetime1">
              <a:rPr lang="en-US" smtClean="0"/>
              <a:t>3/4/2019</a:t>
            </a:fld>
            <a:endParaRPr lang="en-US"/>
          </a:p>
        </p:txBody>
      </p:sp>
      <p:sp>
        <p:nvSpPr>
          <p:cNvPr id="5" name="Footer Placeholder 4">
            <a:extLst>
              <a:ext uri="{FF2B5EF4-FFF2-40B4-BE49-F238E27FC236}">
                <a16:creationId xmlns:a16="http://schemas.microsoft.com/office/drawing/2014/main" id="{CF209BFA-63B4-4560-B18A-F4C0B8D885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B55AF6-FA1C-4713-BCC6-B2708B7930EA}"/>
              </a:ext>
            </a:extLst>
          </p:cNvPr>
          <p:cNvSpPr>
            <a:spLocks noGrp="1"/>
          </p:cNvSpPr>
          <p:nvPr>
            <p:ph type="sldNum" sz="quarter" idx="12"/>
          </p:nvPr>
        </p:nvSpPr>
        <p:spPr/>
        <p:txBody>
          <a:bodyPr/>
          <a:lstStyle>
            <a:lvl1pPr>
              <a:defRPr/>
            </a:lvl1pPr>
          </a:lstStyle>
          <a:p>
            <a:fld id="{E8E46A8F-24D6-43D2-99C4-6B7178B4B142}" type="slidenum">
              <a:rPr lang="en-US" altLang="en-US"/>
              <a:pPr/>
              <a:t>‹#›</a:t>
            </a:fld>
            <a:endParaRPr lang="en-US" altLang="en-US"/>
          </a:p>
        </p:txBody>
      </p:sp>
    </p:spTree>
    <p:extLst>
      <p:ext uri="{BB962C8B-B14F-4D97-AF65-F5344CB8AC3E}">
        <p14:creationId xmlns:p14="http://schemas.microsoft.com/office/powerpoint/2010/main" val="3636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0E71C-EA2F-4391-9641-807188800D91}"/>
              </a:ext>
            </a:extLst>
          </p:cNvPr>
          <p:cNvSpPr>
            <a:spLocks noGrp="1"/>
          </p:cNvSpPr>
          <p:nvPr>
            <p:ph type="dt" sz="half" idx="10"/>
          </p:nvPr>
        </p:nvSpPr>
        <p:spPr/>
        <p:txBody>
          <a:bodyPr/>
          <a:lstStyle>
            <a:lvl1pPr>
              <a:defRPr/>
            </a:lvl1pPr>
          </a:lstStyle>
          <a:p>
            <a:pPr>
              <a:defRPr/>
            </a:pPr>
            <a:fld id="{673E3424-FAEB-4829-A2F2-37F53BD07365}" type="datetime1">
              <a:rPr lang="en-US" smtClean="0"/>
              <a:t>3/4/2019</a:t>
            </a:fld>
            <a:endParaRPr lang="en-US"/>
          </a:p>
        </p:txBody>
      </p:sp>
      <p:sp>
        <p:nvSpPr>
          <p:cNvPr id="5" name="Footer Placeholder 4">
            <a:extLst>
              <a:ext uri="{FF2B5EF4-FFF2-40B4-BE49-F238E27FC236}">
                <a16:creationId xmlns:a16="http://schemas.microsoft.com/office/drawing/2014/main" id="{09158DFB-E3FC-46AB-BD27-AA922D3AA7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720B78-1F07-4C0A-83E0-91639C09059C}"/>
              </a:ext>
            </a:extLst>
          </p:cNvPr>
          <p:cNvSpPr>
            <a:spLocks noGrp="1"/>
          </p:cNvSpPr>
          <p:nvPr>
            <p:ph type="sldNum" sz="quarter" idx="12"/>
          </p:nvPr>
        </p:nvSpPr>
        <p:spPr/>
        <p:txBody>
          <a:bodyPr/>
          <a:lstStyle>
            <a:lvl1pPr>
              <a:defRPr/>
            </a:lvl1pPr>
          </a:lstStyle>
          <a:p>
            <a:fld id="{52641AB3-51C6-4E57-88E7-BAE7ABA7A75C}" type="slidenum">
              <a:rPr lang="en-US" altLang="en-US"/>
              <a:pPr/>
              <a:t>‹#›</a:t>
            </a:fld>
            <a:endParaRPr lang="en-US" altLang="en-US"/>
          </a:p>
        </p:txBody>
      </p:sp>
    </p:spTree>
    <p:extLst>
      <p:ext uri="{BB962C8B-B14F-4D97-AF65-F5344CB8AC3E}">
        <p14:creationId xmlns:p14="http://schemas.microsoft.com/office/powerpoint/2010/main" val="65658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89688-47B8-4185-81E7-9A7F8ABFFDA9}"/>
              </a:ext>
            </a:extLst>
          </p:cNvPr>
          <p:cNvSpPr>
            <a:spLocks noGrp="1"/>
          </p:cNvSpPr>
          <p:nvPr>
            <p:ph type="dt" sz="half" idx="10"/>
          </p:nvPr>
        </p:nvSpPr>
        <p:spPr/>
        <p:txBody>
          <a:bodyPr/>
          <a:lstStyle>
            <a:lvl1pPr>
              <a:defRPr/>
            </a:lvl1pPr>
          </a:lstStyle>
          <a:p>
            <a:pPr>
              <a:defRPr/>
            </a:pPr>
            <a:fld id="{BEDCA80D-1454-4AF1-BE8C-1F0F8079ED40}" type="datetime1">
              <a:rPr lang="en-US" smtClean="0"/>
              <a:t>3/4/2019</a:t>
            </a:fld>
            <a:endParaRPr lang="en-US"/>
          </a:p>
        </p:txBody>
      </p:sp>
      <p:sp>
        <p:nvSpPr>
          <p:cNvPr id="5" name="Footer Placeholder 4">
            <a:extLst>
              <a:ext uri="{FF2B5EF4-FFF2-40B4-BE49-F238E27FC236}">
                <a16:creationId xmlns:a16="http://schemas.microsoft.com/office/drawing/2014/main" id="{E70F9AA3-5D1D-4EEB-ACC1-24DB5E06A8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1E3D50-77F2-4335-A424-E7E5ECB66087}"/>
              </a:ext>
            </a:extLst>
          </p:cNvPr>
          <p:cNvSpPr>
            <a:spLocks noGrp="1"/>
          </p:cNvSpPr>
          <p:nvPr>
            <p:ph type="sldNum" sz="quarter" idx="12"/>
          </p:nvPr>
        </p:nvSpPr>
        <p:spPr/>
        <p:txBody>
          <a:bodyPr/>
          <a:lstStyle>
            <a:lvl1pPr>
              <a:defRPr/>
            </a:lvl1pPr>
          </a:lstStyle>
          <a:p>
            <a:fld id="{D3CE0BA4-C8AD-4C47-B3C9-6FCB9575FCF8}" type="slidenum">
              <a:rPr lang="en-US" altLang="en-US"/>
              <a:pPr/>
              <a:t>‹#›</a:t>
            </a:fld>
            <a:endParaRPr lang="en-US" altLang="en-US"/>
          </a:p>
        </p:txBody>
      </p:sp>
    </p:spTree>
    <p:extLst>
      <p:ext uri="{BB962C8B-B14F-4D97-AF65-F5344CB8AC3E}">
        <p14:creationId xmlns:p14="http://schemas.microsoft.com/office/powerpoint/2010/main" val="44188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91D183-0395-4166-AAD2-8261C1AD929D}"/>
              </a:ext>
            </a:extLst>
          </p:cNvPr>
          <p:cNvSpPr>
            <a:spLocks noGrp="1"/>
          </p:cNvSpPr>
          <p:nvPr>
            <p:ph type="dt" sz="half" idx="10"/>
          </p:nvPr>
        </p:nvSpPr>
        <p:spPr/>
        <p:txBody>
          <a:bodyPr/>
          <a:lstStyle>
            <a:lvl1pPr>
              <a:defRPr/>
            </a:lvl1pPr>
          </a:lstStyle>
          <a:p>
            <a:pPr>
              <a:defRPr/>
            </a:pPr>
            <a:fld id="{7333FFD7-6C6E-42FB-853A-A38E23A0BB47}" type="datetime1">
              <a:rPr lang="en-US" smtClean="0"/>
              <a:t>3/4/2019</a:t>
            </a:fld>
            <a:endParaRPr lang="en-US"/>
          </a:p>
        </p:txBody>
      </p:sp>
      <p:sp>
        <p:nvSpPr>
          <p:cNvPr id="5" name="Footer Placeholder 4">
            <a:extLst>
              <a:ext uri="{FF2B5EF4-FFF2-40B4-BE49-F238E27FC236}">
                <a16:creationId xmlns:a16="http://schemas.microsoft.com/office/drawing/2014/main" id="{EE54A8D3-97A6-410F-89B4-344E891A20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4E7F3B-E1FC-46A3-8197-06F60F1E7900}"/>
              </a:ext>
            </a:extLst>
          </p:cNvPr>
          <p:cNvSpPr>
            <a:spLocks noGrp="1"/>
          </p:cNvSpPr>
          <p:nvPr>
            <p:ph type="sldNum" sz="quarter" idx="12"/>
          </p:nvPr>
        </p:nvSpPr>
        <p:spPr/>
        <p:txBody>
          <a:bodyPr/>
          <a:lstStyle>
            <a:lvl1pPr>
              <a:defRPr/>
            </a:lvl1pPr>
          </a:lstStyle>
          <a:p>
            <a:fld id="{53064DC8-3BAF-4BF9-AB38-4F1969A1ACEB}" type="slidenum">
              <a:rPr lang="en-US" altLang="en-US"/>
              <a:pPr/>
              <a:t>‹#›</a:t>
            </a:fld>
            <a:endParaRPr lang="en-US" altLang="en-US"/>
          </a:p>
        </p:txBody>
      </p:sp>
    </p:spTree>
    <p:extLst>
      <p:ext uri="{BB962C8B-B14F-4D97-AF65-F5344CB8AC3E}">
        <p14:creationId xmlns:p14="http://schemas.microsoft.com/office/powerpoint/2010/main" val="350463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3228E7-AF98-4BA9-A34B-032D6898BEAB}"/>
              </a:ext>
            </a:extLst>
          </p:cNvPr>
          <p:cNvSpPr>
            <a:spLocks noGrp="1"/>
          </p:cNvSpPr>
          <p:nvPr>
            <p:ph type="dt" sz="half" idx="10"/>
          </p:nvPr>
        </p:nvSpPr>
        <p:spPr/>
        <p:txBody>
          <a:bodyPr/>
          <a:lstStyle>
            <a:lvl1pPr>
              <a:defRPr/>
            </a:lvl1pPr>
          </a:lstStyle>
          <a:p>
            <a:pPr>
              <a:defRPr/>
            </a:pPr>
            <a:fld id="{0A38CD93-CD87-457F-9670-9D1B86BA46AE}" type="datetime1">
              <a:rPr lang="en-US" smtClean="0"/>
              <a:t>3/4/2019</a:t>
            </a:fld>
            <a:endParaRPr lang="en-US"/>
          </a:p>
        </p:txBody>
      </p:sp>
      <p:sp>
        <p:nvSpPr>
          <p:cNvPr id="6" name="Footer Placeholder 4">
            <a:extLst>
              <a:ext uri="{FF2B5EF4-FFF2-40B4-BE49-F238E27FC236}">
                <a16:creationId xmlns:a16="http://schemas.microsoft.com/office/drawing/2014/main" id="{0D0E4A7D-D156-45C4-830B-11BA08DD136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ED16EB-970E-4B25-A41D-AFF6543D4ADB}"/>
              </a:ext>
            </a:extLst>
          </p:cNvPr>
          <p:cNvSpPr>
            <a:spLocks noGrp="1"/>
          </p:cNvSpPr>
          <p:nvPr>
            <p:ph type="sldNum" sz="quarter" idx="12"/>
          </p:nvPr>
        </p:nvSpPr>
        <p:spPr/>
        <p:txBody>
          <a:bodyPr/>
          <a:lstStyle>
            <a:lvl1pPr>
              <a:defRPr/>
            </a:lvl1pPr>
          </a:lstStyle>
          <a:p>
            <a:fld id="{4EEFE201-34EE-49D9-8D2C-D8647614CF78}" type="slidenum">
              <a:rPr lang="en-US" altLang="en-US"/>
              <a:pPr/>
              <a:t>‹#›</a:t>
            </a:fld>
            <a:endParaRPr lang="en-US" altLang="en-US"/>
          </a:p>
        </p:txBody>
      </p:sp>
    </p:spTree>
    <p:extLst>
      <p:ext uri="{BB962C8B-B14F-4D97-AF65-F5344CB8AC3E}">
        <p14:creationId xmlns:p14="http://schemas.microsoft.com/office/powerpoint/2010/main" val="306053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478305B-3189-4182-9FBE-CA4C1C92228D}"/>
              </a:ext>
            </a:extLst>
          </p:cNvPr>
          <p:cNvSpPr>
            <a:spLocks noGrp="1"/>
          </p:cNvSpPr>
          <p:nvPr>
            <p:ph type="dt" sz="half" idx="10"/>
          </p:nvPr>
        </p:nvSpPr>
        <p:spPr/>
        <p:txBody>
          <a:bodyPr/>
          <a:lstStyle>
            <a:lvl1pPr>
              <a:defRPr/>
            </a:lvl1pPr>
          </a:lstStyle>
          <a:p>
            <a:pPr>
              <a:defRPr/>
            </a:pPr>
            <a:fld id="{60742FA6-E80F-4D50-BD45-BA16B357C28D}" type="datetime1">
              <a:rPr lang="en-US" smtClean="0"/>
              <a:t>3/4/2019</a:t>
            </a:fld>
            <a:endParaRPr lang="en-US"/>
          </a:p>
        </p:txBody>
      </p:sp>
      <p:sp>
        <p:nvSpPr>
          <p:cNvPr id="8" name="Footer Placeholder 4">
            <a:extLst>
              <a:ext uri="{FF2B5EF4-FFF2-40B4-BE49-F238E27FC236}">
                <a16:creationId xmlns:a16="http://schemas.microsoft.com/office/drawing/2014/main" id="{1EB0A569-3A2E-4112-BF07-A95F8C10769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988E4E7-02DB-45FE-9744-364892A1999E}"/>
              </a:ext>
            </a:extLst>
          </p:cNvPr>
          <p:cNvSpPr>
            <a:spLocks noGrp="1"/>
          </p:cNvSpPr>
          <p:nvPr>
            <p:ph type="sldNum" sz="quarter" idx="12"/>
          </p:nvPr>
        </p:nvSpPr>
        <p:spPr/>
        <p:txBody>
          <a:bodyPr/>
          <a:lstStyle>
            <a:lvl1pPr>
              <a:defRPr/>
            </a:lvl1pPr>
          </a:lstStyle>
          <a:p>
            <a:fld id="{54D0C2F2-589E-49AD-8794-560D654E75A9}" type="slidenum">
              <a:rPr lang="en-US" altLang="en-US"/>
              <a:pPr/>
              <a:t>‹#›</a:t>
            </a:fld>
            <a:endParaRPr lang="en-US" altLang="en-US"/>
          </a:p>
        </p:txBody>
      </p:sp>
    </p:spTree>
    <p:extLst>
      <p:ext uri="{BB962C8B-B14F-4D97-AF65-F5344CB8AC3E}">
        <p14:creationId xmlns:p14="http://schemas.microsoft.com/office/powerpoint/2010/main" val="54639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73AD9D3-4C3F-40FB-9023-3AF313E63848}"/>
              </a:ext>
            </a:extLst>
          </p:cNvPr>
          <p:cNvSpPr>
            <a:spLocks noGrp="1"/>
          </p:cNvSpPr>
          <p:nvPr>
            <p:ph type="dt" sz="half" idx="10"/>
          </p:nvPr>
        </p:nvSpPr>
        <p:spPr/>
        <p:txBody>
          <a:bodyPr/>
          <a:lstStyle>
            <a:lvl1pPr>
              <a:defRPr/>
            </a:lvl1pPr>
          </a:lstStyle>
          <a:p>
            <a:pPr>
              <a:defRPr/>
            </a:pPr>
            <a:fld id="{17141456-AF78-46BE-96FF-1E3EF6BBFAD6}" type="datetime1">
              <a:rPr lang="en-US" smtClean="0"/>
              <a:t>3/4/2019</a:t>
            </a:fld>
            <a:endParaRPr lang="en-US"/>
          </a:p>
        </p:txBody>
      </p:sp>
      <p:sp>
        <p:nvSpPr>
          <p:cNvPr id="4" name="Footer Placeholder 4">
            <a:extLst>
              <a:ext uri="{FF2B5EF4-FFF2-40B4-BE49-F238E27FC236}">
                <a16:creationId xmlns:a16="http://schemas.microsoft.com/office/drawing/2014/main" id="{5B1F0B13-792D-4E60-8ED2-0E744D67BFC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770568C-52A6-47AE-9BAD-B4FB077DEFD7}"/>
              </a:ext>
            </a:extLst>
          </p:cNvPr>
          <p:cNvSpPr>
            <a:spLocks noGrp="1"/>
          </p:cNvSpPr>
          <p:nvPr>
            <p:ph type="sldNum" sz="quarter" idx="12"/>
          </p:nvPr>
        </p:nvSpPr>
        <p:spPr/>
        <p:txBody>
          <a:bodyPr/>
          <a:lstStyle>
            <a:lvl1pPr>
              <a:defRPr/>
            </a:lvl1pPr>
          </a:lstStyle>
          <a:p>
            <a:fld id="{23C9A1D6-E720-4B93-8A4E-00103425DE0A}" type="slidenum">
              <a:rPr lang="en-US" altLang="en-US"/>
              <a:pPr/>
              <a:t>‹#›</a:t>
            </a:fld>
            <a:endParaRPr lang="en-US" altLang="en-US"/>
          </a:p>
        </p:txBody>
      </p:sp>
    </p:spTree>
    <p:extLst>
      <p:ext uri="{BB962C8B-B14F-4D97-AF65-F5344CB8AC3E}">
        <p14:creationId xmlns:p14="http://schemas.microsoft.com/office/powerpoint/2010/main" val="160654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BB1148-C323-4108-ABDB-0DA08B3F39F8}"/>
              </a:ext>
            </a:extLst>
          </p:cNvPr>
          <p:cNvSpPr>
            <a:spLocks noGrp="1"/>
          </p:cNvSpPr>
          <p:nvPr>
            <p:ph type="dt" sz="half" idx="10"/>
          </p:nvPr>
        </p:nvSpPr>
        <p:spPr/>
        <p:txBody>
          <a:bodyPr/>
          <a:lstStyle>
            <a:lvl1pPr>
              <a:defRPr/>
            </a:lvl1pPr>
          </a:lstStyle>
          <a:p>
            <a:pPr>
              <a:defRPr/>
            </a:pPr>
            <a:fld id="{3C31E0C0-5B71-4201-B66A-74083855F4D4}" type="datetime1">
              <a:rPr lang="en-US" smtClean="0"/>
              <a:t>3/4/2019</a:t>
            </a:fld>
            <a:endParaRPr lang="en-US"/>
          </a:p>
        </p:txBody>
      </p:sp>
      <p:sp>
        <p:nvSpPr>
          <p:cNvPr id="3" name="Footer Placeholder 4">
            <a:extLst>
              <a:ext uri="{FF2B5EF4-FFF2-40B4-BE49-F238E27FC236}">
                <a16:creationId xmlns:a16="http://schemas.microsoft.com/office/drawing/2014/main" id="{C54E087E-23A0-40E4-810C-AC13C5C4136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A6C789A-4448-4DB0-BB1D-4589A5797609}"/>
              </a:ext>
            </a:extLst>
          </p:cNvPr>
          <p:cNvSpPr>
            <a:spLocks noGrp="1"/>
          </p:cNvSpPr>
          <p:nvPr>
            <p:ph type="sldNum" sz="quarter" idx="12"/>
          </p:nvPr>
        </p:nvSpPr>
        <p:spPr/>
        <p:txBody>
          <a:bodyPr/>
          <a:lstStyle>
            <a:lvl1pPr>
              <a:defRPr/>
            </a:lvl1pPr>
          </a:lstStyle>
          <a:p>
            <a:fld id="{277F1794-E05D-48CE-8AC3-87E0875FD182}" type="slidenum">
              <a:rPr lang="en-US" altLang="en-US"/>
              <a:pPr/>
              <a:t>‹#›</a:t>
            </a:fld>
            <a:endParaRPr lang="en-US" altLang="en-US"/>
          </a:p>
        </p:txBody>
      </p:sp>
    </p:spTree>
    <p:extLst>
      <p:ext uri="{BB962C8B-B14F-4D97-AF65-F5344CB8AC3E}">
        <p14:creationId xmlns:p14="http://schemas.microsoft.com/office/powerpoint/2010/main" val="222221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094B0FA-CD88-4026-A6D1-441476B60FAB}"/>
              </a:ext>
            </a:extLst>
          </p:cNvPr>
          <p:cNvSpPr>
            <a:spLocks noGrp="1"/>
          </p:cNvSpPr>
          <p:nvPr>
            <p:ph type="dt" sz="half" idx="10"/>
          </p:nvPr>
        </p:nvSpPr>
        <p:spPr/>
        <p:txBody>
          <a:bodyPr/>
          <a:lstStyle>
            <a:lvl1pPr>
              <a:defRPr/>
            </a:lvl1pPr>
          </a:lstStyle>
          <a:p>
            <a:pPr>
              <a:defRPr/>
            </a:pPr>
            <a:fld id="{42D69164-A525-4957-90A2-68AE5FDD7D13}" type="datetime1">
              <a:rPr lang="en-US" smtClean="0"/>
              <a:t>3/4/2019</a:t>
            </a:fld>
            <a:endParaRPr lang="en-US"/>
          </a:p>
        </p:txBody>
      </p:sp>
      <p:sp>
        <p:nvSpPr>
          <p:cNvPr id="6" name="Footer Placeholder 4">
            <a:extLst>
              <a:ext uri="{FF2B5EF4-FFF2-40B4-BE49-F238E27FC236}">
                <a16:creationId xmlns:a16="http://schemas.microsoft.com/office/drawing/2014/main" id="{C0AF9994-1F51-4E9F-BD30-A217411B70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CD5155-3C9C-4B52-8D79-CCE9614F6E20}"/>
              </a:ext>
            </a:extLst>
          </p:cNvPr>
          <p:cNvSpPr>
            <a:spLocks noGrp="1"/>
          </p:cNvSpPr>
          <p:nvPr>
            <p:ph type="sldNum" sz="quarter" idx="12"/>
          </p:nvPr>
        </p:nvSpPr>
        <p:spPr/>
        <p:txBody>
          <a:bodyPr/>
          <a:lstStyle>
            <a:lvl1pPr>
              <a:defRPr/>
            </a:lvl1pPr>
          </a:lstStyle>
          <a:p>
            <a:fld id="{C4BA6591-8665-4D9E-B749-8B6FDD312900}" type="slidenum">
              <a:rPr lang="en-US" altLang="en-US"/>
              <a:pPr/>
              <a:t>‹#›</a:t>
            </a:fld>
            <a:endParaRPr lang="en-US" altLang="en-US"/>
          </a:p>
        </p:txBody>
      </p:sp>
    </p:spTree>
    <p:extLst>
      <p:ext uri="{BB962C8B-B14F-4D97-AF65-F5344CB8AC3E}">
        <p14:creationId xmlns:p14="http://schemas.microsoft.com/office/powerpoint/2010/main" val="122157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B90BD51-4E8F-4436-8B2A-99D46ABCB426}"/>
              </a:ext>
            </a:extLst>
          </p:cNvPr>
          <p:cNvSpPr>
            <a:spLocks noGrp="1"/>
          </p:cNvSpPr>
          <p:nvPr>
            <p:ph type="dt" sz="half" idx="10"/>
          </p:nvPr>
        </p:nvSpPr>
        <p:spPr/>
        <p:txBody>
          <a:bodyPr/>
          <a:lstStyle>
            <a:lvl1pPr>
              <a:defRPr/>
            </a:lvl1pPr>
          </a:lstStyle>
          <a:p>
            <a:pPr>
              <a:defRPr/>
            </a:pPr>
            <a:fld id="{993B6994-018A-4965-A5FE-5A219CE2065A}" type="datetime1">
              <a:rPr lang="en-US" smtClean="0"/>
              <a:t>3/4/2019</a:t>
            </a:fld>
            <a:endParaRPr lang="en-US"/>
          </a:p>
        </p:txBody>
      </p:sp>
      <p:sp>
        <p:nvSpPr>
          <p:cNvPr id="6" name="Footer Placeholder 4">
            <a:extLst>
              <a:ext uri="{FF2B5EF4-FFF2-40B4-BE49-F238E27FC236}">
                <a16:creationId xmlns:a16="http://schemas.microsoft.com/office/drawing/2014/main" id="{F76E0AAF-40AB-4AB7-AE67-CC03BED999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AD6AB1-8148-40C3-845F-B880C9BBB202}"/>
              </a:ext>
            </a:extLst>
          </p:cNvPr>
          <p:cNvSpPr>
            <a:spLocks noGrp="1"/>
          </p:cNvSpPr>
          <p:nvPr>
            <p:ph type="sldNum" sz="quarter" idx="12"/>
          </p:nvPr>
        </p:nvSpPr>
        <p:spPr/>
        <p:txBody>
          <a:bodyPr/>
          <a:lstStyle>
            <a:lvl1pPr>
              <a:defRPr/>
            </a:lvl1pPr>
          </a:lstStyle>
          <a:p>
            <a:fld id="{F6CDD926-26D3-4782-B916-17913EDFAE11}" type="slidenum">
              <a:rPr lang="en-US" altLang="en-US"/>
              <a:pPr/>
              <a:t>‹#›</a:t>
            </a:fld>
            <a:endParaRPr lang="en-US" altLang="en-US"/>
          </a:p>
        </p:txBody>
      </p:sp>
    </p:spTree>
    <p:extLst>
      <p:ext uri="{BB962C8B-B14F-4D97-AF65-F5344CB8AC3E}">
        <p14:creationId xmlns:p14="http://schemas.microsoft.com/office/powerpoint/2010/main" val="263170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84FD7C-B25B-4BC1-A9CE-C90A5E1AE3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A3454D6-C2EE-4458-B5EF-0D88681B53D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C77A3C7-1AC9-4545-834E-A09CD235F03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75E7EB8-8460-40D1-83CF-DFBA2B51C609}" type="datetime1">
              <a:rPr lang="en-US" smtClean="0"/>
              <a:t>3/4/2019</a:t>
            </a:fld>
            <a:endParaRPr lang="en-US"/>
          </a:p>
        </p:txBody>
      </p:sp>
      <p:sp>
        <p:nvSpPr>
          <p:cNvPr id="5" name="Footer Placeholder 4">
            <a:extLst>
              <a:ext uri="{FF2B5EF4-FFF2-40B4-BE49-F238E27FC236}">
                <a16:creationId xmlns:a16="http://schemas.microsoft.com/office/drawing/2014/main" id="{525A2799-8D39-4899-9A92-E9A679E8389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C66BC05-4FD9-42E7-BCB8-E68D3289515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017488C-329C-441E-AC7F-72DC42E926C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88BD66D4-66B5-4F3F-A7A9-1C1044D24D72}"/>
              </a:ext>
            </a:extLst>
          </p:cNvPr>
          <p:cNvSpPr>
            <a:spLocks noGrp="1"/>
          </p:cNvSpPr>
          <p:nvPr>
            <p:ph type="ctrTitle"/>
          </p:nvPr>
        </p:nvSpPr>
        <p:spPr>
          <a:xfrm>
            <a:off x="152400" y="1524000"/>
            <a:ext cx="8915400" cy="2971799"/>
          </a:xfrm>
        </p:spPr>
        <p:txBody>
          <a:bodyPr/>
          <a:lstStyle/>
          <a:p>
            <a:pPr eaLnBrk="1" hangingPunct="1"/>
            <a:r>
              <a:rPr lang="en-US" altLang="en-US" b="1" dirty="0"/>
              <a:t>Disinfection Requirements Rule</a:t>
            </a:r>
            <a:br>
              <a:rPr lang="en-US" altLang="en-US" b="1" dirty="0"/>
            </a:br>
            <a:r>
              <a:rPr lang="en-US" altLang="en-US" b="1" dirty="0"/>
              <a:t>Lesson 3:</a:t>
            </a:r>
            <a:br>
              <a:rPr lang="en-US" altLang="en-US" b="1" dirty="0"/>
            </a:br>
            <a:br>
              <a:rPr lang="en-US" altLang="en-US" b="1" dirty="0"/>
            </a:br>
            <a:r>
              <a:rPr lang="en-US" altLang="en-US" sz="4800" b="1" dirty="0"/>
              <a:t>Compliance</a:t>
            </a:r>
            <a:endParaRPr lang="en-US" altLang="en-US" b="1" dirty="0"/>
          </a:p>
        </p:txBody>
      </p:sp>
      <p:sp>
        <p:nvSpPr>
          <p:cNvPr id="2051" name="Subtitle 2">
            <a:extLst>
              <a:ext uri="{FF2B5EF4-FFF2-40B4-BE49-F238E27FC236}">
                <a16:creationId xmlns:a16="http://schemas.microsoft.com/office/drawing/2014/main" id="{D06658BD-92C3-4BB9-8553-F6F88C0E497C}"/>
              </a:ext>
            </a:extLst>
          </p:cNvPr>
          <p:cNvSpPr>
            <a:spLocks noGrp="1"/>
          </p:cNvSpPr>
          <p:nvPr>
            <p:ph type="subTitle" idx="1"/>
          </p:nvPr>
        </p:nvSpPr>
        <p:spPr>
          <a:xfrm>
            <a:off x="1143000" y="4337050"/>
            <a:ext cx="7162800" cy="1981200"/>
          </a:xfrm>
        </p:spPr>
        <p:txBody>
          <a:bodyPr/>
          <a:lstStyle/>
          <a:p>
            <a:pPr eaLnBrk="1" hangingPunct="1"/>
            <a:endParaRPr lang="en-US" altLang="en-US" dirty="0">
              <a:solidFill>
                <a:schemeClr val="tx1"/>
              </a:solidFill>
            </a:endParaRPr>
          </a:p>
          <a:p>
            <a:pPr eaLnBrk="1" hangingPunct="1"/>
            <a:r>
              <a:rPr lang="en-US" altLang="en-US" dirty="0">
                <a:solidFill>
                  <a:schemeClr val="tx1"/>
                </a:solidFill>
              </a:rPr>
              <a:t>Operator Training</a:t>
            </a:r>
          </a:p>
          <a:p>
            <a:pPr eaLnBrk="1" hangingPunct="1"/>
            <a:r>
              <a:rPr lang="en-US" altLang="en-US" dirty="0">
                <a:solidFill>
                  <a:schemeClr val="tx1"/>
                </a:solidFill>
              </a:rPr>
              <a:t>2019</a:t>
            </a:r>
          </a:p>
          <a:p>
            <a:pPr eaLnBrk="1" hangingPunct="1"/>
            <a:endParaRPr lang="en-US" altLang="en-US" dirty="0">
              <a:solidFill>
                <a:schemeClr val="tx1"/>
              </a:solidFill>
            </a:endParaRPr>
          </a:p>
          <a:p>
            <a:pPr eaLnBrk="1" hangingPunct="1"/>
            <a:endParaRPr lang="en-US" altLang="en-US" dirty="0">
              <a:solidFill>
                <a:schemeClr val="tx1"/>
              </a:solidFill>
            </a:endParaRPr>
          </a:p>
        </p:txBody>
      </p:sp>
      <p:pic>
        <p:nvPicPr>
          <p:cNvPr id="2052" name="Picture 1">
            <a:extLst>
              <a:ext uri="{FF2B5EF4-FFF2-40B4-BE49-F238E27FC236}">
                <a16:creationId xmlns:a16="http://schemas.microsoft.com/office/drawing/2014/main" id="{7525DE2C-C0BE-4046-8130-252D3D6B41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91440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7CA2982-E1D1-4553-A5E7-6544BF9D546C}"/>
              </a:ext>
            </a:extLst>
          </p:cNvPr>
          <p:cNvSpPr>
            <a:spLocks noGrp="1"/>
          </p:cNvSpPr>
          <p:nvPr>
            <p:ph type="sldNum" sz="quarter" idx="12"/>
          </p:nvPr>
        </p:nvSpPr>
        <p:spPr/>
        <p:txBody>
          <a:bodyPr/>
          <a:lstStyle/>
          <a:p>
            <a:fld id="{4C4C8C56-2A18-4CE8-951E-D40979DF3E9A}" type="slidenum">
              <a:rPr lang="en-US" altLang="en-US" smtClean="0"/>
              <a:pPr/>
              <a:t>1</a:t>
            </a:fld>
            <a:endParaRPr lang="en-US"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Group: Number of samples out of Compliance</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381000" y="1219200"/>
            <a:ext cx="8305800" cy="250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dirty="0"/>
              <a:t>System #2:</a:t>
            </a:r>
          </a:p>
          <a:p>
            <a:pPr marL="0" lvl="0" indent="0">
              <a:buNone/>
            </a:pPr>
            <a:r>
              <a:rPr lang="en-US" sz="2800" dirty="0"/>
              <a:t>A CWS treating a surface water source that serves 30,000 customers and collects 30 total coliform and 30 distribution chlorine samples per month.</a:t>
            </a:r>
          </a:p>
        </p:txBody>
      </p:sp>
      <p:sp>
        <p:nvSpPr>
          <p:cNvPr id="2" name="Rectangle 1">
            <a:extLst>
              <a:ext uri="{FF2B5EF4-FFF2-40B4-BE49-F238E27FC236}">
                <a16:creationId xmlns:a16="http://schemas.microsoft.com/office/drawing/2014/main" id="{B1AB8B86-C537-4FD8-89CC-258FE658F63E}"/>
              </a:ext>
            </a:extLst>
          </p:cNvPr>
          <p:cNvSpPr/>
          <p:nvPr/>
        </p:nvSpPr>
        <p:spPr>
          <a:xfrm>
            <a:off x="479508" y="3429000"/>
            <a:ext cx="8131040" cy="1815882"/>
          </a:xfrm>
          <a:prstGeom prst="rect">
            <a:avLst/>
          </a:prstGeom>
        </p:spPr>
        <p:txBody>
          <a:bodyPr wrap="square">
            <a:spAutoFit/>
          </a:bodyPr>
          <a:lstStyle/>
          <a:p>
            <a:r>
              <a:rPr lang="en-US" sz="2800" b="1" dirty="0">
                <a:solidFill>
                  <a:srgbClr val="FF0000"/>
                </a:solidFill>
                <a:ea typeface="Calibri" panose="020F0502020204030204" pitchFamily="34" charset="0"/>
                <a:cs typeface="Times New Roman" panose="02020603050405020304" pitchFamily="18" charset="0"/>
              </a:rPr>
              <a:t>SW system: can have no more than </a:t>
            </a:r>
            <a:r>
              <a:rPr lang="en-US" sz="2800" b="1" dirty="0">
                <a:solidFill>
                  <a:srgbClr val="FF0000"/>
                </a:solidFill>
              </a:rPr>
              <a:t>5% of samples per month &lt;0.2 mg/L for 2 </a:t>
            </a:r>
            <a:r>
              <a:rPr lang="en-US" sz="2800" b="1" dirty="0" err="1">
                <a:solidFill>
                  <a:srgbClr val="FF0000"/>
                </a:solidFill>
              </a:rPr>
              <a:t>consec</a:t>
            </a:r>
            <a:r>
              <a:rPr lang="en-US" sz="2800" b="1" dirty="0">
                <a:solidFill>
                  <a:srgbClr val="FF0000"/>
                </a:solidFill>
              </a:rPr>
              <a:t>. months </a:t>
            </a:r>
          </a:p>
          <a:p>
            <a:endParaRPr lang="en-US" sz="2800" b="1" dirty="0">
              <a:solidFill>
                <a:srgbClr val="FF0000"/>
              </a:solidFill>
            </a:endParaRPr>
          </a:p>
          <a:p>
            <a:r>
              <a:rPr lang="en-US" sz="2800" b="1" dirty="0">
                <a:solidFill>
                  <a:srgbClr val="FF0000"/>
                </a:solidFill>
              </a:rPr>
              <a:t>5% of 30 is 1.5         (30 x 0.05 = 1.5)</a:t>
            </a:r>
            <a:endParaRPr lang="en-US" sz="2800" dirty="0">
              <a:solidFill>
                <a:srgbClr val="FF0000"/>
              </a:solidFill>
            </a:endParaRPr>
          </a:p>
        </p:txBody>
      </p:sp>
      <p:sp>
        <p:nvSpPr>
          <p:cNvPr id="9" name="Rectangle 8">
            <a:extLst>
              <a:ext uri="{FF2B5EF4-FFF2-40B4-BE49-F238E27FC236}">
                <a16:creationId xmlns:a16="http://schemas.microsoft.com/office/drawing/2014/main" id="{A588AF17-C630-4C5E-8ACE-1B4909B24EEC}"/>
              </a:ext>
            </a:extLst>
          </p:cNvPr>
          <p:cNvSpPr/>
          <p:nvPr/>
        </p:nvSpPr>
        <p:spPr>
          <a:xfrm>
            <a:off x="497437" y="5512455"/>
            <a:ext cx="7162800" cy="523220"/>
          </a:xfrm>
          <a:prstGeom prst="rect">
            <a:avLst/>
          </a:prstGeom>
        </p:spPr>
        <p:txBody>
          <a:bodyPr wrap="square">
            <a:spAutoFit/>
          </a:bodyPr>
          <a:lstStyle/>
          <a:p>
            <a:r>
              <a:rPr lang="en-US" sz="2800" b="1" dirty="0">
                <a:solidFill>
                  <a:srgbClr val="FF0000"/>
                </a:solidFill>
                <a:ea typeface="Calibri" panose="020F0502020204030204" pitchFamily="34" charset="0"/>
                <a:cs typeface="Times New Roman" panose="02020603050405020304" pitchFamily="18" charset="0"/>
              </a:rPr>
              <a:t>2</a:t>
            </a:r>
            <a:endParaRPr lang="en-US" sz="2800" dirty="0">
              <a:solidFill>
                <a:srgbClr val="FF0000"/>
              </a:solidFill>
            </a:endParaRPr>
          </a:p>
        </p:txBody>
      </p:sp>
      <p:sp>
        <p:nvSpPr>
          <p:cNvPr id="10" name="TextBox 9">
            <a:extLst>
              <a:ext uri="{FF2B5EF4-FFF2-40B4-BE49-F238E27FC236}">
                <a16:creationId xmlns:a16="http://schemas.microsoft.com/office/drawing/2014/main" id="{1196C9D6-DF8B-4C7E-BE48-565F63F98B21}"/>
              </a:ext>
            </a:extLst>
          </p:cNvPr>
          <p:cNvSpPr txBox="1"/>
          <p:nvPr/>
        </p:nvSpPr>
        <p:spPr>
          <a:xfrm>
            <a:off x="152400" y="6400800"/>
            <a:ext cx="872355" cy="369332"/>
          </a:xfrm>
          <a:prstGeom prst="rect">
            <a:avLst/>
          </a:prstGeom>
          <a:noFill/>
        </p:spPr>
        <p:txBody>
          <a:bodyPr wrap="none" rtlCol="0">
            <a:spAutoFit/>
          </a:bodyPr>
          <a:lstStyle/>
          <a:p>
            <a:r>
              <a:rPr lang="en-US" dirty="0"/>
              <a:t>WB 3-3</a:t>
            </a:r>
          </a:p>
        </p:txBody>
      </p:sp>
      <p:sp>
        <p:nvSpPr>
          <p:cNvPr id="3" name="Slide Number Placeholder 2">
            <a:extLst>
              <a:ext uri="{FF2B5EF4-FFF2-40B4-BE49-F238E27FC236}">
                <a16:creationId xmlns:a16="http://schemas.microsoft.com/office/drawing/2014/main" id="{EC51E63D-DE94-4D9A-A0FF-E3EFA02E39BF}"/>
              </a:ext>
            </a:extLst>
          </p:cNvPr>
          <p:cNvSpPr>
            <a:spLocks noGrp="1"/>
          </p:cNvSpPr>
          <p:nvPr>
            <p:ph type="sldNum" sz="quarter" idx="12"/>
          </p:nvPr>
        </p:nvSpPr>
        <p:spPr/>
        <p:txBody>
          <a:bodyPr/>
          <a:lstStyle/>
          <a:p>
            <a:fld id="{D3CE0BA4-C8AD-4C47-B3C9-6FCB9575FCF8}" type="slidenum">
              <a:rPr lang="en-US" altLang="en-US" smtClean="0"/>
              <a:pPr/>
              <a:t>10</a:t>
            </a:fld>
            <a:endParaRPr lang="en-US" altLang="en-US"/>
          </a:p>
        </p:txBody>
      </p:sp>
    </p:spTree>
    <p:extLst>
      <p:ext uri="{BB962C8B-B14F-4D97-AF65-F5344CB8AC3E}">
        <p14:creationId xmlns:p14="http://schemas.microsoft.com/office/powerpoint/2010/main" val="358634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Group: Number of samples out of Compliance</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381000" y="1219200"/>
            <a:ext cx="8305800" cy="250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dirty="0"/>
              <a:t>System #3:</a:t>
            </a:r>
          </a:p>
          <a:p>
            <a:pPr marL="0" lvl="0" indent="0">
              <a:buNone/>
            </a:pPr>
            <a:r>
              <a:rPr lang="en-US" sz="2800" dirty="0"/>
              <a:t>A large CWS with 15 wells, all designated as groundwater, with a population of 75,000 and collecting 80 RTCR and chlorine residual samples per month.</a:t>
            </a:r>
          </a:p>
        </p:txBody>
      </p:sp>
      <p:sp>
        <p:nvSpPr>
          <p:cNvPr id="2" name="Rectangle 1">
            <a:extLst>
              <a:ext uri="{FF2B5EF4-FFF2-40B4-BE49-F238E27FC236}">
                <a16:creationId xmlns:a16="http://schemas.microsoft.com/office/drawing/2014/main" id="{B1AB8B86-C537-4FD8-89CC-258FE658F63E}"/>
              </a:ext>
            </a:extLst>
          </p:cNvPr>
          <p:cNvSpPr/>
          <p:nvPr/>
        </p:nvSpPr>
        <p:spPr>
          <a:xfrm>
            <a:off x="494210" y="3460402"/>
            <a:ext cx="7963989" cy="1815882"/>
          </a:xfrm>
          <a:prstGeom prst="rect">
            <a:avLst/>
          </a:prstGeom>
        </p:spPr>
        <p:txBody>
          <a:bodyPr wrap="square">
            <a:spAutoFit/>
          </a:bodyPr>
          <a:lstStyle/>
          <a:p>
            <a:r>
              <a:rPr lang="en-US" sz="2800" b="1" dirty="0">
                <a:solidFill>
                  <a:srgbClr val="FF0000"/>
                </a:solidFill>
                <a:ea typeface="Calibri" panose="020F0502020204030204" pitchFamily="34" charset="0"/>
                <a:cs typeface="Times New Roman" panose="02020603050405020304" pitchFamily="18" charset="0"/>
              </a:rPr>
              <a:t>GW, </a:t>
            </a:r>
            <a:r>
              <a:rPr lang="en-US" sz="2800" b="1" dirty="0">
                <a:solidFill>
                  <a:srgbClr val="FF0000"/>
                </a:solidFill>
                <a:ea typeface="Calibri" panose="020F0502020204030204" pitchFamily="34" charset="0"/>
              </a:rPr>
              <a:t>≥</a:t>
            </a:r>
            <a:r>
              <a:rPr lang="en-US" sz="2800" b="1" dirty="0">
                <a:solidFill>
                  <a:srgbClr val="FF0000"/>
                </a:solidFill>
                <a:ea typeface="Calibri" panose="020F0502020204030204" pitchFamily="34" charset="0"/>
                <a:cs typeface="Times New Roman" panose="02020603050405020304" pitchFamily="18" charset="0"/>
              </a:rPr>
              <a:t>40/month: can have no more than 5% of samples per month &lt;0.2 mg/L for 2 </a:t>
            </a:r>
            <a:r>
              <a:rPr lang="en-US" sz="2800" b="1" dirty="0" err="1">
                <a:solidFill>
                  <a:srgbClr val="FF0000"/>
                </a:solidFill>
                <a:ea typeface="Calibri" panose="020F0502020204030204" pitchFamily="34" charset="0"/>
                <a:cs typeface="Times New Roman" panose="02020603050405020304" pitchFamily="18" charset="0"/>
              </a:rPr>
              <a:t>consec</a:t>
            </a:r>
            <a:r>
              <a:rPr lang="en-US" sz="2800" b="1" dirty="0">
                <a:solidFill>
                  <a:srgbClr val="FF0000"/>
                </a:solidFill>
                <a:ea typeface="Calibri" panose="020F0502020204030204" pitchFamily="34" charset="0"/>
                <a:cs typeface="Times New Roman" panose="02020603050405020304" pitchFamily="18" charset="0"/>
              </a:rPr>
              <a:t>. months</a:t>
            </a:r>
          </a:p>
          <a:p>
            <a:endParaRPr lang="en-US" sz="2800" b="1" dirty="0">
              <a:solidFill>
                <a:srgbClr val="FF0000"/>
              </a:solidFill>
              <a:ea typeface="Calibri" panose="020F0502020204030204" pitchFamily="34" charset="0"/>
              <a:cs typeface="Times New Roman" panose="02020603050405020304" pitchFamily="18" charset="0"/>
            </a:endParaRPr>
          </a:p>
          <a:p>
            <a:r>
              <a:rPr lang="en-US" sz="2800" b="1" dirty="0">
                <a:solidFill>
                  <a:srgbClr val="FF0000"/>
                </a:solidFill>
                <a:ea typeface="Calibri" panose="020F0502020204030204" pitchFamily="34" charset="0"/>
                <a:cs typeface="Times New Roman" panose="02020603050405020304" pitchFamily="18" charset="0"/>
              </a:rPr>
              <a:t>5% of 80 is 4             (80 x 0.05 = 4)</a:t>
            </a:r>
            <a:endParaRPr lang="en-US" sz="2800" dirty="0">
              <a:solidFill>
                <a:srgbClr val="FF0000"/>
              </a:solidFill>
            </a:endParaRPr>
          </a:p>
        </p:txBody>
      </p:sp>
      <p:sp>
        <p:nvSpPr>
          <p:cNvPr id="9" name="Rectangle 8">
            <a:extLst>
              <a:ext uri="{FF2B5EF4-FFF2-40B4-BE49-F238E27FC236}">
                <a16:creationId xmlns:a16="http://schemas.microsoft.com/office/drawing/2014/main" id="{A588AF17-C630-4C5E-8ACE-1B4909B24EEC}"/>
              </a:ext>
            </a:extLst>
          </p:cNvPr>
          <p:cNvSpPr/>
          <p:nvPr/>
        </p:nvSpPr>
        <p:spPr>
          <a:xfrm>
            <a:off x="494211" y="5694240"/>
            <a:ext cx="7162800" cy="523220"/>
          </a:xfrm>
          <a:prstGeom prst="rect">
            <a:avLst/>
          </a:prstGeom>
        </p:spPr>
        <p:txBody>
          <a:bodyPr wrap="square">
            <a:spAutoFit/>
          </a:bodyPr>
          <a:lstStyle/>
          <a:p>
            <a:r>
              <a:rPr lang="en-US" sz="2800" b="1" dirty="0">
                <a:solidFill>
                  <a:srgbClr val="FF0000"/>
                </a:solidFill>
              </a:rPr>
              <a:t>5</a:t>
            </a:r>
          </a:p>
        </p:txBody>
      </p:sp>
      <p:sp>
        <p:nvSpPr>
          <p:cNvPr id="10" name="TextBox 9">
            <a:extLst>
              <a:ext uri="{FF2B5EF4-FFF2-40B4-BE49-F238E27FC236}">
                <a16:creationId xmlns:a16="http://schemas.microsoft.com/office/drawing/2014/main" id="{7F6295B8-041B-4B4A-BFE1-36089EEDE08B}"/>
              </a:ext>
            </a:extLst>
          </p:cNvPr>
          <p:cNvSpPr txBox="1"/>
          <p:nvPr/>
        </p:nvSpPr>
        <p:spPr>
          <a:xfrm>
            <a:off x="152400" y="6400800"/>
            <a:ext cx="872355" cy="369332"/>
          </a:xfrm>
          <a:prstGeom prst="rect">
            <a:avLst/>
          </a:prstGeom>
          <a:noFill/>
        </p:spPr>
        <p:txBody>
          <a:bodyPr wrap="none" rtlCol="0">
            <a:spAutoFit/>
          </a:bodyPr>
          <a:lstStyle/>
          <a:p>
            <a:r>
              <a:rPr lang="en-US" dirty="0"/>
              <a:t>WB 3-3</a:t>
            </a:r>
          </a:p>
        </p:txBody>
      </p:sp>
      <p:sp>
        <p:nvSpPr>
          <p:cNvPr id="3" name="Slide Number Placeholder 2">
            <a:extLst>
              <a:ext uri="{FF2B5EF4-FFF2-40B4-BE49-F238E27FC236}">
                <a16:creationId xmlns:a16="http://schemas.microsoft.com/office/drawing/2014/main" id="{9D1B0A30-9CAE-4BAB-8E4E-8341C82E5EEC}"/>
              </a:ext>
            </a:extLst>
          </p:cNvPr>
          <p:cNvSpPr>
            <a:spLocks noGrp="1"/>
          </p:cNvSpPr>
          <p:nvPr>
            <p:ph type="sldNum" sz="quarter" idx="12"/>
          </p:nvPr>
        </p:nvSpPr>
        <p:spPr/>
        <p:txBody>
          <a:bodyPr/>
          <a:lstStyle/>
          <a:p>
            <a:fld id="{D3CE0BA4-C8AD-4C47-B3C9-6FCB9575FCF8}" type="slidenum">
              <a:rPr lang="en-US" altLang="en-US" smtClean="0"/>
              <a:pPr/>
              <a:t>11</a:t>
            </a:fld>
            <a:endParaRPr lang="en-US" altLang="en-US"/>
          </a:p>
        </p:txBody>
      </p:sp>
    </p:spTree>
    <p:custDataLst>
      <p:tags r:id="rId1"/>
    </p:custDataLst>
    <p:extLst>
      <p:ext uri="{BB962C8B-B14F-4D97-AF65-F5344CB8AC3E}">
        <p14:creationId xmlns:p14="http://schemas.microsoft.com/office/powerpoint/2010/main" val="261911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Compliance Determination</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dirty="0"/>
              <a:t>Compliance is based on the number of samples collected each month </a:t>
            </a:r>
            <a:r>
              <a:rPr lang="en-US" u="sng" dirty="0"/>
              <a:t>as specified in DRR SSP</a:t>
            </a:r>
          </a:p>
          <a:p>
            <a:pPr eaLnBrk="1" hangingPunct="1">
              <a:spcAft>
                <a:spcPts val="600"/>
              </a:spcAft>
              <a:defRPr/>
            </a:pPr>
            <a:r>
              <a:rPr lang="en-US" sz="2800" dirty="0"/>
              <a:t>Any “extra” distribution (“D”) samples not counted toward the total number</a:t>
            </a:r>
            <a:endParaRPr lang="en-US" sz="2400" dirty="0"/>
          </a:p>
          <a:p>
            <a:pPr eaLnBrk="1" hangingPunct="1">
              <a:spcAft>
                <a:spcPts val="600"/>
              </a:spcAft>
              <a:defRPr/>
            </a:pPr>
            <a:r>
              <a:rPr lang="en-US" sz="2800" dirty="0"/>
              <a:t>Lowest results used for compliance determination</a:t>
            </a:r>
          </a:p>
          <a:p>
            <a:pPr eaLnBrk="1" hangingPunct="1">
              <a:spcAft>
                <a:spcPts val="600"/>
              </a:spcAft>
              <a:defRPr/>
            </a:pPr>
            <a:r>
              <a:rPr lang="en-US" sz="2800" dirty="0"/>
              <a:t>Note: it is not a “moving target” – the 5% compliance determination is based on the number in the SSP and does not change</a:t>
            </a:r>
          </a:p>
        </p:txBody>
      </p:sp>
      <p:sp>
        <p:nvSpPr>
          <p:cNvPr id="2" name="Rectangle: Rounded Corners 1">
            <a:extLst>
              <a:ext uri="{FF2B5EF4-FFF2-40B4-BE49-F238E27FC236}">
                <a16:creationId xmlns:a16="http://schemas.microsoft.com/office/drawing/2014/main" id="{45BDC4B1-D3FB-4FB8-9F32-7469FB3304C0}"/>
              </a:ext>
            </a:extLst>
          </p:cNvPr>
          <p:cNvSpPr/>
          <p:nvPr/>
        </p:nvSpPr>
        <p:spPr>
          <a:xfrm>
            <a:off x="457200" y="5410200"/>
            <a:ext cx="5486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Samples reported a special (“S”) samples are not counted toward compliance</a:t>
            </a:r>
          </a:p>
        </p:txBody>
      </p:sp>
      <p:sp>
        <p:nvSpPr>
          <p:cNvPr id="9" name="TextBox 8">
            <a:extLst>
              <a:ext uri="{FF2B5EF4-FFF2-40B4-BE49-F238E27FC236}">
                <a16:creationId xmlns:a16="http://schemas.microsoft.com/office/drawing/2014/main" id="{9005BDBA-6A2D-4D36-BCC2-61F8A506D1E4}"/>
              </a:ext>
            </a:extLst>
          </p:cNvPr>
          <p:cNvSpPr txBox="1"/>
          <p:nvPr/>
        </p:nvSpPr>
        <p:spPr>
          <a:xfrm>
            <a:off x="152400" y="6400800"/>
            <a:ext cx="872355" cy="369332"/>
          </a:xfrm>
          <a:prstGeom prst="rect">
            <a:avLst/>
          </a:prstGeom>
          <a:noFill/>
        </p:spPr>
        <p:txBody>
          <a:bodyPr wrap="none" rtlCol="0">
            <a:spAutoFit/>
          </a:bodyPr>
          <a:lstStyle/>
          <a:p>
            <a:r>
              <a:rPr lang="en-US" dirty="0"/>
              <a:t>WB 3-3</a:t>
            </a:r>
          </a:p>
        </p:txBody>
      </p:sp>
      <p:sp>
        <p:nvSpPr>
          <p:cNvPr id="3" name="Slide Number Placeholder 2">
            <a:extLst>
              <a:ext uri="{FF2B5EF4-FFF2-40B4-BE49-F238E27FC236}">
                <a16:creationId xmlns:a16="http://schemas.microsoft.com/office/drawing/2014/main" id="{1FCCE481-B1A8-4CB5-803D-07C7FB49B395}"/>
              </a:ext>
            </a:extLst>
          </p:cNvPr>
          <p:cNvSpPr>
            <a:spLocks noGrp="1"/>
          </p:cNvSpPr>
          <p:nvPr>
            <p:ph type="sldNum" sz="quarter" idx="12"/>
          </p:nvPr>
        </p:nvSpPr>
        <p:spPr/>
        <p:txBody>
          <a:bodyPr/>
          <a:lstStyle/>
          <a:p>
            <a:fld id="{D3CE0BA4-C8AD-4C47-B3C9-6FCB9575FCF8}" type="slidenum">
              <a:rPr lang="en-US" altLang="en-US" smtClean="0"/>
              <a:pPr/>
              <a:t>12</a:t>
            </a:fld>
            <a:endParaRPr lang="en-US" altLang="en-US"/>
          </a:p>
        </p:txBody>
      </p:sp>
    </p:spTree>
    <p:custDataLst>
      <p:tags r:id="rId1"/>
    </p:custDataLst>
    <p:extLst>
      <p:ext uri="{BB962C8B-B14F-4D97-AF65-F5344CB8AC3E}">
        <p14:creationId xmlns:p14="http://schemas.microsoft.com/office/powerpoint/2010/main" val="149898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Compliance Determination</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sz="2600" b="1" dirty="0"/>
              <a:t>Example:</a:t>
            </a:r>
            <a:r>
              <a:rPr lang="en-US" sz="2600" dirty="0"/>
              <a:t> GW system with 50 sites listed in DRR SSP</a:t>
            </a:r>
          </a:p>
          <a:p>
            <a:pPr marL="0" indent="0" eaLnBrk="1" hangingPunct="1">
              <a:spcAft>
                <a:spcPts val="600"/>
              </a:spcAft>
              <a:buNone/>
              <a:defRPr/>
            </a:pPr>
            <a:r>
              <a:rPr lang="en-US" sz="2600" dirty="0"/>
              <a:t>60 “D” samples reported one month; 62 “D” samples reported next month</a:t>
            </a:r>
          </a:p>
          <a:p>
            <a:pPr marL="0" indent="0" eaLnBrk="1" hangingPunct="1">
              <a:spcAft>
                <a:spcPts val="600"/>
              </a:spcAft>
              <a:buNone/>
              <a:defRPr/>
            </a:pPr>
            <a:r>
              <a:rPr lang="en-US" sz="2600" dirty="0"/>
              <a:t>Compliance is based on the 50 </a:t>
            </a:r>
            <a:r>
              <a:rPr lang="en-US" sz="2600" i="1" dirty="0"/>
              <a:t>lowest</a:t>
            </a:r>
            <a:r>
              <a:rPr lang="en-US" sz="2600" dirty="0"/>
              <a:t> results reported</a:t>
            </a:r>
          </a:p>
          <a:p>
            <a:pPr marL="0" indent="0" eaLnBrk="1" hangingPunct="1">
              <a:spcAft>
                <a:spcPts val="600"/>
              </a:spcAft>
              <a:buNone/>
              <a:defRPr/>
            </a:pPr>
            <a:r>
              <a:rPr lang="en-US" sz="2600" dirty="0"/>
              <a:t>	5% of 50 is 2.5</a:t>
            </a:r>
          </a:p>
          <a:p>
            <a:pPr marL="0" indent="0" eaLnBrk="1" hangingPunct="1">
              <a:spcAft>
                <a:spcPts val="600"/>
              </a:spcAft>
              <a:buNone/>
              <a:defRPr/>
            </a:pPr>
            <a:r>
              <a:rPr lang="en-US" sz="2600" dirty="0"/>
              <a:t>If 2 (or fewer) samples are below 0.2 mg/L during 2 consecutive months, the system is in compliance</a:t>
            </a:r>
          </a:p>
          <a:p>
            <a:pPr marL="0" indent="0" eaLnBrk="1" hangingPunct="1">
              <a:spcAft>
                <a:spcPts val="600"/>
              </a:spcAft>
              <a:buNone/>
              <a:defRPr/>
            </a:pPr>
            <a:r>
              <a:rPr lang="en-US" sz="2600" dirty="0"/>
              <a:t>If 3 (or more) samples are below the minimum during 2 consecutive months, the system is NOT in compliance</a:t>
            </a:r>
          </a:p>
        </p:txBody>
      </p:sp>
      <p:sp>
        <p:nvSpPr>
          <p:cNvPr id="8" name="TextBox 7">
            <a:extLst>
              <a:ext uri="{FF2B5EF4-FFF2-40B4-BE49-F238E27FC236}">
                <a16:creationId xmlns:a16="http://schemas.microsoft.com/office/drawing/2014/main" id="{FE7FE540-FE0D-4C1D-8298-62E4A5BB4A30}"/>
              </a:ext>
            </a:extLst>
          </p:cNvPr>
          <p:cNvSpPr txBox="1"/>
          <p:nvPr/>
        </p:nvSpPr>
        <p:spPr>
          <a:xfrm>
            <a:off x="152400" y="6400800"/>
            <a:ext cx="872355" cy="369332"/>
          </a:xfrm>
          <a:prstGeom prst="rect">
            <a:avLst/>
          </a:prstGeom>
          <a:noFill/>
        </p:spPr>
        <p:txBody>
          <a:bodyPr wrap="none" rtlCol="0">
            <a:spAutoFit/>
          </a:bodyPr>
          <a:lstStyle/>
          <a:p>
            <a:r>
              <a:rPr lang="en-US" dirty="0"/>
              <a:t>WB 3-4</a:t>
            </a:r>
          </a:p>
        </p:txBody>
      </p:sp>
      <p:sp>
        <p:nvSpPr>
          <p:cNvPr id="2" name="Slide Number Placeholder 1">
            <a:extLst>
              <a:ext uri="{FF2B5EF4-FFF2-40B4-BE49-F238E27FC236}">
                <a16:creationId xmlns:a16="http://schemas.microsoft.com/office/drawing/2014/main" id="{A301ED14-AAF1-4514-A257-9A8B61C68D92}"/>
              </a:ext>
            </a:extLst>
          </p:cNvPr>
          <p:cNvSpPr>
            <a:spLocks noGrp="1"/>
          </p:cNvSpPr>
          <p:nvPr>
            <p:ph type="sldNum" sz="quarter" idx="12"/>
          </p:nvPr>
        </p:nvSpPr>
        <p:spPr/>
        <p:txBody>
          <a:bodyPr/>
          <a:lstStyle/>
          <a:p>
            <a:fld id="{D3CE0BA4-C8AD-4C47-B3C9-6FCB9575FCF8}" type="slidenum">
              <a:rPr lang="en-US" altLang="en-US" smtClean="0"/>
              <a:pPr/>
              <a:t>13</a:t>
            </a:fld>
            <a:endParaRPr lang="en-US" altLang="en-US"/>
          </a:p>
        </p:txBody>
      </p:sp>
    </p:spTree>
    <p:custDataLst>
      <p:tags r:id="rId1"/>
    </p:custDataLst>
    <p:extLst>
      <p:ext uri="{BB962C8B-B14F-4D97-AF65-F5344CB8AC3E}">
        <p14:creationId xmlns:p14="http://schemas.microsoft.com/office/powerpoint/2010/main" val="17388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Compliance Determination</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dirty="0"/>
              <a:t>Exception:</a:t>
            </a:r>
          </a:p>
          <a:p>
            <a:pPr marL="0" indent="0" eaLnBrk="1" hangingPunct="1">
              <a:spcAft>
                <a:spcPts val="600"/>
              </a:spcAft>
              <a:buNone/>
              <a:defRPr/>
            </a:pPr>
            <a:r>
              <a:rPr lang="en-US" sz="2800" dirty="0"/>
              <a:t>More than one grab sample </a:t>
            </a:r>
            <a:r>
              <a:rPr lang="en-US" sz="2800" i="1" dirty="0"/>
              <a:t>per day</a:t>
            </a:r>
            <a:r>
              <a:rPr lang="en-US" sz="2800" dirty="0"/>
              <a:t> at </a:t>
            </a:r>
            <a:r>
              <a:rPr lang="en-US" sz="2800" i="1" dirty="0"/>
              <a:t>one location</a:t>
            </a:r>
          </a:p>
        </p:txBody>
      </p:sp>
      <p:graphicFrame>
        <p:nvGraphicFramePr>
          <p:cNvPr id="2" name="Table 1">
            <a:extLst>
              <a:ext uri="{FF2B5EF4-FFF2-40B4-BE49-F238E27FC236}">
                <a16:creationId xmlns:a16="http://schemas.microsoft.com/office/drawing/2014/main" id="{6924F0AE-29F2-4D7A-922B-197850F3B7B0}"/>
              </a:ext>
            </a:extLst>
          </p:cNvPr>
          <p:cNvGraphicFramePr>
            <a:graphicFrameLocks noGrp="1"/>
          </p:cNvGraphicFramePr>
          <p:nvPr>
            <p:extLst>
              <p:ext uri="{D42A27DB-BD31-4B8C-83A1-F6EECF244321}">
                <p14:modId xmlns:p14="http://schemas.microsoft.com/office/powerpoint/2010/main" val="1007386235"/>
              </p:ext>
            </p:extLst>
          </p:nvPr>
        </p:nvGraphicFramePr>
        <p:xfrm>
          <a:off x="1271588" y="2511777"/>
          <a:ext cx="6416674" cy="2651760"/>
        </p:xfrm>
        <a:graphic>
          <a:graphicData uri="http://schemas.openxmlformats.org/drawingml/2006/table">
            <a:tbl>
              <a:tblPr firstRow="1" bandRow="1">
                <a:tableStyleId>{7DF18680-E054-41AD-8BC1-D1AEF772440D}</a:tableStyleId>
              </a:tblPr>
              <a:tblGrid>
                <a:gridCol w="3216276">
                  <a:extLst>
                    <a:ext uri="{9D8B030D-6E8A-4147-A177-3AD203B41FA5}">
                      <a16:colId xmlns:a16="http://schemas.microsoft.com/office/drawing/2014/main" val="2314991619"/>
                    </a:ext>
                  </a:extLst>
                </a:gridCol>
                <a:gridCol w="1219200">
                  <a:extLst>
                    <a:ext uri="{9D8B030D-6E8A-4147-A177-3AD203B41FA5}">
                      <a16:colId xmlns:a16="http://schemas.microsoft.com/office/drawing/2014/main" val="1105945939"/>
                    </a:ext>
                  </a:extLst>
                </a:gridCol>
                <a:gridCol w="1981198">
                  <a:extLst>
                    <a:ext uri="{9D8B030D-6E8A-4147-A177-3AD203B41FA5}">
                      <a16:colId xmlns:a16="http://schemas.microsoft.com/office/drawing/2014/main" val="1805929909"/>
                    </a:ext>
                  </a:extLst>
                </a:gridCol>
              </a:tblGrid>
              <a:tr h="370840">
                <a:tc>
                  <a:txBody>
                    <a:bodyPr/>
                    <a:lstStyle/>
                    <a:p>
                      <a:r>
                        <a:rPr lang="en-US" sz="2400" dirty="0"/>
                        <a:t>Date: May 4, 2019</a:t>
                      </a:r>
                    </a:p>
                    <a:p>
                      <a:r>
                        <a:rPr lang="en-US" sz="2400" dirty="0"/>
                        <a:t>Location ID: 701</a:t>
                      </a:r>
                    </a:p>
                  </a:txBody>
                  <a:tcPr/>
                </a:tc>
                <a:tc>
                  <a:txBody>
                    <a:bodyPr/>
                    <a:lstStyle/>
                    <a:p>
                      <a:r>
                        <a:rPr lang="en-US" sz="2400" dirty="0"/>
                        <a:t>Time</a:t>
                      </a:r>
                    </a:p>
                  </a:txBody>
                  <a:tcPr/>
                </a:tc>
                <a:tc>
                  <a:txBody>
                    <a:bodyPr/>
                    <a:lstStyle/>
                    <a:p>
                      <a:r>
                        <a:rPr lang="en-US" sz="2400" dirty="0"/>
                        <a:t>Result</a:t>
                      </a:r>
                    </a:p>
                  </a:txBody>
                  <a:tcPr/>
                </a:tc>
                <a:extLst>
                  <a:ext uri="{0D108BD9-81ED-4DB2-BD59-A6C34878D82A}">
                    <a16:rowId xmlns:a16="http://schemas.microsoft.com/office/drawing/2014/main" val="2441412759"/>
                  </a:ext>
                </a:extLst>
              </a:tr>
              <a:tr h="370840">
                <a:tc>
                  <a:txBody>
                    <a:bodyPr/>
                    <a:lstStyle/>
                    <a:p>
                      <a:r>
                        <a:rPr lang="en-US" sz="2400" dirty="0"/>
                        <a:t>Initial Reading</a:t>
                      </a:r>
                    </a:p>
                  </a:txBody>
                  <a:tcPr/>
                </a:tc>
                <a:tc>
                  <a:txBody>
                    <a:bodyPr/>
                    <a:lstStyle/>
                    <a:p>
                      <a:r>
                        <a:rPr lang="en-US" sz="2400" dirty="0"/>
                        <a:t>08:00</a:t>
                      </a:r>
                    </a:p>
                  </a:txBody>
                  <a:tcPr/>
                </a:tc>
                <a:tc>
                  <a:txBody>
                    <a:bodyPr/>
                    <a:lstStyle/>
                    <a:p>
                      <a:r>
                        <a:rPr lang="en-US" sz="2400" dirty="0"/>
                        <a:t>0.10 mg/L</a:t>
                      </a:r>
                    </a:p>
                  </a:txBody>
                  <a:tcPr/>
                </a:tc>
                <a:extLst>
                  <a:ext uri="{0D108BD9-81ED-4DB2-BD59-A6C34878D82A}">
                    <a16:rowId xmlns:a16="http://schemas.microsoft.com/office/drawing/2014/main" val="690227171"/>
                  </a:ext>
                </a:extLst>
              </a:tr>
              <a:tr h="370840">
                <a:tc>
                  <a:txBody>
                    <a:bodyPr/>
                    <a:lstStyle/>
                    <a:p>
                      <a:r>
                        <a:rPr lang="en-US" sz="2400" dirty="0"/>
                        <a:t>Follow up reading #1</a:t>
                      </a:r>
                    </a:p>
                  </a:txBody>
                  <a:tcPr/>
                </a:tc>
                <a:tc>
                  <a:txBody>
                    <a:bodyPr/>
                    <a:lstStyle/>
                    <a:p>
                      <a:r>
                        <a:rPr lang="en-US" sz="2400" dirty="0"/>
                        <a:t>09:00</a:t>
                      </a:r>
                    </a:p>
                  </a:txBody>
                  <a:tcPr/>
                </a:tc>
                <a:tc>
                  <a:txBody>
                    <a:bodyPr/>
                    <a:lstStyle/>
                    <a:p>
                      <a:r>
                        <a:rPr lang="en-US" sz="2400" dirty="0"/>
                        <a:t>0.15 mg/L</a:t>
                      </a:r>
                    </a:p>
                  </a:txBody>
                  <a:tcPr/>
                </a:tc>
                <a:extLst>
                  <a:ext uri="{0D108BD9-81ED-4DB2-BD59-A6C34878D82A}">
                    <a16:rowId xmlns:a16="http://schemas.microsoft.com/office/drawing/2014/main" val="2092790513"/>
                  </a:ext>
                </a:extLst>
              </a:tr>
              <a:tr h="370840">
                <a:tc>
                  <a:txBody>
                    <a:bodyPr/>
                    <a:lstStyle/>
                    <a:p>
                      <a:r>
                        <a:rPr lang="en-US" sz="2400" dirty="0"/>
                        <a:t>Follow up reading #2</a:t>
                      </a:r>
                    </a:p>
                  </a:txBody>
                  <a:tcPr/>
                </a:tc>
                <a:tc>
                  <a:txBody>
                    <a:bodyPr/>
                    <a:lstStyle/>
                    <a:p>
                      <a:r>
                        <a:rPr lang="en-US" sz="2400" dirty="0"/>
                        <a:t>09:45</a:t>
                      </a:r>
                    </a:p>
                  </a:txBody>
                  <a:tcPr/>
                </a:tc>
                <a:tc>
                  <a:txBody>
                    <a:bodyPr/>
                    <a:lstStyle/>
                    <a:p>
                      <a:r>
                        <a:rPr lang="en-US" sz="2400" dirty="0"/>
                        <a:t>0.31 mg/L</a:t>
                      </a:r>
                    </a:p>
                  </a:txBody>
                  <a:tcPr/>
                </a:tc>
                <a:extLst>
                  <a:ext uri="{0D108BD9-81ED-4DB2-BD59-A6C34878D82A}">
                    <a16:rowId xmlns:a16="http://schemas.microsoft.com/office/drawing/2014/main" val="4198013205"/>
                  </a:ext>
                </a:extLst>
              </a:tr>
              <a:tr h="370840">
                <a:tc>
                  <a:txBody>
                    <a:bodyPr/>
                    <a:lstStyle/>
                    <a:p>
                      <a:r>
                        <a:rPr lang="en-US" sz="2400" dirty="0"/>
                        <a:t>Follow up reading #3</a:t>
                      </a:r>
                    </a:p>
                  </a:txBody>
                  <a:tcPr/>
                </a:tc>
                <a:tc>
                  <a:txBody>
                    <a:bodyPr/>
                    <a:lstStyle/>
                    <a:p>
                      <a:r>
                        <a:rPr lang="en-US" sz="2400" dirty="0"/>
                        <a:t>12:30</a:t>
                      </a:r>
                    </a:p>
                  </a:txBody>
                  <a:tcPr/>
                </a:tc>
                <a:tc>
                  <a:txBody>
                    <a:bodyPr/>
                    <a:lstStyle/>
                    <a:p>
                      <a:r>
                        <a:rPr lang="en-US" sz="2400" dirty="0"/>
                        <a:t>0.33 mg/L</a:t>
                      </a:r>
                    </a:p>
                  </a:txBody>
                  <a:tcPr/>
                </a:tc>
                <a:extLst>
                  <a:ext uri="{0D108BD9-81ED-4DB2-BD59-A6C34878D82A}">
                    <a16:rowId xmlns:a16="http://schemas.microsoft.com/office/drawing/2014/main" val="3055346720"/>
                  </a:ext>
                </a:extLst>
              </a:tr>
            </a:tbl>
          </a:graphicData>
        </a:graphic>
      </p:graphicFrame>
      <p:sp>
        <p:nvSpPr>
          <p:cNvPr id="3" name="Rectangle 2">
            <a:extLst>
              <a:ext uri="{FF2B5EF4-FFF2-40B4-BE49-F238E27FC236}">
                <a16:creationId xmlns:a16="http://schemas.microsoft.com/office/drawing/2014/main" id="{E6246B5A-C363-41B7-8128-436097F931EF}"/>
              </a:ext>
            </a:extLst>
          </p:cNvPr>
          <p:cNvSpPr/>
          <p:nvPr/>
        </p:nvSpPr>
        <p:spPr>
          <a:xfrm>
            <a:off x="7323535" y="3459163"/>
            <a:ext cx="1727993"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Report all 4 individual results!</a:t>
            </a:r>
          </a:p>
        </p:txBody>
      </p:sp>
      <p:sp>
        <p:nvSpPr>
          <p:cNvPr id="4" name="TextBox 3">
            <a:extLst>
              <a:ext uri="{FF2B5EF4-FFF2-40B4-BE49-F238E27FC236}">
                <a16:creationId xmlns:a16="http://schemas.microsoft.com/office/drawing/2014/main" id="{5D462C32-87B4-42A3-ABCB-03CF8001EEF4}"/>
              </a:ext>
            </a:extLst>
          </p:cNvPr>
          <p:cNvSpPr txBox="1"/>
          <p:nvPr/>
        </p:nvSpPr>
        <p:spPr>
          <a:xfrm>
            <a:off x="1024756" y="5358370"/>
            <a:ext cx="697624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Bef>
                <a:spcPts val="600"/>
              </a:spcBef>
              <a:spcAft>
                <a:spcPts val="600"/>
              </a:spcAft>
            </a:pPr>
            <a:r>
              <a:rPr lang="en-US" sz="2800" b="1" i="1" u="sng" dirty="0"/>
              <a:t>One</a:t>
            </a:r>
            <a:r>
              <a:rPr lang="en-US" sz="2800" b="1" u="sng" dirty="0"/>
              <a:t> daily average</a:t>
            </a:r>
            <a:r>
              <a:rPr lang="en-US" sz="2800" b="1" dirty="0"/>
              <a:t> calculated for compliance</a:t>
            </a:r>
          </a:p>
        </p:txBody>
      </p:sp>
      <p:sp>
        <p:nvSpPr>
          <p:cNvPr id="11" name="TextBox 10">
            <a:extLst>
              <a:ext uri="{FF2B5EF4-FFF2-40B4-BE49-F238E27FC236}">
                <a16:creationId xmlns:a16="http://schemas.microsoft.com/office/drawing/2014/main" id="{F45C218C-F690-44E5-BA63-6C7474C713E6}"/>
              </a:ext>
            </a:extLst>
          </p:cNvPr>
          <p:cNvSpPr txBox="1"/>
          <p:nvPr/>
        </p:nvSpPr>
        <p:spPr>
          <a:xfrm>
            <a:off x="152400" y="6400800"/>
            <a:ext cx="872355" cy="369332"/>
          </a:xfrm>
          <a:prstGeom prst="rect">
            <a:avLst/>
          </a:prstGeom>
          <a:noFill/>
        </p:spPr>
        <p:txBody>
          <a:bodyPr wrap="none" rtlCol="0">
            <a:spAutoFit/>
          </a:bodyPr>
          <a:lstStyle/>
          <a:p>
            <a:r>
              <a:rPr lang="en-US" dirty="0"/>
              <a:t>WB 3-4</a:t>
            </a:r>
          </a:p>
        </p:txBody>
      </p:sp>
      <p:sp>
        <p:nvSpPr>
          <p:cNvPr id="5" name="Slide Number Placeholder 4">
            <a:extLst>
              <a:ext uri="{FF2B5EF4-FFF2-40B4-BE49-F238E27FC236}">
                <a16:creationId xmlns:a16="http://schemas.microsoft.com/office/drawing/2014/main" id="{0DEB72BD-EC63-44A6-86F4-B7F772A3888D}"/>
              </a:ext>
            </a:extLst>
          </p:cNvPr>
          <p:cNvSpPr>
            <a:spLocks noGrp="1"/>
          </p:cNvSpPr>
          <p:nvPr>
            <p:ph type="sldNum" sz="quarter" idx="12"/>
          </p:nvPr>
        </p:nvSpPr>
        <p:spPr/>
        <p:txBody>
          <a:bodyPr/>
          <a:lstStyle/>
          <a:p>
            <a:fld id="{D3CE0BA4-C8AD-4C47-B3C9-6FCB9575FCF8}" type="slidenum">
              <a:rPr lang="en-US" altLang="en-US" smtClean="0"/>
              <a:pPr/>
              <a:t>14</a:t>
            </a:fld>
            <a:endParaRPr lang="en-US" altLang="en-US"/>
          </a:p>
        </p:txBody>
      </p:sp>
      <p:sp>
        <p:nvSpPr>
          <p:cNvPr id="13" name="TextBox 12">
            <a:extLst>
              <a:ext uri="{FF2B5EF4-FFF2-40B4-BE49-F238E27FC236}">
                <a16:creationId xmlns:a16="http://schemas.microsoft.com/office/drawing/2014/main" id="{41111432-39D2-4FDD-9BA6-B28A2C26037D}"/>
              </a:ext>
            </a:extLst>
          </p:cNvPr>
          <p:cNvSpPr txBox="1"/>
          <p:nvPr/>
        </p:nvSpPr>
        <p:spPr>
          <a:xfrm>
            <a:off x="1379909" y="5918528"/>
            <a:ext cx="6200031"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dirty="0"/>
              <a:t>(0.10 + 0.15 + 0.31 + 0.33)/4 = 0.22 mg/L</a:t>
            </a:r>
          </a:p>
        </p:txBody>
      </p:sp>
    </p:spTree>
    <p:extLst>
      <p:ext uri="{BB962C8B-B14F-4D97-AF65-F5344CB8AC3E}">
        <p14:creationId xmlns:p14="http://schemas.microsoft.com/office/powerpoint/2010/main" val="8896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Knowledge Check</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Aft>
                <a:spcPts val="600"/>
              </a:spcAft>
              <a:defRPr/>
            </a:pPr>
            <a:r>
              <a:rPr lang="en-US" dirty="0"/>
              <a:t>Activity – Compliance Determinations</a:t>
            </a:r>
          </a:p>
          <a:p>
            <a:pPr eaLnBrk="1" hangingPunct="1">
              <a:spcAft>
                <a:spcPts val="600"/>
              </a:spcAft>
              <a:defRPr/>
            </a:pPr>
            <a:endParaRPr lang="en-US" dirty="0"/>
          </a:p>
          <a:p>
            <a:pPr marL="514350" indent="-514350" eaLnBrk="1" hangingPunct="1">
              <a:spcAft>
                <a:spcPts val="600"/>
              </a:spcAft>
              <a:buFont typeface="+mj-lt"/>
              <a:buAutoNum type="arabicPeriod"/>
              <a:defRPr/>
            </a:pPr>
            <a:r>
              <a:rPr lang="en-US" sz="2400" dirty="0"/>
              <a:t>A state park (TNCWS) with membrane filtration of a surface water source, serving up to 800 visitors per day. They collect 2 RTCR samples per month, and 8 distribution chlorine samples per month. </a:t>
            </a:r>
          </a:p>
          <a:p>
            <a:pPr marL="514350" indent="-514350" eaLnBrk="1" hangingPunct="1">
              <a:spcAft>
                <a:spcPts val="600"/>
              </a:spcAft>
              <a:buFont typeface="+mj-lt"/>
              <a:buAutoNum type="arabicPeriod"/>
              <a:defRPr/>
            </a:pPr>
            <a:endParaRPr lang="en-US" dirty="0"/>
          </a:p>
        </p:txBody>
      </p:sp>
      <p:sp>
        <p:nvSpPr>
          <p:cNvPr id="2" name="TextBox 1">
            <a:extLst>
              <a:ext uri="{FF2B5EF4-FFF2-40B4-BE49-F238E27FC236}">
                <a16:creationId xmlns:a16="http://schemas.microsoft.com/office/drawing/2014/main" id="{E2415982-99D4-4293-8F6F-553053E27826}"/>
              </a:ext>
            </a:extLst>
          </p:cNvPr>
          <p:cNvSpPr txBox="1"/>
          <p:nvPr/>
        </p:nvSpPr>
        <p:spPr>
          <a:xfrm>
            <a:off x="887177" y="4293638"/>
            <a:ext cx="941623" cy="584775"/>
          </a:xfrm>
          <a:prstGeom prst="rect">
            <a:avLst/>
          </a:prstGeom>
          <a:noFill/>
        </p:spPr>
        <p:txBody>
          <a:bodyPr wrap="square" rtlCol="0">
            <a:spAutoFit/>
          </a:bodyPr>
          <a:lstStyle/>
          <a:p>
            <a:r>
              <a:rPr lang="en-US" sz="3200" b="1" dirty="0">
                <a:solidFill>
                  <a:srgbClr val="FF0000"/>
                </a:solidFill>
              </a:rPr>
              <a:t>1</a:t>
            </a:r>
            <a:endParaRPr lang="en-US" sz="3200" dirty="0">
              <a:solidFill>
                <a:srgbClr val="FF0000"/>
              </a:solidFill>
            </a:endParaRPr>
          </a:p>
        </p:txBody>
      </p:sp>
      <p:sp>
        <p:nvSpPr>
          <p:cNvPr id="3" name="Rectangle 2">
            <a:extLst>
              <a:ext uri="{FF2B5EF4-FFF2-40B4-BE49-F238E27FC236}">
                <a16:creationId xmlns:a16="http://schemas.microsoft.com/office/drawing/2014/main" id="{F805ED5D-08A2-4AD9-BC2C-2D971BA84F06}"/>
              </a:ext>
            </a:extLst>
          </p:cNvPr>
          <p:cNvSpPr/>
          <p:nvPr/>
        </p:nvSpPr>
        <p:spPr>
          <a:xfrm>
            <a:off x="2084623" y="4316104"/>
            <a:ext cx="6172200" cy="830997"/>
          </a:xfrm>
          <a:prstGeom prst="rect">
            <a:avLst/>
          </a:prstGeom>
        </p:spPr>
        <p:txBody>
          <a:bodyPr wrap="square">
            <a:spAutoFit/>
          </a:bodyPr>
          <a:lstStyle/>
          <a:p>
            <a:r>
              <a:rPr lang="en-US" sz="2400" b="1" dirty="0">
                <a:solidFill>
                  <a:srgbClr val="FF0000"/>
                </a:solidFill>
              </a:rPr>
              <a:t>(SW: can have no more than 5% per month for 2 </a:t>
            </a:r>
            <a:r>
              <a:rPr lang="en-US" sz="2400" b="1" dirty="0" err="1">
                <a:solidFill>
                  <a:srgbClr val="FF0000"/>
                </a:solidFill>
              </a:rPr>
              <a:t>consec</a:t>
            </a:r>
            <a:r>
              <a:rPr lang="en-US" sz="2400" b="1" dirty="0">
                <a:solidFill>
                  <a:srgbClr val="FF0000"/>
                </a:solidFill>
              </a:rPr>
              <a:t>. months, 5% of 8 is 0.4)</a:t>
            </a:r>
            <a:endParaRPr lang="en-US" sz="2400" dirty="0"/>
          </a:p>
        </p:txBody>
      </p:sp>
      <p:sp>
        <p:nvSpPr>
          <p:cNvPr id="10" name="TextBox 9">
            <a:extLst>
              <a:ext uri="{FF2B5EF4-FFF2-40B4-BE49-F238E27FC236}">
                <a16:creationId xmlns:a16="http://schemas.microsoft.com/office/drawing/2014/main" id="{2B5B9540-D740-47EA-A984-95671A68EB2F}"/>
              </a:ext>
            </a:extLst>
          </p:cNvPr>
          <p:cNvSpPr txBox="1"/>
          <p:nvPr/>
        </p:nvSpPr>
        <p:spPr>
          <a:xfrm>
            <a:off x="152400" y="6400800"/>
            <a:ext cx="872355" cy="369332"/>
          </a:xfrm>
          <a:prstGeom prst="rect">
            <a:avLst/>
          </a:prstGeom>
          <a:noFill/>
        </p:spPr>
        <p:txBody>
          <a:bodyPr wrap="none" rtlCol="0">
            <a:spAutoFit/>
          </a:bodyPr>
          <a:lstStyle/>
          <a:p>
            <a:r>
              <a:rPr lang="en-US" dirty="0"/>
              <a:t>WB 3-5</a:t>
            </a:r>
          </a:p>
        </p:txBody>
      </p:sp>
      <p:sp>
        <p:nvSpPr>
          <p:cNvPr id="4" name="Slide Number Placeholder 3">
            <a:extLst>
              <a:ext uri="{FF2B5EF4-FFF2-40B4-BE49-F238E27FC236}">
                <a16:creationId xmlns:a16="http://schemas.microsoft.com/office/drawing/2014/main" id="{73A882B5-F77F-4ED6-9E2B-EBBF384AF183}"/>
              </a:ext>
            </a:extLst>
          </p:cNvPr>
          <p:cNvSpPr>
            <a:spLocks noGrp="1"/>
          </p:cNvSpPr>
          <p:nvPr>
            <p:ph type="sldNum" sz="quarter" idx="12"/>
          </p:nvPr>
        </p:nvSpPr>
        <p:spPr/>
        <p:txBody>
          <a:bodyPr/>
          <a:lstStyle/>
          <a:p>
            <a:fld id="{D3CE0BA4-C8AD-4C47-B3C9-6FCB9575FCF8}" type="slidenum">
              <a:rPr lang="en-US" altLang="en-US" smtClean="0"/>
              <a:pPr/>
              <a:t>15</a:t>
            </a:fld>
            <a:endParaRPr lang="en-US" altLang="en-US"/>
          </a:p>
        </p:txBody>
      </p:sp>
    </p:spTree>
    <p:extLst>
      <p:ext uri="{BB962C8B-B14F-4D97-AF65-F5344CB8AC3E}">
        <p14:creationId xmlns:p14="http://schemas.microsoft.com/office/powerpoint/2010/main" val="301513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Knowledge Check</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Aft>
                <a:spcPts val="600"/>
              </a:spcAft>
              <a:buFont typeface="+mj-lt"/>
              <a:buAutoNum type="arabicPeriod" startAt="2"/>
              <a:defRPr/>
            </a:pPr>
            <a:r>
              <a:rPr lang="en-US" sz="2400" dirty="0"/>
              <a:t>A school (NTNCWS) with 4-log treatment of viruses for their groundwater source, serving 300 students, faculty, and staff all in one building. </a:t>
            </a:r>
          </a:p>
          <a:p>
            <a:pPr marL="514350" indent="-514350" eaLnBrk="1" hangingPunct="1">
              <a:spcAft>
                <a:spcPts val="600"/>
              </a:spcAft>
              <a:buFont typeface="+mj-lt"/>
              <a:buAutoNum type="arabicPeriod" startAt="2"/>
              <a:defRPr/>
            </a:pPr>
            <a:endParaRPr lang="en-US" sz="2400" dirty="0"/>
          </a:p>
          <a:p>
            <a:pPr marL="514350" indent="-514350" eaLnBrk="1" hangingPunct="1">
              <a:spcAft>
                <a:spcPts val="600"/>
              </a:spcAft>
              <a:buFont typeface="+mj-lt"/>
              <a:buAutoNum type="arabicPeriod" startAt="2"/>
              <a:defRPr/>
            </a:pPr>
            <a:endParaRPr lang="en-US" sz="2400" dirty="0"/>
          </a:p>
          <a:p>
            <a:pPr marL="514350" indent="-514350" eaLnBrk="1" hangingPunct="1">
              <a:spcAft>
                <a:spcPts val="600"/>
              </a:spcAft>
              <a:buFont typeface="+mj-lt"/>
              <a:buAutoNum type="arabicPeriod" startAt="2"/>
              <a:defRPr/>
            </a:pPr>
            <a:r>
              <a:rPr lang="en-US" sz="2400" dirty="0"/>
              <a:t>A CWS with conventional filtration of one surface water source, with a population of 48,000. They collect 50 RTCR and distribution chlorine residual samples per month.</a:t>
            </a:r>
          </a:p>
          <a:p>
            <a:pPr marL="514350" indent="-514350" eaLnBrk="1" hangingPunct="1">
              <a:spcAft>
                <a:spcPts val="600"/>
              </a:spcAft>
              <a:buFont typeface="+mj-lt"/>
              <a:buAutoNum type="arabicPeriod" startAt="2"/>
              <a:defRPr/>
            </a:pPr>
            <a:endParaRPr lang="en-US" dirty="0"/>
          </a:p>
        </p:txBody>
      </p:sp>
      <p:sp>
        <p:nvSpPr>
          <p:cNvPr id="2" name="TextBox 1">
            <a:extLst>
              <a:ext uri="{FF2B5EF4-FFF2-40B4-BE49-F238E27FC236}">
                <a16:creationId xmlns:a16="http://schemas.microsoft.com/office/drawing/2014/main" id="{E2415982-99D4-4293-8F6F-553053E27826}"/>
              </a:ext>
            </a:extLst>
          </p:cNvPr>
          <p:cNvSpPr txBox="1"/>
          <p:nvPr/>
        </p:nvSpPr>
        <p:spPr>
          <a:xfrm>
            <a:off x="887177" y="2514600"/>
            <a:ext cx="941623" cy="584775"/>
          </a:xfrm>
          <a:prstGeom prst="rect">
            <a:avLst/>
          </a:prstGeom>
          <a:noFill/>
        </p:spPr>
        <p:txBody>
          <a:bodyPr wrap="square" rtlCol="0">
            <a:spAutoFit/>
          </a:bodyPr>
          <a:lstStyle/>
          <a:p>
            <a:r>
              <a:rPr lang="en-US" sz="3200" b="1" dirty="0">
                <a:solidFill>
                  <a:srgbClr val="FF0000"/>
                </a:solidFill>
              </a:rPr>
              <a:t>2</a:t>
            </a:r>
            <a:endParaRPr lang="en-US" sz="3200" dirty="0">
              <a:solidFill>
                <a:srgbClr val="FF0000"/>
              </a:solidFill>
            </a:endParaRPr>
          </a:p>
        </p:txBody>
      </p:sp>
      <p:sp>
        <p:nvSpPr>
          <p:cNvPr id="3" name="Rectangle 2">
            <a:extLst>
              <a:ext uri="{FF2B5EF4-FFF2-40B4-BE49-F238E27FC236}">
                <a16:creationId xmlns:a16="http://schemas.microsoft.com/office/drawing/2014/main" id="{F805ED5D-08A2-4AD9-BC2C-2D971BA84F06}"/>
              </a:ext>
            </a:extLst>
          </p:cNvPr>
          <p:cNvSpPr/>
          <p:nvPr/>
        </p:nvSpPr>
        <p:spPr>
          <a:xfrm>
            <a:off x="2084623" y="2537066"/>
            <a:ext cx="6172200" cy="830997"/>
          </a:xfrm>
          <a:prstGeom prst="rect">
            <a:avLst/>
          </a:prstGeom>
        </p:spPr>
        <p:txBody>
          <a:bodyPr wrap="square">
            <a:spAutoFit/>
          </a:bodyPr>
          <a:lstStyle/>
          <a:p>
            <a:r>
              <a:rPr lang="en-US" sz="2400" b="1" dirty="0">
                <a:solidFill>
                  <a:srgbClr val="FF0000"/>
                </a:solidFill>
              </a:rPr>
              <a:t>(GW, &lt;40/month: can have no more than 1 per month for 2 </a:t>
            </a:r>
            <a:r>
              <a:rPr lang="en-US" sz="2400" b="1" dirty="0" err="1">
                <a:solidFill>
                  <a:srgbClr val="FF0000"/>
                </a:solidFill>
              </a:rPr>
              <a:t>consec</a:t>
            </a:r>
            <a:r>
              <a:rPr lang="en-US" sz="2400" b="1" dirty="0">
                <a:solidFill>
                  <a:srgbClr val="FF0000"/>
                </a:solidFill>
              </a:rPr>
              <a:t>. months)</a:t>
            </a:r>
            <a:endParaRPr lang="en-US" sz="3200" dirty="0">
              <a:solidFill>
                <a:srgbClr val="FF0000"/>
              </a:solidFill>
            </a:endParaRPr>
          </a:p>
        </p:txBody>
      </p:sp>
      <p:sp>
        <p:nvSpPr>
          <p:cNvPr id="10" name="TextBox 9">
            <a:extLst>
              <a:ext uri="{FF2B5EF4-FFF2-40B4-BE49-F238E27FC236}">
                <a16:creationId xmlns:a16="http://schemas.microsoft.com/office/drawing/2014/main" id="{B0D15E6E-003B-4ECF-9A49-81D0B387077E}"/>
              </a:ext>
            </a:extLst>
          </p:cNvPr>
          <p:cNvSpPr txBox="1"/>
          <p:nvPr/>
        </p:nvSpPr>
        <p:spPr>
          <a:xfrm>
            <a:off x="887177" y="4735241"/>
            <a:ext cx="941623" cy="584775"/>
          </a:xfrm>
          <a:prstGeom prst="rect">
            <a:avLst/>
          </a:prstGeom>
          <a:noFill/>
        </p:spPr>
        <p:txBody>
          <a:bodyPr wrap="square" rtlCol="0">
            <a:spAutoFit/>
          </a:bodyPr>
          <a:lstStyle/>
          <a:p>
            <a:r>
              <a:rPr lang="en-US" sz="3200" b="1" dirty="0">
                <a:solidFill>
                  <a:srgbClr val="FF0000"/>
                </a:solidFill>
              </a:rPr>
              <a:t>3</a:t>
            </a:r>
          </a:p>
        </p:txBody>
      </p:sp>
      <p:sp>
        <p:nvSpPr>
          <p:cNvPr id="11" name="Rectangle 10">
            <a:extLst>
              <a:ext uri="{FF2B5EF4-FFF2-40B4-BE49-F238E27FC236}">
                <a16:creationId xmlns:a16="http://schemas.microsoft.com/office/drawing/2014/main" id="{A7355E58-EE15-4D3E-B10C-9038563B89F0}"/>
              </a:ext>
            </a:extLst>
          </p:cNvPr>
          <p:cNvSpPr/>
          <p:nvPr/>
        </p:nvSpPr>
        <p:spPr>
          <a:xfrm>
            <a:off x="2084623" y="4757707"/>
            <a:ext cx="6172200" cy="830997"/>
          </a:xfrm>
          <a:prstGeom prst="rect">
            <a:avLst/>
          </a:prstGeom>
        </p:spPr>
        <p:txBody>
          <a:bodyPr wrap="square">
            <a:spAutoFit/>
          </a:bodyPr>
          <a:lstStyle/>
          <a:p>
            <a:r>
              <a:rPr lang="en-US" sz="2400" b="1" dirty="0">
                <a:solidFill>
                  <a:srgbClr val="FF0000"/>
                </a:solidFill>
              </a:rPr>
              <a:t>(SW: can have no more than 5% per month for 2 </a:t>
            </a:r>
            <a:r>
              <a:rPr lang="en-US" sz="2400" b="1" dirty="0" err="1">
                <a:solidFill>
                  <a:srgbClr val="FF0000"/>
                </a:solidFill>
              </a:rPr>
              <a:t>consec</a:t>
            </a:r>
            <a:r>
              <a:rPr lang="en-US" sz="2400" b="1" dirty="0">
                <a:solidFill>
                  <a:srgbClr val="FF0000"/>
                </a:solidFill>
              </a:rPr>
              <a:t>. months, 5% of 50 is 2.5)</a:t>
            </a:r>
            <a:endParaRPr lang="en-US" sz="2400" dirty="0">
              <a:solidFill>
                <a:srgbClr val="FF0000"/>
              </a:solidFill>
            </a:endParaRPr>
          </a:p>
        </p:txBody>
      </p:sp>
      <p:sp>
        <p:nvSpPr>
          <p:cNvPr id="12" name="TextBox 11">
            <a:extLst>
              <a:ext uri="{FF2B5EF4-FFF2-40B4-BE49-F238E27FC236}">
                <a16:creationId xmlns:a16="http://schemas.microsoft.com/office/drawing/2014/main" id="{0EF17016-BBDA-4723-A17C-6631ED2F75A3}"/>
              </a:ext>
            </a:extLst>
          </p:cNvPr>
          <p:cNvSpPr txBox="1"/>
          <p:nvPr/>
        </p:nvSpPr>
        <p:spPr>
          <a:xfrm>
            <a:off x="152400" y="6400800"/>
            <a:ext cx="872355" cy="369332"/>
          </a:xfrm>
          <a:prstGeom prst="rect">
            <a:avLst/>
          </a:prstGeom>
          <a:noFill/>
        </p:spPr>
        <p:txBody>
          <a:bodyPr wrap="none" rtlCol="0">
            <a:spAutoFit/>
          </a:bodyPr>
          <a:lstStyle/>
          <a:p>
            <a:r>
              <a:rPr lang="en-US" dirty="0"/>
              <a:t>WB 3-5</a:t>
            </a:r>
          </a:p>
        </p:txBody>
      </p:sp>
      <p:sp>
        <p:nvSpPr>
          <p:cNvPr id="4" name="Slide Number Placeholder 3">
            <a:extLst>
              <a:ext uri="{FF2B5EF4-FFF2-40B4-BE49-F238E27FC236}">
                <a16:creationId xmlns:a16="http://schemas.microsoft.com/office/drawing/2014/main" id="{D4CE2B52-30A6-4C8E-9D4E-4E0E2384CEA4}"/>
              </a:ext>
            </a:extLst>
          </p:cNvPr>
          <p:cNvSpPr>
            <a:spLocks noGrp="1"/>
          </p:cNvSpPr>
          <p:nvPr>
            <p:ph type="sldNum" sz="quarter" idx="12"/>
          </p:nvPr>
        </p:nvSpPr>
        <p:spPr/>
        <p:txBody>
          <a:bodyPr/>
          <a:lstStyle/>
          <a:p>
            <a:fld id="{D3CE0BA4-C8AD-4C47-B3C9-6FCB9575FCF8}" type="slidenum">
              <a:rPr lang="en-US" altLang="en-US" smtClean="0"/>
              <a:pPr/>
              <a:t>16</a:t>
            </a:fld>
            <a:endParaRPr lang="en-US" altLang="en-US"/>
          </a:p>
        </p:txBody>
      </p:sp>
    </p:spTree>
    <p:extLst>
      <p:ext uri="{BB962C8B-B14F-4D97-AF65-F5344CB8AC3E}">
        <p14:creationId xmlns:p14="http://schemas.microsoft.com/office/powerpoint/2010/main" val="5367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Knowledge Check</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eaLnBrk="1" hangingPunct="1">
              <a:spcAft>
                <a:spcPts val="600"/>
              </a:spcAft>
              <a:buFont typeface="+mj-lt"/>
              <a:buAutoNum type="arabicPeriod" startAt="4"/>
              <a:defRPr/>
            </a:pPr>
            <a:r>
              <a:rPr lang="en-US" sz="2400" dirty="0"/>
              <a:t>A CWS uses 2 SW sources. Based on population, they collect 30 total coliform and distribution chlorine residual samples per month. How many samples will cause a TT violation?</a:t>
            </a:r>
          </a:p>
          <a:p>
            <a:pPr marL="514350" indent="-514350" eaLnBrk="1" hangingPunct="1">
              <a:spcAft>
                <a:spcPts val="600"/>
              </a:spcAft>
              <a:buFont typeface="+mj-lt"/>
              <a:buAutoNum type="arabicPeriod" startAt="2"/>
              <a:defRPr/>
            </a:pPr>
            <a:endParaRPr lang="en-US" sz="2400" dirty="0"/>
          </a:p>
          <a:p>
            <a:pPr marL="514350" indent="-514350" eaLnBrk="1" hangingPunct="1">
              <a:spcAft>
                <a:spcPts val="600"/>
              </a:spcAft>
              <a:buFont typeface="+mj-lt"/>
              <a:buAutoNum type="arabicPeriod" startAt="2"/>
              <a:defRPr/>
            </a:pPr>
            <a:endParaRPr lang="en-US" sz="2400" dirty="0"/>
          </a:p>
          <a:p>
            <a:pPr marL="514350" indent="-514350" eaLnBrk="1" hangingPunct="1">
              <a:spcAft>
                <a:spcPts val="600"/>
              </a:spcAft>
              <a:buFont typeface="+mj-lt"/>
              <a:buAutoNum type="arabicPeriod" startAt="5"/>
              <a:defRPr/>
            </a:pPr>
            <a:r>
              <a:rPr lang="en-US" sz="2400" dirty="0"/>
              <a:t>In September and October, they report extra chlorine residual samples. They report a total of 45 samples for September and 52 for October. How many samples will cause a TT violation?</a:t>
            </a:r>
          </a:p>
          <a:p>
            <a:pPr marL="0" indent="0" eaLnBrk="1" hangingPunct="1">
              <a:spcAft>
                <a:spcPts val="600"/>
              </a:spcAft>
              <a:buNone/>
              <a:defRPr/>
            </a:pPr>
            <a:endParaRPr lang="en-US" sz="2400" dirty="0"/>
          </a:p>
          <a:p>
            <a:pPr marL="514350" indent="-514350" eaLnBrk="1" hangingPunct="1">
              <a:spcAft>
                <a:spcPts val="600"/>
              </a:spcAft>
              <a:buFont typeface="+mj-lt"/>
              <a:buAutoNum type="arabicPeriod" startAt="5"/>
              <a:defRPr/>
            </a:pPr>
            <a:endParaRPr lang="en-US" dirty="0"/>
          </a:p>
        </p:txBody>
      </p:sp>
      <p:sp>
        <p:nvSpPr>
          <p:cNvPr id="2" name="TextBox 1">
            <a:extLst>
              <a:ext uri="{FF2B5EF4-FFF2-40B4-BE49-F238E27FC236}">
                <a16:creationId xmlns:a16="http://schemas.microsoft.com/office/drawing/2014/main" id="{E2415982-99D4-4293-8F6F-553053E27826}"/>
              </a:ext>
            </a:extLst>
          </p:cNvPr>
          <p:cNvSpPr txBox="1"/>
          <p:nvPr/>
        </p:nvSpPr>
        <p:spPr>
          <a:xfrm>
            <a:off x="887177" y="2514600"/>
            <a:ext cx="941623" cy="584775"/>
          </a:xfrm>
          <a:prstGeom prst="rect">
            <a:avLst/>
          </a:prstGeom>
          <a:noFill/>
        </p:spPr>
        <p:txBody>
          <a:bodyPr wrap="square" rtlCol="0">
            <a:spAutoFit/>
          </a:bodyPr>
          <a:lstStyle/>
          <a:p>
            <a:r>
              <a:rPr lang="en-US" sz="3200" b="1" dirty="0">
                <a:solidFill>
                  <a:srgbClr val="FF0000"/>
                </a:solidFill>
              </a:rPr>
              <a:t>2</a:t>
            </a:r>
            <a:endParaRPr lang="en-US" sz="3200" dirty="0">
              <a:solidFill>
                <a:srgbClr val="FF0000"/>
              </a:solidFill>
            </a:endParaRPr>
          </a:p>
        </p:txBody>
      </p:sp>
      <p:sp>
        <p:nvSpPr>
          <p:cNvPr id="3" name="Rectangle 2">
            <a:extLst>
              <a:ext uri="{FF2B5EF4-FFF2-40B4-BE49-F238E27FC236}">
                <a16:creationId xmlns:a16="http://schemas.microsoft.com/office/drawing/2014/main" id="{F805ED5D-08A2-4AD9-BC2C-2D971BA84F06}"/>
              </a:ext>
            </a:extLst>
          </p:cNvPr>
          <p:cNvSpPr/>
          <p:nvPr/>
        </p:nvSpPr>
        <p:spPr>
          <a:xfrm>
            <a:off x="2084623" y="2537066"/>
            <a:ext cx="6172200" cy="830997"/>
          </a:xfrm>
          <a:prstGeom prst="rect">
            <a:avLst/>
          </a:prstGeom>
        </p:spPr>
        <p:txBody>
          <a:bodyPr wrap="square">
            <a:spAutoFit/>
          </a:bodyPr>
          <a:lstStyle/>
          <a:p>
            <a:r>
              <a:rPr lang="en-US" sz="2400" b="1" dirty="0">
                <a:solidFill>
                  <a:srgbClr val="FF0000"/>
                </a:solidFill>
              </a:rPr>
              <a:t>(SW: can have no more than 5% per month for 2 </a:t>
            </a:r>
            <a:r>
              <a:rPr lang="en-US" sz="2400" b="1" dirty="0" err="1">
                <a:solidFill>
                  <a:srgbClr val="FF0000"/>
                </a:solidFill>
              </a:rPr>
              <a:t>consec</a:t>
            </a:r>
            <a:r>
              <a:rPr lang="en-US" sz="2400" b="1" dirty="0">
                <a:solidFill>
                  <a:srgbClr val="FF0000"/>
                </a:solidFill>
              </a:rPr>
              <a:t>. months, 5% </a:t>
            </a:r>
            <a:r>
              <a:rPr lang="en-US" sz="2400" b="1">
                <a:solidFill>
                  <a:srgbClr val="FF0000"/>
                </a:solidFill>
              </a:rPr>
              <a:t>of 30 is 1.5</a:t>
            </a:r>
            <a:r>
              <a:rPr lang="en-US" sz="2400" b="1" dirty="0">
                <a:solidFill>
                  <a:srgbClr val="FF0000"/>
                </a:solidFill>
              </a:rPr>
              <a:t>)</a:t>
            </a:r>
            <a:endParaRPr lang="en-US" sz="3200" dirty="0">
              <a:solidFill>
                <a:srgbClr val="FF0000"/>
              </a:solidFill>
            </a:endParaRPr>
          </a:p>
        </p:txBody>
      </p:sp>
      <p:sp>
        <p:nvSpPr>
          <p:cNvPr id="10" name="TextBox 9">
            <a:extLst>
              <a:ext uri="{FF2B5EF4-FFF2-40B4-BE49-F238E27FC236}">
                <a16:creationId xmlns:a16="http://schemas.microsoft.com/office/drawing/2014/main" id="{B0D15E6E-003B-4ECF-9A49-81D0B387077E}"/>
              </a:ext>
            </a:extLst>
          </p:cNvPr>
          <p:cNvSpPr txBox="1"/>
          <p:nvPr/>
        </p:nvSpPr>
        <p:spPr>
          <a:xfrm>
            <a:off x="887177" y="4735241"/>
            <a:ext cx="941623" cy="584775"/>
          </a:xfrm>
          <a:prstGeom prst="rect">
            <a:avLst/>
          </a:prstGeom>
          <a:noFill/>
        </p:spPr>
        <p:txBody>
          <a:bodyPr wrap="square" rtlCol="0">
            <a:spAutoFit/>
          </a:bodyPr>
          <a:lstStyle/>
          <a:p>
            <a:r>
              <a:rPr lang="en-US" sz="3200" b="1" dirty="0">
                <a:solidFill>
                  <a:srgbClr val="FF0000"/>
                </a:solidFill>
              </a:rPr>
              <a:t>2</a:t>
            </a:r>
          </a:p>
        </p:txBody>
      </p:sp>
      <p:sp>
        <p:nvSpPr>
          <p:cNvPr id="11" name="Rectangle 10">
            <a:extLst>
              <a:ext uri="{FF2B5EF4-FFF2-40B4-BE49-F238E27FC236}">
                <a16:creationId xmlns:a16="http://schemas.microsoft.com/office/drawing/2014/main" id="{A7355E58-EE15-4D3E-B10C-9038563B89F0}"/>
              </a:ext>
            </a:extLst>
          </p:cNvPr>
          <p:cNvSpPr/>
          <p:nvPr/>
        </p:nvSpPr>
        <p:spPr>
          <a:xfrm>
            <a:off x="2084623" y="4757707"/>
            <a:ext cx="7032154" cy="830997"/>
          </a:xfrm>
          <a:prstGeom prst="rect">
            <a:avLst/>
          </a:prstGeom>
        </p:spPr>
        <p:txBody>
          <a:bodyPr wrap="square">
            <a:spAutoFit/>
          </a:bodyPr>
          <a:lstStyle/>
          <a:p>
            <a:r>
              <a:rPr lang="en-US" sz="2400" b="1" dirty="0">
                <a:solidFill>
                  <a:srgbClr val="FF0000"/>
                </a:solidFill>
              </a:rPr>
              <a:t>Compliance is based on the number of sample in their SSP and does not change if they collect</a:t>
            </a:r>
            <a:r>
              <a:rPr lang="en-US" sz="2400" dirty="0">
                <a:solidFill>
                  <a:srgbClr val="FF0000"/>
                </a:solidFill>
              </a:rPr>
              <a:t> </a:t>
            </a:r>
            <a:r>
              <a:rPr lang="en-US" sz="2400" b="1" dirty="0">
                <a:solidFill>
                  <a:srgbClr val="FF0000"/>
                </a:solidFill>
              </a:rPr>
              <a:t>extra samples</a:t>
            </a:r>
            <a:endParaRPr lang="en-US" sz="3200" dirty="0">
              <a:solidFill>
                <a:srgbClr val="FF0000"/>
              </a:solidFill>
            </a:endParaRPr>
          </a:p>
        </p:txBody>
      </p:sp>
      <p:sp>
        <p:nvSpPr>
          <p:cNvPr id="12" name="TextBox 11">
            <a:extLst>
              <a:ext uri="{FF2B5EF4-FFF2-40B4-BE49-F238E27FC236}">
                <a16:creationId xmlns:a16="http://schemas.microsoft.com/office/drawing/2014/main" id="{68C36A5A-CC07-43B3-A4F0-19C37E09C89F}"/>
              </a:ext>
            </a:extLst>
          </p:cNvPr>
          <p:cNvSpPr txBox="1"/>
          <p:nvPr/>
        </p:nvSpPr>
        <p:spPr>
          <a:xfrm>
            <a:off x="152400" y="6400800"/>
            <a:ext cx="872355" cy="369332"/>
          </a:xfrm>
          <a:prstGeom prst="rect">
            <a:avLst/>
          </a:prstGeom>
          <a:noFill/>
        </p:spPr>
        <p:txBody>
          <a:bodyPr wrap="none" rtlCol="0">
            <a:spAutoFit/>
          </a:bodyPr>
          <a:lstStyle/>
          <a:p>
            <a:r>
              <a:rPr lang="en-US" dirty="0"/>
              <a:t>WB 3-5</a:t>
            </a:r>
          </a:p>
        </p:txBody>
      </p:sp>
      <p:sp>
        <p:nvSpPr>
          <p:cNvPr id="4" name="Slide Number Placeholder 3">
            <a:extLst>
              <a:ext uri="{FF2B5EF4-FFF2-40B4-BE49-F238E27FC236}">
                <a16:creationId xmlns:a16="http://schemas.microsoft.com/office/drawing/2014/main" id="{3A0D14C4-FA58-4475-A058-FC316084023E}"/>
              </a:ext>
            </a:extLst>
          </p:cNvPr>
          <p:cNvSpPr>
            <a:spLocks noGrp="1"/>
          </p:cNvSpPr>
          <p:nvPr>
            <p:ph type="sldNum" sz="quarter" idx="12"/>
          </p:nvPr>
        </p:nvSpPr>
        <p:spPr/>
        <p:txBody>
          <a:bodyPr/>
          <a:lstStyle/>
          <a:p>
            <a:fld id="{D3CE0BA4-C8AD-4C47-B3C9-6FCB9575FCF8}" type="slidenum">
              <a:rPr lang="en-US" altLang="en-US" smtClean="0"/>
              <a:pPr/>
              <a:t>17</a:t>
            </a:fld>
            <a:endParaRPr lang="en-US" altLang="en-US"/>
          </a:p>
        </p:txBody>
      </p:sp>
    </p:spTree>
    <p:extLst>
      <p:ext uri="{BB962C8B-B14F-4D97-AF65-F5344CB8AC3E}">
        <p14:creationId xmlns:p14="http://schemas.microsoft.com/office/powerpoint/2010/main" val="5016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Knowledge Check</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eaLnBrk="1" hangingPunct="1">
              <a:spcAft>
                <a:spcPts val="600"/>
              </a:spcAft>
              <a:buFont typeface="+mj-lt"/>
              <a:buAutoNum type="arabicPeriod" startAt="6"/>
              <a:defRPr/>
            </a:pPr>
            <a:r>
              <a:rPr lang="en-US" sz="2400" dirty="0"/>
              <a:t>In December, they measure a residual of 0.11 mg/L on 12-5 at 08:15 at location 708. They flush and resample. Follow up results are 0.17 mg/L at 08:55 and 0.26 mg/L at 09:20. What results should they report? What number will be used for compliance?</a:t>
            </a:r>
          </a:p>
          <a:p>
            <a:pPr marL="0" indent="0" eaLnBrk="1" hangingPunct="1">
              <a:spcAft>
                <a:spcPts val="600"/>
              </a:spcAft>
              <a:buNone/>
              <a:defRPr/>
            </a:pPr>
            <a:endParaRPr lang="en-US" sz="2400" dirty="0"/>
          </a:p>
          <a:p>
            <a:pPr marL="514350" indent="-514350" eaLnBrk="1" hangingPunct="1">
              <a:spcAft>
                <a:spcPts val="600"/>
              </a:spcAft>
              <a:buFont typeface="+mj-lt"/>
              <a:buAutoNum type="arabicPeriod" startAt="5"/>
              <a:defRPr/>
            </a:pPr>
            <a:endParaRPr lang="en-US" dirty="0"/>
          </a:p>
        </p:txBody>
      </p:sp>
      <p:sp>
        <p:nvSpPr>
          <p:cNvPr id="11" name="Rectangle 10">
            <a:extLst>
              <a:ext uri="{FF2B5EF4-FFF2-40B4-BE49-F238E27FC236}">
                <a16:creationId xmlns:a16="http://schemas.microsoft.com/office/drawing/2014/main" id="{A7355E58-EE15-4D3E-B10C-9038563B89F0}"/>
              </a:ext>
            </a:extLst>
          </p:cNvPr>
          <p:cNvSpPr/>
          <p:nvPr/>
        </p:nvSpPr>
        <p:spPr>
          <a:xfrm>
            <a:off x="588051" y="3276600"/>
            <a:ext cx="7967898" cy="1200329"/>
          </a:xfrm>
          <a:prstGeom prst="rect">
            <a:avLst/>
          </a:prstGeom>
        </p:spPr>
        <p:txBody>
          <a:bodyPr wrap="square">
            <a:spAutoFit/>
          </a:bodyPr>
          <a:lstStyle/>
          <a:p>
            <a:r>
              <a:rPr lang="en-US" sz="2400" b="1" dirty="0">
                <a:solidFill>
                  <a:srgbClr val="FF0000"/>
                </a:solidFill>
              </a:rPr>
              <a:t>They should report all 3 results with the corresponding times.</a:t>
            </a:r>
            <a:endParaRPr lang="en-US" sz="2400" dirty="0">
              <a:solidFill>
                <a:srgbClr val="FF0000"/>
              </a:solidFill>
            </a:endParaRPr>
          </a:p>
          <a:p>
            <a:r>
              <a:rPr lang="en-US" sz="2400" b="1" dirty="0">
                <a:solidFill>
                  <a:srgbClr val="FF0000"/>
                </a:solidFill>
              </a:rPr>
              <a:t>A daily average of the 3 results will be used for compliance: (0.11 + 0.17 + 0.26)/3 = 0.18 mg/L</a:t>
            </a:r>
            <a:endParaRPr lang="en-US" sz="2400" dirty="0">
              <a:solidFill>
                <a:srgbClr val="FF0000"/>
              </a:solidFill>
            </a:endParaRPr>
          </a:p>
        </p:txBody>
      </p:sp>
      <p:sp>
        <p:nvSpPr>
          <p:cNvPr id="10" name="TextBox 9">
            <a:extLst>
              <a:ext uri="{FF2B5EF4-FFF2-40B4-BE49-F238E27FC236}">
                <a16:creationId xmlns:a16="http://schemas.microsoft.com/office/drawing/2014/main" id="{5A124CFC-C97A-48C3-9278-6F5B73BD3029}"/>
              </a:ext>
            </a:extLst>
          </p:cNvPr>
          <p:cNvSpPr txBox="1"/>
          <p:nvPr/>
        </p:nvSpPr>
        <p:spPr>
          <a:xfrm>
            <a:off x="152400" y="6400800"/>
            <a:ext cx="872355" cy="369332"/>
          </a:xfrm>
          <a:prstGeom prst="rect">
            <a:avLst/>
          </a:prstGeom>
          <a:noFill/>
        </p:spPr>
        <p:txBody>
          <a:bodyPr wrap="none" rtlCol="0">
            <a:spAutoFit/>
          </a:bodyPr>
          <a:lstStyle/>
          <a:p>
            <a:r>
              <a:rPr lang="en-US" dirty="0"/>
              <a:t>WB 3-6</a:t>
            </a:r>
          </a:p>
        </p:txBody>
      </p:sp>
      <p:sp>
        <p:nvSpPr>
          <p:cNvPr id="2" name="Slide Number Placeholder 1">
            <a:extLst>
              <a:ext uri="{FF2B5EF4-FFF2-40B4-BE49-F238E27FC236}">
                <a16:creationId xmlns:a16="http://schemas.microsoft.com/office/drawing/2014/main" id="{988D0D6A-EDD6-4CF4-9928-14C039E09BE3}"/>
              </a:ext>
            </a:extLst>
          </p:cNvPr>
          <p:cNvSpPr>
            <a:spLocks noGrp="1"/>
          </p:cNvSpPr>
          <p:nvPr>
            <p:ph type="sldNum" sz="quarter" idx="12"/>
          </p:nvPr>
        </p:nvSpPr>
        <p:spPr/>
        <p:txBody>
          <a:bodyPr/>
          <a:lstStyle/>
          <a:p>
            <a:fld id="{D3CE0BA4-C8AD-4C47-B3C9-6FCB9575FCF8}" type="slidenum">
              <a:rPr lang="en-US" altLang="en-US" smtClean="0"/>
              <a:pPr/>
              <a:t>18</a:t>
            </a:fld>
            <a:endParaRPr lang="en-US" altLang="en-US"/>
          </a:p>
        </p:txBody>
      </p:sp>
    </p:spTree>
    <p:extLst>
      <p:ext uri="{BB962C8B-B14F-4D97-AF65-F5344CB8AC3E}">
        <p14:creationId xmlns:p14="http://schemas.microsoft.com/office/powerpoint/2010/main" val="54716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Applying your knowledge</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Aft>
                <a:spcPts val="600"/>
              </a:spcAft>
              <a:defRPr/>
            </a:pPr>
            <a:r>
              <a:rPr lang="en-US" dirty="0"/>
              <a:t>Think about your system…</a:t>
            </a:r>
          </a:p>
          <a:p>
            <a:pPr lvl="1" eaLnBrk="1" hangingPunct="1">
              <a:spcAft>
                <a:spcPts val="600"/>
              </a:spcAft>
              <a:buFont typeface="Arial" panose="020B0604020202020204" pitchFamily="34" charset="0"/>
              <a:buChar char="•"/>
              <a:defRPr/>
            </a:pPr>
            <a:r>
              <a:rPr lang="en-US" dirty="0"/>
              <a:t>How many distribution disinfectant residual samples do you collect per month, according to your SSP?</a:t>
            </a:r>
          </a:p>
          <a:p>
            <a:pPr lvl="1" eaLnBrk="1" hangingPunct="1">
              <a:spcAft>
                <a:spcPts val="600"/>
              </a:spcAft>
              <a:buFont typeface="Arial" panose="020B0604020202020204" pitchFamily="34" charset="0"/>
              <a:buChar char="•"/>
              <a:defRPr/>
            </a:pPr>
            <a:r>
              <a:rPr lang="en-US" dirty="0"/>
              <a:t>How many samples &lt;0.2 mg/L in 2 consecutive months will cause a treatment technique violation?</a:t>
            </a:r>
          </a:p>
          <a:p>
            <a:pPr lvl="2" eaLnBrk="1" hangingPunct="1">
              <a:spcAft>
                <a:spcPts val="600"/>
              </a:spcAft>
              <a:defRPr/>
            </a:pPr>
            <a:endParaRPr lang="en-US" dirty="0"/>
          </a:p>
        </p:txBody>
      </p:sp>
      <p:pic>
        <p:nvPicPr>
          <p:cNvPr id="2" name="Picture 1">
            <a:extLst>
              <a:ext uri="{FF2B5EF4-FFF2-40B4-BE49-F238E27FC236}">
                <a16:creationId xmlns:a16="http://schemas.microsoft.com/office/drawing/2014/main" id="{D2FDA427-BC8D-4FE6-A03B-A67BE9514B7A}"/>
              </a:ext>
            </a:extLst>
          </p:cNvPr>
          <p:cNvPicPr>
            <a:picLocks noChangeAspect="1"/>
          </p:cNvPicPr>
          <p:nvPr/>
        </p:nvPicPr>
        <p:blipFill>
          <a:blip r:embed="rId6"/>
          <a:stretch>
            <a:fillRect/>
          </a:stretch>
        </p:blipFill>
        <p:spPr>
          <a:xfrm>
            <a:off x="166624" y="4880346"/>
            <a:ext cx="1751075" cy="1752600"/>
          </a:xfrm>
          <a:prstGeom prst="rect">
            <a:avLst/>
          </a:prstGeom>
        </p:spPr>
      </p:pic>
      <p:sp>
        <p:nvSpPr>
          <p:cNvPr id="3" name="Slide Number Placeholder 2">
            <a:extLst>
              <a:ext uri="{FF2B5EF4-FFF2-40B4-BE49-F238E27FC236}">
                <a16:creationId xmlns:a16="http://schemas.microsoft.com/office/drawing/2014/main" id="{79BBC526-F26B-4C0E-A019-74E4F9759D75}"/>
              </a:ext>
            </a:extLst>
          </p:cNvPr>
          <p:cNvSpPr>
            <a:spLocks noGrp="1"/>
          </p:cNvSpPr>
          <p:nvPr>
            <p:ph type="sldNum" sz="quarter" idx="12"/>
          </p:nvPr>
        </p:nvSpPr>
        <p:spPr/>
        <p:txBody>
          <a:bodyPr/>
          <a:lstStyle/>
          <a:p>
            <a:fld id="{D3CE0BA4-C8AD-4C47-B3C9-6FCB9575FCF8}" type="slidenum">
              <a:rPr lang="en-US" altLang="en-US" smtClean="0"/>
              <a:pPr/>
              <a:t>19</a:t>
            </a:fld>
            <a:endParaRPr lang="en-US" altLang="en-US"/>
          </a:p>
        </p:txBody>
      </p:sp>
      <p:pic>
        <p:nvPicPr>
          <p:cNvPr id="10" name="Picture 9">
            <a:extLst>
              <a:ext uri="{FF2B5EF4-FFF2-40B4-BE49-F238E27FC236}">
                <a16:creationId xmlns:a16="http://schemas.microsoft.com/office/drawing/2014/main" id="{3677F37A-0A29-4ACA-9CBB-39C5BF2DD253}"/>
              </a:ext>
            </a:extLst>
          </p:cNvPr>
          <p:cNvPicPr>
            <a:picLocks noChangeAspect="1"/>
          </p:cNvPicPr>
          <p:nvPr/>
        </p:nvPicPr>
        <p:blipFill>
          <a:blip r:embed="rId7"/>
          <a:stretch>
            <a:fillRect/>
          </a:stretch>
        </p:blipFill>
        <p:spPr>
          <a:xfrm>
            <a:off x="2459037" y="4357687"/>
            <a:ext cx="3552825" cy="2333625"/>
          </a:xfrm>
          <a:prstGeom prst="rect">
            <a:avLst/>
          </a:prstGeom>
        </p:spPr>
      </p:pic>
    </p:spTree>
    <p:custDataLst>
      <p:tags r:id="rId1"/>
    </p:custDataLst>
    <p:extLst>
      <p:ext uri="{BB962C8B-B14F-4D97-AF65-F5344CB8AC3E}">
        <p14:creationId xmlns:p14="http://schemas.microsoft.com/office/powerpoint/2010/main" val="377063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65AF11F6-EE0D-4095-84FD-C929944F78CE}"/>
              </a:ext>
            </a:extLst>
          </p:cNvPr>
          <p:cNvSpPr>
            <a:spLocks noGrp="1"/>
          </p:cNvSpPr>
          <p:nvPr>
            <p:ph idx="1"/>
          </p:nvPr>
        </p:nvSpPr>
        <p:spPr>
          <a:xfrm>
            <a:off x="381000" y="1295400"/>
            <a:ext cx="8305800" cy="4800600"/>
          </a:xfrm>
        </p:spPr>
        <p:txBody>
          <a:bodyPr/>
          <a:lstStyle/>
          <a:p>
            <a:pPr eaLnBrk="1" hangingPunct="1">
              <a:spcBef>
                <a:spcPts val="600"/>
              </a:spcBef>
              <a:spcAft>
                <a:spcPts val="1200"/>
              </a:spcAft>
              <a:buFont typeface="Arial" charset="0"/>
              <a:buChar char="•"/>
              <a:defRPr/>
            </a:pPr>
            <a:r>
              <a:rPr lang="en-US" dirty="0"/>
              <a:t>Understand how to determine compliance with the DRR treatment technique</a:t>
            </a:r>
          </a:p>
          <a:p>
            <a:pPr eaLnBrk="1" hangingPunct="1">
              <a:spcBef>
                <a:spcPts val="600"/>
              </a:spcBef>
              <a:spcAft>
                <a:spcPts val="1200"/>
              </a:spcAft>
              <a:buFont typeface="Arial" charset="0"/>
              <a:buChar char="•"/>
              <a:defRPr/>
            </a:pPr>
            <a:r>
              <a:rPr lang="en-US" dirty="0"/>
              <a:t>Identify situations that result in noncompliance</a:t>
            </a:r>
          </a:p>
          <a:p>
            <a:pPr eaLnBrk="1" hangingPunct="1">
              <a:spcBef>
                <a:spcPts val="600"/>
              </a:spcBef>
              <a:spcAft>
                <a:spcPts val="1200"/>
              </a:spcAft>
              <a:buFont typeface="Arial" charset="0"/>
              <a:buChar char="•"/>
              <a:defRPr/>
            </a:pPr>
            <a:r>
              <a:rPr lang="en-US" dirty="0"/>
              <a:t>Describe the violation types associated with DRR distribution residuals</a:t>
            </a:r>
          </a:p>
          <a:p>
            <a:pPr marL="0" indent="0" eaLnBrk="1" hangingPunct="1">
              <a:spcBef>
                <a:spcPts val="600"/>
              </a:spcBef>
              <a:spcAft>
                <a:spcPts val="1200"/>
              </a:spcAft>
              <a:buFont typeface="Arial" charset="0"/>
              <a:buNone/>
              <a:defRPr/>
            </a:pPr>
            <a:endParaRPr lang="en-US" dirty="0"/>
          </a:p>
        </p:txBody>
      </p:sp>
      <p:grpSp>
        <p:nvGrpSpPr>
          <p:cNvPr id="2" name="Group 1">
            <a:extLst>
              <a:ext uri="{FF2B5EF4-FFF2-40B4-BE49-F238E27FC236}">
                <a16:creationId xmlns:a16="http://schemas.microsoft.com/office/drawing/2014/main" id="{410B2114-FA0D-4C06-8886-8BCC01261EFB}"/>
              </a:ext>
            </a:extLst>
          </p:cNvPr>
          <p:cNvGrpSpPr>
            <a:grpSpLocks/>
          </p:cNvGrpSpPr>
          <p:nvPr/>
        </p:nvGrpSpPr>
        <p:grpSpPr bwMode="auto">
          <a:xfrm>
            <a:off x="288925" y="355600"/>
            <a:ext cx="8382000" cy="660400"/>
            <a:chOff x="288977" y="355144"/>
            <a:chExt cx="8382000" cy="661312"/>
          </a:xfrm>
        </p:grpSpPr>
        <p:pic>
          <p:nvPicPr>
            <p:cNvPr id="3077" name="Picture 5" descr="Aging banner">
              <a:extLst>
                <a:ext uri="{FF2B5EF4-FFF2-40B4-BE49-F238E27FC236}">
                  <a16:creationId xmlns:a16="http://schemas.microsoft.com/office/drawing/2014/main" id="{FFDF2CAB-575D-4E45-9FB1-FEBDA42F2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2">
              <a:extLst>
                <a:ext uri="{FF2B5EF4-FFF2-40B4-BE49-F238E27FC236}">
                  <a16:creationId xmlns:a16="http://schemas.microsoft.com/office/drawing/2014/main" id="{43AC38A3-3B23-4448-B4EA-ACF31EE534C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Objectives</a:t>
              </a:r>
            </a:p>
          </p:txBody>
        </p:sp>
      </p:grpSp>
      <p:pic>
        <p:nvPicPr>
          <p:cNvPr id="3076" name="Picture 7" descr="DEP-rgb">
            <a:extLst>
              <a:ext uri="{FF2B5EF4-FFF2-40B4-BE49-F238E27FC236}">
                <a16:creationId xmlns:a16="http://schemas.microsoft.com/office/drawing/2014/main" id="{87F6BE81-214E-4024-9B5A-ECD2ACC63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74F39FF-ABF0-4DA1-9D79-44E54C33703D}"/>
              </a:ext>
            </a:extLst>
          </p:cNvPr>
          <p:cNvSpPr txBox="1"/>
          <p:nvPr/>
        </p:nvSpPr>
        <p:spPr>
          <a:xfrm>
            <a:off x="152400" y="6400800"/>
            <a:ext cx="872355" cy="369332"/>
          </a:xfrm>
          <a:prstGeom prst="rect">
            <a:avLst/>
          </a:prstGeom>
          <a:noFill/>
        </p:spPr>
        <p:txBody>
          <a:bodyPr wrap="none" rtlCol="0">
            <a:spAutoFit/>
          </a:bodyPr>
          <a:lstStyle/>
          <a:p>
            <a:r>
              <a:rPr lang="en-US" dirty="0"/>
              <a:t>WB 3-1</a:t>
            </a:r>
          </a:p>
        </p:txBody>
      </p:sp>
      <p:sp>
        <p:nvSpPr>
          <p:cNvPr id="4" name="Slide Number Placeholder 3">
            <a:extLst>
              <a:ext uri="{FF2B5EF4-FFF2-40B4-BE49-F238E27FC236}">
                <a16:creationId xmlns:a16="http://schemas.microsoft.com/office/drawing/2014/main" id="{C8402D6B-572E-44F3-B778-119D6BF6B9AB}"/>
              </a:ext>
            </a:extLst>
          </p:cNvPr>
          <p:cNvSpPr>
            <a:spLocks noGrp="1"/>
          </p:cNvSpPr>
          <p:nvPr>
            <p:ph type="sldNum" sz="quarter" idx="12"/>
          </p:nvPr>
        </p:nvSpPr>
        <p:spPr/>
        <p:txBody>
          <a:bodyPr/>
          <a:lstStyle/>
          <a:p>
            <a:fld id="{D3CE0BA4-C8AD-4C47-B3C9-6FCB9575FCF8}" type="slidenum">
              <a:rPr lang="en-US" altLang="en-US" smtClean="0"/>
              <a:pPr/>
              <a:t>2</a:t>
            </a:fld>
            <a:endParaRPr lang="en-US" alt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Compliance: both free and total</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381000" y="1219200"/>
            <a:ext cx="83058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dirty="0"/>
              <a:t>For systems </a:t>
            </a:r>
            <a:r>
              <a:rPr lang="en-US" u="sng" dirty="0"/>
              <a:t>required</a:t>
            </a:r>
            <a:r>
              <a:rPr lang="en-US" dirty="0"/>
              <a:t> to report </a:t>
            </a:r>
            <a:r>
              <a:rPr lang="en-US" i="1" dirty="0"/>
              <a:t>both</a:t>
            </a:r>
            <a:r>
              <a:rPr lang="en-US" dirty="0"/>
              <a:t> free and total chlorine:</a:t>
            </a:r>
          </a:p>
          <a:p>
            <a:pPr eaLnBrk="1" hangingPunct="1">
              <a:spcAft>
                <a:spcPts val="600"/>
              </a:spcAft>
              <a:defRPr/>
            </a:pPr>
            <a:r>
              <a:rPr lang="en-US" dirty="0"/>
              <a:t>Compliance is based on the </a:t>
            </a:r>
            <a:r>
              <a:rPr lang="en-US" u="sng" dirty="0"/>
              <a:t>higher</a:t>
            </a:r>
            <a:r>
              <a:rPr lang="en-US" dirty="0"/>
              <a:t> of the two measurements</a:t>
            </a:r>
          </a:p>
          <a:p>
            <a:pPr eaLnBrk="1" hangingPunct="1">
              <a:spcAft>
                <a:spcPts val="600"/>
              </a:spcAft>
              <a:defRPr/>
            </a:pPr>
            <a:r>
              <a:rPr lang="en-US" dirty="0"/>
              <a:t>Applicable to mixing zones, </a:t>
            </a:r>
            <a:r>
              <a:rPr lang="en-US" dirty="0" err="1"/>
              <a:t>chloraminating</a:t>
            </a:r>
            <a:r>
              <a:rPr lang="en-US" dirty="0"/>
              <a:t> systems conducting a free chlorine burn</a:t>
            </a:r>
          </a:p>
          <a:p>
            <a:pPr marL="0" indent="0" eaLnBrk="1" hangingPunct="1">
              <a:spcAft>
                <a:spcPts val="600"/>
              </a:spcAft>
              <a:buNone/>
              <a:defRPr/>
            </a:pPr>
            <a:r>
              <a:rPr lang="en-US" sz="2400" dirty="0"/>
              <a:t>	</a:t>
            </a:r>
          </a:p>
          <a:p>
            <a:pPr marL="0" indent="0" eaLnBrk="1" hangingPunct="1">
              <a:spcAft>
                <a:spcPts val="600"/>
              </a:spcAft>
              <a:buNone/>
              <a:defRPr/>
            </a:pPr>
            <a:endParaRPr lang="en-US" sz="2400" dirty="0"/>
          </a:p>
          <a:p>
            <a:pPr marL="0" indent="0" eaLnBrk="1" hangingPunct="1">
              <a:spcAft>
                <a:spcPts val="600"/>
              </a:spcAft>
              <a:buNone/>
              <a:defRPr/>
            </a:pPr>
            <a:endParaRPr lang="en-US" sz="2400" dirty="0"/>
          </a:p>
          <a:p>
            <a:pPr marL="0" indent="0" eaLnBrk="1" hangingPunct="1">
              <a:spcAft>
                <a:spcPts val="600"/>
              </a:spcAft>
              <a:buNone/>
              <a:defRPr/>
            </a:pPr>
            <a:endParaRPr lang="en-US" sz="2800" dirty="0"/>
          </a:p>
        </p:txBody>
      </p:sp>
      <p:pic>
        <p:nvPicPr>
          <p:cNvPr id="8" name="Picture 7">
            <a:extLst>
              <a:ext uri="{FF2B5EF4-FFF2-40B4-BE49-F238E27FC236}">
                <a16:creationId xmlns:a16="http://schemas.microsoft.com/office/drawing/2014/main" id="{702526B8-6AC1-4E55-88B6-4FB945075D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4770471"/>
            <a:ext cx="1431147" cy="1981200"/>
          </a:xfrm>
          <a:prstGeom prst="rect">
            <a:avLst/>
          </a:prstGeom>
          <a:ln>
            <a:solidFill>
              <a:schemeClr val="tx1"/>
            </a:solidFill>
          </a:ln>
        </p:spPr>
      </p:pic>
      <p:sp>
        <p:nvSpPr>
          <p:cNvPr id="2" name="TextBox 1">
            <a:extLst>
              <a:ext uri="{FF2B5EF4-FFF2-40B4-BE49-F238E27FC236}">
                <a16:creationId xmlns:a16="http://schemas.microsoft.com/office/drawing/2014/main" id="{6BA6B700-B6C3-4A4F-9E63-D067B5E73300}"/>
              </a:ext>
            </a:extLst>
          </p:cNvPr>
          <p:cNvSpPr txBox="1"/>
          <p:nvPr/>
        </p:nvSpPr>
        <p:spPr>
          <a:xfrm>
            <a:off x="3276600" y="4831140"/>
            <a:ext cx="51054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t>NOTE: This is </a:t>
            </a:r>
            <a:r>
              <a:rPr lang="en-US" sz="3200" b="1" dirty="0"/>
              <a:t>only</a:t>
            </a:r>
            <a:r>
              <a:rPr lang="en-US" sz="3200" dirty="0"/>
              <a:t> applicable to systems that are </a:t>
            </a:r>
            <a:r>
              <a:rPr lang="en-US" sz="3200" i="1" u="sng" dirty="0"/>
              <a:t>required</a:t>
            </a:r>
            <a:r>
              <a:rPr lang="en-US" sz="3200" dirty="0"/>
              <a:t> to report both.</a:t>
            </a:r>
          </a:p>
        </p:txBody>
      </p:sp>
      <p:sp>
        <p:nvSpPr>
          <p:cNvPr id="10" name="TextBox 9">
            <a:extLst>
              <a:ext uri="{FF2B5EF4-FFF2-40B4-BE49-F238E27FC236}">
                <a16:creationId xmlns:a16="http://schemas.microsoft.com/office/drawing/2014/main" id="{CDBF3B4F-46A3-4E3E-BC2E-725418BFEE7B}"/>
              </a:ext>
            </a:extLst>
          </p:cNvPr>
          <p:cNvSpPr txBox="1"/>
          <p:nvPr/>
        </p:nvSpPr>
        <p:spPr>
          <a:xfrm>
            <a:off x="152400" y="6400800"/>
            <a:ext cx="872355" cy="369332"/>
          </a:xfrm>
          <a:prstGeom prst="rect">
            <a:avLst/>
          </a:prstGeom>
          <a:noFill/>
        </p:spPr>
        <p:txBody>
          <a:bodyPr wrap="none" rtlCol="0">
            <a:spAutoFit/>
          </a:bodyPr>
          <a:lstStyle/>
          <a:p>
            <a:r>
              <a:rPr lang="en-US" dirty="0"/>
              <a:t>WB 3-6</a:t>
            </a:r>
          </a:p>
        </p:txBody>
      </p:sp>
      <p:sp>
        <p:nvSpPr>
          <p:cNvPr id="3" name="Slide Number Placeholder 2">
            <a:extLst>
              <a:ext uri="{FF2B5EF4-FFF2-40B4-BE49-F238E27FC236}">
                <a16:creationId xmlns:a16="http://schemas.microsoft.com/office/drawing/2014/main" id="{C05795C3-5B87-4E77-8CB0-E60FDDA8E595}"/>
              </a:ext>
            </a:extLst>
          </p:cNvPr>
          <p:cNvSpPr>
            <a:spLocks noGrp="1"/>
          </p:cNvSpPr>
          <p:nvPr>
            <p:ph type="sldNum" sz="quarter" idx="12"/>
          </p:nvPr>
        </p:nvSpPr>
        <p:spPr/>
        <p:txBody>
          <a:bodyPr/>
          <a:lstStyle/>
          <a:p>
            <a:fld id="{D3CE0BA4-C8AD-4C47-B3C9-6FCB9575FCF8}" type="slidenum">
              <a:rPr lang="en-US" altLang="en-US" smtClean="0"/>
              <a:pPr/>
              <a:t>20</a:t>
            </a:fld>
            <a:endParaRPr lang="en-US" altLang="en-US"/>
          </a:p>
        </p:txBody>
      </p:sp>
    </p:spTree>
    <p:extLst>
      <p:ext uri="{BB962C8B-B14F-4D97-AF65-F5344CB8AC3E}">
        <p14:creationId xmlns:p14="http://schemas.microsoft.com/office/powerpoint/2010/main" val="11274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Distribution System Investigation</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dirty="0"/>
              <a:t>A PWS that fails to meet the minimum residual at </a:t>
            </a:r>
            <a:r>
              <a:rPr lang="en-US" i="1" u="sng" dirty="0"/>
              <a:t>same</a:t>
            </a:r>
            <a:r>
              <a:rPr lang="en-US" u="sng" dirty="0"/>
              <a:t> location</a:t>
            </a:r>
            <a:r>
              <a:rPr lang="en-US" dirty="0"/>
              <a:t> for 2 consecutive months or more:</a:t>
            </a:r>
          </a:p>
          <a:p>
            <a:pPr eaLnBrk="1" hangingPunct="1">
              <a:spcAft>
                <a:spcPts val="600"/>
              </a:spcAft>
              <a:defRPr/>
            </a:pPr>
            <a:r>
              <a:rPr lang="en-US" sz="2800" dirty="0"/>
              <a:t>Shall conduct an investigation to determine the cause and appropriate corrective actions</a:t>
            </a:r>
          </a:p>
          <a:p>
            <a:pPr eaLnBrk="1" hangingPunct="1">
              <a:spcAft>
                <a:spcPts val="600"/>
              </a:spcAft>
              <a:defRPr/>
            </a:pPr>
            <a:r>
              <a:rPr lang="en-US" sz="2800" dirty="0"/>
              <a:t>Shall submit a written report within 60 days</a:t>
            </a:r>
          </a:p>
          <a:p>
            <a:pPr marL="0" indent="0" eaLnBrk="1" hangingPunct="1">
              <a:spcAft>
                <a:spcPts val="600"/>
              </a:spcAft>
              <a:buNone/>
              <a:defRPr/>
            </a:pPr>
            <a:endParaRPr lang="en-US" sz="2800" dirty="0"/>
          </a:p>
          <a:p>
            <a:pPr marL="0" indent="0" eaLnBrk="1" hangingPunct="1">
              <a:spcAft>
                <a:spcPts val="600"/>
              </a:spcAft>
              <a:buNone/>
              <a:defRPr/>
            </a:pPr>
            <a:endParaRPr lang="en-US" sz="2800" dirty="0"/>
          </a:p>
        </p:txBody>
      </p:sp>
      <p:pic>
        <p:nvPicPr>
          <p:cNvPr id="2" name="Picture 1">
            <a:extLst>
              <a:ext uri="{FF2B5EF4-FFF2-40B4-BE49-F238E27FC236}">
                <a16:creationId xmlns:a16="http://schemas.microsoft.com/office/drawing/2014/main" id="{A4C0A017-2A81-4E7F-9FD9-0D5429E68F6A}"/>
              </a:ext>
            </a:extLst>
          </p:cNvPr>
          <p:cNvPicPr>
            <a:picLocks noChangeAspect="1"/>
          </p:cNvPicPr>
          <p:nvPr/>
        </p:nvPicPr>
        <p:blipFill rotWithShape="1">
          <a:blip r:embed="rId5"/>
          <a:srcRect b="6666"/>
          <a:stretch/>
        </p:blipFill>
        <p:spPr>
          <a:xfrm>
            <a:off x="2335683" y="4408805"/>
            <a:ext cx="2086656" cy="1947545"/>
          </a:xfrm>
          <a:prstGeom prst="rect">
            <a:avLst/>
          </a:prstGeom>
        </p:spPr>
      </p:pic>
      <p:sp>
        <p:nvSpPr>
          <p:cNvPr id="9" name="TextBox 8">
            <a:extLst>
              <a:ext uri="{FF2B5EF4-FFF2-40B4-BE49-F238E27FC236}">
                <a16:creationId xmlns:a16="http://schemas.microsoft.com/office/drawing/2014/main" id="{E9888914-F459-4BEA-A385-87327BE31FFF}"/>
              </a:ext>
            </a:extLst>
          </p:cNvPr>
          <p:cNvSpPr txBox="1"/>
          <p:nvPr/>
        </p:nvSpPr>
        <p:spPr>
          <a:xfrm>
            <a:off x="152400" y="6400800"/>
            <a:ext cx="872355" cy="369332"/>
          </a:xfrm>
          <a:prstGeom prst="rect">
            <a:avLst/>
          </a:prstGeom>
          <a:noFill/>
        </p:spPr>
        <p:txBody>
          <a:bodyPr wrap="none" rtlCol="0">
            <a:spAutoFit/>
          </a:bodyPr>
          <a:lstStyle/>
          <a:p>
            <a:r>
              <a:rPr lang="en-US" dirty="0"/>
              <a:t>WB 3-6</a:t>
            </a:r>
          </a:p>
        </p:txBody>
      </p:sp>
      <p:sp>
        <p:nvSpPr>
          <p:cNvPr id="3" name="Slide Number Placeholder 2">
            <a:extLst>
              <a:ext uri="{FF2B5EF4-FFF2-40B4-BE49-F238E27FC236}">
                <a16:creationId xmlns:a16="http://schemas.microsoft.com/office/drawing/2014/main" id="{9C2F5915-92E3-4137-934D-37CCF612618E}"/>
              </a:ext>
            </a:extLst>
          </p:cNvPr>
          <p:cNvSpPr>
            <a:spLocks noGrp="1"/>
          </p:cNvSpPr>
          <p:nvPr>
            <p:ph type="sldNum" sz="quarter" idx="12"/>
          </p:nvPr>
        </p:nvSpPr>
        <p:spPr/>
        <p:txBody>
          <a:bodyPr/>
          <a:lstStyle/>
          <a:p>
            <a:fld id="{D3CE0BA4-C8AD-4C47-B3C9-6FCB9575FCF8}" type="slidenum">
              <a:rPr lang="en-US" altLang="en-US" smtClean="0"/>
              <a:pPr/>
              <a:t>21</a:t>
            </a:fld>
            <a:endParaRPr lang="en-US" altLang="en-US"/>
          </a:p>
        </p:txBody>
      </p:sp>
    </p:spTree>
    <p:extLst>
      <p:ext uri="{BB962C8B-B14F-4D97-AF65-F5344CB8AC3E}">
        <p14:creationId xmlns:p14="http://schemas.microsoft.com/office/powerpoint/2010/main" val="615009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Alternate compliance schedule</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sz="2800" dirty="0"/>
              <a:t>109.710(e)(6) The Department may approve an alternate compliance schedule if the water supplier submits a written request with supporting documentation</a:t>
            </a:r>
          </a:p>
          <a:p>
            <a:pPr eaLnBrk="1" hangingPunct="1">
              <a:spcAft>
                <a:spcPts val="600"/>
              </a:spcAft>
              <a:defRPr/>
            </a:pPr>
            <a:r>
              <a:rPr lang="en-US" sz="2800" b="1" dirty="0"/>
              <a:t>Deadline to submit request: April 29, 2019</a:t>
            </a:r>
          </a:p>
          <a:p>
            <a:pPr eaLnBrk="1" hangingPunct="1">
              <a:spcAft>
                <a:spcPts val="600"/>
              </a:spcAft>
              <a:defRPr/>
            </a:pPr>
            <a:r>
              <a:rPr lang="en-US" sz="2800" dirty="0"/>
              <a:t>Applicability: System needs to make physical improvements in the distribution system</a:t>
            </a:r>
          </a:p>
          <a:p>
            <a:pPr eaLnBrk="1" hangingPunct="1">
              <a:spcAft>
                <a:spcPts val="600"/>
              </a:spcAft>
              <a:defRPr/>
            </a:pPr>
            <a:r>
              <a:rPr lang="en-US" sz="2800" dirty="0"/>
              <a:t>Approval of alternate schedule should be via a signed Consent Order and Agreement (COA)</a:t>
            </a:r>
            <a:endParaRPr lang="en-US" sz="2400" dirty="0"/>
          </a:p>
          <a:p>
            <a:pPr marL="0" indent="0" eaLnBrk="1" hangingPunct="1">
              <a:spcAft>
                <a:spcPts val="600"/>
              </a:spcAft>
              <a:buNone/>
              <a:defRPr/>
            </a:pPr>
            <a:endParaRPr lang="en-US" sz="2800" dirty="0"/>
          </a:p>
        </p:txBody>
      </p:sp>
      <p:sp>
        <p:nvSpPr>
          <p:cNvPr id="2" name="Slide Number Placeholder 1">
            <a:extLst>
              <a:ext uri="{FF2B5EF4-FFF2-40B4-BE49-F238E27FC236}">
                <a16:creationId xmlns:a16="http://schemas.microsoft.com/office/drawing/2014/main" id="{D8CB2DE0-C4B3-4E50-BEE3-D207C3351AF3}"/>
              </a:ext>
            </a:extLst>
          </p:cNvPr>
          <p:cNvSpPr>
            <a:spLocks noGrp="1"/>
          </p:cNvSpPr>
          <p:nvPr>
            <p:ph type="sldNum" sz="quarter" idx="12"/>
          </p:nvPr>
        </p:nvSpPr>
        <p:spPr/>
        <p:txBody>
          <a:bodyPr/>
          <a:lstStyle/>
          <a:p>
            <a:fld id="{D3CE0BA4-C8AD-4C47-B3C9-6FCB9575FCF8}" type="slidenum">
              <a:rPr lang="en-US" altLang="en-US" smtClean="0"/>
              <a:pPr/>
              <a:t>22</a:t>
            </a:fld>
            <a:endParaRPr lang="en-US" altLang="en-US"/>
          </a:p>
        </p:txBody>
      </p:sp>
    </p:spTree>
    <p:extLst>
      <p:ext uri="{BB962C8B-B14F-4D97-AF65-F5344CB8AC3E}">
        <p14:creationId xmlns:p14="http://schemas.microsoft.com/office/powerpoint/2010/main" val="3712647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Treatment Technique Violations</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Aft>
                <a:spcPts val="600"/>
              </a:spcAft>
              <a:defRPr/>
            </a:pPr>
            <a:r>
              <a:rPr lang="en-US" dirty="0"/>
              <a:t>TT violations</a:t>
            </a:r>
          </a:p>
          <a:p>
            <a:pPr lvl="1" eaLnBrk="1" hangingPunct="1">
              <a:spcAft>
                <a:spcPts val="600"/>
              </a:spcAft>
              <a:defRPr/>
            </a:pPr>
            <a:r>
              <a:rPr lang="en-US" sz="2600" dirty="0"/>
              <a:t>GW collecting &lt; 40 samples per month: 2 or more samples less than 0.2 mg/L for 2 consecutive months</a:t>
            </a:r>
          </a:p>
          <a:p>
            <a:pPr lvl="1" eaLnBrk="1" hangingPunct="1">
              <a:spcAft>
                <a:spcPts val="600"/>
              </a:spcAft>
              <a:defRPr/>
            </a:pPr>
            <a:r>
              <a:rPr lang="en-US" sz="2600" dirty="0"/>
              <a:t>All other systems: more than 5% of samples are less than 0.2 mg/L for 2 consecutive months</a:t>
            </a:r>
          </a:p>
          <a:p>
            <a:pPr lvl="2" eaLnBrk="1" hangingPunct="1">
              <a:spcAft>
                <a:spcPts val="600"/>
              </a:spcAft>
              <a:defRPr/>
            </a:pPr>
            <a:r>
              <a:rPr lang="en-US" dirty="0"/>
              <a:t>GW collecting ≥40 samples per month</a:t>
            </a:r>
          </a:p>
          <a:p>
            <a:pPr lvl="2" eaLnBrk="1" hangingPunct="1">
              <a:spcAft>
                <a:spcPts val="600"/>
              </a:spcAft>
              <a:defRPr/>
            </a:pPr>
            <a:r>
              <a:rPr lang="en-US" dirty="0"/>
              <a:t>All SW/GUDI (any number of samples per month)</a:t>
            </a:r>
          </a:p>
          <a:p>
            <a:pPr eaLnBrk="1" hangingPunct="1">
              <a:spcAft>
                <a:spcPts val="600"/>
              </a:spcAft>
              <a:defRPr/>
            </a:pPr>
            <a:r>
              <a:rPr lang="en-US" dirty="0"/>
              <a:t>Report within one hour per 109.701(a)(3)</a:t>
            </a:r>
          </a:p>
          <a:p>
            <a:pPr eaLnBrk="1" hangingPunct="1">
              <a:spcAft>
                <a:spcPts val="600"/>
              </a:spcAft>
              <a:defRPr/>
            </a:pPr>
            <a:r>
              <a:rPr lang="en-US" dirty="0"/>
              <a:t>Issue Tier 2 PN per 109.409</a:t>
            </a:r>
          </a:p>
          <a:p>
            <a:pPr marL="0" indent="0" eaLnBrk="1" hangingPunct="1">
              <a:spcAft>
                <a:spcPts val="600"/>
              </a:spcAft>
              <a:buNone/>
              <a:defRPr/>
            </a:pPr>
            <a:endParaRPr lang="en-US" dirty="0"/>
          </a:p>
        </p:txBody>
      </p:sp>
      <p:pic>
        <p:nvPicPr>
          <p:cNvPr id="3" name="Picture 2">
            <a:extLst>
              <a:ext uri="{FF2B5EF4-FFF2-40B4-BE49-F238E27FC236}">
                <a16:creationId xmlns:a16="http://schemas.microsoft.com/office/drawing/2014/main" id="{9FB680D8-A761-4E2E-8B79-0ABF4DC34898}"/>
              </a:ext>
            </a:extLst>
          </p:cNvPr>
          <p:cNvPicPr>
            <a:picLocks noChangeAspect="1"/>
          </p:cNvPicPr>
          <p:nvPr/>
        </p:nvPicPr>
        <p:blipFill rotWithShape="1">
          <a:blip r:embed="rId5">
            <a:extLst>
              <a:ext uri="{28A0092B-C50C-407E-A947-70E740481C1C}">
                <a14:useLocalDpi xmlns:a14="http://schemas.microsoft.com/office/drawing/2010/main" val="0"/>
              </a:ext>
            </a:extLst>
          </a:blip>
          <a:srcRect t="9170" b="8576"/>
          <a:stretch/>
        </p:blipFill>
        <p:spPr>
          <a:xfrm rot="21277403">
            <a:off x="7455755" y="3247372"/>
            <a:ext cx="1494928" cy="896654"/>
          </a:xfrm>
          <a:prstGeom prst="rect">
            <a:avLst/>
          </a:prstGeom>
        </p:spPr>
      </p:pic>
      <p:sp>
        <p:nvSpPr>
          <p:cNvPr id="9" name="TextBox 8">
            <a:extLst>
              <a:ext uri="{FF2B5EF4-FFF2-40B4-BE49-F238E27FC236}">
                <a16:creationId xmlns:a16="http://schemas.microsoft.com/office/drawing/2014/main" id="{E3031CB6-1858-4F3B-9379-2CD2599E6968}"/>
              </a:ext>
            </a:extLst>
          </p:cNvPr>
          <p:cNvSpPr txBox="1"/>
          <p:nvPr/>
        </p:nvSpPr>
        <p:spPr>
          <a:xfrm>
            <a:off x="152400" y="6400800"/>
            <a:ext cx="872355" cy="369332"/>
          </a:xfrm>
          <a:prstGeom prst="rect">
            <a:avLst/>
          </a:prstGeom>
          <a:noFill/>
        </p:spPr>
        <p:txBody>
          <a:bodyPr wrap="none" rtlCol="0">
            <a:spAutoFit/>
          </a:bodyPr>
          <a:lstStyle/>
          <a:p>
            <a:r>
              <a:rPr lang="en-US" dirty="0"/>
              <a:t>WB 3-7</a:t>
            </a:r>
          </a:p>
        </p:txBody>
      </p:sp>
      <p:sp>
        <p:nvSpPr>
          <p:cNvPr id="2" name="Slide Number Placeholder 1">
            <a:extLst>
              <a:ext uri="{FF2B5EF4-FFF2-40B4-BE49-F238E27FC236}">
                <a16:creationId xmlns:a16="http://schemas.microsoft.com/office/drawing/2014/main" id="{938C776B-E0C6-4F70-9F01-8BE987D94FB7}"/>
              </a:ext>
            </a:extLst>
          </p:cNvPr>
          <p:cNvSpPr>
            <a:spLocks noGrp="1"/>
          </p:cNvSpPr>
          <p:nvPr>
            <p:ph type="sldNum" sz="quarter" idx="12"/>
          </p:nvPr>
        </p:nvSpPr>
        <p:spPr/>
        <p:txBody>
          <a:bodyPr/>
          <a:lstStyle/>
          <a:p>
            <a:fld id="{D3CE0BA4-C8AD-4C47-B3C9-6FCB9575FCF8}" type="slidenum">
              <a:rPr lang="en-US" altLang="en-US" smtClean="0"/>
              <a:pPr/>
              <a:t>23</a:t>
            </a:fld>
            <a:endParaRPr lang="en-US" altLang="en-US"/>
          </a:p>
        </p:txBody>
      </p:sp>
    </p:spTree>
    <p:extLst>
      <p:ext uri="{BB962C8B-B14F-4D97-AF65-F5344CB8AC3E}">
        <p14:creationId xmlns:p14="http://schemas.microsoft.com/office/powerpoint/2010/main" val="263008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Treatment Technique Violations</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Aft>
                <a:spcPts val="600"/>
              </a:spcAft>
              <a:defRPr/>
            </a:pPr>
            <a:r>
              <a:rPr lang="en-US" dirty="0"/>
              <a:t>What happens if the allowable number of samples is &lt;0.2 mg/L in the 3</a:t>
            </a:r>
            <a:r>
              <a:rPr lang="en-US" baseline="30000" dirty="0"/>
              <a:t>rd</a:t>
            </a:r>
            <a:r>
              <a:rPr lang="en-US" dirty="0"/>
              <a:t> consecutive month?</a:t>
            </a:r>
          </a:p>
          <a:p>
            <a:pPr lvl="1" eaLnBrk="1" hangingPunct="1">
              <a:spcAft>
                <a:spcPts val="600"/>
              </a:spcAft>
              <a:defRPr/>
            </a:pPr>
            <a:r>
              <a:rPr lang="en-US" sz="3200" b="1" dirty="0">
                <a:solidFill>
                  <a:srgbClr val="C00000"/>
                </a:solidFill>
              </a:rPr>
              <a:t>A </a:t>
            </a:r>
            <a:r>
              <a:rPr lang="en-US" sz="3200" b="1" i="1" dirty="0">
                <a:solidFill>
                  <a:srgbClr val="C00000"/>
                </a:solidFill>
              </a:rPr>
              <a:t>new</a:t>
            </a:r>
            <a:r>
              <a:rPr lang="en-US" sz="3200" b="1" dirty="0">
                <a:solidFill>
                  <a:srgbClr val="C00000"/>
                </a:solidFill>
              </a:rPr>
              <a:t> TT violation is incurred</a:t>
            </a:r>
          </a:p>
          <a:p>
            <a:pPr marL="0" indent="0" eaLnBrk="1" hangingPunct="1">
              <a:spcAft>
                <a:spcPts val="600"/>
              </a:spcAft>
              <a:buNone/>
              <a:defRPr/>
            </a:pPr>
            <a:r>
              <a:rPr lang="en-US" dirty="0"/>
              <a:t>WHY?</a:t>
            </a:r>
          </a:p>
          <a:p>
            <a:pPr eaLnBrk="1" hangingPunct="1">
              <a:spcAft>
                <a:spcPts val="600"/>
              </a:spcAft>
              <a:defRPr/>
            </a:pPr>
            <a:r>
              <a:rPr lang="en-US" sz="2800" dirty="0"/>
              <a:t>The TT violation remains until they have 1 month in compliance</a:t>
            </a:r>
          </a:p>
          <a:p>
            <a:pPr eaLnBrk="1" hangingPunct="1">
              <a:spcAft>
                <a:spcPts val="600"/>
              </a:spcAft>
              <a:defRPr/>
            </a:pPr>
            <a:r>
              <a:rPr lang="en-US" sz="2800" dirty="0"/>
              <a:t>The PWS receives a new violation each month until it is again in compliance</a:t>
            </a:r>
          </a:p>
        </p:txBody>
      </p:sp>
      <p:pic>
        <p:nvPicPr>
          <p:cNvPr id="2" name="Picture 1">
            <a:extLst>
              <a:ext uri="{FF2B5EF4-FFF2-40B4-BE49-F238E27FC236}">
                <a16:creationId xmlns:a16="http://schemas.microsoft.com/office/drawing/2014/main" id="{45DE0976-D5A1-4988-84B4-887B2BFD11B4}"/>
              </a:ext>
            </a:extLst>
          </p:cNvPr>
          <p:cNvPicPr>
            <a:picLocks noChangeAspect="1"/>
          </p:cNvPicPr>
          <p:nvPr/>
        </p:nvPicPr>
        <p:blipFill>
          <a:blip r:embed="rId5"/>
          <a:stretch>
            <a:fillRect/>
          </a:stretch>
        </p:blipFill>
        <p:spPr>
          <a:xfrm>
            <a:off x="6264275" y="2296886"/>
            <a:ext cx="2590800" cy="1400432"/>
          </a:xfrm>
          <a:prstGeom prst="rect">
            <a:avLst/>
          </a:prstGeom>
        </p:spPr>
      </p:pic>
      <p:sp>
        <p:nvSpPr>
          <p:cNvPr id="9" name="TextBox 8">
            <a:extLst>
              <a:ext uri="{FF2B5EF4-FFF2-40B4-BE49-F238E27FC236}">
                <a16:creationId xmlns:a16="http://schemas.microsoft.com/office/drawing/2014/main" id="{5DF9BE50-A265-4488-AAF6-45FF483FCBC5}"/>
              </a:ext>
            </a:extLst>
          </p:cNvPr>
          <p:cNvSpPr txBox="1"/>
          <p:nvPr/>
        </p:nvSpPr>
        <p:spPr>
          <a:xfrm>
            <a:off x="152400" y="6400800"/>
            <a:ext cx="872355" cy="369332"/>
          </a:xfrm>
          <a:prstGeom prst="rect">
            <a:avLst/>
          </a:prstGeom>
          <a:noFill/>
        </p:spPr>
        <p:txBody>
          <a:bodyPr wrap="none" rtlCol="0">
            <a:spAutoFit/>
          </a:bodyPr>
          <a:lstStyle/>
          <a:p>
            <a:r>
              <a:rPr lang="en-US" dirty="0"/>
              <a:t>WB 3-7</a:t>
            </a:r>
          </a:p>
        </p:txBody>
      </p:sp>
      <p:sp>
        <p:nvSpPr>
          <p:cNvPr id="3" name="Slide Number Placeholder 2">
            <a:extLst>
              <a:ext uri="{FF2B5EF4-FFF2-40B4-BE49-F238E27FC236}">
                <a16:creationId xmlns:a16="http://schemas.microsoft.com/office/drawing/2014/main" id="{9D50DAD6-E83E-4CA4-8178-2C3AE916D4E0}"/>
              </a:ext>
            </a:extLst>
          </p:cNvPr>
          <p:cNvSpPr>
            <a:spLocks noGrp="1"/>
          </p:cNvSpPr>
          <p:nvPr>
            <p:ph type="sldNum" sz="quarter" idx="12"/>
          </p:nvPr>
        </p:nvSpPr>
        <p:spPr/>
        <p:txBody>
          <a:bodyPr/>
          <a:lstStyle/>
          <a:p>
            <a:fld id="{D3CE0BA4-C8AD-4C47-B3C9-6FCB9575FCF8}" type="slidenum">
              <a:rPr lang="en-US" altLang="en-US" smtClean="0"/>
              <a:pPr/>
              <a:t>24</a:t>
            </a:fld>
            <a:endParaRPr lang="en-US" altLang="en-US"/>
          </a:p>
        </p:txBody>
      </p:sp>
    </p:spTree>
    <p:extLst>
      <p:ext uri="{BB962C8B-B14F-4D97-AF65-F5344CB8AC3E}">
        <p14:creationId xmlns:p14="http://schemas.microsoft.com/office/powerpoint/2010/main" val="121638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Treatment Technique Violations</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Aft>
                <a:spcPts val="600"/>
              </a:spcAft>
              <a:defRPr/>
            </a:pPr>
            <a:r>
              <a:rPr lang="en-US" sz="2800" dirty="0"/>
              <a:t>CWS with GW sources, 4/month, location 701</a:t>
            </a:r>
            <a:endParaRPr lang="en-US" sz="2400" dirty="0"/>
          </a:p>
        </p:txBody>
      </p:sp>
      <p:graphicFrame>
        <p:nvGraphicFramePr>
          <p:cNvPr id="2" name="Table 1">
            <a:extLst>
              <a:ext uri="{FF2B5EF4-FFF2-40B4-BE49-F238E27FC236}">
                <a16:creationId xmlns:a16="http://schemas.microsoft.com/office/drawing/2014/main" id="{89DF2DE7-06C0-477B-9340-B080BF77F6B6}"/>
              </a:ext>
            </a:extLst>
          </p:cNvPr>
          <p:cNvGraphicFramePr>
            <a:graphicFrameLocks noGrp="1"/>
          </p:cNvGraphicFramePr>
          <p:nvPr>
            <p:extLst>
              <p:ext uri="{D42A27DB-BD31-4B8C-83A1-F6EECF244321}">
                <p14:modId xmlns:p14="http://schemas.microsoft.com/office/powerpoint/2010/main" val="4176765990"/>
              </p:ext>
            </p:extLst>
          </p:nvPr>
        </p:nvGraphicFramePr>
        <p:xfrm>
          <a:off x="914400" y="1928303"/>
          <a:ext cx="4953000" cy="2225040"/>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4203197141"/>
                    </a:ext>
                  </a:extLst>
                </a:gridCol>
                <a:gridCol w="1238250">
                  <a:extLst>
                    <a:ext uri="{9D8B030D-6E8A-4147-A177-3AD203B41FA5}">
                      <a16:colId xmlns:a16="http://schemas.microsoft.com/office/drawing/2014/main" val="2202860690"/>
                    </a:ext>
                  </a:extLst>
                </a:gridCol>
                <a:gridCol w="1238250">
                  <a:extLst>
                    <a:ext uri="{9D8B030D-6E8A-4147-A177-3AD203B41FA5}">
                      <a16:colId xmlns:a16="http://schemas.microsoft.com/office/drawing/2014/main" val="641815041"/>
                    </a:ext>
                  </a:extLst>
                </a:gridCol>
                <a:gridCol w="1238250">
                  <a:extLst>
                    <a:ext uri="{9D8B030D-6E8A-4147-A177-3AD203B41FA5}">
                      <a16:colId xmlns:a16="http://schemas.microsoft.com/office/drawing/2014/main" val="2388653767"/>
                    </a:ext>
                  </a:extLst>
                </a:gridCol>
              </a:tblGrid>
              <a:tr h="370840">
                <a:tc>
                  <a:txBody>
                    <a:bodyPr/>
                    <a:lstStyle/>
                    <a:p>
                      <a:r>
                        <a:rPr lang="en-US" dirty="0"/>
                        <a:t>Date</a:t>
                      </a:r>
                    </a:p>
                  </a:txBody>
                  <a:tcPr/>
                </a:tc>
                <a:tc>
                  <a:txBody>
                    <a:bodyPr/>
                    <a:lstStyle/>
                    <a:p>
                      <a:r>
                        <a:rPr lang="en-US" dirty="0"/>
                        <a:t>mg/L</a:t>
                      </a:r>
                    </a:p>
                  </a:txBody>
                  <a:tcPr/>
                </a:tc>
                <a:tc>
                  <a:txBody>
                    <a:bodyPr/>
                    <a:lstStyle/>
                    <a:p>
                      <a:r>
                        <a:rPr lang="en-US" dirty="0"/>
                        <a:t>Date</a:t>
                      </a:r>
                    </a:p>
                  </a:txBody>
                  <a:tcPr/>
                </a:tc>
                <a:tc>
                  <a:txBody>
                    <a:bodyPr/>
                    <a:lstStyle/>
                    <a:p>
                      <a:r>
                        <a:rPr lang="en-US" dirty="0"/>
                        <a:t>mg/L</a:t>
                      </a:r>
                    </a:p>
                  </a:txBody>
                  <a:tcPr/>
                </a:tc>
                <a:extLst>
                  <a:ext uri="{0D108BD9-81ED-4DB2-BD59-A6C34878D82A}">
                    <a16:rowId xmlns:a16="http://schemas.microsoft.com/office/drawing/2014/main" val="2097925017"/>
                  </a:ext>
                </a:extLst>
              </a:tr>
              <a:tr h="370840">
                <a:tc>
                  <a:txBody>
                    <a:bodyPr/>
                    <a:lstStyle/>
                    <a:p>
                      <a:r>
                        <a:rPr lang="en-US" dirty="0"/>
                        <a:t>July 2</a:t>
                      </a:r>
                    </a:p>
                  </a:txBody>
                  <a:tcPr/>
                </a:tc>
                <a:tc>
                  <a:txBody>
                    <a:bodyPr/>
                    <a:lstStyle/>
                    <a:p>
                      <a:r>
                        <a:rPr lang="en-US" dirty="0"/>
                        <a:t>0.25</a:t>
                      </a:r>
                    </a:p>
                  </a:txBody>
                  <a:tcPr/>
                </a:tc>
                <a:tc>
                  <a:txBody>
                    <a:bodyPr/>
                    <a:lstStyle/>
                    <a:p>
                      <a:r>
                        <a:rPr lang="en-US" dirty="0"/>
                        <a:t>Aug 6</a:t>
                      </a:r>
                    </a:p>
                  </a:txBody>
                  <a:tcPr/>
                </a:tc>
                <a:tc>
                  <a:txBody>
                    <a:bodyPr/>
                    <a:lstStyle/>
                    <a:p>
                      <a:r>
                        <a:rPr lang="en-US" dirty="0"/>
                        <a:t>0.21</a:t>
                      </a:r>
                    </a:p>
                  </a:txBody>
                  <a:tcPr/>
                </a:tc>
                <a:extLst>
                  <a:ext uri="{0D108BD9-81ED-4DB2-BD59-A6C34878D82A}">
                    <a16:rowId xmlns:a16="http://schemas.microsoft.com/office/drawing/2014/main" val="3120579860"/>
                  </a:ext>
                </a:extLst>
              </a:tr>
              <a:tr h="370840">
                <a:tc>
                  <a:txBody>
                    <a:bodyPr/>
                    <a:lstStyle/>
                    <a:p>
                      <a:r>
                        <a:rPr lang="en-US" dirty="0"/>
                        <a:t>July 9</a:t>
                      </a:r>
                    </a:p>
                  </a:txBody>
                  <a:tcPr/>
                </a:tc>
                <a:tc>
                  <a:txBody>
                    <a:bodyPr/>
                    <a:lstStyle/>
                    <a:p>
                      <a:r>
                        <a:rPr lang="en-US" dirty="0"/>
                        <a:t>0.31</a:t>
                      </a:r>
                    </a:p>
                  </a:txBody>
                  <a:tcPr/>
                </a:tc>
                <a:tc>
                  <a:txBody>
                    <a:bodyPr/>
                    <a:lstStyle/>
                    <a:p>
                      <a:r>
                        <a:rPr lang="en-US" dirty="0"/>
                        <a:t>Aug 13</a:t>
                      </a:r>
                    </a:p>
                  </a:txBody>
                  <a:tcPr/>
                </a:tc>
                <a:tc>
                  <a:txBody>
                    <a:bodyPr/>
                    <a:lstStyle/>
                    <a:p>
                      <a:r>
                        <a:rPr lang="en-US" dirty="0"/>
                        <a:t>0.10</a:t>
                      </a:r>
                    </a:p>
                  </a:txBody>
                  <a:tcPr/>
                </a:tc>
                <a:extLst>
                  <a:ext uri="{0D108BD9-81ED-4DB2-BD59-A6C34878D82A}">
                    <a16:rowId xmlns:a16="http://schemas.microsoft.com/office/drawing/2014/main" val="3794930226"/>
                  </a:ext>
                </a:extLst>
              </a:tr>
              <a:tr h="370840">
                <a:tc>
                  <a:txBody>
                    <a:bodyPr/>
                    <a:lstStyle/>
                    <a:p>
                      <a:r>
                        <a:rPr lang="en-US" dirty="0"/>
                        <a:t>July 16</a:t>
                      </a:r>
                    </a:p>
                  </a:txBody>
                  <a:tcPr/>
                </a:tc>
                <a:tc>
                  <a:txBody>
                    <a:bodyPr/>
                    <a:lstStyle/>
                    <a:p>
                      <a:r>
                        <a:rPr lang="en-US" dirty="0"/>
                        <a:t>0.12</a:t>
                      </a:r>
                    </a:p>
                  </a:txBody>
                  <a:tcPr/>
                </a:tc>
                <a:tc>
                  <a:txBody>
                    <a:bodyPr/>
                    <a:lstStyle/>
                    <a:p>
                      <a:r>
                        <a:rPr lang="en-US" dirty="0"/>
                        <a:t>Aug 20</a:t>
                      </a:r>
                    </a:p>
                  </a:txBody>
                  <a:tcPr/>
                </a:tc>
                <a:tc>
                  <a:txBody>
                    <a:bodyPr/>
                    <a:lstStyle/>
                    <a:p>
                      <a:r>
                        <a:rPr lang="en-US" dirty="0"/>
                        <a:t>0.09</a:t>
                      </a:r>
                    </a:p>
                  </a:txBody>
                  <a:tcPr/>
                </a:tc>
                <a:extLst>
                  <a:ext uri="{0D108BD9-81ED-4DB2-BD59-A6C34878D82A}">
                    <a16:rowId xmlns:a16="http://schemas.microsoft.com/office/drawing/2014/main" val="1572779279"/>
                  </a:ext>
                </a:extLst>
              </a:tr>
              <a:tr h="370840">
                <a:tc>
                  <a:txBody>
                    <a:bodyPr/>
                    <a:lstStyle/>
                    <a:p>
                      <a:r>
                        <a:rPr lang="en-US" dirty="0"/>
                        <a:t>July 23</a:t>
                      </a:r>
                    </a:p>
                  </a:txBody>
                  <a:tcPr/>
                </a:tc>
                <a:tc>
                  <a:txBody>
                    <a:bodyPr/>
                    <a:lstStyle/>
                    <a:p>
                      <a:r>
                        <a:rPr lang="en-US" dirty="0"/>
                        <a:t>0.13</a:t>
                      </a:r>
                    </a:p>
                  </a:txBody>
                  <a:tcPr/>
                </a:tc>
                <a:tc>
                  <a:txBody>
                    <a:bodyPr/>
                    <a:lstStyle/>
                    <a:p>
                      <a:r>
                        <a:rPr lang="en-US" dirty="0"/>
                        <a:t>Aug 27</a:t>
                      </a:r>
                    </a:p>
                  </a:txBody>
                  <a:tcPr/>
                </a:tc>
                <a:tc>
                  <a:txBody>
                    <a:bodyPr/>
                    <a:lstStyle/>
                    <a:p>
                      <a:r>
                        <a:rPr lang="en-US" dirty="0"/>
                        <a:t>0.17</a:t>
                      </a:r>
                    </a:p>
                  </a:txBody>
                  <a:tcPr/>
                </a:tc>
                <a:extLst>
                  <a:ext uri="{0D108BD9-81ED-4DB2-BD59-A6C34878D82A}">
                    <a16:rowId xmlns:a16="http://schemas.microsoft.com/office/drawing/2014/main" val="2962806474"/>
                  </a:ext>
                </a:extLst>
              </a:tr>
              <a:tr h="370840">
                <a:tc>
                  <a:txBody>
                    <a:bodyPr/>
                    <a:lstStyle/>
                    <a:p>
                      <a:r>
                        <a:rPr lang="en-US" dirty="0"/>
                        <a:t>July 30</a:t>
                      </a:r>
                    </a:p>
                  </a:txBody>
                  <a:tcPr/>
                </a:tc>
                <a:tc>
                  <a:txBody>
                    <a:bodyPr/>
                    <a:lstStyle/>
                    <a:p>
                      <a:r>
                        <a:rPr lang="en-US" dirty="0"/>
                        <a:t>0.26</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386460"/>
                  </a:ext>
                </a:extLst>
              </a:tr>
            </a:tbl>
          </a:graphicData>
        </a:graphic>
      </p:graphicFrame>
      <p:graphicFrame>
        <p:nvGraphicFramePr>
          <p:cNvPr id="9" name="Table 8">
            <a:extLst>
              <a:ext uri="{FF2B5EF4-FFF2-40B4-BE49-F238E27FC236}">
                <a16:creationId xmlns:a16="http://schemas.microsoft.com/office/drawing/2014/main" id="{06579B94-0079-4661-BE08-32945E7B66ED}"/>
              </a:ext>
            </a:extLst>
          </p:cNvPr>
          <p:cNvGraphicFramePr>
            <a:graphicFrameLocks noGrp="1"/>
          </p:cNvGraphicFramePr>
          <p:nvPr>
            <p:extLst>
              <p:ext uri="{D42A27DB-BD31-4B8C-83A1-F6EECF244321}">
                <p14:modId xmlns:p14="http://schemas.microsoft.com/office/powerpoint/2010/main" val="1847930806"/>
              </p:ext>
            </p:extLst>
          </p:nvPr>
        </p:nvGraphicFramePr>
        <p:xfrm>
          <a:off x="5887278" y="1928303"/>
          <a:ext cx="2476500" cy="2225040"/>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4203197141"/>
                    </a:ext>
                  </a:extLst>
                </a:gridCol>
                <a:gridCol w="1238250">
                  <a:extLst>
                    <a:ext uri="{9D8B030D-6E8A-4147-A177-3AD203B41FA5}">
                      <a16:colId xmlns:a16="http://schemas.microsoft.com/office/drawing/2014/main" val="2202860690"/>
                    </a:ext>
                  </a:extLst>
                </a:gridCol>
              </a:tblGrid>
              <a:tr h="370840">
                <a:tc>
                  <a:txBody>
                    <a:bodyPr/>
                    <a:lstStyle/>
                    <a:p>
                      <a:r>
                        <a:rPr lang="en-US" dirty="0"/>
                        <a:t>Date</a:t>
                      </a:r>
                    </a:p>
                  </a:txBody>
                  <a:tcPr/>
                </a:tc>
                <a:tc>
                  <a:txBody>
                    <a:bodyPr/>
                    <a:lstStyle/>
                    <a:p>
                      <a:r>
                        <a:rPr lang="en-US" dirty="0"/>
                        <a:t>mg/L</a:t>
                      </a:r>
                    </a:p>
                  </a:txBody>
                  <a:tcPr/>
                </a:tc>
                <a:extLst>
                  <a:ext uri="{0D108BD9-81ED-4DB2-BD59-A6C34878D82A}">
                    <a16:rowId xmlns:a16="http://schemas.microsoft.com/office/drawing/2014/main" val="2097925017"/>
                  </a:ext>
                </a:extLst>
              </a:tr>
              <a:tr h="370840">
                <a:tc>
                  <a:txBody>
                    <a:bodyPr/>
                    <a:lstStyle/>
                    <a:p>
                      <a:r>
                        <a:rPr lang="en-US" dirty="0"/>
                        <a:t>Sept 3</a:t>
                      </a:r>
                    </a:p>
                  </a:txBody>
                  <a:tcPr/>
                </a:tc>
                <a:tc>
                  <a:txBody>
                    <a:bodyPr/>
                    <a:lstStyle/>
                    <a:p>
                      <a:r>
                        <a:rPr lang="en-US" dirty="0"/>
                        <a:t>0.14</a:t>
                      </a:r>
                    </a:p>
                  </a:txBody>
                  <a:tcPr/>
                </a:tc>
                <a:extLst>
                  <a:ext uri="{0D108BD9-81ED-4DB2-BD59-A6C34878D82A}">
                    <a16:rowId xmlns:a16="http://schemas.microsoft.com/office/drawing/2014/main" val="3120579860"/>
                  </a:ext>
                </a:extLst>
              </a:tr>
              <a:tr h="370840">
                <a:tc>
                  <a:txBody>
                    <a:bodyPr/>
                    <a:lstStyle/>
                    <a:p>
                      <a:r>
                        <a:rPr lang="en-US" dirty="0"/>
                        <a:t>Sept 10</a:t>
                      </a:r>
                    </a:p>
                  </a:txBody>
                  <a:tcPr/>
                </a:tc>
                <a:tc>
                  <a:txBody>
                    <a:bodyPr/>
                    <a:lstStyle/>
                    <a:p>
                      <a:r>
                        <a:rPr lang="en-US" dirty="0"/>
                        <a:t>0.11</a:t>
                      </a:r>
                    </a:p>
                  </a:txBody>
                  <a:tcPr/>
                </a:tc>
                <a:extLst>
                  <a:ext uri="{0D108BD9-81ED-4DB2-BD59-A6C34878D82A}">
                    <a16:rowId xmlns:a16="http://schemas.microsoft.com/office/drawing/2014/main" val="3794930226"/>
                  </a:ext>
                </a:extLst>
              </a:tr>
              <a:tr h="370840">
                <a:tc>
                  <a:txBody>
                    <a:bodyPr/>
                    <a:lstStyle/>
                    <a:p>
                      <a:r>
                        <a:rPr lang="en-US" dirty="0"/>
                        <a:t>Sept 17</a:t>
                      </a:r>
                    </a:p>
                  </a:txBody>
                  <a:tcPr/>
                </a:tc>
                <a:tc>
                  <a:txBody>
                    <a:bodyPr/>
                    <a:lstStyle/>
                    <a:p>
                      <a:r>
                        <a:rPr lang="en-US" dirty="0"/>
                        <a:t>0.19</a:t>
                      </a:r>
                    </a:p>
                  </a:txBody>
                  <a:tcPr/>
                </a:tc>
                <a:extLst>
                  <a:ext uri="{0D108BD9-81ED-4DB2-BD59-A6C34878D82A}">
                    <a16:rowId xmlns:a16="http://schemas.microsoft.com/office/drawing/2014/main" val="1572779279"/>
                  </a:ext>
                </a:extLst>
              </a:tr>
              <a:tr h="370840">
                <a:tc>
                  <a:txBody>
                    <a:bodyPr/>
                    <a:lstStyle/>
                    <a:p>
                      <a:r>
                        <a:rPr lang="en-US" dirty="0"/>
                        <a:t>Sept 24</a:t>
                      </a:r>
                    </a:p>
                  </a:txBody>
                  <a:tcPr/>
                </a:tc>
                <a:tc>
                  <a:txBody>
                    <a:bodyPr/>
                    <a:lstStyle/>
                    <a:p>
                      <a:r>
                        <a:rPr lang="en-US" dirty="0"/>
                        <a:t>0.25</a:t>
                      </a:r>
                    </a:p>
                  </a:txBody>
                  <a:tcPr/>
                </a:tc>
                <a:extLst>
                  <a:ext uri="{0D108BD9-81ED-4DB2-BD59-A6C34878D82A}">
                    <a16:rowId xmlns:a16="http://schemas.microsoft.com/office/drawing/2014/main" val="2962806474"/>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15386460"/>
                  </a:ext>
                </a:extLst>
              </a:tr>
            </a:tbl>
          </a:graphicData>
        </a:graphic>
      </p:graphicFrame>
      <p:sp>
        <p:nvSpPr>
          <p:cNvPr id="3" name="Rectangle 2">
            <a:extLst>
              <a:ext uri="{FF2B5EF4-FFF2-40B4-BE49-F238E27FC236}">
                <a16:creationId xmlns:a16="http://schemas.microsoft.com/office/drawing/2014/main" id="{F79D297E-D4F2-4AF0-8930-403BA7980893}"/>
              </a:ext>
            </a:extLst>
          </p:cNvPr>
          <p:cNvSpPr/>
          <p:nvPr/>
        </p:nvSpPr>
        <p:spPr>
          <a:xfrm>
            <a:off x="2133600" y="2971800"/>
            <a:ext cx="7620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FAA7F6-BCA7-441A-9877-C37D1234FA25}"/>
              </a:ext>
            </a:extLst>
          </p:cNvPr>
          <p:cNvSpPr/>
          <p:nvPr/>
        </p:nvSpPr>
        <p:spPr>
          <a:xfrm>
            <a:off x="4572000" y="2621723"/>
            <a:ext cx="7620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2055707-6D7F-4ED0-909E-B97D26067EDF}"/>
              </a:ext>
            </a:extLst>
          </p:cNvPr>
          <p:cNvSpPr txBox="1"/>
          <p:nvPr/>
        </p:nvSpPr>
        <p:spPr>
          <a:xfrm>
            <a:off x="960010" y="4194601"/>
            <a:ext cx="4409733" cy="523220"/>
          </a:xfrm>
          <a:prstGeom prst="rect">
            <a:avLst/>
          </a:prstGeom>
          <a:noFill/>
        </p:spPr>
        <p:txBody>
          <a:bodyPr wrap="none" rtlCol="0">
            <a:spAutoFit/>
          </a:bodyPr>
          <a:lstStyle/>
          <a:p>
            <a:r>
              <a:rPr lang="en-US" sz="2800" b="1" dirty="0">
                <a:solidFill>
                  <a:srgbClr val="FF0000"/>
                </a:solidFill>
              </a:rPr>
              <a:t>TT violation for July - August</a:t>
            </a:r>
          </a:p>
        </p:txBody>
      </p:sp>
      <p:sp>
        <p:nvSpPr>
          <p:cNvPr id="13" name="Rectangle 12">
            <a:extLst>
              <a:ext uri="{FF2B5EF4-FFF2-40B4-BE49-F238E27FC236}">
                <a16:creationId xmlns:a16="http://schemas.microsoft.com/office/drawing/2014/main" id="{CFBDD254-DA3E-4785-A609-C0CADE77797D}"/>
              </a:ext>
            </a:extLst>
          </p:cNvPr>
          <p:cNvSpPr/>
          <p:nvPr/>
        </p:nvSpPr>
        <p:spPr>
          <a:xfrm>
            <a:off x="7086600" y="2286000"/>
            <a:ext cx="7620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D17D0DC-09CB-4B05-ADAE-C7EC333B483E}"/>
              </a:ext>
            </a:extLst>
          </p:cNvPr>
          <p:cNvSpPr txBox="1"/>
          <p:nvPr/>
        </p:nvSpPr>
        <p:spPr>
          <a:xfrm>
            <a:off x="3128413" y="4701229"/>
            <a:ext cx="5477974" cy="523220"/>
          </a:xfrm>
          <a:prstGeom prst="rect">
            <a:avLst/>
          </a:prstGeom>
          <a:noFill/>
        </p:spPr>
        <p:txBody>
          <a:bodyPr wrap="none" rtlCol="0">
            <a:spAutoFit/>
          </a:bodyPr>
          <a:lstStyle/>
          <a:p>
            <a:r>
              <a:rPr lang="en-US" sz="2800" b="1" dirty="0">
                <a:solidFill>
                  <a:srgbClr val="FF0000"/>
                </a:solidFill>
              </a:rPr>
              <a:t>TT violation for August - September</a:t>
            </a:r>
          </a:p>
        </p:txBody>
      </p:sp>
      <p:sp>
        <p:nvSpPr>
          <p:cNvPr id="15" name="TextBox 14">
            <a:extLst>
              <a:ext uri="{FF2B5EF4-FFF2-40B4-BE49-F238E27FC236}">
                <a16:creationId xmlns:a16="http://schemas.microsoft.com/office/drawing/2014/main" id="{7DF8480F-F8B5-4B99-B226-16C0185AFEE3}"/>
              </a:ext>
            </a:extLst>
          </p:cNvPr>
          <p:cNvSpPr txBox="1"/>
          <p:nvPr/>
        </p:nvSpPr>
        <p:spPr>
          <a:xfrm>
            <a:off x="152400" y="6400800"/>
            <a:ext cx="872355" cy="369332"/>
          </a:xfrm>
          <a:prstGeom prst="rect">
            <a:avLst/>
          </a:prstGeom>
          <a:noFill/>
        </p:spPr>
        <p:txBody>
          <a:bodyPr wrap="none" rtlCol="0">
            <a:spAutoFit/>
          </a:bodyPr>
          <a:lstStyle/>
          <a:p>
            <a:r>
              <a:rPr lang="en-US" dirty="0"/>
              <a:t>WB 3-7</a:t>
            </a:r>
          </a:p>
        </p:txBody>
      </p:sp>
      <p:sp>
        <p:nvSpPr>
          <p:cNvPr id="5" name="Slide Number Placeholder 4">
            <a:extLst>
              <a:ext uri="{FF2B5EF4-FFF2-40B4-BE49-F238E27FC236}">
                <a16:creationId xmlns:a16="http://schemas.microsoft.com/office/drawing/2014/main" id="{C3505D4C-0B90-41D6-9E05-DD6291C3329D}"/>
              </a:ext>
            </a:extLst>
          </p:cNvPr>
          <p:cNvSpPr>
            <a:spLocks noGrp="1"/>
          </p:cNvSpPr>
          <p:nvPr>
            <p:ph type="sldNum" sz="quarter" idx="12"/>
          </p:nvPr>
        </p:nvSpPr>
        <p:spPr/>
        <p:txBody>
          <a:bodyPr/>
          <a:lstStyle/>
          <a:p>
            <a:fld id="{D3CE0BA4-C8AD-4C47-B3C9-6FCB9575FCF8}" type="slidenum">
              <a:rPr lang="en-US" altLang="en-US" smtClean="0"/>
              <a:pPr/>
              <a:t>25</a:t>
            </a:fld>
            <a:endParaRPr lang="en-US" altLang="en-US"/>
          </a:p>
        </p:txBody>
      </p:sp>
    </p:spTree>
    <p:extLst>
      <p:ext uri="{BB962C8B-B14F-4D97-AF65-F5344CB8AC3E}">
        <p14:creationId xmlns:p14="http://schemas.microsoft.com/office/powerpoint/2010/main" val="321716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heel(1)">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1" presetClass="exit" presetSubtype="0" fill="hold" grpId="1"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animBg="1"/>
      <p:bldP spid="4" grpId="0"/>
      <p:bldP spid="4" grpId="1"/>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M/R violations</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Aft>
                <a:spcPts val="600"/>
              </a:spcAft>
              <a:defRPr/>
            </a:pPr>
            <a:r>
              <a:rPr lang="en-US" dirty="0"/>
              <a:t>Missed monitoring</a:t>
            </a:r>
          </a:p>
          <a:p>
            <a:pPr lvl="1" eaLnBrk="1" hangingPunct="1">
              <a:spcAft>
                <a:spcPts val="600"/>
              </a:spcAft>
              <a:defRPr/>
            </a:pPr>
            <a:r>
              <a:rPr lang="en-US" dirty="0"/>
              <a:t>Failure to collect required number of </a:t>
            </a:r>
            <a:r>
              <a:rPr lang="en-US" u="sng" dirty="0"/>
              <a:t>monthly</a:t>
            </a:r>
            <a:r>
              <a:rPr lang="en-US" dirty="0"/>
              <a:t> disinfectant residual samples</a:t>
            </a:r>
          </a:p>
          <a:p>
            <a:pPr lvl="1" eaLnBrk="1" hangingPunct="1">
              <a:spcAft>
                <a:spcPts val="600"/>
              </a:spcAft>
              <a:defRPr/>
            </a:pPr>
            <a:r>
              <a:rPr lang="en-US" dirty="0"/>
              <a:t>Failure to collect a </a:t>
            </a:r>
            <a:r>
              <a:rPr lang="en-US" u="sng" dirty="0"/>
              <a:t>weekly</a:t>
            </a:r>
            <a:r>
              <a:rPr lang="en-US" dirty="0"/>
              <a:t> disinfectant residual</a:t>
            </a:r>
          </a:p>
          <a:p>
            <a:pPr lvl="1" eaLnBrk="1" hangingPunct="1">
              <a:spcAft>
                <a:spcPts val="600"/>
              </a:spcAft>
              <a:defRPr/>
            </a:pPr>
            <a:r>
              <a:rPr lang="en-US" dirty="0"/>
              <a:t>Failure to collect a sample at a location ID with a low residual (&lt;0.2 mg/L) the following month</a:t>
            </a:r>
          </a:p>
          <a:p>
            <a:pPr lvl="1" eaLnBrk="1" hangingPunct="1">
              <a:spcAft>
                <a:spcPts val="600"/>
              </a:spcAft>
              <a:defRPr/>
            </a:pPr>
            <a:r>
              <a:rPr lang="en-US" dirty="0"/>
              <a:t>Failure to monitor correct contaminant</a:t>
            </a:r>
          </a:p>
          <a:p>
            <a:pPr lvl="1" eaLnBrk="1" hangingPunct="1">
              <a:spcAft>
                <a:spcPts val="600"/>
              </a:spcAft>
              <a:defRPr/>
            </a:pPr>
            <a:r>
              <a:rPr lang="en-US" dirty="0"/>
              <a:t>Failure to monitor in accordance with DRR SSP</a:t>
            </a:r>
          </a:p>
          <a:p>
            <a:pPr eaLnBrk="1" hangingPunct="1">
              <a:spcAft>
                <a:spcPts val="600"/>
              </a:spcAft>
              <a:defRPr/>
            </a:pPr>
            <a:r>
              <a:rPr lang="en-US" dirty="0"/>
              <a:t>Issue Tier 3 PN </a:t>
            </a:r>
          </a:p>
          <a:p>
            <a:pPr lvl="2" eaLnBrk="1" hangingPunct="1">
              <a:spcAft>
                <a:spcPts val="600"/>
              </a:spcAft>
              <a:defRPr/>
            </a:pPr>
            <a:endParaRPr lang="en-US" dirty="0"/>
          </a:p>
        </p:txBody>
      </p:sp>
      <p:pic>
        <p:nvPicPr>
          <p:cNvPr id="5" name="Picture 4">
            <a:extLst>
              <a:ext uri="{FF2B5EF4-FFF2-40B4-BE49-F238E27FC236}">
                <a16:creationId xmlns:a16="http://schemas.microsoft.com/office/drawing/2014/main" id="{01C2C189-8261-44EF-A785-9238005E3A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7059" y="5699527"/>
            <a:ext cx="1389881" cy="1046945"/>
          </a:xfrm>
          <a:prstGeom prst="rect">
            <a:avLst/>
          </a:prstGeom>
        </p:spPr>
      </p:pic>
      <p:sp>
        <p:nvSpPr>
          <p:cNvPr id="9" name="TextBox 8">
            <a:extLst>
              <a:ext uri="{FF2B5EF4-FFF2-40B4-BE49-F238E27FC236}">
                <a16:creationId xmlns:a16="http://schemas.microsoft.com/office/drawing/2014/main" id="{7417BC44-2701-4229-A2BB-01BEDAD88AD6}"/>
              </a:ext>
            </a:extLst>
          </p:cNvPr>
          <p:cNvSpPr txBox="1"/>
          <p:nvPr/>
        </p:nvSpPr>
        <p:spPr>
          <a:xfrm>
            <a:off x="152400" y="6400800"/>
            <a:ext cx="872355" cy="369332"/>
          </a:xfrm>
          <a:prstGeom prst="rect">
            <a:avLst/>
          </a:prstGeom>
          <a:noFill/>
        </p:spPr>
        <p:txBody>
          <a:bodyPr wrap="none" rtlCol="0">
            <a:spAutoFit/>
          </a:bodyPr>
          <a:lstStyle/>
          <a:p>
            <a:r>
              <a:rPr lang="en-US" dirty="0"/>
              <a:t>WB 3-8</a:t>
            </a:r>
          </a:p>
        </p:txBody>
      </p:sp>
      <p:sp>
        <p:nvSpPr>
          <p:cNvPr id="2" name="Slide Number Placeholder 1">
            <a:extLst>
              <a:ext uri="{FF2B5EF4-FFF2-40B4-BE49-F238E27FC236}">
                <a16:creationId xmlns:a16="http://schemas.microsoft.com/office/drawing/2014/main" id="{BCA3B035-AEFA-4708-A2E0-7CCB53D3C228}"/>
              </a:ext>
            </a:extLst>
          </p:cNvPr>
          <p:cNvSpPr>
            <a:spLocks noGrp="1"/>
          </p:cNvSpPr>
          <p:nvPr>
            <p:ph type="sldNum" sz="quarter" idx="12"/>
          </p:nvPr>
        </p:nvSpPr>
        <p:spPr/>
        <p:txBody>
          <a:bodyPr/>
          <a:lstStyle/>
          <a:p>
            <a:fld id="{D3CE0BA4-C8AD-4C47-B3C9-6FCB9575FCF8}" type="slidenum">
              <a:rPr lang="en-US" altLang="en-US" smtClean="0"/>
              <a:pPr/>
              <a:t>26</a:t>
            </a:fld>
            <a:endParaRPr lang="en-US" altLang="en-US"/>
          </a:p>
        </p:txBody>
      </p:sp>
    </p:spTree>
    <p:extLst>
      <p:ext uri="{BB962C8B-B14F-4D97-AF65-F5344CB8AC3E}">
        <p14:creationId xmlns:p14="http://schemas.microsoft.com/office/powerpoint/2010/main" val="391357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M/R violations</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Aft>
                <a:spcPts val="600"/>
              </a:spcAft>
              <a:defRPr/>
            </a:pPr>
            <a:r>
              <a:rPr lang="en-US" dirty="0"/>
              <a:t>Other</a:t>
            </a:r>
          </a:p>
          <a:p>
            <a:pPr lvl="1" eaLnBrk="1" hangingPunct="1">
              <a:spcAft>
                <a:spcPts val="600"/>
              </a:spcAft>
              <a:defRPr/>
            </a:pPr>
            <a:r>
              <a:rPr lang="en-US" dirty="0"/>
              <a:t>Failure to develop a nitrification control plan</a:t>
            </a:r>
          </a:p>
          <a:p>
            <a:pPr lvl="1" eaLnBrk="1" hangingPunct="1">
              <a:spcAft>
                <a:spcPts val="600"/>
              </a:spcAft>
              <a:defRPr/>
            </a:pPr>
            <a:r>
              <a:rPr lang="en-US" dirty="0"/>
              <a:t>Failure to submit DRR SSP (including revisions)</a:t>
            </a:r>
          </a:p>
          <a:p>
            <a:pPr lvl="1" eaLnBrk="1" hangingPunct="1">
              <a:spcAft>
                <a:spcPts val="600"/>
              </a:spcAft>
              <a:defRPr/>
            </a:pPr>
            <a:r>
              <a:rPr lang="en-US" dirty="0"/>
              <a:t>Failure to submit a Distribution System Investigation (DSI) Report</a:t>
            </a:r>
          </a:p>
        </p:txBody>
      </p:sp>
      <p:sp>
        <p:nvSpPr>
          <p:cNvPr id="8" name="TextBox 7">
            <a:extLst>
              <a:ext uri="{FF2B5EF4-FFF2-40B4-BE49-F238E27FC236}">
                <a16:creationId xmlns:a16="http://schemas.microsoft.com/office/drawing/2014/main" id="{1332928F-435C-48B9-8B7E-9F8AF797F5AA}"/>
              </a:ext>
            </a:extLst>
          </p:cNvPr>
          <p:cNvSpPr txBox="1"/>
          <p:nvPr/>
        </p:nvSpPr>
        <p:spPr>
          <a:xfrm>
            <a:off x="152400" y="6400800"/>
            <a:ext cx="872355" cy="369332"/>
          </a:xfrm>
          <a:prstGeom prst="rect">
            <a:avLst/>
          </a:prstGeom>
          <a:noFill/>
        </p:spPr>
        <p:txBody>
          <a:bodyPr wrap="none" rtlCol="0">
            <a:spAutoFit/>
          </a:bodyPr>
          <a:lstStyle/>
          <a:p>
            <a:r>
              <a:rPr lang="en-US" dirty="0"/>
              <a:t>WB 3-8</a:t>
            </a:r>
          </a:p>
        </p:txBody>
      </p:sp>
      <p:sp>
        <p:nvSpPr>
          <p:cNvPr id="2" name="Slide Number Placeholder 1">
            <a:extLst>
              <a:ext uri="{FF2B5EF4-FFF2-40B4-BE49-F238E27FC236}">
                <a16:creationId xmlns:a16="http://schemas.microsoft.com/office/drawing/2014/main" id="{155D99FA-A891-441D-80A3-7A34AD27765F}"/>
              </a:ext>
            </a:extLst>
          </p:cNvPr>
          <p:cNvSpPr>
            <a:spLocks noGrp="1"/>
          </p:cNvSpPr>
          <p:nvPr>
            <p:ph type="sldNum" sz="quarter" idx="12"/>
          </p:nvPr>
        </p:nvSpPr>
        <p:spPr/>
        <p:txBody>
          <a:bodyPr/>
          <a:lstStyle/>
          <a:p>
            <a:fld id="{D3CE0BA4-C8AD-4C47-B3C9-6FCB9575FCF8}" type="slidenum">
              <a:rPr lang="en-US" altLang="en-US" smtClean="0"/>
              <a:pPr/>
              <a:t>27</a:t>
            </a:fld>
            <a:endParaRPr lang="en-US" altLang="en-US"/>
          </a:p>
        </p:txBody>
      </p:sp>
    </p:spTree>
    <p:extLst>
      <p:ext uri="{BB962C8B-B14F-4D97-AF65-F5344CB8AC3E}">
        <p14:creationId xmlns:p14="http://schemas.microsoft.com/office/powerpoint/2010/main" val="2400831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EPA Method 334.0</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2514600"/>
            <a:ext cx="83978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dirty="0"/>
              <a:t>EPA Method 334.0 violations </a:t>
            </a:r>
          </a:p>
          <a:p>
            <a:pPr eaLnBrk="1" hangingPunct="1">
              <a:spcAft>
                <a:spcPts val="600"/>
              </a:spcAft>
              <a:defRPr/>
            </a:pPr>
            <a:r>
              <a:rPr lang="en-US" sz="2800" dirty="0"/>
              <a:t>Failure to follow approved methods for ABR parameters is a violation of 109.304(a)</a:t>
            </a:r>
          </a:p>
          <a:p>
            <a:pPr eaLnBrk="1" hangingPunct="1">
              <a:spcAft>
                <a:spcPts val="600"/>
              </a:spcAft>
              <a:defRPr/>
            </a:pPr>
            <a:r>
              <a:rPr lang="en-US" sz="2800" dirty="0"/>
              <a:t>Violations documented during on-site inspections as of April 29, 2019</a:t>
            </a:r>
            <a:endParaRPr lang="en-US" sz="2400" dirty="0"/>
          </a:p>
          <a:p>
            <a:pPr eaLnBrk="1" hangingPunct="1">
              <a:spcAft>
                <a:spcPts val="600"/>
              </a:spcAft>
              <a:defRPr/>
            </a:pPr>
            <a:endParaRPr lang="en-US" sz="2800" dirty="0"/>
          </a:p>
          <a:p>
            <a:pPr eaLnBrk="1" hangingPunct="1">
              <a:spcAft>
                <a:spcPts val="600"/>
              </a:spcAft>
              <a:defRPr/>
            </a:pPr>
            <a:endParaRPr lang="en-US" sz="2400" dirty="0"/>
          </a:p>
        </p:txBody>
      </p:sp>
      <p:pic>
        <p:nvPicPr>
          <p:cNvPr id="8" name="Picture 2">
            <a:extLst>
              <a:ext uri="{FF2B5EF4-FFF2-40B4-BE49-F238E27FC236}">
                <a16:creationId xmlns:a16="http://schemas.microsoft.com/office/drawing/2014/main" id="{4BD6F16A-6879-4BB4-891D-23C1B9AB6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03" y="1036320"/>
            <a:ext cx="8606117"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7732F922-7ECA-47A0-8FDC-0145419C5A79}"/>
              </a:ext>
            </a:extLst>
          </p:cNvPr>
          <p:cNvPicPr>
            <a:picLocks noChangeAspect="1"/>
          </p:cNvPicPr>
          <p:nvPr/>
        </p:nvPicPr>
        <p:blipFill>
          <a:blip r:embed="rId6"/>
          <a:stretch>
            <a:fillRect/>
          </a:stretch>
        </p:blipFill>
        <p:spPr>
          <a:xfrm>
            <a:off x="4233622" y="5372071"/>
            <a:ext cx="905251" cy="1402155"/>
          </a:xfrm>
          <a:prstGeom prst="rect">
            <a:avLst/>
          </a:prstGeom>
        </p:spPr>
      </p:pic>
      <p:sp>
        <p:nvSpPr>
          <p:cNvPr id="10" name="TextBox 9">
            <a:extLst>
              <a:ext uri="{FF2B5EF4-FFF2-40B4-BE49-F238E27FC236}">
                <a16:creationId xmlns:a16="http://schemas.microsoft.com/office/drawing/2014/main" id="{8A6F3DA0-FA2D-4337-9D4A-680831F3FF4A}"/>
              </a:ext>
            </a:extLst>
          </p:cNvPr>
          <p:cNvSpPr txBox="1"/>
          <p:nvPr/>
        </p:nvSpPr>
        <p:spPr>
          <a:xfrm>
            <a:off x="152400" y="6400800"/>
            <a:ext cx="872355" cy="369332"/>
          </a:xfrm>
          <a:prstGeom prst="rect">
            <a:avLst/>
          </a:prstGeom>
          <a:noFill/>
        </p:spPr>
        <p:txBody>
          <a:bodyPr wrap="none" rtlCol="0">
            <a:spAutoFit/>
          </a:bodyPr>
          <a:lstStyle/>
          <a:p>
            <a:r>
              <a:rPr lang="en-US" dirty="0"/>
              <a:t>WB 3-8</a:t>
            </a:r>
          </a:p>
        </p:txBody>
      </p:sp>
      <p:sp>
        <p:nvSpPr>
          <p:cNvPr id="3" name="Slide Number Placeholder 2">
            <a:extLst>
              <a:ext uri="{FF2B5EF4-FFF2-40B4-BE49-F238E27FC236}">
                <a16:creationId xmlns:a16="http://schemas.microsoft.com/office/drawing/2014/main" id="{955E5598-3A41-4904-A224-2C2F1391D3D9}"/>
              </a:ext>
            </a:extLst>
          </p:cNvPr>
          <p:cNvSpPr>
            <a:spLocks noGrp="1"/>
          </p:cNvSpPr>
          <p:nvPr>
            <p:ph type="sldNum" sz="quarter" idx="12"/>
          </p:nvPr>
        </p:nvSpPr>
        <p:spPr/>
        <p:txBody>
          <a:bodyPr/>
          <a:lstStyle/>
          <a:p>
            <a:fld id="{D3CE0BA4-C8AD-4C47-B3C9-6FCB9575FCF8}" type="slidenum">
              <a:rPr lang="en-US" altLang="en-US" smtClean="0"/>
              <a:pPr/>
              <a:t>28</a:t>
            </a:fld>
            <a:endParaRPr lang="en-US" altLang="en-US"/>
          </a:p>
        </p:txBody>
      </p:sp>
    </p:spTree>
    <p:extLst>
      <p:ext uri="{BB962C8B-B14F-4D97-AF65-F5344CB8AC3E}">
        <p14:creationId xmlns:p14="http://schemas.microsoft.com/office/powerpoint/2010/main" val="3894964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Knowledge Check</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Aft>
                <a:spcPts val="1200"/>
              </a:spcAft>
              <a:defRPr/>
            </a:pPr>
            <a:r>
              <a:rPr lang="en-US" dirty="0"/>
              <a:t>Scenario – Compliance Determinations</a:t>
            </a:r>
          </a:p>
          <a:p>
            <a:pPr lvl="1" eaLnBrk="1" hangingPunct="1">
              <a:spcAft>
                <a:spcPts val="1200"/>
              </a:spcAft>
              <a:buFont typeface="Arial" panose="020B0604020202020204" pitchFamily="34" charset="0"/>
              <a:buChar char="•"/>
              <a:defRPr/>
            </a:pPr>
            <a:r>
              <a:rPr lang="en-US" sz="2400" b="1" dirty="0"/>
              <a:t>System #1: Bubbling Brook Manufactured Housing Community</a:t>
            </a:r>
            <a:endParaRPr lang="en-US" sz="2400" dirty="0"/>
          </a:p>
          <a:p>
            <a:pPr lvl="1" eaLnBrk="1" hangingPunct="1">
              <a:spcAft>
                <a:spcPts val="1200"/>
              </a:spcAft>
              <a:buFont typeface="Arial" panose="020B0604020202020204" pitchFamily="34" charset="0"/>
              <a:buChar char="•"/>
              <a:defRPr/>
            </a:pPr>
            <a:r>
              <a:rPr lang="en-US" sz="2400" b="1" dirty="0"/>
              <a:t>System #2: Raven’s Claw Water Authority</a:t>
            </a:r>
            <a:endParaRPr lang="en-US" sz="2400" dirty="0"/>
          </a:p>
          <a:p>
            <a:pPr lvl="1" eaLnBrk="1" hangingPunct="1">
              <a:spcAft>
                <a:spcPts val="1200"/>
              </a:spcAft>
              <a:buFont typeface="Arial" panose="020B0604020202020204" pitchFamily="34" charset="0"/>
              <a:buChar char="•"/>
              <a:defRPr/>
            </a:pPr>
            <a:r>
              <a:rPr lang="en-US" sz="2400" b="1" dirty="0"/>
              <a:t>System #3: High Hopes Academy</a:t>
            </a:r>
            <a:endParaRPr lang="en-US" sz="2400" dirty="0"/>
          </a:p>
          <a:p>
            <a:pPr lvl="2" eaLnBrk="1" hangingPunct="1">
              <a:spcAft>
                <a:spcPts val="1200"/>
              </a:spcAft>
              <a:defRPr/>
            </a:pPr>
            <a:endParaRPr lang="en-US" dirty="0"/>
          </a:p>
        </p:txBody>
      </p:sp>
      <p:sp>
        <p:nvSpPr>
          <p:cNvPr id="8" name="TextBox 7">
            <a:extLst>
              <a:ext uri="{FF2B5EF4-FFF2-40B4-BE49-F238E27FC236}">
                <a16:creationId xmlns:a16="http://schemas.microsoft.com/office/drawing/2014/main" id="{9A16EF6D-4C60-44E0-B3E1-A3EE74EFE2BD}"/>
              </a:ext>
            </a:extLst>
          </p:cNvPr>
          <p:cNvSpPr txBox="1"/>
          <p:nvPr/>
        </p:nvSpPr>
        <p:spPr>
          <a:xfrm>
            <a:off x="152400" y="6400800"/>
            <a:ext cx="872355" cy="369332"/>
          </a:xfrm>
          <a:prstGeom prst="rect">
            <a:avLst/>
          </a:prstGeom>
          <a:noFill/>
        </p:spPr>
        <p:txBody>
          <a:bodyPr wrap="none" rtlCol="0">
            <a:spAutoFit/>
          </a:bodyPr>
          <a:lstStyle/>
          <a:p>
            <a:r>
              <a:rPr lang="en-US" dirty="0"/>
              <a:t>WB 3-9</a:t>
            </a:r>
          </a:p>
        </p:txBody>
      </p:sp>
      <p:sp>
        <p:nvSpPr>
          <p:cNvPr id="2" name="Slide Number Placeholder 1">
            <a:extLst>
              <a:ext uri="{FF2B5EF4-FFF2-40B4-BE49-F238E27FC236}">
                <a16:creationId xmlns:a16="http://schemas.microsoft.com/office/drawing/2014/main" id="{A0ADEB02-5BA3-4E30-9795-5574EF98893A}"/>
              </a:ext>
            </a:extLst>
          </p:cNvPr>
          <p:cNvSpPr>
            <a:spLocks noGrp="1"/>
          </p:cNvSpPr>
          <p:nvPr>
            <p:ph type="sldNum" sz="quarter" idx="12"/>
          </p:nvPr>
        </p:nvSpPr>
        <p:spPr/>
        <p:txBody>
          <a:bodyPr/>
          <a:lstStyle/>
          <a:p>
            <a:fld id="{D3CE0BA4-C8AD-4C47-B3C9-6FCB9575FCF8}" type="slidenum">
              <a:rPr lang="en-US" altLang="en-US" smtClean="0"/>
              <a:pPr/>
              <a:t>29</a:t>
            </a:fld>
            <a:endParaRPr lang="en-US" altLang="en-US"/>
          </a:p>
        </p:txBody>
      </p:sp>
    </p:spTree>
    <p:extLst>
      <p:ext uri="{BB962C8B-B14F-4D97-AF65-F5344CB8AC3E}">
        <p14:creationId xmlns:p14="http://schemas.microsoft.com/office/powerpoint/2010/main" val="70287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Treatment Technique</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457200" y="1219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1200"/>
              </a:spcBef>
              <a:spcAft>
                <a:spcPts val="1200"/>
              </a:spcAft>
              <a:buNone/>
              <a:defRPr/>
            </a:pPr>
            <a:r>
              <a:rPr lang="en-US" dirty="0"/>
              <a:t>Comply with the minimum specified in 109.710</a:t>
            </a:r>
          </a:p>
          <a:p>
            <a:pPr eaLnBrk="1" hangingPunct="1">
              <a:spcBef>
                <a:spcPts val="1200"/>
              </a:spcBef>
              <a:spcAft>
                <a:spcPts val="1200"/>
              </a:spcAft>
              <a:defRPr/>
            </a:pPr>
            <a:r>
              <a:rPr lang="en-US" sz="2600" dirty="0"/>
              <a:t>Systems must maintain a minimum residual disinfectant concentration throughout the distribution to assure compliance with microbiological MCLs and TTs</a:t>
            </a:r>
          </a:p>
          <a:p>
            <a:pPr lvl="1" eaLnBrk="1" hangingPunct="1">
              <a:spcBef>
                <a:spcPts val="1200"/>
              </a:spcBef>
              <a:spcAft>
                <a:spcPts val="1200"/>
              </a:spcAft>
              <a:buFont typeface="Arial" panose="020B0604020202020204" pitchFamily="34" charset="0"/>
              <a:buChar char="•"/>
              <a:defRPr/>
            </a:pPr>
            <a:r>
              <a:rPr lang="en-US" sz="2600" dirty="0"/>
              <a:t>0.2 mg/L</a:t>
            </a:r>
          </a:p>
          <a:p>
            <a:pPr lvl="1" eaLnBrk="1" hangingPunct="1">
              <a:spcBef>
                <a:spcPts val="1200"/>
              </a:spcBef>
              <a:spcAft>
                <a:spcPts val="1200"/>
              </a:spcAft>
              <a:buFont typeface="Arial" panose="020B0604020202020204" pitchFamily="34" charset="0"/>
              <a:buChar char="•"/>
              <a:defRPr/>
            </a:pPr>
            <a:r>
              <a:rPr lang="en-US" sz="2600" dirty="0"/>
              <a:t>Or another level approved by the Department for alternate oxidizing disinfection treatment</a:t>
            </a:r>
          </a:p>
        </p:txBody>
      </p:sp>
      <p:sp>
        <p:nvSpPr>
          <p:cNvPr id="2" name="TextBox 1">
            <a:extLst>
              <a:ext uri="{FF2B5EF4-FFF2-40B4-BE49-F238E27FC236}">
                <a16:creationId xmlns:a16="http://schemas.microsoft.com/office/drawing/2014/main" id="{89B8D74E-3462-40A5-8AB6-6C537A40B4D3}"/>
              </a:ext>
            </a:extLst>
          </p:cNvPr>
          <p:cNvSpPr txBox="1"/>
          <p:nvPr/>
        </p:nvSpPr>
        <p:spPr>
          <a:xfrm>
            <a:off x="2743200" y="3465212"/>
            <a:ext cx="4343400" cy="55399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000" dirty="0"/>
              <a:t>NOTE: One significant digit</a:t>
            </a:r>
          </a:p>
        </p:txBody>
      </p:sp>
      <p:sp>
        <p:nvSpPr>
          <p:cNvPr id="3" name="Rectangle 2">
            <a:extLst>
              <a:ext uri="{FF2B5EF4-FFF2-40B4-BE49-F238E27FC236}">
                <a16:creationId xmlns:a16="http://schemas.microsoft.com/office/drawing/2014/main" id="{B0CA4D34-0207-455A-A0E3-447D0BD9D563}"/>
              </a:ext>
            </a:extLst>
          </p:cNvPr>
          <p:cNvSpPr/>
          <p:nvPr/>
        </p:nvSpPr>
        <p:spPr>
          <a:xfrm>
            <a:off x="1227117" y="3445823"/>
            <a:ext cx="1363683" cy="592777"/>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 name="TextBox 3">
            <a:extLst>
              <a:ext uri="{FF2B5EF4-FFF2-40B4-BE49-F238E27FC236}">
                <a16:creationId xmlns:a16="http://schemas.microsoft.com/office/drawing/2014/main" id="{84305C03-997C-454D-A3BF-6C0D9BF5FF9E}"/>
              </a:ext>
            </a:extLst>
          </p:cNvPr>
          <p:cNvSpPr txBox="1"/>
          <p:nvPr/>
        </p:nvSpPr>
        <p:spPr>
          <a:xfrm>
            <a:off x="1180111" y="5105400"/>
            <a:ext cx="6195029" cy="55399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3000" b="1" dirty="0"/>
              <a:t>Reminder: report to </a:t>
            </a:r>
            <a:r>
              <a:rPr lang="en-US" sz="3000" b="1" u="sng" dirty="0"/>
              <a:t>2</a:t>
            </a:r>
            <a:r>
              <a:rPr lang="en-US" sz="3000" b="1" dirty="0"/>
              <a:t> decimal places!</a:t>
            </a:r>
          </a:p>
        </p:txBody>
      </p:sp>
      <p:sp>
        <p:nvSpPr>
          <p:cNvPr id="11" name="TextBox 10">
            <a:extLst>
              <a:ext uri="{FF2B5EF4-FFF2-40B4-BE49-F238E27FC236}">
                <a16:creationId xmlns:a16="http://schemas.microsoft.com/office/drawing/2014/main" id="{0FA75EA1-85FC-42EC-89CC-008649D1ED99}"/>
              </a:ext>
            </a:extLst>
          </p:cNvPr>
          <p:cNvSpPr txBox="1"/>
          <p:nvPr/>
        </p:nvSpPr>
        <p:spPr>
          <a:xfrm>
            <a:off x="152400" y="6400800"/>
            <a:ext cx="872355" cy="369332"/>
          </a:xfrm>
          <a:prstGeom prst="rect">
            <a:avLst/>
          </a:prstGeom>
          <a:noFill/>
        </p:spPr>
        <p:txBody>
          <a:bodyPr wrap="none" rtlCol="0">
            <a:spAutoFit/>
          </a:bodyPr>
          <a:lstStyle/>
          <a:p>
            <a:r>
              <a:rPr lang="en-US" dirty="0"/>
              <a:t>WB 3-1</a:t>
            </a:r>
          </a:p>
        </p:txBody>
      </p:sp>
      <p:sp>
        <p:nvSpPr>
          <p:cNvPr id="5" name="Slide Number Placeholder 4">
            <a:extLst>
              <a:ext uri="{FF2B5EF4-FFF2-40B4-BE49-F238E27FC236}">
                <a16:creationId xmlns:a16="http://schemas.microsoft.com/office/drawing/2014/main" id="{9D05065B-4209-4555-B261-3AD217DE686B}"/>
              </a:ext>
            </a:extLst>
          </p:cNvPr>
          <p:cNvSpPr>
            <a:spLocks noGrp="1"/>
          </p:cNvSpPr>
          <p:nvPr>
            <p:ph type="sldNum" sz="quarter" idx="12"/>
          </p:nvPr>
        </p:nvSpPr>
        <p:spPr/>
        <p:txBody>
          <a:bodyPr/>
          <a:lstStyle/>
          <a:p>
            <a:fld id="{D3CE0BA4-C8AD-4C47-B3C9-6FCB9575FCF8}" type="slidenum">
              <a:rPr lang="en-US" altLang="en-US" smtClean="0"/>
              <a:pPr/>
              <a:t>3</a:t>
            </a:fld>
            <a:endParaRPr lang="en-US" altLang="en-US"/>
          </a:p>
        </p:txBody>
      </p:sp>
      <p:sp>
        <p:nvSpPr>
          <p:cNvPr id="13" name="TextBox 12">
            <a:extLst>
              <a:ext uri="{FF2B5EF4-FFF2-40B4-BE49-F238E27FC236}">
                <a16:creationId xmlns:a16="http://schemas.microsoft.com/office/drawing/2014/main" id="{577D29DD-88F9-4B20-9AB5-1F7C3124154D}"/>
              </a:ext>
            </a:extLst>
          </p:cNvPr>
          <p:cNvSpPr txBox="1"/>
          <p:nvPr/>
        </p:nvSpPr>
        <p:spPr>
          <a:xfrm>
            <a:off x="1908958" y="5845819"/>
            <a:ext cx="637059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600" b="1" dirty="0"/>
              <a:t>EP minimum for SW = 0.2</a:t>
            </a:r>
            <a:r>
              <a:rPr lang="en-US" sz="3600" b="1" u="sng" dirty="0"/>
              <a:t>0</a:t>
            </a:r>
            <a:r>
              <a:rPr lang="en-US" sz="3600" b="1" dirty="0"/>
              <a:t> mg/L</a:t>
            </a:r>
          </a:p>
        </p:txBody>
      </p:sp>
      <p:pic>
        <p:nvPicPr>
          <p:cNvPr id="8" name="Picture 7">
            <a:extLst>
              <a:ext uri="{FF2B5EF4-FFF2-40B4-BE49-F238E27FC236}">
                <a16:creationId xmlns:a16="http://schemas.microsoft.com/office/drawing/2014/main" id="{A128326D-E525-4E4D-B637-E27F58415295}"/>
              </a:ext>
            </a:extLst>
          </p:cNvPr>
          <p:cNvPicPr>
            <a:picLocks noChangeAspect="1"/>
          </p:cNvPicPr>
          <p:nvPr/>
        </p:nvPicPr>
        <p:blipFill rotWithShape="1">
          <a:blip r:embed="rId5">
            <a:extLst>
              <a:ext uri="{28A0092B-C50C-407E-A947-70E740481C1C}">
                <a14:useLocalDpi xmlns:a14="http://schemas.microsoft.com/office/drawing/2010/main" val="0"/>
              </a:ext>
            </a:extLst>
          </a:blip>
          <a:srcRect l="6566" t="6666" r="6566" b="16407"/>
          <a:stretch/>
        </p:blipFill>
        <p:spPr>
          <a:xfrm>
            <a:off x="1024755" y="5794792"/>
            <a:ext cx="845102" cy="748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Knowledge Check</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System #1: Bubbling Brook Manufactured Housing Community</a:t>
            </a:r>
            <a:endParaRPr lang="en-US" sz="2400" dirty="0"/>
          </a:p>
          <a:p>
            <a:pPr marL="0" indent="0">
              <a:buNone/>
            </a:pPr>
            <a:r>
              <a:rPr lang="en-US" sz="2400" dirty="0"/>
              <a:t>GW sources with chlorine disinfection, population 325; alternate monitoring each month between locations 701 and 702.</a:t>
            </a:r>
          </a:p>
          <a:p>
            <a:pPr marL="0" indent="0">
              <a:buNone/>
            </a:pPr>
            <a:endParaRPr lang="en-US" sz="2400" dirty="0"/>
          </a:p>
          <a:p>
            <a:pPr marL="457200" indent="-457200">
              <a:buFont typeface="+mj-lt"/>
              <a:buAutoNum type="arabicPeriod"/>
            </a:pPr>
            <a:r>
              <a:rPr lang="en-US" sz="2400" dirty="0"/>
              <a:t>How many distribution disinfectant residual samples &lt;0.2 mg/L in two consecutive months will cause this system to be out of compliance with the treatment technique?</a:t>
            </a:r>
          </a:p>
          <a:p>
            <a:pPr marL="0" indent="0">
              <a:buNone/>
            </a:pPr>
            <a:endParaRPr lang="en-US" sz="2400" dirty="0"/>
          </a:p>
          <a:p>
            <a:pPr lvl="2" eaLnBrk="1" hangingPunct="1">
              <a:spcAft>
                <a:spcPts val="600"/>
              </a:spcAft>
              <a:defRPr/>
            </a:pPr>
            <a:endParaRPr lang="en-US" dirty="0"/>
          </a:p>
        </p:txBody>
      </p:sp>
      <p:sp>
        <p:nvSpPr>
          <p:cNvPr id="9" name="TextBox 8">
            <a:extLst>
              <a:ext uri="{FF2B5EF4-FFF2-40B4-BE49-F238E27FC236}">
                <a16:creationId xmlns:a16="http://schemas.microsoft.com/office/drawing/2014/main" id="{F3CC389F-4CC9-42F9-A3CF-7E166AF73781}"/>
              </a:ext>
            </a:extLst>
          </p:cNvPr>
          <p:cNvSpPr txBox="1"/>
          <p:nvPr/>
        </p:nvSpPr>
        <p:spPr>
          <a:xfrm>
            <a:off x="735100" y="4282405"/>
            <a:ext cx="941623" cy="584775"/>
          </a:xfrm>
          <a:prstGeom prst="rect">
            <a:avLst/>
          </a:prstGeom>
          <a:noFill/>
        </p:spPr>
        <p:txBody>
          <a:bodyPr wrap="square" rtlCol="0">
            <a:spAutoFit/>
          </a:bodyPr>
          <a:lstStyle/>
          <a:p>
            <a:r>
              <a:rPr lang="en-US" sz="3200" b="1" dirty="0">
                <a:solidFill>
                  <a:srgbClr val="FF0000"/>
                </a:solidFill>
              </a:rPr>
              <a:t>2</a:t>
            </a:r>
            <a:endParaRPr lang="en-US" sz="3200" dirty="0">
              <a:solidFill>
                <a:srgbClr val="FF0000"/>
              </a:solidFill>
            </a:endParaRPr>
          </a:p>
        </p:txBody>
      </p:sp>
      <p:sp>
        <p:nvSpPr>
          <p:cNvPr id="10" name="Rectangle 9">
            <a:extLst>
              <a:ext uri="{FF2B5EF4-FFF2-40B4-BE49-F238E27FC236}">
                <a16:creationId xmlns:a16="http://schemas.microsoft.com/office/drawing/2014/main" id="{39DBDED5-A2A1-49A1-9DB5-9D3A56D1FAA8}"/>
              </a:ext>
            </a:extLst>
          </p:cNvPr>
          <p:cNvSpPr/>
          <p:nvPr/>
        </p:nvSpPr>
        <p:spPr>
          <a:xfrm>
            <a:off x="1932546" y="4304871"/>
            <a:ext cx="6172200" cy="830997"/>
          </a:xfrm>
          <a:prstGeom prst="rect">
            <a:avLst/>
          </a:prstGeom>
        </p:spPr>
        <p:txBody>
          <a:bodyPr wrap="square">
            <a:spAutoFit/>
          </a:bodyPr>
          <a:lstStyle/>
          <a:p>
            <a:r>
              <a:rPr lang="en-US" sz="2400" b="1" dirty="0">
                <a:solidFill>
                  <a:srgbClr val="FF0000"/>
                </a:solidFill>
              </a:rPr>
              <a:t>(GW, &lt;40/month: can have no more than 1 per month for 2 </a:t>
            </a:r>
            <a:r>
              <a:rPr lang="en-US" sz="2400" b="1" dirty="0" err="1">
                <a:solidFill>
                  <a:srgbClr val="FF0000"/>
                </a:solidFill>
              </a:rPr>
              <a:t>consec</a:t>
            </a:r>
            <a:r>
              <a:rPr lang="en-US" sz="2400" b="1" dirty="0">
                <a:solidFill>
                  <a:srgbClr val="FF0000"/>
                </a:solidFill>
              </a:rPr>
              <a:t>. months)</a:t>
            </a:r>
            <a:endParaRPr lang="en-US" sz="3200" dirty="0">
              <a:solidFill>
                <a:srgbClr val="FF0000"/>
              </a:solidFill>
            </a:endParaRPr>
          </a:p>
        </p:txBody>
      </p:sp>
      <p:sp>
        <p:nvSpPr>
          <p:cNvPr id="11" name="TextBox 10">
            <a:extLst>
              <a:ext uri="{FF2B5EF4-FFF2-40B4-BE49-F238E27FC236}">
                <a16:creationId xmlns:a16="http://schemas.microsoft.com/office/drawing/2014/main" id="{F53F1D53-C589-4FD2-9276-6C5972A4537F}"/>
              </a:ext>
            </a:extLst>
          </p:cNvPr>
          <p:cNvSpPr txBox="1"/>
          <p:nvPr/>
        </p:nvSpPr>
        <p:spPr>
          <a:xfrm>
            <a:off x="152400" y="6400800"/>
            <a:ext cx="872355" cy="369332"/>
          </a:xfrm>
          <a:prstGeom prst="rect">
            <a:avLst/>
          </a:prstGeom>
          <a:noFill/>
        </p:spPr>
        <p:txBody>
          <a:bodyPr wrap="none" rtlCol="0">
            <a:spAutoFit/>
          </a:bodyPr>
          <a:lstStyle/>
          <a:p>
            <a:r>
              <a:rPr lang="en-US" dirty="0"/>
              <a:t>WB 3-9</a:t>
            </a:r>
          </a:p>
        </p:txBody>
      </p:sp>
      <p:sp>
        <p:nvSpPr>
          <p:cNvPr id="2" name="Slide Number Placeholder 1">
            <a:extLst>
              <a:ext uri="{FF2B5EF4-FFF2-40B4-BE49-F238E27FC236}">
                <a16:creationId xmlns:a16="http://schemas.microsoft.com/office/drawing/2014/main" id="{67B27C37-B947-4985-89BC-45578532E27F}"/>
              </a:ext>
            </a:extLst>
          </p:cNvPr>
          <p:cNvSpPr>
            <a:spLocks noGrp="1"/>
          </p:cNvSpPr>
          <p:nvPr>
            <p:ph type="sldNum" sz="quarter" idx="12"/>
          </p:nvPr>
        </p:nvSpPr>
        <p:spPr/>
        <p:txBody>
          <a:bodyPr/>
          <a:lstStyle/>
          <a:p>
            <a:fld id="{D3CE0BA4-C8AD-4C47-B3C9-6FCB9575FCF8}" type="slidenum">
              <a:rPr lang="en-US" altLang="en-US" smtClean="0"/>
              <a:pPr/>
              <a:t>30</a:t>
            </a:fld>
            <a:endParaRPr lang="en-US" altLang="en-US"/>
          </a:p>
        </p:txBody>
      </p:sp>
    </p:spTree>
    <p:extLst>
      <p:ext uri="{BB962C8B-B14F-4D97-AF65-F5344CB8AC3E}">
        <p14:creationId xmlns:p14="http://schemas.microsoft.com/office/powerpoint/2010/main" val="87960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Knowledge Check</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System #1: Bubbling Brook Manufactured Housing Community</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457200" indent="-457200">
              <a:buFont typeface="+mj-lt"/>
              <a:buAutoNum type="arabicPeriod" startAt="2"/>
            </a:pPr>
            <a:r>
              <a:rPr lang="en-US" sz="2400" dirty="0"/>
              <a:t>Has Bubbling Brook incurred one (or more) treatment technique violation(s)? If yes, why and for what month(s)?</a:t>
            </a:r>
          </a:p>
          <a:p>
            <a:pPr marL="0" indent="0">
              <a:buNone/>
            </a:pPr>
            <a:endParaRPr lang="en-US" sz="2400" dirty="0"/>
          </a:p>
        </p:txBody>
      </p:sp>
      <p:graphicFrame>
        <p:nvGraphicFramePr>
          <p:cNvPr id="2" name="Table 1">
            <a:extLst>
              <a:ext uri="{FF2B5EF4-FFF2-40B4-BE49-F238E27FC236}">
                <a16:creationId xmlns:a16="http://schemas.microsoft.com/office/drawing/2014/main" id="{7EE66285-BF2D-4C2B-8438-CF657D775A30}"/>
              </a:ext>
            </a:extLst>
          </p:cNvPr>
          <p:cNvGraphicFramePr>
            <a:graphicFrameLocks noGrp="1"/>
          </p:cNvGraphicFramePr>
          <p:nvPr>
            <p:extLst>
              <p:ext uri="{D42A27DB-BD31-4B8C-83A1-F6EECF244321}">
                <p14:modId xmlns:p14="http://schemas.microsoft.com/office/powerpoint/2010/main" val="3405618201"/>
              </p:ext>
            </p:extLst>
          </p:nvPr>
        </p:nvGraphicFramePr>
        <p:xfrm>
          <a:off x="761948" y="1752600"/>
          <a:ext cx="7467653" cy="1495806"/>
        </p:xfrm>
        <a:graphic>
          <a:graphicData uri="http://schemas.openxmlformats.org/drawingml/2006/table">
            <a:tbl>
              <a:tblPr firstRow="1" firstCol="1" bandRow="1">
                <a:tableStyleId>{2D5ABB26-0587-4C30-8999-92F81FD0307C}</a:tableStyleId>
              </a:tblPr>
              <a:tblGrid>
                <a:gridCol w="879343">
                  <a:extLst>
                    <a:ext uri="{9D8B030D-6E8A-4147-A177-3AD203B41FA5}">
                      <a16:colId xmlns:a16="http://schemas.microsoft.com/office/drawing/2014/main" val="3825399625"/>
                    </a:ext>
                  </a:extLst>
                </a:gridCol>
                <a:gridCol w="635832">
                  <a:extLst>
                    <a:ext uri="{9D8B030D-6E8A-4147-A177-3AD203B41FA5}">
                      <a16:colId xmlns:a16="http://schemas.microsoft.com/office/drawing/2014/main" val="2313119661"/>
                    </a:ext>
                  </a:extLst>
                </a:gridCol>
                <a:gridCol w="757588">
                  <a:extLst>
                    <a:ext uri="{9D8B030D-6E8A-4147-A177-3AD203B41FA5}">
                      <a16:colId xmlns:a16="http://schemas.microsoft.com/office/drawing/2014/main" val="2511997522"/>
                    </a:ext>
                  </a:extLst>
                </a:gridCol>
                <a:gridCol w="324681">
                  <a:extLst>
                    <a:ext uri="{9D8B030D-6E8A-4147-A177-3AD203B41FA5}">
                      <a16:colId xmlns:a16="http://schemas.microsoft.com/office/drawing/2014/main" val="1323189045"/>
                    </a:ext>
                  </a:extLst>
                </a:gridCol>
                <a:gridCol w="852287">
                  <a:extLst>
                    <a:ext uri="{9D8B030D-6E8A-4147-A177-3AD203B41FA5}">
                      <a16:colId xmlns:a16="http://schemas.microsoft.com/office/drawing/2014/main" val="3834172880"/>
                    </a:ext>
                  </a:extLst>
                </a:gridCol>
                <a:gridCol w="662890">
                  <a:extLst>
                    <a:ext uri="{9D8B030D-6E8A-4147-A177-3AD203B41FA5}">
                      <a16:colId xmlns:a16="http://schemas.microsoft.com/office/drawing/2014/main" val="2322169152"/>
                    </a:ext>
                  </a:extLst>
                </a:gridCol>
                <a:gridCol w="757588">
                  <a:extLst>
                    <a:ext uri="{9D8B030D-6E8A-4147-A177-3AD203B41FA5}">
                      <a16:colId xmlns:a16="http://schemas.microsoft.com/office/drawing/2014/main" val="1486275474"/>
                    </a:ext>
                  </a:extLst>
                </a:gridCol>
                <a:gridCol w="324681">
                  <a:extLst>
                    <a:ext uri="{9D8B030D-6E8A-4147-A177-3AD203B41FA5}">
                      <a16:colId xmlns:a16="http://schemas.microsoft.com/office/drawing/2014/main" val="2793073665"/>
                    </a:ext>
                  </a:extLst>
                </a:gridCol>
                <a:gridCol w="825229">
                  <a:extLst>
                    <a:ext uri="{9D8B030D-6E8A-4147-A177-3AD203B41FA5}">
                      <a16:colId xmlns:a16="http://schemas.microsoft.com/office/drawing/2014/main" val="931848773"/>
                    </a:ext>
                  </a:extLst>
                </a:gridCol>
                <a:gridCol w="689946">
                  <a:extLst>
                    <a:ext uri="{9D8B030D-6E8A-4147-A177-3AD203B41FA5}">
                      <a16:colId xmlns:a16="http://schemas.microsoft.com/office/drawing/2014/main" val="3854684195"/>
                    </a:ext>
                  </a:extLst>
                </a:gridCol>
                <a:gridCol w="757588">
                  <a:extLst>
                    <a:ext uri="{9D8B030D-6E8A-4147-A177-3AD203B41FA5}">
                      <a16:colId xmlns:a16="http://schemas.microsoft.com/office/drawing/2014/main" val="3491482579"/>
                    </a:ext>
                  </a:extLst>
                </a:gridCol>
              </a:tblGrid>
              <a:tr h="228600">
                <a:tc>
                  <a:txBody>
                    <a:bodyPr/>
                    <a:lstStyle/>
                    <a:p>
                      <a:pPr marL="0" marR="0">
                        <a:lnSpc>
                          <a:spcPct val="107000"/>
                        </a:lnSpc>
                        <a:spcBef>
                          <a:spcPts val="0"/>
                        </a:spcBef>
                        <a:spcAft>
                          <a:spcPts val="0"/>
                        </a:spcAft>
                      </a:pPr>
                      <a:r>
                        <a:rPr lang="en-US" sz="1600" u="sng">
                          <a:effectLst/>
                        </a:rPr>
                        <a:t>Date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mg/L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none" strike="noStrike">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Date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mg/L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none" strike="noStrike">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Date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mg/L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3266536"/>
                  </a:ext>
                </a:extLst>
              </a:tr>
              <a:tr h="228600">
                <a:tc>
                  <a:txBody>
                    <a:bodyPr/>
                    <a:lstStyle/>
                    <a:p>
                      <a:pPr marL="0" marR="0">
                        <a:lnSpc>
                          <a:spcPct val="107000"/>
                        </a:lnSpc>
                        <a:spcBef>
                          <a:spcPts val="0"/>
                        </a:spcBef>
                        <a:spcAft>
                          <a:spcPts val="0"/>
                        </a:spcAft>
                      </a:pPr>
                      <a:r>
                        <a:rPr lang="en-US" sz="1600">
                          <a:effectLst/>
                        </a:rPr>
                        <a:t>May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0.42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June 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July 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9693976"/>
                  </a:ext>
                </a:extLst>
              </a:tr>
              <a:tr h="228600">
                <a:tc>
                  <a:txBody>
                    <a:bodyPr/>
                    <a:lstStyle/>
                    <a:p>
                      <a:pPr marL="0" marR="0">
                        <a:lnSpc>
                          <a:spcPct val="107000"/>
                        </a:lnSpc>
                        <a:spcBef>
                          <a:spcPts val="0"/>
                        </a:spcBef>
                        <a:spcAft>
                          <a:spcPts val="0"/>
                        </a:spcAft>
                      </a:pPr>
                      <a:r>
                        <a:rPr lang="en-US" sz="1600">
                          <a:effectLst/>
                        </a:rPr>
                        <a:t>May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June 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July 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1044028"/>
                  </a:ext>
                </a:extLst>
              </a:tr>
              <a:tr h="228600">
                <a:tc>
                  <a:txBody>
                    <a:bodyPr/>
                    <a:lstStyle/>
                    <a:p>
                      <a:pPr marL="0" marR="0">
                        <a:lnSpc>
                          <a:spcPct val="107000"/>
                        </a:lnSpc>
                        <a:spcBef>
                          <a:spcPts val="0"/>
                        </a:spcBef>
                        <a:spcAft>
                          <a:spcPts val="0"/>
                        </a:spcAft>
                      </a:pPr>
                      <a:r>
                        <a:rPr lang="en-US" sz="1600">
                          <a:effectLst/>
                        </a:rPr>
                        <a:t>May 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June 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July 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6480782"/>
                  </a:ext>
                </a:extLst>
              </a:tr>
              <a:tr h="228600">
                <a:tc>
                  <a:txBody>
                    <a:bodyPr/>
                    <a:lstStyle/>
                    <a:p>
                      <a:pPr marL="0" marR="0">
                        <a:lnSpc>
                          <a:spcPct val="107000"/>
                        </a:lnSpc>
                        <a:spcBef>
                          <a:spcPts val="0"/>
                        </a:spcBef>
                        <a:spcAft>
                          <a:spcPts val="0"/>
                        </a:spcAft>
                      </a:pPr>
                      <a:r>
                        <a:rPr lang="en-US" sz="1600">
                          <a:effectLst/>
                        </a:rPr>
                        <a:t>May 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June 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July 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9381628"/>
                  </a:ext>
                </a:extLst>
              </a:tr>
              <a:tr h="228600">
                <a:tc>
                  <a:txBody>
                    <a:bodyPr/>
                    <a:lstStyle/>
                    <a:p>
                      <a:pPr marL="0" marR="0">
                        <a:lnSpc>
                          <a:spcPct val="107000"/>
                        </a:lnSpc>
                        <a:spcBef>
                          <a:spcPts val="0"/>
                        </a:spcBef>
                        <a:spcAft>
                          <a:spcPts val="0"/>
                        </a:spcAft>
                      </a:pPr>
                      <a:r>
                        <a:rPr lang="en-US" sz="1600">
                          <a:effectLst/>
                        </a:rPr>
                        <a:t>May 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June 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July 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0.21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8880383"/>
                  </a:ext>
                </a:extLst>
              </a:tr>
            </a:tbl>
          </a:graphicData>
        </a:graphic>
      </p:graphicFrame>
      <p:sp>
        <p:nvSpPr>
          <p:cNvPr id="9" name="Rectangle 8">
            <a:extLst>
              <a:ext uri="{FF2B5EF4-FFF2-40B4-BE49-F238E27FC236}">
                <a16:creationId xmlns:a16="http://schemas.microsoft.com/office/drawing/2014/main" id="{3BCB8312-102B-44EA-9241-EF30987C3FCC}"/>
              </a:ext>
            </a:extLst>
          </p:cNvPr>
          <p:cNvSpPr/>
          <p:nvPr/>
        </p:nvSpPr>
        <p:spPr>
          <a:xfrm>
            <a:off x="746099" y="4498668"/>
            <a:ext cx="7467652" cy="830997"/>
          </a:xfrm>
          <a:prstGeom prst="rect">
            <a:avLst/>
          </a:prstGeom>
        </p:spPr>
        <p:txBody>
          <a:bodyPr wrap="square">
            <a:spAutoFit/>
          </a:bodyPr>
          <a:lstStyle/>
          <a:p>
            <a:r>
              <a:rPr lang="en-US" sz="2400" b="1" dirty="0">
                <a:solidFill>
                  <a:srgbClr val="FF0000"/>
                </a:solidFill>
              </a:rPr>
              <a:t>No – a GW system collecting &lt;40 samples per month can have 1 low residual per month and still be in compliance</a:t>
            </a:r>
            <a:endParaRPr lang="en-US" sz="2400" dirty="0">
              <a:solidFill>
                <a:srgbClr val="FF0000"/>
              </a:solidFill>
            </a:endParaRPr>
          </a:p>
        </p:txBody>
      </p:sp>
      <p:sp>
        <p:nvSpPr>
          <p:cNvPr id="10" name="TextBox 9">
            <a:extLst>
              <a:ext uri="{FF2B5EF4-FFF2-40B4-BE49-F238E27FC236}">
                <a16:creationId xmlns:a16="http://schemas.microsoft.com/office/drawing/2014/main" id="{01845C7A-A6F4-46DF-A616-4A362E947280}"/>
              </a:ext>
            </a:extLst>
          </p:cNvPr>
          <p:cNvSpPr txBox="1"/>
          <p:nvPr/>
        </p:nvSpPr>
        <p:spPr>
          <a:xfrm>
            <a:off x="152400" y="6400800"/>
            <a:ext cx="872355" cy="369332"/>
          </a:xfrm>
          <a:prstGeom prst="rect">
            <a:avLst/>
          </a:prstGeom>
          <a:noFill/>
        </p:spPr>
        <p:txBody>
          <a:bodyPr wrap="none" rtlCol="0">
            <a:spAutoFit/>
          </a:bodyPr>
          <a:lstStyle/>
          <a:p>
            <a:r>
              <a:rPr lang="en-US" dirty="0"/>
              <a:t>WB 3-9</a:t>
            </a:r>
          </a:p>
        </p:txBody>
      </p:sp>
      <p:sp>
        <p:nvSpPr>
          <p:cNvPr id="3" name="Slide Number Placeholder 2">
            <a:extLst>
              <a:ext uri="{FF2B5EF4-FFF2-40B4-BE49-F238E27FC236}">
                <a16:creationId xmlns:a16="http://schemas.microsoft.com/office/drawing/2014/main" id="{584909BA-BB2D-44F2-80CA-8975504663D2}"/>
              </a:ext>
            </a:extLst>
          </p:cNvPr>
          <p:cNvSpPr>
            <a:spLocks noGrp="1"/>
          </p:cNvSpPr>
          <p:nvPr>
            <p:ph type="sldNum" sz="quarter" idx="12"/>
          </p:nvPr>
        </p:nvSpPr>
        <p:spPr/>
        <p:txBody>
          <a:bodyPr/>
          <a:lstStyle/>
          <a:p>
            <a:fld id="{D3CE0BA4-C8AD-4C47-B3C9-6FCB9575FCF8}" type="slidenum">
              <a:rPr lang="en-US" altLang="en-US" smtClean="0"/>
              <a:pPr/>
              <a:t>31</a:t>
            </a:fld>
            <a:endParaRPr lang="en-US" altLang="en-US"/>
          </a:p>
        </p:txBody>
      </p:sp>
    </p:spTree>
    <p:extLst>
      <p:ext uri="{BB962C8B-B14F-4D97-AF65-F5344CB8AC3E}">
        <p14:creationId xmlns:p14="http://schemas.microsoft.com/office/powerpoint/2010/main" val="122300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Knowledge Check</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5502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System #1: Bubbling Brook Manufactured Housing Community</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457200" indent="-457200">
              <a:buFont typeface="+mj-lt"/>
              <a:buAutoNum type="arabicPeriod" startAt="3"/>
            </a:pPr>
            <a:r>
              <a:rPr lang="en-US" sz="2400" dirty="0"/>
              <a:t>Have they incurred any monitoring violations? Why or why not?</a:t>
            </a:r>
          </a:p>
          <a:p>
            <a:pPr marL="0" indent="0">
              <a:buNone/>
            </a:pPr>
            <a:endParaRPr lang="en-US" sz="2400" dirty="0"/>
          </a:p>
        </p:txBody>
      </p:sp>
      <p:graphicFrame>
        <p:nvGraphicFramePr>
          <p:cNvPr id="2" name="Table 1">
            <a:extLst>
              <a:ext uri="{FF2B5EF4-FFF2-40B4-BE49-F238E27FC236}">
                <a16:creationId xmlns:a16="http://schemas.microsoft.com/office/drawing/2014/main" id="{7EE66285-BF2D-4C2B-8438-CF657D775A30}"/>
              </a:ext>
            </a:extLst>
          </p:cNvPr>
          <p:cNvGraphicFramePr>
            <a:graphicFrameLocks noGrp="1"/>
          </p:cNvGraphicFramePr>
          <p:nvPr>
            <p:extLst>
              <p:ext uri="{D42A27DB-BD31-4B8C-83A1-F6EECF244321}">
                <p14:modId xmlns:p14="http://schemas.microsoft.com/office/powerpoint/2010/main" val="1435362073"/>
              </p:ext>
            </p:extLst>
          </p:nvPr>
        </p:nvGraphicFramePr>
        <p:xfrm>
          <a:off x="761948" y="1752600"/>
          <a:ext cx="7467653" cy="1495806"/>
        </p:xfrm>
        <a:graphic>
          <a:graphicData uri="http://schemas.openxmlformats.org/drawingml/2006/table">
            <a:tbl>
              <a:tblPr firstRow="1" firstCol="1" bandRow="1">
                <a:tableStyleId>{2D5ABB26-0587-4C30-8999-92F81FD0307C}</a:tableStyleId>
              </a:tblPr>
              <a:tblGrid>
                <a:gridCol w="879343">
                  <a:extLst>
                    <a:ext uri="{9D8B030D-6E8A-4147-A177-3AD203B41FA5}">
                      <a16:colId xmlns:a16="http://schemas.microsoft.com/office/drawing/2014/main" val="3825399625"/>
                    </a:ext>
                  </a:extLst>
                </a:gridCol>
                <a:gridCol w="635832">
                  <a:extLst>
                    <a:ext uri="{9D8B030D-6E8A-4147-A177-3AD203B41FA5}">
                      <a16:colId xmlns:a16="http://schemas.microsoft.com/office/drawing/2014/main" val="2313119661"/>
                    </a:ext>
                  </a:extLst>
                </a:gridCol>
                <a:gridCol w="757588">
                  <a:extLst>
                    <a:ext uri="{9D8B030D-6E8A-4147-A177-3AD203B41FA5}">
                      <a16:colId xmlns:a16="http://schemas.microsoft.com/office/drawing/2014/main" val="2511997522"/>
                    </a:ext>
                  </a:extLst>
                </a:gridCol>
                <a:gridCol w="324681">
                  <a:extLst>
                    <a:ext uri="{9D8B030D-6E8A-4147-A177-3AD203B41FA5}">
                      <a16:colId xmlns:a16="http://schemas.microsoft.com/office/drawing/2014/main" val="1323189045"/>
                    </a:ext>
                  </a:extLst>
                </a:gridCol>
                <a:gridCol w="852287">
                  <a:extLst>
                    <a:ext uri="{9D8B030D-6E8A-4147-A177-3AD203B41FA5}">
                      <a16:colId xmlns:a16="http://schemas.microsoft.com/office/drawing/2014/main" val="3834172880"/>
                    </a:ext>
                  </a:extLst>
                </a:gridCol>
                <a:gridCol w="662890">
                  <a:extLst>
                    <a:ext uri="{9D8B030D-6E8A-4147-A177-3AD203B41FA5}">
                      <a16:colId xmlns:a16="http://schemas.microsoft.com/office/drawing/2014/main" val="2322169152"/>
                    </a:ext>
                  </a:extLst>
                </a:gridCol>
                <a:gridCol w="757588">
                  <a:extLst>
                    <a:ext uri="{9D8B030D-6E8A-4147-A177-3AD203B41FA5}">
                      <a16:colId xmlns:a16="http://schemas.microsoft.com/office/drawing/2014/main" val="1486275474"/>
                    </a:ext>
                  </a:extLst>
                </a:gridCol>
                <a:gridCol w="324681">
                  <a:extLst>
                    <a:ext uri="{9D8B030D-6E8A-4147-A177-3AD203B41FA5}">
                      <a16:colId xmlns:a16="http://schemas.microsoft.com/office/drawing/2014/main" val="2793073665"/>
                    </a:ext>
                  </a:extLst>
                </a:gridCol>
                <a:gridCol w="825229">
                  <a:extLst>
                    <a:ext uri="{9D8B030D-6E8A-4147-A177-3AD203B41FA5}">
                      <a16:colId xmlns:a16="http://schemas.microsoft.com/office/drawing/2014/main" val="931848773"/>
                    </a:ext>
                  </a:extLst>
                </a:gridCol>
                <a:gridCol w="689946">
                  <a:extLst>
                    <a:ext uri="{9D8B030D-6E8A-4147-A177-3AD203B41FA5}">
                      <a16:colId xmlns:a16="http://schemas.microsoft.com/office/drawing/2014/main" val="3854684195"/>
                    </a:ext>
                  </a:extLst>
                </a:gridCol>
                <a:gridCol w="757588">
                  <a:extLst>
                    <a:ext uri="{9D8B030D-6E8A-4147-A177-3AD203B41FA5}">
                      <a16:colId xmlns:a16="http://schemas.microsoft.com/office/drawing/2014/main" val="3491482579"/>
                    </a:ext>
                  </a:extLst>
                </a:gridCol>
              </a:tblGrid>
              <a:tr h="228600">
                <a:tc>
                  <a:txBody>
                    <a:bodyPr/>
                    <a:lstStyle/>
                    <a:p>
                      <a:pPr marL="0" marR="0">
                        <a:lnSpc>
                          <a:spcPct val="107000"/>
                        </a:lnSpc>
                        <a:spcBef>
                          <a:spcPts val="0"/>
                        </a:spcBef>
                        <a:spcAft>
                          <a:spcPts val="0"/>
                        </a:spcAft>
                      </a:pPr>
                      <a:r>
                        <a:rPr lang="en-US" sz="1600" u="sng">
                          <a:effectLst/>
                        </a:rPr>
                        <a:t>Date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mg/L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none" strike="noStrike">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Date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mg/L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none" strike="noStrike">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Date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ID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sng">
                          <a:effectLst/>
                        </a:rPr>
                        <a:t>mg/L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3266536"/>
                  </a:ext>
                </a:extLst>
              </a:tr>
              <a:tr h="228600">
                <a:tc>
                  <a:txBody>
                    <a:bodyPr/>
                    <a:lstStyle/>
                    <a:p>
                      <a:pPr marL="0" marR="0">
                        <a:lnSpc>
                          <a:spcPct val="107000"/>
                        </a:lnSpc>
                        <a:spcBef>
                          <a:spcPts val="0"/>
                        </a:spcBef>
                        <a:spcAft>
                          <a:spcPts val="0"/>
                        </a:spcAft>
                      </a:pPr>
                      <a:r>
                        <a:rPr lang="en-US" sz="1600">
                          <a:effectLst/>
                        </a:rPr>
                        <a:t>May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0.42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June 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July 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9693976"/>
                  </a:ext>
                </a:extLst>
              </a:tr>
              <a:tr h="228600">
                <a:tc>
                  <a:txBody>
                    <a:bodyPr/>
                    <a:lstStyle/>
                    <a:p>
                      <a:pPr marL="0" marR="0">
                        <a:lnSpc>
                          <a:spcPct val="107000"/>
                        </a:lnSpc>
                        <a:spcBef>
                          <a:spcPts val="0"/>
                        </a:spcBef>
                        <a:spcAft>
                          <a:spcPts val="0"/>
                        </a:spcAft>
                      </a:pPr>
                      <a:r>
                        <a:rPr lang="en-US" sz="1600">
                          <a:effectLst/>
                        </a:rPr>
                        <a:t>May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June 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July 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1044028"/>
                  </a:ext>
                </a:extLst>
              </a:tr>
              <a:tr h="228600">
                <a:tc>
                  <a:txBody>
                    <a:bodyPr/>
                    <a:lstStyle/>
                    <a:p>
                      <a:pPr marL="0" marR="0">
                        <a:lnSpc>
                          <a:spcPct val="107000"/>
                        </a:lnSpc>
                        <a:spcBef>
                          <a:spcPts val="0"/>
                        </a:spcBef>
                        <a:spcAft>
                          <a:spcPts val="0"/>
                        </a:spcAft>
                      </a:pPr>
                      <a:r>
                        <a:rPr lang="en-US" sz="1600">
                          <a:effectLst/>
                        </a:rPr>
                        <a:t>May 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June 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July 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6480782"/>
                  </a:ext>
                </a:extLst>
              </a:tr>
              <a:tr h="228600">
                <a:tc>
                  <a:txBody>
                    <a:bodyPr/>
                    <a:lstStyle/>
                    <a:p>
                      <a:pPr marL="0" marR="0">
                        <a:lnSpc>
                          <a:spcPct val="107000"/>
                        </a:lnSpc>
                        <a:spcBef>
                          <a:spcPts val="0"/>
                        </a:spcBef>
                        <a:spcAft>
                          <a:spcPts val="0"/>
                        </a:spcAft>
                      </a:pPr>
                      <a:r>
                        <a:rPr lang="en-US" sz="1600">
                          <a:effectLst/>
                        </a:rPr>
                        <a:t>May 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June 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July 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9381628"/>
                  </a:ext>
                </a:extLst>
              </a:tr>
              <a:tr h="228600">
                <a:tc>
                  <a:txBody>
                    <a:bodyPr/>
                    <a:lstStyle/>
                    <a:p>
                      <a:pPr marL="0" marR="0">
                        <a:lnSpc>
                          <a:spcPct val="107000"/>
                        </a:lnSpc>
                        <a:spcBef>
                          <a:spcPts val="0"/>
                        </a:spcBef>
                        <a:spcAft>
                          <a:spcPts val="0"/>
                        </a:spcAft>
                      </a:pPr>
                      <a:r>
                        <a:rPr lang="en-US" sz="1600">
                          <a:effectLst/>
                        </a:rPr>
                        <a:t>May 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June 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July 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0.21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8880383"/>
                  </a:ext>
                </a:extLst>
              </a:tr>
            </a:tbl>
          </a:graphicData>
        </a:graphic>
      </p:graphicFrame>
      <p:sp>
        <p:nvSpPr>
          <p:cNvPr id="9" name="Rectangle 8">
            <a:extLst>
              <a:ext uri="{FF2B5EF4-FFF2-40B4-BE49-F238E27FC236}">
                <a16:creationId xmlns:a16="http://schemas.microsoft.com/office/drawing/2014/main" id="{3BCB8312-102B-44EA-9241-EF30987C3FCC}"/>
              </a:ext>
            </a:extLst>
          </p:cNvPr>
          <p:cNvSpPr/>
          <p:nvPr/>
        </p:nvSpPr>
        <p:spPr>
          <a:xfrm>
            <a:off x="687296" y="3989769"/>
            <a:ext cx="8228104" cy="2093265"/>
          </a:xfrm>
          <a:prstGeom prst="rect">
            <a:avLst/>
          </a:prstGeom>
        </p:spPr>
        <p:txBody>
          <a:bodyPr wrap="square">
            <a:spAutoFit/>
          </a:bodyPr>
          <a:lstStyle/>
          <a:p>
            <a:pPr marR="0">
              <a:lnSpc>
                <a:spcPct val="107000"/>
              </a:lnSpc>
              <a:spcBef>
                <a:spcPts val="0"/>
              </a:spcBef>
              <a:spcAft>
                <a:spcPts val="800"/>
              </a:spcAft>
            </a:pPr>
            <a:r>
              <a:rPr lang="en-US" sz="2400" b="1" dirty="0">
                <a:solidFill>
                  <a:srgbClr val="FF0000"/>
                </a:solidFill>
                <a:ea typeface="Calibri" panose="020F0502020204030204" pitchFamily="34" charset="0"/>
                <a:cs typeface="Times New Roman" panose="02020603050405020304" pitchFamily="18" charset="0"/>
              </a:rPr>
              <a:t>Yes – they did not sample at location 702 in July after a low result in June.</a:t>
            </a:r>
            <a:endParaRPr lang="en-US" sz="2400" dirty="0">
              <a:solidFill>
                <a:srgbClr val="FF0000"/>
              </a:solidFill>
              <a:ea typeface="Calibri" panose="020F0502020204030204" pitchFamily="34" charset="0"/>
              <a:cs typeface="Times New Roman" panose="02020603050405020304" pitchFamily="18" charset="0"/>
            </a:endParaRPr>
          </a:p>
          <a:p>
            <a:r>
              <a:rPr lang="en-US" sz="2400" b="1" dirty="0">
                <a:solidFill>
                  <a:srgbClr val="FF0000"/>
                </a:solidFill>
                <a:ea typeface="Calibri" panose="020F0502020204030204" pitchFamily="34" charset="0"/>
                <a:cs typeface="Times New Roman" panose="02020603050405020304" pitchFamily="18" charset="0"/>
              </a:rPr>
              <a:t>They do not have a monthly or weekly monitoring violation because they collected at least one per week and at least 4 per month</a:t>
            </a:r>
            <a:endParaRPr lang="en-US" sz="2400" dirty="0">
              <a:solidFill>
                <a:srgbClr val="FF0000"/>
              </a:solidFill>
            </a:endParaRPr>
          </a:p>
        </p:txBody>
      </p:sp>
      <p:sp>
        <p:nvSpPr>
          <p:cNvPr id="10" name="TextBox 9">
            <a:extLst>
              <a:ext uri="{FF2B5EF4-FFF2-40B4-BE49-F238E27FC236}">
                <a16:creationId xmlns:a16="http://schemas.microsoft.com/office/drawing/2014/main" id="{39548EFF-5C68-4696-A763-B1A913F59F3F}"/>
              </a:ext>
            </a:extLst>
          </p:cNvPr>
          <p:cNvSpPr txBox="1"/>
          <p:nvPr/>
        </p:nvSpPr>
        <p:spPr>
          <a:xfrm>
            <a:off x="152400" y="6400800"/>
            <a:ext cx="872355" cy="369332"/>
          </a:xfrm>
          <a:prstGeom prst="rect">
            <a:avLst/>
          </a:prstGeom>
          <a:noFill/>
        </p:spPr>
        <p:txBody>
          <a:bodyPr wrap="none" rtlCol="0">
            <a:spAutoFit/>
          </a:bodyPr>
          <a:lstStyle/>
          <a:p>
            <a:r>
              <a:rPr lang="en-US" dirty="0"/>
              <a:t>WB 3-9</a:t>
            </a:r>
          </a:p>
        </p:txBody>
      </p:sp>
      <p:sp>
        <p:nvSpPr>
          <p:cNvPr id="3" name="Slide Number Placeholder 2">
            <a:extLst>
              <a:ext uri="{FF2B5EF4-FFF2-40B4-BE49-F238E27FC236}">
                <a16:creationId xmlns:a16="http://schemas.microsoft.com/office/drawing/2014/main" id="{A941218B-C87A-449F-9079-213E83D4DB6A}"/>
              </a:ext>
            </a:extLst>
          </p:cNvPr>
          <p:cNvSpPr>
            <a:spLocks noGrp="1"/>
          </p:cNvSpPr>
          <p:nvPr>
            <p:ph type="sldNum" sz="quarter" idx="12"/>
          </p:nvPr>
        </p:nvSpPr>
        <p:spPr/>
        <p:txBody>
          <a:bodyPr/>
          <a:lstStyle/>
          <a:p>
            <a:fld id="{D3CE0BA4-C8AD-4C47-B3C9-6FCB9575FCF8}" type="slidenum">
              <a:rPr lang="en-US" altLang="en-US" smtClean="0"/>
              <a:pPr/>
              <a:t>32</a:t>
            </a:fld>
            <a:endParaRPr lang="en-US" altLang="en-US"/>
          </a:p>
        </p:txBody>
      </p:sp>
    </p:spTree>
    <p:extLst>
      <p:ext uri="{BB962C8B-B14F-4D97-AF65-F5344CB8AC3E}">
        <p14:creationId xmlns:p14="http://schemas.microsoft.com/office/powerpoint/2010/main" val="99482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Knowledge Check</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System #2: Raven’s Claw Water Authority</a:t>
            </a:r>
            <a:endParaRPr lang="en-US" sz="2400" dirty="0"/>
          </a:p>
          <a:p>
            <a:pPr marL="0" indent="0">
              <a:buNone/>
            </a:pPr>
            <a:r>
              <a:rPr lang="en-US" sz="2400" dirty="0"/>
              <a:t>Surface water system, population 20,000 (20 RTCR samples per month based on population); 5 RTCR and DRR samples per week in weeks 1 through 4 of each month, plus one in week 5.</a:t>
            </a:r>
          </a:p>
          <a:p>
            <a:pPr marL="0" indent="0">
              <a:buNone/>
            </a:pPr>
            <a:endParaRPr lang="en-US" sz="2400" dirty="0"/>
          </a:p>
          <a:p>
            <a:pPr marL="457200" indent="-457200">
              <a:buFont typeface="+mj-lt"/>
              <a:buAutoNum type="arabicPeriod" startAt="4"/>
            </a:pPr>
            <a:r>
              <a:rPr lang="en-US" sz="2400" dirty="0"/>
              <a:t>How many distribution disinfectant residual samples &lt;0.2 mg/L in two consecutive months will cause this system to be out of compliance with the treatment technique?</a:t>
            </a:r>
          </a:p>
          <a:p>
            <a:pPr marL="0" indent="0">
              <a:buNone/>
            </a:pPr>
            <a:endParaRPr lang="en-US" sz="2400" dirty="0"/>
          </a:p>
          <a:p>
            <a:pPr lvl="2" eaLnBrk="1" hangingPunct="1">
              <a:spcAft>
                <a:spcPts val="600"/>
              </a:spcAft>
              <a:defRPr/>
            </a:pPr>
            <a:endParaRPr lang="en-US" dirty="0"/>
          </a:p>
        </p:txBody>
      </p:sp>
      <p:sp>
        <p:nvSpPr>
          <p:cNvPr id="9" name="TextBox 8">
            <a:extLst>
              <a:ext uri="{FF2B5EF4-FFF2-40B4-BE49-F238E27FC236}">
                <a16:creationId xmlns:a16="http://schemas.microsoft.com/office/drawing/2014/main" id="{F3CC389F-4CC9-42F9-A3CF-7E166AF73781}"/>
              </a:ext>
            </a:extLst>
          </p:cNvPr>
          <p:cNvSpPr txBox="1"/>
          <p:nvPr/>
        </p:nvSpPr>
        <p:spPr>
          <a:xfrm>
            <a:off x="735100" y="4480537"/>
            <a:ext cx="941623" cy="584775"/>
          </a:xfrm>
          <a:prstGeom prst="rect">
            <a:avLst/>
          </a:prstGeom>
          <a:noFill/>
        </p:spPr>
        <p:txBody>
          <a:bodyPr wrap="square" rtlCol="0">
            <a:spAutoFit/>
          </a:bodyPr>
          <a:lstStyle/>
          <a:p>
            <a:r>
              <a:rPr lang="en-US" sz="3200" b="1" dirty="0">
                <a:solidFill>
                  <a:srgbClr val="FF0000"/>
                </a:solidFill>
              </a:rPr>
              <a:t>2</a:t>
            </a:r>
            <a:endParaRPr lang="en-US" sz="3200" dirty="0">
              <a:solidFill>
                <a:srgbClr val="FF0000"/>
              </a:solidFill>
            </a:endParaRPr>
          </a:p>
        </p:txBody>
      </p:sp>
      <p:sp>
        <p:nvSpPr>
          <p:cNvPr id="10" name="Rectangle 9">
            <a:extLst>
              <a:ext uri="{FF2B5EF4-FFF2-40B4-BE49-F238E27FC236}">
                <a16:creationId xmlns:a16="http://schemas.microsoft.com/office/drawing/2014/main" id="{39DBDED5-A2A1-49A1-9DB5-9D3A56D1FAA8}"/>
              </a:ext>
            </a:extLst>
          </p:cNvPr>
          <p:cNvSpPr/>
          <p:nvPr/>
        </p:nvSpPr>
        <p:spPr>
          <a:xfrm>
            <a:off x="1932546" y="4503003"/>
            <a:ext cx="6172200" cy="830997"/>
          </a:xfrm>
          <a:prstGeom prst="rect">
            <a:avLst/>
          </a:prstGeom>
        </p:spPr>
        <p:txBody>
          <a:bodyPr wrap="square">
            <a:spAutoFit/>
          </a:bodyPr>
          <a:lstStyle/>
          <a:p>
            <a:r>
              <a:rPr lang="en-US" sz="2400" b="1" dirty="0">
                <a:solidFill>
                  <a:srgbClr val="FF0000"/>
                </a:solidFill>
              </a:rPr>
              <a:t>(</a:t>
            </a:r>
            <a:r>
              <a:rPr lang="en-US" sz="2400" b="1" dirty="0">
                <a:solidFill>
                  <a:srgbClr val="FF0000"/>
                </a:solidFill>
                <a:ea typeface="Calibri" panose="020F0502020204030204" pitchFamily="34" charset="0"/>
                <a:cs typeface="Times New Roman" panose="02020603050405020304" pitchFamily="18" charset="0"/>
              </a:rPr>
              <a:t>SW: can have </a:t>
            </a:r>
            <a:r>
              <a:rPr lang="en-US" sz="2400" b="1" i="1" dirty="0">
                <a:solidFill>
                  <a:srgbClr val="FF0000"/>
                </a:solidFill>
                <a:ea typeface="Calibri" panose="020F0502020204030204" pitchFamily="34" charset="0"/>
                <a:cs typeface="Times New Roman" panose="02020603050405020304" pitchFamily="18" charset="0"/>
              </a:rPr>
              <a:t>no more than</a:t>
            </a:r>
            <a:r>
              <a:rPr lang="en-US" sz="2400" b="1" dirty="0">
                <a:solidFill>
                  <a:srgbClr val="FF0000"/>
                </a:solidFill>
                <a:ea typeface="Calibri" panose="020F0502020204030204" pitchFamily="34" charset="0"/>
                <a:cs typeface="Times New Roman" panose="02020603050405020304" pitchFamily="18" charset="0"/>
              </a:rPr>
              <a:t> 5% per month for 2 consecutive months, 5% of 20 is 1</a:t>
            </a:r>
            <a:r>
              <a:rPr lang="en-US" sz="2400" b="1" dirty="0">
                <a:solidFill>
                  <a:srgbClr val="FF0000"/>
                </a:solidFill>
              </a:rPr>
              <a:t>)</a:t>
            </a:r>
            <a:endParaRPr lang="en-US" sz="3200" dirty="0">
              <a:solidFill>
                <a:srgbClr val="FF0000"/>
              </a:solidFill>
            </a:endParaRPr>
          </a:p>
        </p:txBody>
      </p:sp>
      <p:sp>
        <p:nvSpPr>
          <p:cNvPr id="11" name="TextBox 10">
            <a:extLst>
              <a:ext uri="{FF2B5EF4-FFF2-40B4-BE49-F238E27FC236}">
                <a16:creationId xmlns:a16="http://schemas.microsoft.com/office/drawing/2014/main" id="{902874A6-701A-4ACB-9436-38FF6AC34707}"/>
              </a:ext>
            </a:extLst>
          </p:cNvPr>
          <p:cNvSpPr txBox="1"/>
          <p:nvPr/>
        </p:nvSpPr>
        <p:spPr>
          <a:xfrm>
            <a:off x="152400" y="6400800"/>
            <a:ext cx="989373" cy="369332"/>
          </a:xfrm>
          <a:prstGeom prst="rect">
            <a:avLst/>
          </a:prstGeom>
          <a:noFill/>
        </p:spPr>
        <p:txBody>
          <a:bodyPr wrap="none" rtlCol="0">
            <a:spAutoFit/>
          </a:bodyPr>
          <a:lstStyle/>
          <a:p>
            <a:r>
              <a:rPr lang="en-US" dirty="0"/>
              <a:t>WB 3-10</a:t>
            </a:r>
          </a:p>
        </p:txBody>
      </p:sp>
      <p:sp>
        <p:nvSpPr>
          <p:cNvPr id="2" name="Slide Number Placeholder 1">
            <a:extLst>
              <a:ext uri="{FF2B5EF4-FFF2-40B4-BE49-F238E27FC236}">
                <a16:creationId xmlns:a16="http://schemas.microsoft.com/office/drawing/2014/main" id="{3C222B5B-C0A2-4639-A9D9-08FCDD5BAEB0}"/>
              </a:ext>
            </a:extLst>
          </p:cNvPr>
          <p:cNvSpPr>
            <a:spLocks noGrp="1"/>
          </p:cNvSpPr>
          <p:nvPr>
            <p:ph type="sldNum" sz="quarter" idx="12"/>
          </p:nvPr>
        </p:nvSpPr>
        <p:spPr/>
        <p:txBody>
          <a:bodyPr/>
          <a:lstStyle/>
          <a:p>
            <a:fld id="{D3CE0BA4-C8AD-4C47-B3C9-6FCB9575FCF8}" type="slidenum">
              <a:rPr lang="en-US" altLang="en-US" smtClean="0"/>
              <a:pPr/>
              <a:t>33</a:t>
            </a:fld>
            <a:endParaRPr lang="en-US" altLang="en-US"/>
          </a:p>
        </p:txBody>
      </p:sp>
    </p:spTree>
    <p:custDataLst>
      <p:tags r:id="rId1"/>
    </p:custDataLst>
    <p:extLst>
      <p:ext uri="{BB962C8B-B14F-4D97-AF65-F5344CB8AC3E}">
        <p14:creationId xmlns:p14="http://schemas.microsoft.com/office/powerpoint/2010/main" val="367634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Knowledge Check</a:t>
              </a:r>
            </a:p>
          </p:txBody>
        </p:sp>
      </p:grpSp>
      <p:graphicFrame>
        <p:nvGraphicFramePr>
          <p:cNvPr id="3" name="Table 2">
            <a:extLst>
              <a:ext uri="{FF2B5EF4-FFF2-40B4-BE49-F238E27FC236}">
                <a16:creationId xmlns:a16="http://schemas.microsoft.com/office/drawing/2014/main" id="{6D29AE36-5AE0-4C32-965C-E829A98A7D64}"/>
              </a:ext>
            </a:extLst>
          </p:cNvPr>
          <p:cNvGraphicFramePr>
            <a:graphicFrameLocks noGrp="1"/>
          </p:cNvGraphicFramePr>
          <p:nvPr>
            <p:extLst>
              <p:ext uri="{D42A27DB-BD31-4B8C-83A1-F6EECF244321}">
                <p14:modId xmlns:p14="http://schemas.microsoft.com/office/powerpoint/2010/main" val="265260123"/>
              </p:ext>
            </p:extLst>
          </p:nvPr>
        </p:nvGraphicFramePr>
        <p:xfrm>
          <a:off x="1773237" y="1049810"/>
          <a:ext cx="5597525" cy="5484622"/>
        </p:xfrm>
        <a:graphic>
          <a:graphicData uri="http://schemas.openxmlformats.org/drawingml/2006/table">
            <a:tbl>
              <a:tblPr firstRow="1" firstCol="1" bandRow="1"/>
              <a:tblGrid>
                <a:gridCol w="685800">
                  <a:extLst>
                    <a:ext uri="{9D8B030D-6E8A-4147-A177-3AD203B41FA5}">
                      <a16:colId xmlns:a16="http://schemas.microsoft.com/office/drawing/2014/main" val="1648953292"/>
                    </a:ext>
                  </a:extLst>
                </a:gridCol>
                <a:gridCol w="914400">
                  <a:extLst>
                    <a:ext uri="{9D8B030D-6E8A-4147-A177-3AD203B41FA5}">
                      <a16:colId xmlns:a16="http://schemas.microsoft.com/office/drawing/2014/main" val="986299544"/>
                    </a:ext>
                  </a:extLst>
                </a:gridCol>
                <a:gridCol w="971550">
                  <a:extLst>
                    <a:ext uri="{9D8B030D-6E8A-4147-A177-3AD203B41FA5}">
                      <a16:colId xmlns:a16="http://schemas.microsoft.com/office/drawing/2014/main" val="7524069"/>
                    </a:ext>
                  </a:extLst>
                </a:gridCol>
                <a:gridCol w="1028700">
                  <a:extLst>
                    <a:ext uri="{9D8B030D-6E8A-4147-A177-3AD203B41FA5}">
                      <a16:colId xmlns:a16="http://schemas.microsoft.com/office/drawing/2014/main" val="602216978"/>
                    </a:ext>
                  </a:extLst>
                </a:gridCol>
                <a:gridCol w="1028700">
                  <a:extLst>
                    <a:ext uri="{9D8B030D-6E8A-4147-A177-3AD203B41FA5}">
                      <a16:colId xmlns:a16="http://schemas.microsoft.com/office/drawing/2014/main" val="4172757031"/>
                    </a:ext>
                  </a:extLst>
                </a:gridCol>
                <a:gridCol w="968375">
                  <a:extLst>
                    <a:ext uri="{9D8B030D-6E8A-4147-A177-3AD203B41FA5}">
                      <a16:colId xmlns:a16="http://schemas.microsoft.com/office/drawing/2014/main" val="328896139"/>
                    </a:ext>
                  </a:extLst>
                </a:gridCol>
              </a:tblGrid>
              <a:tr h="0">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Location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June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July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August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34688972"/>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58713137"/>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125699"/>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7610"/>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1465143"/>
                  </a:ext>
                </a:extLst>
              </a:tr>
              <a:tr h="0">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1846178"/>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03981894"/>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620450"/>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88426414"/>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0.07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4967222"/>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281351"/>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2717717"/>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3790246"/>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5391105"/>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857150"/>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79037106"/>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23108778"/>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26444208"/>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75882937"/>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2645816"/>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62025231"/>
                  </a:ext>
                </a:extLst>
              </a:tr>
              <a:tr h="0">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701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78687628"/>
                  </a:ext>
                </a:extLst>
              </a:tr>
            </a:tbl>
          </a:graphicData>
        </a:graphic>
      </p:graphicFrame>
      <p:sp>
        <p:nvSpPr>
          <p:cNvPr id="4" name="Oval 3">
            <a:extLst>
              <a:ext uri="{FF2B5EF4-FFF2-40B4-BE49-F238E27FC236}">
                <a16:creationId xmlns:a16="http://schemas.microsoft.com/office/drawing/2014/main" id="{F537D928-9CE1-4E06-9CAD-2835B10119C7}"/>
              </a:ext>
            </a:extLst>
          </p:cNvPr>
          <p:cNvSpPr/>
          <p:nvPr/>
        </p:nvSpPr>
        <p:spPr>
          <a:xfrm>
            <a:off x="3352800" y="22860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ED25410-B5D2-431A-9CF0-D988E226B1B2}"/>
              </a:ext>
            </a:extLst>
          </p:cNvPr>
          <p:cNvSpPr/>
          <p:nvPr/>
        </p:nvSpPr>
        <p:spPr>
          <a:xfrm>
            <a:off x="3352800" y="352219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9844E9B-5653-4BD8-9442-3D22096A3D2B}"/>
              </a:ext>
            </a:extLst>
          </p:cNvPr>
          <p:cNvSpPr/>
          <p:nvPr/>
        </p:nvSpPr>
        <p:spPr>
          <a:xfrm>
            <a:off x="4267199" y="25146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68A55F8-34BC-48B4-8FA2-8A75A2866843}"/>
              </a:ext>
            </a:extLst>
          </p:cNvPr>
          <p:cNvSpPr/>
          <p:nvPr/>
        </p:nvSpPr>
        <p:spPr>
          <a:xfrm>
            <a:off x="4267199" y="32766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92EA144-B4A7-4742-90A2-C67278C9FA21}"/>
              </a:ext>
            </a:extLst>
          </p:cNvPr>
          <p:cNvSpPr/>
          <p:nvPr/>
        </p:nvSpPr>
        <p:spPr>
          <a:xfrm>
            <a:off x="5313884" y="352219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7A662A2-46F6-4A83-BBC6-66D653418A40}"/>
              </a:ext>
            </a:extLst>
          </p:cNvPr>
          <p:cNvSpPr/>
          <p:nvPr/>
        </p:nvSpPr>
        <p:spPr>
          <a:xfrm>
            <a:off x="5313884" y="2281432"/>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39D9810-0C3D-42A9-BF91-3FA9073D8A5D}"/>
              </a:ext>
            </a:extLst>
          </p:cNvPr>
          <p:cNvSpPr/>
          <p:nvPr/>
        </p:nvSpPr>
        <p:spPr>
          <a:xfrm>
            <a:off x="6342323" y="3235106"/>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BA3BB68-49E7-4C2C-B143-8B85AB7CDA2B}"/>
              </a:ext>
            </a:extLst>
          </p:cNvPr>
          <p:cNvSpPr/>
          <p:nvPr/>
        </p:nvSpPr>
        <p:spPr>
          <a:xfrm>
            <a:off x="5313884" y="4271769"/>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2A1AD7-FE3D-4803-9896-8FF924AAFCB8}"/>
              </a:ext>
            </a:extLst>
          </p:cNvPr>
          <p:cNvSpPr txBox="1"/>
          <p:nvPr/>
        </p:nvSpPr>
        <p:spPr>
          <a:xfrm>
            <a:off x="152400" y="6400800"/>
            <a:ext cx="989373" cy="369332"/>
          </a:xfrm>
          <a:prstGeom prst="rect">
            <a:avLst/>
          </a:prstGeom>
          <a:noFill/>
        </p:spPr>
        <p:txBody>
          <a:bodyPr wrap="none" rtlCol="0">
            <a:spAutoFit/>
          </a:bodyPr>
          <a:lstStyle/>
          <a:p>
            <a:r>
              <a:rPr lang="en-US" dirty="0"/>
              <a:t>WB 3-10</a:t>
            </a:r>
          </a:p>
        </p:txBody>
      </p:sp>
      <p:sp>
        <p:nvSpPr>
          <p:cNvPr id="2" name="Slide Number Placeholder 1">
            <a:extLst>
              <a:ext uri="{FF2B5EF4-FFF2-40B4-BE49-F238E27FC236}">
                <a16:creationId xmlns:a16="http://schemas.microsoft.com/office/drawing/2014/main" id="{22A61FDC-837C-4B7D-93ED-C87B9B56DFDB}"/>
              </a:ext>
            </a:extLst>
          </p:cNvPr>
          <p:cNvSpPr>
            <a:spLocks noGrp="1"/>
          </p:cNvSpPr>
          <p:nvPr>
            <p:ph type="sldNum" sz="quarter" idx="12"/>
          </p:nvPr>
        </p:nvSpPr>
        <p:spPr/>
        <p:txBody>
          <a:bodyPr/>
          <a:lstStyle/>
          <a:p>
            <a:fld id="{D3CE0BA4-C8AD-4C47-B3C9-6FCB9575FCF8}" type="slidenum">
              <a:rPr lang="en-US" altLang="en-US" smtClean="0"/>
              <a:pPr/>
              <a:t>34</a:t>
            </a:fld>
            <a:endParaRPr lang="en-US" altLang="en-US"/>
          </a:p>
        </p:txBody>
      </p:sp>
    </p:spTree>
    <p:extLst>
      <p:ext uri="{BB962C8B-B14F-4D97-AF65-F5344CB8AC3E}">
        <p14:creationId xmlns:p14="http://schemas.microsoft.com/office/powerpoint/2010/main" val="207715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5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500"/>
                                        <p:tgtEl>
                                          <p:spTgt spid="1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500"/>
                                        <p:tgtEl>
                                          <p:spTgt spid="14"/>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500"/>
                                        <p:tgtEl>
                                          <p:spTgt spid="1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heel(1)">
                                      <p:cBhvr>
                                        <p:cTn id="25" dur="500"/>
                                        <p:tgtEl>
                                          <p:spTgt spid="2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Knowledge Check</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System #2: Raven’s Claw Water Authority</a:t>
            </a:r>
            <a:endParaRPr lang="en-US" sz="2400" dirty="0"/>
          </a:p>
          <a:p>
            <a:pPr marL="457200" indent="-457200">
              <a:buFont typeface="+mj-lt"/>
              <a:buAutoNum type="arabicPeriod" startAt="5"/>
            </a:pPr>
            <a:r>
              <a:rPr lang="en-US" sz="2400" dirty="0"/>
              <a:t>Has Raven’s Claw incurred one (or more) treatment technique violation(s)? If yes, why and for what month(s)?</a:t>
            </a:r>
          </a:p>
          <a:p>
            <a:pPr marL="0" indent="0">
              <a:buNone/>
            </a:pPr>
            <a:endParaRPr lang="en-US" sz="2400" b="1" dirty="0"/>
          </a:p>
          <a:p>
            <a:pPr marL="0" indent="0">
              <a:buNone/>
            </a:pPr>
            <a:endParaRPr lang="en-US" sz="2400" b="1" dirty="0"/>
          </a:p>
          <a:p>
            <a:pPr marL="0" indent="0">
              <a:buNone/>
            </a:pPr>
            <a:endParaRPr lang="en-US" sz="2400" b="1" dirty="0"/>
          </a:p>
          <a:p>
            <a:pPr marL="457200" indent="-457200">
              <a:buFont typeface="+mj-lt"/>
              <a:buAutoNum type="arabicPeriod" startAt="6"/>
            </a:pPr>
            <a:r>
              <a:rPr lang="en-US" sz="2400" dirty="0"/>
              <a:t>Have they incurred any monitoring violations? Why or why not?</a:t>
            </a:r>
          </a:p>
          <a:p>
            <a:pPr marL="0" indent="0">
              <a:buNone/>
            </a:pPr>
            <a:endParaRPr lang="en-US" sz="2400" dirty="0"/>
          </a:p>
        </p:txBody>
      </p:sp>
      <p:sp>
        <p:nvSpPr>
          <p:cNvPr id="9" name="Rectangle 8">
            <a:extLst>
              <a:ext uri="{FF2B5EF4-FFF2-40B4-BE49-F238E27FC236}">
                <a16:creationId xmlns:a16="http://schemas.microsoft.com/office/drawing/2014/main" id="{3BCB8312-102B-44EA-9241-EF30987C3FCC}"/>
              </a:ext>
            </a:extLst>
          </p:cNvPr>
          <p:cNvSpPr/>
          <p:nvPr/>
        </p:nvSpPr>
        <p:spPr>
          <a:xfrm>
            <a:off x="745331" y="4535253"/>
            <a:ext cx="8228104" cy="1260345"/>
          </a:xfrm>
          <a:prstGeom prst="rect">
            <a:avLst/>
          </a:prstGeom>
        </p:spPr>
        <p:txBody>
          <a:bodyPr wrap="square">
            <a:spAutoFit/>
          </a:bodyPr>
          <a:lstStyle/>
          <a:p>
            <a:pPr marR="0">
              <a:lnSpc>
                <a:spcPct val="107000"/>
              </a:lnSpc>
              <a:spcBef>
                <a:spcPts val="0"/>
              </a:spcBef>
              <a:spcAft>
                <a:spcPts val="800"/>
              </a:spcAft>
            </a:pPr>
            <a:r>
              <a:rPr lang="en-US" sz="2400" b="1" dirty="0">
                <a:solidFill>
                  <a:srgbClr val="FF0000"/>
                </a:solidFill>
                <a:ea typeface="Calibri" panose="020F0502020204030204" pitchFamily="34" charset="0"/>
                <a:cs typeface="Times New Roman" panose="02020603050405020304" pitchFamily="18" charset="0"/>
              </a:rPr>
              <a:t>No – they collected at least one sample per week and at least 20 samples per month, and all sites with low results (&lt;0.2 mg/L) were sampled the following month</a:t>
            </a:r>
            <a:endParaRPr lang="en-US" sz="2400" dirty="0">
              <a:solidFill>
                <a:srgbClr val="FF0000"/>
              </a:solidFill>
            </a:endParaRPr>
          </a:p>
        </p:txBody>
      </p:sp>
      <p:sp>
        <p:nvSpPr>
          <p:cNvPr id="10" name="Rectangle 9">
            <a:extLst>
              <a:ext uri="{FF2B5EF4-FFF2-40B4-BE49-F238E27FC236}">
                <a16:creationId xmlns:a16="http://schemas.microsoft.com/office/drawing/2014/main" id="{E2065775-EE08-44F8-9D5D-7CC484CAC228}"/>
              </a:ext>
            </a:extLst>
          </p:cNvPr>
          <p:cNvSpPr/>
          <p:nvPr/>
        </p:nvSpPr>
        <p:spPr>
          <a:xfrm>
            <a:off x="745331" y="2482717"/>
            <a:ext cx="7958138" cy="1200329"/>
          </a:xfrm>
          <a:prstGeom prst="rect">
            <a:avLst/>
          </a:prstGeom>
        </p:spPr>
        <p:txBody>
          <a:bodyPr wrap="square">
            <a:spAutoFit/>
          </a:bodyPr>
          <a:lstStyle/>
          <a:p>
            <a:r>
              <a:rPr lang="en-US" sz="2400" b="1" dirty="0">
                <a:solidFill>
                  <a:srgbClr val="FF0000"/>
                </a:solidFill>
              </a:rPr>
              <a:t>Yes – more than 1 low result per month in 2 consecutive months is a violation. They have 2 treatment technique violations – one for May-June and one for June-July</a:t>
            </a:r>
            <a:endParaRPr lang="en-US" sz="3200" dirty="0">
              <a:solidFill>
                <a:srgbClr val="FF0000"/>
              </a:solidFill>
            </a:endParaRPr>
          </a:p>
        </p:txBody>
      </p:sp>
      <p:sp>
        <p:nvSpPr>
          <p:cNvPr id="11" name="TextBox 10">
            <a:extLst>
              <a:ext uri="{FF2B5EF4-FFF2-40B4-BE49-F238E27FC236}">
                <a16:creationId xmlns:a16="http://schemas.microsoft.com/office/drawing/2014/main" id="{91F9D008-5AB4-4E19-9F0F-27239DFC4D7E}"/>
              </a:ext>
            </a:extLst>
          </p:cNvPr>
          <p:cNvSpPr txBox="1"/>
          <p:nvPr/>
        </p:nvSpPr>
        <p:spPr>
          <a:xfrm>
            <a:off x="152400" y="6400800"/>
            <a:ext cx="989373" cy="369332"/>
          </a:xfrm>
          <a:prstGeom prst="rect">
            <a:avLst/>
          </a:prstGeom>
          <a:noFill/>
        </p:spPr>
        <p:txBody>
          <a:bodyPr wrap="none" rtlCol="0">
            <a:spAutoFit/>
          </a:bodyPr>
          <a:lstStyle/>
          <a:p>
            <a:r>
              <a:rPr lang="en-US" dirty="0"/>
              <a:t>WB 3-10</a:t>
            </a:r>
          </a:p>
        </p:txBody>
      </p:sp>
      <p:sp>
        <p:nvSpPr>
          <p:cNvPr id="2" name="Slide Number Placeholder 1">
            <a:extLst>
              <a:ext uri="{FF2B5EF4-FFF2-40B4-BE49-F238E27FC236}">
                <a16:creationId xmlns:a16="http://schemas.microsoft.com/office/drawing/2014/main" id="{6E45F4A9-71AF-46F8-A779-796B97E57F0C}"/>
              </a:ext>
            </a:extLst>
          </p:cNvPr>
          <p:cNvSpPr>
            <a:spLocks noGrp="1"/>
          </p:cNvSpPr>
          <p:nvPr>
            <p:ph type="sldNum" sz="quarter" idx="12"/>
          </p:nvPr>
        </p:nvSpPr>
        <p:spPr/>
        <p:txBody>
          <a:bodyPr/>
          <a:lstStyle/>
          <a:p>
            <a:fld id="{D3CE0BA4-C8AD-4C47-B3C9-6FCB9575FCF8}" type="slidenum">
              <a:rPr lang="en-US" altLang="en-US" smtClean="0"/>
              <a:pPr/>
              <a:t>35</a:t>
            </a:fld>
            <a:endParaRPr lang="en-US" altLang="en-US"/>
          </a:p>
        </p:txBody>
      </p:sp>
    </p:spTree>
    <p:custDataLst>
      <p:tags r:id="rId1"/>
    </p:custDataLst>
    <p:extLst>
      <p:ext uri="{BB962C8B-B14F-4D97-AF65-F5344CB8AC3E}">
        <p14:creationId xmlns:p14="http://schemas.microsoft.com/office/powerpoint/2010/main" val="41767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Knowledge Check</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System #3: High Hopes Academy</a:t>
            </a:r>
            <a:endParaRPr lang="en-US" sz="2400" dirty="0"/>
          </a:p>
          <a:p>
            <a:pPr marL="0" indent="0">
              <a:buNone/>
            </a:pPr>
            <a:r>
              <a:rPr lang="en-US" sz="2400" dirty="0"/>
              <a:t>NTNC with 4-log treatment of GW sources, hypochlorite disinfection; population of 150 in one building; alternate RTCR and DRR monitoring monthly between location 701 and 702.</a:t>
            </a:r>
          </a:p>
          <a:p>
            <a:pPr marL="0" indent="0">
              <a:buNone/>
            </a:pPr>
            <a:endParaRPr lang="en-US" sz="2400" dirty="0"/>
          </a:p>
          <a:p>
            <a:pPr marL="457200" indent="-457200">
              <a:buFont typeface="+mj-lt"/>
              <a:buAutoNum type="arabicPeriod" startAt="7"/>
            </a:pPr>
            <a:r>
              <a:rPr lang="en-US" sz="2400" dirty="0"/>
              <a:t>How many distribution disinfectant residual samples &lt;0.2 mg/L in two consecutive months will cause this system to be out of compliance with the treatment technique?</a:t>
            </a:r>
          </a:p>
          <a:p>
            <a:pPr marL="0" indent="0">
              <a:buNone/>
            </a:pPr>
            <a:endParaRPr lang="en-US" sz="2400" dirty="0"/>
          </a:p>
          <a:p>
            <a:pPr lvl="2" eaLnBrk="1" hangingPunct="1">
              <a:spcAft>
                <a:spcPts val="600"/>
              </a:spcAft>
              <a:defRPr/>
            </a:pPr>
            <a:endParaRPr lang="en-US" dirty="0"/>
          </a:p>
        </p:txBody>
      </p:sp>
      <p:sp>
        <p:nvSpPr>
          <p:cNvPr id="9" name="TextBox 8">
            <a:extLst>
              <a:ext uri="{FF2B5EF4-FFF2-40B4-BE49-F238E27FC236}">
                <a16:creationId xmlns:a16="http://schemas.microsoft.com/office/drawing/2014/main" id="{F3CC389F-4CC9-42F9-A3CF-7E166AF73781}"/>
              </a:ext>
            </a:extLst>
          </p:cNvPr>
          <p:cNvSpPr txBox="1"/>
          <p:nvPr/>
        </p:nvSpPr>
        <p:spPr>
          <a:xfrm>
            <a:off x="735100" y="4480537"/>
            <a:ext cx="941623" cy="584775"/>
          </a:xfrm>
          <a:prstGeom prst="rect">
            <a:avLst/>
          </a:prstGeom>
          <a:noFill/>
        </p:spPr>
        <p:txBody>
          <a:bodyPr wrap="square" rtlCol="0">
            <a:spAutoFit/>
          </a:bodyPr>
          <a:lstStyle/>
          <a:p>
            <a:r>
              <a:rPr lang="en-US" sz="3200" b="1" dirty="0">
                <a:solidFill>
                  <a:srgbClr val="FF0000"/>
                </a:solidFill>
              </a:rPr>
              <a:t>2</a:t>
            </a:r>
            <a:endParaRPr lang="en-US" sz="3200" dirty="0">
              <a:solidFill>
                <a:srgbClr val="FF0000"/>
              </a:solidFill>
            </a:endParaRPr>
          </a:p>
        </p:txBody>
      </p:sp>
      <p:sp>
        <p:nvSpPr>
          <p:cNvPr id="11" name="Rectangle 10">
            <a:extLst>
              <a:ext uri="{FF2B5EF4-FFF2-40B4-BE49-F238E27FC236}">
                <a16:creationId xmlns:a16="http://schemas.microsoft.com/office/drawing/2014/main" id="{DDA0D839-8BBF-4CA2-927E-6382C317B8E4}"/>
              </a:ext>
            </a:extLst>
          </p:cNvPr>
          <p:cNvSpPr/>
          <p:nvPr/>
        </p:nvSpPr>
        <p:spPr>
          <a:xfrm>
            <a:off x="1844998" y="4464903"/>
            <a:ext cx="6172200" cy="830997"/>
          </a:xfrm>
          <a:prstGeom prst="rect">
            <a:avLst/>
          </a:prstGeom>
        </p:spPr>
        <p:txBody>
          <a:bodyPr wrap="square">
            <a:spAutoFit/>
          </a:bodyPr>
          <a:lstStyle/>
          <a:p>
            <a:r>
              <a:rPr lang="en-US" sz="2400" b="1" dirty="0">
                <a:solidFill>
                  <a:srgbClr val="FF0000"/>
                </a:solidFill>
              </a:rPr>
              <a:t>(GW, &lt;40/month: can have no more than 1 per month for 2 </a:t>
            </a:r>
            <a:r>
              <a:rPr lang="en-US" sz="2400" b="1" dirty="0" err="1">
                <a:solidFill>
                  <a:srgbClr val="FF0000"/>
                </a:solidFill>
              </a:rPr>
              <a:t>consec</a:t>
            </a:r>
            <a:r>
              <a:rPr lang="en-US" sz="2400" b="1" dirty="0">
                <a:solidFill>
                  <a:srgbClr val="FF0000"/>
                </a:solidFill>
              </a:rPr>
              <a:t>. months)</a:t>
            </a:r>
            <a:endParaRPr lang="en-US" sz="3200" dirty="0">
              <a:solidFill>
                <a:srgbClr val="FF0000"/>
              </a:solidFill>
            </a:endParaRPr>
          </a:p>
        </p:txBody>
      </p:sp>
      <p:sp>
        <p:nvSpPr>
          <p:cNvPr id="10" name="TextBox 9">
            <a:extLst>
              <a:ext uri="{FF2B5EF4-FFF2-40B4-BE49-F238E27FC236}">
                <a16:creationId xmlns:a16="http://schemas.microsoft.com/office/drawing/2014/main" id="{99DC6319-5F58-471C-BB5E-0CC30B2F80E2}"/>
              </a:ext>
            </a:extLst>
          </p:cNvPr>
          <p:cNvSpPr txBox="1"/>
          <p:nvPr/>
        </p:nvSpPr>
        <p:spPr>
          <a:xfrm>
            <a:off x="152400" y="6400800"/>
            <a:ext cx="989373" cy="369332"/>
          </a:xfrm>
          <a:prstGeom prst="rect">
            <a:avLst/>
          </a:prstGeom>
          <a:noFill/>
        </p:spPr>
        <p:txBody>
          <a:bodyPr wrap="none" rtlCol="0">
            <a:spAutoFit/>
          </a:bodyPr>
          <a:lstStyle/>
          <a:p>
            <a:r>
              <a:rPr lang="en-US" dirty="0"/>
              <a:t>WB 3-11</a:t>
            </a:r>
          </a:p>
        </p:txBody>
      </p:sp>
      <p:sp>
        <p:nvSpPr>
          <p:cNvPr id="2" name="Slide Number Placeholder 1">
            <a:extLst>
              <a:ext uri="{FF2B5EF4-FFF2-40B4-BE49-F238E27FC236}">
                <a16:creationId xmlns:a16="http://schemas.microsoft.com/office/drawing/2014/main" id="{28881807-3571-4D33-9F5A-2E24C23A6404}"/>
              </a:ext>
            </a:extLst>
          </p:cNvPr>
          <p:cNvSpPr>
            <a:spLocks noGrp="1"/>
          </p:cNvSpPr>
          <p:nvPr>
            <p:ph type="sldNum" sz="quarter" idx="12"/>
          </p:nvPr>
        </p:nvSpPr>
        <p:spPr/>
        <p:txBody>
          <a:bodyPr/>
          <a:lstStyle/>
          <a:p>
            <a:fld id="{D3CE0BA4-C8AD-4C47-B3C9-6FCB9575FCF8}" type="slidenum">
              <a:rPr lang="en-US" altLang="en-US" smtClean="0"/>
              <a:pPr/>
              <a:t>36</a:t>
            </a:fld>
            <a:endParaRPr lang="en-US" altLang="en-US"/>
          </a:p>
        </p:txBody>
      </p:sp>
    </p:spTree>
    <p:custDataLst>
      <p:tags r:id="rId1"/>
    </p:custDataLst>
    <p:extLst>
      <p:ext uri="{BB962C8B-B14F-4D97-AF65-F5344CB8AC3E}">
        <p14:creationId xmlns:p14="http://schemas.microsoft.com/office/powerpoint/2010/main" val="120330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A58AFC2-DF9D-41E7-B276-0E33DD899F1C}"/>
              </a:ext>
            </a:extLst>
          </p:cNvPr>
          <p:cNvGraphicFramePr>
            <a:graphicFrameLocks noGrp="1"/>
          </p:cNvGraphicFramePr>
          <p:nvPr>
            <p:extLst>
              <p:ext uri="{D42A27DB-BD31-4B8C-83A1-F6EECF244321}">
                <p14:modId xmlns:p14="http://schemas.microsoft.com/office/powerpoint/2010/main" val="4072944904"/>
              </p:ext>
            </p:extLst>
          </p:nvPr>
        </p:nvGraphicFramePr>
        <p:xfrm>
          <a:off x="609597" y="1452368"/>
          <a:ext cx="7924805" cy="4038410"/>
        </p:xfrm>
        <a:graphic>
          <a:graphicData uri="http://schemas.openxmlformats.org/drawingml/2006/table">
            <a:tbl>
              <a:tblPr firstRow="1" firstCol="1" bandRow="1"/>
              <a:tblGrid>
                <a:gridCol w="528038">
                  <a:extLst>
                    <a:ext uri="{9D8B030D-6E8A-4147-A177-3AD203B41FA5}">
                      <a16:colId xmlns:a16="http://schemas.microsoft.com/office/drawing/2014/main" val="2458188494"/>
                    </a:ext>
                  </a:extLst>
                </a:gridCol>
                <a:gridCol w="528038">
                  <a:extLst>
                    <a:ext uri="{9D8B030D-6E8A-4147-A177-3AD203B41FA5}">
                      <a16:colId xmlns:a16="http://schemas.microsoft.com/office/drawing/2014/main" val="2732438053"/>
                    </a:ext>
                  </a:extLst>
                </a:gridCol>
                <a:gridCol w="528885">
                  <a:extLst>
                    <a:ext uri="{9D8B030D-6E8A-4147-A177-3AD203B41FA5}">
                      <a16:colId xmlns:a16="http://schemas.microsoft.com/office/drawing/2014/main" val="1120330324"/>
                    </a:ext>
                  </a:extLst>
                </a:gridCol>
                <a:gridCol w="528038">
                  <a:extLst>
                    <a:ext uri="{9D8B030D-6E8A-4147-A177-3AD203B41FA5}">
                      <a16:colId xmlns:a16="http://schemas.microsoft.com/office/drawing/2014/main" val="299769703"/>
                    </a:ext>
                  </a:extLst>
                </a:gridCol>
                <a:gridCol w="528038">
                  <a:extLst>
                    <a:ext uri="{9D8B030D-6E8A-4147-A177-3AD203B41FA5}">
                      <a16:colId xmlns:a16="http://schemas.microsoft.com/office/drawing/2014/main" val="1503363502"/>
                    </a:ext>
                  </a:extLst>
                </a:gridCol>
                <a:gridCol w="528885">
                  <a:extLst>
                    <a:ext uri="{9D8B030D-6E8A-4147-A177-3AD203B41FA5}">
                      <a16:colId xmlns:a16="http://schemas.microsoft.com/office/drawing/2014/main" val="1336825479"/>
                    </a:ext>
                  </a:extLst>
                </a:gridCol>
                <a:gridCol w="528038">
                  <a:extLst>
                    <a:ext uri="{9D8B030D-6E8A-4147-A177-3AD203B41FA5}">
                      <a16:colId xmlns:a16="http://schemas.microsoft.com/office/drawing/2014/main" val="104006091"/>
                    </a:ext>
                  </a:extLst>
                </a:gridCol>
                <a:gridCol w="528038">
                  <a:extLst>
                    <a:ext uri="{9D8B030D-6E8A-4147-A177-3AD203B41FA5}">
                      <a16:colId xmlns:a16="http://schemas.microsoft.com/office/drawing/2014/main" val="2766995875"/>
                    </a:ext>
                  </a:extLst>
                </a:gridCol>
                <a:gridCol w="528885">
                  <a:extLst>
                    <a:ext uri="{9D8B030D-6E8A-4147-A177-3AD203B41FA5}">
                      <a16:colId xmlns:a16="http://schemas.microsoft.com/office/drawing/2014/main" val="3765099264"/>
                    </a:ext>
                  </a:extLst>
                </a:gridCol>
                <a:gridCol w="528038">
                  <a:extLst>
                    <a:ext uri="{9D8B030D-6E8A-4147-A177-3AD203B41FA5}">
                      <a16:colId xmlns:a16="http://schemas.microsoft.com/office/drawing/2014/main" val="3174315360"/>
                    </a:ext>
                  </a:extLst>
                </a:gridCol>
                <a:gridCol w="528038">
                  <a:extLst>
                    <a:ext uri="{9D8B030D-6E8A-4147-A177-3AD203B41FA5}">
                      <a16:colId xmlns:a16="http://schemas.microsoft.com/office/drawing/2014/main" val="1426332976"/>
                    </a:ext>
                  </a:extLst>
                </a:gridCol>
                <a:gridCol w="528885">
                  <a:extLst>
                    <a:ext uri="{9D8B030D-6E8A-4147-A177-3AD203B41FA5}">
                      <a16:colId xmlns:a16="http://schemas.microsoft.com/office/drawing/2014/main" val="1641160806"/>
                    </a:ext>
                  </a:extLst>
                </a:gridCol>
                <a:gridCol w="528038">
                  <a:extLst>
                    <a:ext uri="{9D8B030D-6E8A-4147-A177-3AD203B41FA5}">
                      <a16:colId xmlns:a16="http://schemas.microsoft.com/office/drawing/2014/main" val="4031619396"/>
                    </a:ext>
                  </a:extLst>
                </a:gridCol>
                <a:gridCol w="528038">
                  <a:extLst>
                    <a:ext uri="{9D8B030D-6E8A-4147-A177-3AD203B41FA5}">
                      <a16:colId xmlns:a16="http://schemas.microsoft.com/office/drawing/2014/main" val="409669371"/>
                    </a:ext>
                  </a:extLst>
                </a:gridCol>
                <a:gridCol w="528885">
                  <a:extLst>
                    <a:ext uri="{9D8B030D-6E8A-4147-A177-3AD203B41FA5}">
                      <a16:colId xmlns:a16="http://schemas.microsoft.com/office/drawing/2014/main" val="344795671"/>
                    </a:ext>
                  </a:extLst>
                </a:gridCol>
              </a:tblGrid>
              <a:tr h="0">
                <a:tc gridSpan="7">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May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7">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June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1938870"/>
                  </a:ext>
                </a:extLst>
              </a:tr>
              <a:tr h="0">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999909"/>
                  </a:ext>
                </a:extLst>
              </a:tr>
              <a:tr h="0">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p>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482587"/>
                  </a:ext>
                </a:extLst>
              </a:tr>
              <a:tr h="0">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a:t>
                      </a: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701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0.35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5</a:t>
                      </a: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702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0.33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703406"/>
                  </a:ext>
                </a:extLst>
              </a:tr>
              <a:tr h="0">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16</a:t>
                      </a: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701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0.28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833344"/>
                  </a:ext>
                </a:extLst>
              </a:tr>
              <a:tr h="0">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a:t>
                      </a: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701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0.14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17</a:t>
                      </a: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702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0.09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132195"/>
                  </a:ext>
                </a:extLst>
              </a:tr>
              <a:tr h="0">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27</a:t>
                      </a: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701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0.13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28</a:t>
                      </a:r>
                    </a:p>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24</a:t>
                      </a: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702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0.14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27</a:t>
                      </a:r>
                    </a:p>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4762408"/>
                  </a:ext>
                </a:extLst>
              </a:tr>
            </a:tbl>
          </a:graphicData>
        </a:graphic>
      </p:graphicFrame>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Knowledge Check</a:t>
              </a:r>
            </a:p>
          </p:txBody>
        </p:sp>
      </p:grpSp>
      <p:sp>
        <p:nvSpPr>
          <p:cNvPr id="12" name="Oval 11">
            <a:extLst>
              <a:ext uri="{FF2B5EF4-FFF2-40B4-BE49-F238E27FC236}">
                <a16:creationId xmlns:a16="http://schemas.microsoft.com/office/drawing/2014/main" id="{4ED25410-B5D2-431A-9CF0-D988E226B1B2}"/>
              </a:ext>
            </a:extLst>
          </p:cNvPr>
          <p:cNvSpPr/>
          <p:nvPr/>
        </p:nvSpPr>
        <p:spPr>
          <a:xfrm>
            <a:off x="1066800" y="43434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9844E9B-5653-4BD8-9442-3D22096A3D2B}"/>
              </a:ext>
            </a:extLst>
          </p:cNvPr>
          <p:cNvSpPr/>
          <p:nvPr/>
        </p:nvSpPr>
        <p:spPr>
          <a:xfrm>
            <a:off x="5257800" y="4343400"/>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68A55F8-34BC-48B4-8FA2-8A75A2866843}"/>
              </a:ext>
            </a:extLst>
          </p:cNvPr>
          <p:cNvSpPr/>
          <p:nvPr/>
        </p:nvSpPr>
        <p:spPr>
          <a:xfrm>
            <a:off x="1066800" y="5253232"/>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7A662A2-46F6-4A83-BBC6-66D653418A40}"/>
              </a:ext>
            </a:extLst>
          </p:cNvPr>
          <p:cNvSpPr/>
          <p:nvPr/>
        </p:nvSpPr>
        <p:spPr>
          <a:xfrm>
            <a:off x="5266509" y="5219605"/>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0EBB409-03EB-4523-A215-00871B560A1F}"/>
              </a:ext>
            </a:extLst>
          </p:cNvPr>
          <p:cNvSpPr txBox="1"/>
          <p:nvPr/>
        </p:nvSpPr>
        <p:spPr>
          <a:xfrm>
            <a:off x="5834743" y="4383396"/>
            <a:ext cx="2650277" cy="369332"/>
          </a:xfrm>
          <a:prstGeom prst="rect">
            <a:avLst/>
          </a:prstGeom>
          <a:noFill/>
        </p:spPr>
        <p:txBody>
          <a:bodyPr wrap="none" rtlCol="0">
            <a:spAutoFit/>
          </a:bodyPr>
          <a:lstStyle/>
          <a:p>
            <a:r>
              <a:rPr lang="en-US" b="1" dirty="0">
                <a:solidFill>
                  <a:srgbClr val="FF0000"/>
                </a:solidFill>
              </a:rPr>
              <a:t>Daily average = 0.12 mg/L</a:t>
            </a:r>
          </a:p>
        </p:txBody>
      </p:sp>
      <p:sp>
        <p:nvSpPr>
          <p:cNvPr id="11" name="TextBox 10">
            <a:extLst>
              <a:ext uri="{FF2B5EF4-FFF2-40B4-BE49-F238E27FC236}">
                <a16:creationId xmlns:a16="http://schemas.microsoft.com/office/drawing/2014/main" id="{62A4AE76-6D4E-47A2-B659-1840A2572B8A}"/>
              </a:ext>
            </a:extLst>
          </p:cNvPr>
          <p:cNvSpPr txBox="1"/>
          <p:nvPr/>
        </p:nvSpPr>
        <p:spPr>
          <a:xfrm>
            <a:off x="152400" y="6400800"/>
            <a:ext cx="989373" cy="369332"/>
          </a:xfrm>
          <a:prstGeom prst="rect">
            <a:avLst/>
          </a:prstGeom>
          <a:noFill/>
        </p:spPr>
        <p:txBody>
          <a:bodyPr wrap="none" rtlCol="0">
            <a:spAutoFit/>
          </a:bodyPr>
          <a:lstStyle/>
          <a:p>
            <a:r>
              <a:rPr lang="en-US" dirty="0"/>
              <a:t>WB 3-11</a:t>
            </a:r>
          </a:p>
        </p:txBody>
      </p:sp>
      <p:sp>
        <p:nvSpPr>
          <p:cNvPr id="2" name="Slide Number Placeholder 1">
            <a:extLst>
              <a:ext uri="{FF2B5EF4-FFF2-40B4-BE49-F238E27FC236}">
                <a16:creationId xmlns:a16="http://schemas.microsoft.com/office/drawing/2014/main" id="{6AD9693C-D666-48B8-AA39-4558AD0D3E98}"/>
              </a:ext>
            </a:extLst>
          </p:cNvPr>
          <p:cNvSpPr>
            <a:spLocks noGrp="1"/>
          </p:cNvSpPr>
          <p:nvPr>
            <p:ph type="sldNum" sz="quarter" idx="12"/>
          </p:nvPr>
        </p:nvSpPr>
        <p:spPr/>
        <p:txBody>
          <a:bodyPr/>
          <a:lstStyle/>
          <a:p>
            <a:fld id="{D3CE0BA4-C8AD-4C47-B3C9-6FCB9575FCF8}" type="slidenum">
              <a:rPr lang="en-US" altLang="en-US" smtClean="0"/>
              <a:pPr/>
              <a:t>37</a:t>
            </a:fld>
            <a:endParaRPr lang="en-US" altLang="en-US"/>
          </a:p>
        </p:txBody>
      </p:sp>
    </p:spTree>
    <p:custDataLst>
      <p:tags r:id="rId1"/>
    </p:custDataLst>
    <p:extLst>
      <p:ext uri="{BB962C8B-B14F-4D97-AF65-F5344CB8AC3E}">
        <p14:creationId xmlns:p14="http://schemas.microsoft.com/office/powerpoint/2010/main" val="129776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500"/>
                                        <p:tgtEl>
                                          <p:spTgt spid="1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21" presetClass="entr" presetSubtype="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Knowledge Check</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6264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System #3: High Hopes Academy</a:t>
            </a:r>
            <a:endParaRPr lang="en-US" sz="2400" dirty="0"/>
          </a:p>
          <a:p>
            <a:pPr marL="457200" indent="-457200">
              <a:buFont typeface="+mj-lt"/>
              <a:buAutoNum type="arabicPeriod" startAt="8"/>
            </a:pPr>
            <a:r>
              <a:rPr lang="en-US" sz="2400" dirty="0"/>
              <a:t>Has High Hopes incurred one (or more) treatment technique violation(s)? Why or why not?</a:t>
            </a:r>
          </a:p>
          <a:p>
            <a:pPr marL="0" indent="0">
              <a:buNone/>
            </a:pPr>
            <a:endParaRPr lang="en-US" sz="2400" b="1" dirty="0"/>
          </a:p>
          <a:p>
            <a:pPr marL="0" indent="0">
              <a:buNone/>
            </a:pPr>
            <a:endParaRPr lang="en-US" sz="2400" b="1" dirty="0"/>
          </a:p>
          <a:p>
            <a:pPr marL="0" indent="0">
              <a:buNone/>
            </a:pPr>
            <a:endParaRPr lang="en-US" sz="2400" b="1" dirty="0"/>
          </a:p>
          <a:p>
            <a:pPr marL="457200" indent="-457200">
              <a:buFont typeface="+mj-lt"/>
              <a:buAutoNum type="arabicPeriod" startAt="9"/>
            </a:pPr>
            <a:r>
              <a:rPr lang="en-US" sz="2400" dirty="0"/>
              <a:t>Have they incurred any monitoring violations? Why or why not?</a:t>
            </a:r>
          </a:p>
          <a:p>
            <a:pPr marL="0" indent="0">
              <a:buNone/>
            </a:pPr>
            <a:endParaRPr lang="en-US" sz="2400" dirty="0"/>
          </a:p>
        </p:txBody>
      </p:sp>
      <p:sp>
        <p:nvSpPr>
          <p:cNvPr id="9" name="Rectangle 8">
            <a:extLst>
              <a:ext uri="{FF2B5EF4-FFF2-40B4-BE49-F238E27FC236}">
                <a16:creationId xmlns:a16="http://schemas.microsoft.com/office/drawing/2014/main" id="{3BCB8312-102B-44EA-9241-EF30987C3FCC}"/>
              </a:ext>
            </a:extLst>
          </p:cNvPr>
          <p:cNvSpPr/>
          <p:nvPr/>
        </p:nvSpPr>
        <p:spPr>
          <a:xfrm>
            <a:off x="135731" y="4191000"/>
            <a:ext cx="8872538" cy="2385461"/>
          </a:xfrm>
          <a:prstGeom prst="rect">
            <a:avLst/>
          </a:prstGeom>
        </p:spPr>
        <p:txBody>
          <a:bodyPr wrap="square">
            <a:spAutoFit/>
          </a:bodyPr>
          <a:lstStyle/>
          <a:p>
            <a:pPr marR="0">
              <a:lnSpc>
                <a:spcPct val="107000"/>
              </a:lnSpc>
              <a:spcBef>
                <a:spcPts val="0"/>
              </a:spcBef>
              <a:spcAft>
                <a:spcPts val="800"/>
              </a:spcAft>
            </a:pPr>
            <a:r>
              <a:rPr lang="en-US" sz="2400" b="1" dirty="0">
                <a:solidFill>
                  <a:srgbClr val="FF0000"/>
                </a:solidFill>
                <a:ea typeface="Calibri" panose="020F0502020204030204" pitchFamily="34" charset="0"/>
                <a:cs typeface="Times New Roman" panose="02020603050405020304" pitchFamily="18" charset="0"/>
              </a:rPr>
              <a:t>Yes – they have 3 monitoring violations:</a:t>
            </a:r>
            <a:endParaRPr lang="en-US" sz="2400" dirty="0">
              <a:solidFill>
                <a:srgbClr val="FF000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200" b="1" dirty="0">
                <a:solidFill>
                  <a:srgbClr val="FF0000"/>
                </a:solidFill>
                <a:ea typeface="Calibri" panose="020F0502020204030204" pitchFamily="34" charset="0"/>
                <a:cs typeface="Times New Roman" panose="02020603050405020304" pitchFamily="18" charset="0"/>
              </a:rPr>
              <a:t>They did not collect at least one sample every week (missing June 9-15)</a:t>
            </a:r>
          </a:p>
          <a:p>
            <a:pPr marL="342900" marR="0" lvl="0" indent="-342900">
              <a:lnSpc>
                <a:spcPct val="107000"/>
              </a:lnSpc>
              <a:spcBef>
                <a:spcPts val="0"/>
              </a:spcBef>
              <a:spcAft>
                <a:spcPts val="0"/>
              </a:spcAft>
              <a:buFont typeface="+mj-lt"/>
              <a:buAutoNum type="arabicPeriod"/>
            </a:pPr>
            <a:r>
              <a:rPr lang="en-US" sz="2200" b="1" dirty="0">
                <a:solidFill>
                  <a:srgbClr val="FF0000"/>
                </a:solidFill>
                <a:ea typeface="Calibri" panose="020F0502020204030204" pitchFamily="34" charset="0"/>
                <a:cs typeface="Times New Roman" panose="02020603050405020304" pitchFamily="18" charset="0"/>
              </a:rPr>
              <a:t>They did not collect at least 4 samples per month (the 2 on June 17 are one daily average)</a:t>
            </a:r>
            <a:endParaRPr lang="en-US" sz="2200" dirty="0">
              <a:solidFill>
                <a:srgbClr val="FF000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200" b="1" dirty="0">
                <a:solidFill>
                  <a:srgbClr val="FF0000"/>
                </a:solidFill>
                <a:ea typeface="Calibri" panose="020F0502020204030204" pitchFamily="34" charset="0"/>
                <a:cs typeface="Times New Roman" panose="02020603050405020304" pitchFamily="18" charset="0"/>
              </a:rPr>
              <a:t>They did not collect a sample at location 701 in June after the low result on May 20</a:t>
            </a:r>
            <a:endParaRPr lang="en-US" sz="2200" dirty="0">
              <a:solidFill>
                <a:srgbClr val="FF0000"/>
              </a:solidFill>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2065775-EE08-44F8-9D5D-7CC484CAC228}"/>
              </a:ext>
            </a:extLst>
          </p:cNvPr>
          <p:cNvSpPr/>
          <p:nvPr/>
        </p:nvSpPr>
        <p:spPr>
          <a:xfrm>
            <a:off x="695953" y="2495371"/>
            <a:ext cx="7881938" cy="1200329"/>
          </a:xfrm>
          <a:prstGeom prst="rect">
            <a:avLst/>
          </a:prstGeom>
        </p:spPr>
        <p:txBody>
          <a:bodyPr wrap="square">
            <a:spAutoFit/>
          </a:bodyPr>
          <a:lstStyle/>
          <a:p>
            <a:r>
              <a:rPr lang="en-US" sz="2400" b="1" dirty="0">
                <a:solidFill>
                  <a:srgbClr val="FF0000"/>
                </a:solidFill>
                <a:ea typeface="Calibri" panose="020F0502020204030204" pitchFamily="34" charset="0"/>
                <a:cs typeface="Times New Roman" panose="02020603050405020304" pitchFamily="18" charset="0"/>
              </a:rPr>
              <a:t>Yes – more than 1 low result per month in 2 consecutive months is a violation. They have 2 low results in May and 2 in June.</a:t>
            </a:r>
            <a:endParaRPr lang="en-US" sz="3200" dirty="0">
              <a:solidFill>
                <a:srgbClr val="FF0000"/>
              </a:solidFill>
            </a:endParaRPr>
          </a:p>
        </p:txBody>
      </p:sp>
      <p:sp>
        <p:nvSpPr>
          <p:cNvPr id="11" name="TextBox 10">
            <a:extLst>
              <a:ext uri="{FF2B5EF4-FFF2-40B4-BE49-F238E27FC236}">
                <a16:creationId xmlns:a16="http://schemas.microsoft.com/office/drawing/2014/main" id="{585074B8-852C-4CF2-A623-EDA4DD367526}"/>
              </a:ext>
            </a:extLst>
          </p:cNvPr>
          <p:cNvSpPr txBox="1"/>
          <p:nvPr/>
        </p:nvSpPr>
        <p:spPr>
          <a:xfrm>
            <a:off x="152400" y="6400800"/>
            <a:ext cx="989373" cy="369332"/>
          </a:xfrm>
          <a:prstGeom prst="rect">
            <a:avLst/>
          </a:prstGeom>
          <a:noFill/>
        </p:spPr>
        <p:txBody>
          <a:bodyPr wrap="none" rtlCol="0">
            <a:spAutoFit/>
          </a:bodyPr>
          <a:lstStyle/>
          <a:p>
            <a:r>
              <a:rPr lang="en-US" dirty="0"/>
              <a:t>WB 3-11</a:t>
            </a:r>
          </a:p>
        </p:txBody>
      </p:sp>
      <p:sp>
        <p:nvSpPr>
          <p:cNvPr id="2" name="Slide Number Placeholder 1">
            <a:extLst>
              <a:ext uri="{FF2B5EF4-FFF2-40B4-BE49-F238E27FC236}">
                <a16:creationId xmlns:a16="http://schemas.microsoft.com/office/drawing/2014/main" id="{0615142A-BB61-4476-9591-334346A52368}"/>
              </a:ext>
            </a:extLst>
          </p:cNvPr>
          <p:cNvSpPr>
            <a:spLocks noGrp="1"/>
          </p:cNvSpPr>
          <p:nvPr>
            <p:ph type="sldNum" sz="quarter" idx="12"/>
          </p:nvPr>
        </p:nvSpPr>
        <p:spPr/>
        <p:txBody>
          <a:bodyPr/>
          <a:lstStyle/>
          <a:p>
            <a:fld id="{D3CE0BA4-C8AD-4C47-B3C9-6FCB9575FCF8}" type="slidenum">
              <a:rPr lang="en-US" altLang="en-US" smtClean="0"/>
              <a:pPr/>
              <a:t>38</a:t>
            </a:fld>
            <a:endParaRPr lang="en-US" altLang="en-US"/>
          </a:p>
        </p:txBody>
      </p:sp>
    </p:spTree>
    <p:custDataLst>
      <p:tags r:id="rId1"/>
    </p:custDataLst>
    <p:extLst>
      <p:ext uri="{BB962C8B-B14F-4D97-AF65-F5344CB8AC3E}">
        <p14:creationId xmlns:p14="http://schemas.microsoft.com/office/powerpoint/2010/main" val="87422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Key Points – Compliance  </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Aft>
                <a:spcPts val="600"/>
              </a:spcAft>
              <a:defRPr/>
            </a:pPr>
            <a:r>
              <a:rPr lang="en-US" sz="2800" dirty="0"/>
              <a:t>Compliance with the DRR treatment technique is determined based on source type and number of samples per month</a:t>
            </a:r>
          </a:p>
          <a:p>
            <a:pPr lvl="1" eaLnBrk="1" hangingPunct="1">
              <a:spcAft>
                <a:spcPts val="600"/>
              </a:spcAft>
              <a:defRPr/>
            </a:pPr>
            <a:r>
              <a:rPr lang="en-US" sz="2600" dirty="0"/>
              <a:t>GW collecting &lt; 40 samples per month: no more than 1 sample less than 0.2 mg/L in 2 consecutive months</a:t>
            </a:r>
          </a:p>
          <a:p>
            <a:pPr lvl="1" eaLnBrk="1" hangingPunct="1">
              <a:spcAft>
                <a:spcPts val="600"/>
              </a:spcAft>
              <a:defRPr/>
            </a:pPr>
            <a:r>
              <a:rPr lang="en-US" sz="2600" dirty="0"/>
              <a:t>GW collecting ≥40 sample per month: no more than 5% of samples less than 0.2 mg/L in 2 </a:t>
            </a:r>
            <a:r>
              <a:rPr lang="en-US" sz="2600" dirty="0" err="1"/>
              <a:t>consec</a:t>
            </a:r>
            <a:r>
              <a:rPr lang="en-US" sz="2600" dirty="0"/>
              <a:t>. months</a:t>
            </a:r>
          </a:p>
          <a:p>
            <a:pPr lvl="1" eaLnBrk="1" hangingPunct="1">
              <a:spcAft>
                <a:spcPts val="600"/>
              </a:spcAft>
              <a:defRPr/>
            </a:pPr>
            <a:r>
              <a:rPr lang="en-US" sz="2600" dirty="0"/>
              <a:t>SW (any number of samples per month): no more than 5% of samples less than 0.2 mg/L in 2 </a:t>
            </a:r>
            <a:r>
              <a:rPr lang="en-US" sz="2600" dirty="0" err="1"/>
              <a:t>consec</a:t>
            </a:r>
            <a:r>
              <a:rPr lang="en-US" sz="2600" dirty="0"/>
              <a:t>. months</a:t>
            </a:r>
          </a:p>
          <a:p>
            <a:pPr eaLnBrk="1" hangingPunct="1">
              <a:spcAft>
                <a:spcPts val="600"/>
              </a:spcAft>
              <a:defRPr/>
            </a:pPr>
            <a:endParaRPr lang="en-US" sz="2400" dirty="0"/>
          </a:p>
          <a:p>
            <a:pPr lvl="1" eaLnBrk="1" hangingPunct="1">
              <a:spcAft>
                <a:spcPts val="600"/>
              </a:spcAft>
              <a:defRPr/>
            </a:pPr>
            <a:endParaRPr lang="en-US" sz="2400" dirty="0"/>
          </a:p>
          <a:p>
            <a:pPr marL="0" indent="0" eaLnBrk="1" hangingPunct="1">
              <a:spcAft>
                <a:spcPts val="600"/>
              </a:spcAft>
              <a:buNone/>
              <a:defRPr/>
            </a:pPr>
            <a:endParaRPr lang="en-US" sz="2800" dirty="0"/>
          </a:p>
        </p:txBody>
      </p:sp>
      <p:sp>
        <p:nvSpPr>
          <p:cNvPr id="8" name="TextBox 7">
            <a:extLst>
              <a:ext uri="{FF2B5EF4-FFF2-40B4-BE49-F238E27FC236}">
                <a16:creationId xmlns:a16="http://schemas.microsoft.com/office/drawing/2014/main" id="{78C2DDE3-C2FB-4313-9810-15E7ABB3082C}"/>
              </a:ext>
            </a:extLst>
          </p:cNvPr>
          <p:cNvSpPr txBox="1"/>
          <p:nvPr/>
        </p:nvSpPr>
        <p:spPr>
          <a:xfrm>
            <a:off x="152400" y="6400800"/>
            <a:ext cx="989373" cy="369332"/>
          </a:xfrm>
          <a:prstGeom prst="rect">
            <a:avLst/>
          </a:prstGeom>
          <a:noFill/>
        </p:spPr>
        <p:txBody>
          <a:bodyPr wrap="none" rtlCol="0">
            <a:spAutoFit/>
          </a:bodyPr>
          <a:lstStyle/>
          <a:p>
            <a:r>
              <a:rPr lang="en-US" dirty="0"/>
              <a:t>WB 3-12</a:t>
            </a:r>
          </a:p>
        </p:txBody>
      </p:sp>
      <p:sp>
        <p:nvSpPr>
          <p:cNvPr id="2" name="Slide Number Placeholder 1">
            <a:extLst>
              <a:ext uri="{FF2B5EF4-FFF2-40B4-BE49-F238E27FC236}">
                <a16:creationId xmlns:a16="http://schemas.microsoft.com/office/drawing/2014/main" id="{6BA221DA-45DB-4BD1-A791-E032A1C83C44}"/>
              </a:ext>
            </a:extLst>
          </p:cNvPr>
          <p:cNvSpPr>
            <a:spLocks noGrp="1"/>
          </p:cNvSpPr>
          <p:nvPr>
            <p:ph type="sldNum" sz="quarter" idx="12"/>
          </p:nvPr>
        </p:nvSpPr>
        <p:spPr/>
        <p:txBody>
          <a:bodyPr/>
          <a:lstStyle/>
          <a:p>
            <a:fld id="{D3CE0BA4-C8AD-4C47-B3C9-6FCB9575FCF8}" type="slidenum">
              <a:rPr lang="en-US" altLang="en-US" smtClean="0"/>
              <a:pPr/>
              <a:t>39</a:t>
            </a:fld>
            <a:endParaRPr lang="en-US" altLang="en-US"/>
          </a:p>
        </p:txBody>
      </p:sp>
    </p:spTree>
    <p:extLst>
      <p:ext uri="{BB962C8B-B14F-4D97-AF65-F5344CB8AC3E}">
        <p14:creationId xmlns:p14="http://schemas.microsoft.com/office/powerpoint/2010/main" val="95736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Compliance: GW &lt;40 per month</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381000" y="1219200"/>
            <a:ext cx="83058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u="sng" dirty="0"/>
              <a:t>Compliance for GW systems with &lt;40 per month</a:t>
            </a:r>
          </a:p>
          <a:p>
            <a:pPr eaLnBrk="1" hangingPunct="1">
              <a:spcAft>
                <a:spcPts val="600"/>
              </a:spcAft>
              <a:defRPr/>
            </a:pPr>
            <a:r>
              <a:rPr lang="en-US" sz="2400" dirty="0"/>
              <a:t>If no more than 1 sample per month is less than the minimum for 2 consecutive months, the system is in compliance</a:t>
            </a:r>
          </a:p>
          <a:p>
            <a:pPr eaLnBrk="1" hangingPunct="1">
              <a:spcAft>
                <a:spcPts val="600"/>
              </a:spcAft>
              <a:defRPr/>
            </a:pPr>
            <a:r>
              <a:rPr lang="en-US" sz="2400" dirty="0"/>
              <a:t>NOTE: this is for </a:t>
            </a:r>
            <a:r>
              <a:rPr lang="en-US" sz="2400" b="1" dirty="0"/>
              <a:t>GW only</a:t>
            </a:r>
          </a:p>
          <a:p>
            <a:pPr marL="0" indent="0" eaLnBrk="1" hangingPunct="1">
              <a:spcAft>
                <a:spcPts val="600"/>
              </a:spcAft>
              <a:buNone/>
              <a:defRPr/>
            </a:pPr>
            <a:r>
              <a:rPr lang="en-US" sz="2400" b="1" dirty="0"/>
              <a:t>Example:</a:t>
            </a:r>
            <a:r>
              <a:rPr lang="en-US" sz="2400" dirty="0"/>
              <a:t> A GW system that collects 20 sample per month</a:t>
            </a:r>
          </a:p>
          <a:p>
            <a:pPr marL="0" indent="0" eaLnBrk="1" hangingPunct="1">
              <a:spcAft>
                <a:spcPts val="600"/>
              </a:spcAft>
              <a:buNone/>
              <a:defRPr/>
            </a:pPr>
            <a:r>
              <a:rPr lang="en-US" sz="2400" dirty="0"/>
              <a:t>If 1 sample (or fewer) is less than 0.2 mg/L during 2 consecutive months, they are still in compliance.</a:t>
            </a:r>
          </a:p>
          <a:p>
            <a:pPr marL="0" indent="0" eaLnBrk="1" hangingPunct="1">
              <a:spcAft>
                <a:spcPts val="600"/>
              </a:spcAft>
              <a:buNone/>
              <a:defRPr/>
            </a:pPr>
            <a:r>
              <a:rPr lang="en-US" sz="2400" dirty="0"/>
              <a:t>If 2 samples (or more) are less than 0.2 mg/L during 2 consecutive months, they are not in compliance.</a:t>
            </a:r>
          </a:p>
          <a:p>
            <a:pPr marL="0" indent="0" eaLnBrk="1" hangingPunct="1">
              <a:spcAft>
                <a:spcPts val="600"/>
              </a:spcAft>
              <a:buNone/>
              <a:defRPr/>
            </a:pPr>
            <a:endParaRPr lang="en-US" sz="2400" dirty="0"/>
          </a:p>
          <a:p>
            <a:pPr marL="0" indent="0" eaLnBrk="1" hangingPunct="1">
              <a:spcAft>
                <a:spcPts val="600"/>
              </a:spcAft>
              <a:buNone/>
              <a:defRPr/>
            </a:pPr>
            <a:endParaRPr lang="en-US" sz="2800" dirty="0"/>
          </a:p>
        </p:txBody>
      </p:sp>
      <p:sp>
        <p:nvSpPr>
          <p:cNvPr id="8" name="TextBox 7">
            <a:extLst>
              <a:ext uri="{FF2B5EF4-FFF2-40B4-BE49-F238E27FC236}">
                <a16:creationId xmlns:a16="http://schemas.microsoft.com/office/drawing/2014/main" id="{1F4024E5-B651-4605-A914-E1D6546C64D5}"/>
              </a:ext>
            </a:extLst>
          </p:cNvPr>
          <p:cNvSpPr txBox="1"/>
          <p:nvPr/>
        </p:nvSpPr>
        <p:spPr>
          <a:xfrm>
            <a:off x="152400" y="6400800"/>
            <a:ext cx="872355" cy="369332"/>
          </a:xfrm>
          <a:prstGeom prst="rect">
            <a:avLst/>
          </a:prstGeom>
          <a:noFill/>
        </p:spPr>
        <p:txBody>
          <a:bodyPr wrap="none" rtlCol="0">
            <a:spAutoFit/>
          </a:bodyPr>
          <a:lstStyle/>
          <a:p>
            <a:r>
              <a:rPr lang="en-US" dirty="0"/>
              <a:t>WB 3-1</a:t>
            </a:r>
          </a:p>
        </p:txBody>
      </p:sp>
      <p:sp>
        <p:nvSpPr>
          <p:cNvPr id="2" name="Slide Number Placeholder 1">
            <a:extLst>
              <a:ext uri="{FF2B5EF4-FFF2-40B4-BE49-F238E27FC236}">
                <a16:creationId xmlns:a16="http://schemas.microsoft.com/office/drawing/2014/main" id="{F9C7C5C0-511D-4B72-B7C6-34659E520587}"/>
              </a:ext>
            </a:extLst>
          </p:cNvPr>
          <p:cNvSpPr>
            <a:spLocks noGrp="1"/>
          </p:cNvSpPr>
          <p:nvPr>
            <p:ph type="sldNum" sz="quarter" idx="12"/>
          </p:nvPr>
        </p:nvSpPr>
        <p:spPr/>
        <p:txBody>
          <a:bodyPr/>
          <a:lstStyle/>
          <a:p>
            <a:fld id="{D3CE0BA4-C8AD-4C47-B3C9-6FCB9575FCF8}" type="slidenum">
              <a:rPr lang="en-US" altLang="en-US" smtClean="0"/>
              <a:pPr/>
              <a:t>4</a:t>
            </a:fld>
            <a:endParaRPr lang="en-US" altLang="en-US"/>
          </a:p>
        </p:txBody>
      </p:sp>
      <p:sp>
        <p:nvSpPr>
          <p:cNvPr id="3" name="TextBox 2">
            <a:extLst>
              <a:ext uri="{FF2B5EF4-FFF2-40B4-BE49-F238E27FC236}">
                <a16:creationId xmlns:a16="http://schemas.microsoft.com/office/drawing/2014/main" id="{D4FB948C-E7F9-4C70-B7BF-0196B10A4F79}"/>
              </a:ext>
            </a:extLst>
          </p:cNvPr>
          <p:cNvSpPr txBox="1"/>
          <p:nvPr/>
        </p:nvSpPr>
        <p:spPr>
          <a:xfrm>
            <a:off x="1746842" y="5552522"/>
            <a:ext cx="4084271"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i="1" u="sng" dirty="0"/>
              <a:t>Any</a:t>
            </a:r>
            <a:r>
              <a:rPr lang="en-US" sz="2400" dirty="0"/>
              <a:t> sites – does </a:t>
            </a:r>
            <a:r>
              <a:rPr lang="en-US" sz="2400" u="sng" dirty="0"/>
              <a:t>not</a:t>
            </a:r>
            <a:r>
              <a:rPr lang="en-US" sz="2400" dirty="0"/>
              <a:t> need to be the same sites in consecutive months that are low</a:t>
            </a:r>
          </a:p>
        </p:txBody>
      </p:sp>
      <p:cxnSp>
        <p:nvCxnSpPr>
          <p:cNvPr id="5" name="Straight Connector 4">
            <a:extLst>
              <a:ext uri="{FF2B5EF4-FFF2-40B4-BE49-F238E27FC236}">
                <a16:creationId xmlns:a16="http://schemas.microsoft.com/office/drawing/2014/main" id="{5CE08A3C-6B7D-42F7-BFFD-F2708F9785F5}"/>
              </a:ext>
            </a:extLst>
          </p:cNvPr>
          <p:cNvCxnSpPr>
            <a:cxnSpLocks/>
          </p:cNvCxnSpPr>
          <p:nvPr/>
        </p:nvCxnSpPr>
        <p:spPr>
          <a:xfrm>
            <a:off x="761948" y="5029200"/>
            <a:ext cx="6324652" cy="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5214A746-13C0-4B6D-A0F3-E3B8C885FADE}"/>
              </a:ext>
            </a:extLst>
          </p:cNvPr>
          <p:cNvCxnSpPr>
            <a:cxnSpLocks/>
          </p:cNvCxnSpPr>
          <p:nvPr/>
        </p:nvCxnSpPr>
        <p:spPr>
          <a:xfrm>
            <a:off x="457200" y="5410200"/>
            <a:ext cx="2438400" cy="0"/>
          </a:xfrm>
          <a:prstGeom prst="line">
            <a:avLst/>
          </a:prstGeom>
          <a:ln w="38100"/>
        </p:spPr>
        <p:style>
          <a:lnRef idx="1">
            <a:schemeClr val="accent6"/>
          </a:lnRef>
          <a:fillRef idx="0">
            <a:schemeClr val="accent6"/>
          </a:fillRef>
          <a:effectRef idx="0">
            <a:schemeClr val="accent6"/>
          </a:effectRef>
          <a:fontRef idx="minor">
            <a:schemeClr val="tx1"/>
          </a:fontRef>
        </p:style>
      </p:cxnSp>
    </p:spTree>
    <p:custDataLst>
      <p:tags r:id="rId1"/>
    </p:custDataLst>
    <p:extLst>
      <p:ext uri="{BB962C8B-B14F-4D97-AF65-F5344CB8AC3E}">
        <p14:creationId xmlns:p14="http://schemas.microsoft.com/office/powerpoint/2010/main" val="10928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500"/>
                                        <p:tgtEl>
                                          <p:spTgt spid="7">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Key Points – Compliance  </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Aft>
                <a:spcPts val="600"/>
              </a:spcAft>
              <a:defRPr/>
            </a:pPr>
            <a:r>
              <a:rPr lang="en-US" sz="2800" dirty="0"/>
              <a:t>Compliance determination is based on the number of samples in the DRR SSP</a:t>
            </a:r>
          </a:p>
          <a:p>
            <a:pPr eaLnBrk="1" hangingPunct="1">
              <a:spcAft>
                <a:spcPts val="600"/>
              </a:spcAft>
              <a:defRPr/>
            </a:pPr>
            <a:r>
              <a:rPr lang="en-US" sz="2800" dirty="0"/>
              <a:t>For systems required to report both free and total chlorine, compliance is based on the higher result</a:t>
            </a:r>
          </a:p>
          <a:p>
            <a:pPr eaLnBrk="1" hangingPunct="1">
              <a:spcAft>
                <a:spcPts val="600"/>
              </a:spcAft>
              <a:defRPr/>
            </a:pPr>
            <a:r>
              <a:rPr lang="en-US" sz="2800" dirty="0"/>
              <a:t>TT violations occur when a system fails to maintain the minimum residual in the required number of samples for 2 consecutive months</a:t>
            </a:r>
          </a:p>
          <a:p>
            <a:pPr lvl="1" eaLnBrk="1" hangingPunct="1">
              <a:spcAft>
                <a:spcPts val="600"/>
              </a:spcAft>
              <a:defRPr/>
            </a:pPr>
            <a:r>
              <a:rPr lang="en-US" sz="2600" dirty="0"/>
              <a:t>GW &lt;40/month: 2 or more samples per month</a:t>
            </a:r>
          </a:p>
          <a:p>
            <a:pPr lvl="1" eaLnBrk="1" hangingPunct="1">
              <a:spcAft>
                <a:spcPts val="600"/>
              </a:spcAft>
              <a:defRPr/>
            </a:pPr>
            <a:r>
              <a:rPr lang="en-US" sz="2600" dirty="0"/>
              <a:t>GW ≥40/month and any SW/GUDI: more than 5% of monthly samples</a:t>
            </a:r>
          </a:p>
          <a:p>
            <a:pPr eaLnBrk="1" hangingPunct="1">
              <a:spcAft>
                <a:spcPts val="600"/>
              </a:spcAft>
              <a:defRPr/>
            </a:pPr>
            <a:endParaRPr lang="en-US" sz="2400" dirty="0"/>
          </a:p>
          <a:p>
            <a:pPr lvl="1" eaLnBrk="1" hangingPunct="1">
              <a:spcAft>
                <a:spcPts val="600"/>
              </a:spcAft>
              <a:defRPr/>
            </a:pPr>
            <a:endParaRPr lang="en-US" sz="2400" dirty="0"/>
          </a:p>
          <a:p>
            <a:pPr marL="0" indent="0" eaLnBrk="1" hangingPunct="1">
              <a:spcAft>
                <a:spcPts val="600"/>
              </a:spcAft>
              <a:buNone/>
              <a:defRPr/>
            </a:pPr>
            <a:endParaRPr lang="en-US" sz="2800" dirty="0"/>
          </a:p>
        </p:txBody>
      </p:sp>
      <p:sp>
        <p:nvSpPr>
          <p:cNvPr id="8" name="TextBox 7">
            <a:extLst>
              <a:ext uri="{FF2B5EF4-FFF2-40B4-BE49-F238E27FC236}">
                <a16:creationId xmlns:a16="http://schemas.microsoft.com/office/drawing/2014/main" id="{02985927-928E-4C5D-942E-805AC63ADC2E}"/>
              </a:ext>
            </a:extLst>
          </p:cNvPr>
          <p:cNvSpPr txBox="1"/>
          <p:nvPr/>
        </p:nvSpPr>
        <p:spPr>
          <a:xfrm>
            <a:off x="152400" y="6400800"/>
            <a:ext cx="989373" cy="369332"/>
          </a:xfrm>
          <a:prstGeom prst="rect">
            <a:avLst/>
          </a:prstGeom>
          <a:noFill/>
        </p:spPr>
        <p:txBody>
          <a:bodyPr wrap="none" rtlCol="0">
            <a:spAutoFit/>
          </a:bodyPr>
          <a:lstStyle/>
          <a:p>
            <a:r>
              <a:rPr lang="en-US" dirty="0"/>
              <a:t>WB 3-12</a:t>
            </a:r>
          </a:p>
        </p:txBody>
      </p:sp>
      <p:sp>
        <p:nvSpPr>
          <p:cNvPr id="2" name="Slide Number Placeholder 1">
            <a:extLst>
              <a:ext uri="{FF2B5EF4-FFF2-40B4-BE49-F238E27FC236}">
                <a16:creationId xmlns:a16="http://schemas.microsoft.com/office/drawing/2014/main" id="{ECC4A3EA-9A0E-4BB7-A3ED-36A63F67BABB}"/>
              </a:ext>
            </a:extLst>
          </p:cNvPr>
          <p:cNvSpPr>
            <a:spLocks noGrp="1"/>
          </p:cNvSpPr>
          <p:nvPr>
            <p:ph type="sldNum" sz="quarter" idx="12"/>
          </p:nvPr>
        </p:nvSpPr>
        <p:spPr/>
        <p:txBody>
          <a:bodyPr/>
          <a:lstStyle/>
          <a:p>
            <a:fld id="{D3CE0BA4-C8AD-4C47-B3C9-6FCB9575FCF8}" type="slidenum">
              <a:rPr lang="en-US" altLang="en-US" smtClean="0"/>
              <a:pPr/>
              <a:t>40</a:t>
            </a:fld>
            <a:endParaRPr lang="en-US" altLang="en-US"/>
          </a:p>
        </p:txBody>
      </p:sp>
    </p:spTree>
    <p:extLst>
      <p:ext uri="{BB962C8B-B14F-4D97-AF65-F5344CB8AC3E}">
        <p14:creationId xmlns:p14="http://schemas.microsoft.com/office/powerpoint/2010/main" val="394377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Key Points – Compliance  </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288925" y="1219200"/>
            <a:ext cx="83978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Aft>
                <a:spcPts val="600"/>
              </a:spcAft>
              <a:defRPr/>
            </a:pPr>
            <a:r>
              <a:rPr lang="en-US" sz="2800" dirty="0"/>
              <a:t>A violation of the treatment technique requires one-hour notification to the Department and Tier 2 PN</a:t>
            </a:r>
          </a:p>
          <a:p>
            <a:pPr eaLnBrk="1" hangingPunct="1">
              <a:spcAft>
                <a:spcPts val="600"/>
              </a:spcAft>
              <a:defRPr/>
            </a:pPr>
            <a:r>
              <a:rPr lang="en-US" sz="2800" dirty="0"/>
              <a:t>Missed monitoring violations require Tier 3 PN</a:t>
            </a:r>
          </a:p>
          <a:p>
            <a:pPr eaLnBrk="1" hangingPunct="1">
              <a:spcAft>
                <a:spcPts val="600"/>
              </a:spcAft>
              <a:defRPr/>
            </a:pPr>
            <a:endParaRPr lang="en-US" sz="2400" dirty="0"/>
          </a:p>
          <a:p>
            <a:pPr lvl="1" eaLnBrk="1" hangingPunct="1">
              <a:spcAft>
                <a:spcPts val="600"/>
              </a:spcAft>
              <a:defRPr/>
            </a:pPr>
            <a:endParaRPr lang="en-US" sz="2400" dirty="0"/>
          </a:p>
          <a:p>
            <a:pPr marL="0" indent="0" eaLnBrk="1" hangingPunct="1">
              <a:spcAft>
                <a:spcPts val="600"/>
              </a:spcAft>
              <a:buNone/>
              <a:defRPr/>
            </a:pPr>
            <a:endParaRPr lang="en-US" sz="2800" dirty="0"/>
          </a:p>
        </p:txBody>
      </p:sp>
      <p:sp>
        <p:nvSpPr>
          <p:cNvPr id="8" name="TextBox 7">
            <a:extLst>
              <a:ext uri="{FF2B5EF4-FFF2-40B4-BE49-F238E27FC236}">
                <a16:creationId xmlns:a16="http://schemas.microsoft.com/office/drawing/2014/main" id="{0B5FCDD8-6BF1-46CD-A6D3-732871EC16B8}"/>
              </a:ext>
            </a:extLst>
          </p:cNvPr>
          <p:cNvSpPr txBox="1"/>
          <p:nvPr/>
        </p:nvSpPr>
        <p:spPr>
          <a:xfrm>
            <a:off x="152400" y="6400800"/>
            <a:ext cx="989373" cy="369332"/>
          </a:xfrm>
          <a:prstGeom prst="rect">
            <a:avLst/>
          </a:prstGeom>
          <a:noFill/>
        </p:spPr>
        <p:txBody>
          <a:bodyPr wrap="none" rtlCol="0">
            <a:spAutoFit/>
          </a:bodyPr>
          <a:lstStyle/>
          <a:p>
            <a:r>
              <a:rPr lang="en-US"/>
              <a:t>WB 3-12</a:t>
            </a:r>
            <a:endParaRPr lang="en-US" dirty="0"/>
          </a:p>
        </p:txBody>
      </p:sp>
      <p:sp>
        <p:nvSpPr>
          <p:cNvPr id="2" name="Slide Number Placeholder 1">
            <a:extLst>
              <a:ext uri="{FF2B5EF4-FFF2-40B4-BE49-F238E27FC236}">
                <a16:creationId xmlns:a16="http://schemas.microsoft.com/office/drawing/2014/main" id="{33741AE7-B7AA-417F-930D-82996E8F00BA}"/>
              </a:ext>
            </a:extLst>
          </p:cNvPr>
          <p:cNvSpPr>
            <a:spLocks noGrp="1"/>
          </p:cNvSpPr>
          <p:nvPr>
            <p:ph type="sldNum" sz="quarter" idx="12"/>
          </p:nvPr>
        </p:nvSpPr>
        <p:spPr/>
        <p:txBody>
          <a:bodyPr/>
          <a:lstStyle/>
          <a:p>
            <a:fld id="{D3CE0BA4-C8AD-4C47-B3C9-6FCB9575FCF8}" type="slidenum">
              <a:rPr lang="en-US" altLang="en-US" smtClean="0"/>
              <a:pPr/>
              <a:t>41</a:t>
            </a:fld>
            <a:endParaRPr lang="en-US" altLang="en-US"/>
          </a:p>
        </p:txBody>
      </p:sp>
    </p:spTree>
    <p:extLst>
      <p:ext uri="{BB962C8B-B14F-4D97-AF65-F5344CB8AC3E}">
        <p14:creationId xmlns:p14="http://schemas.microsoft.com/office/powerpoint/2010/main" val="2251912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34E1065-6257-48F7-BBBF-C903B33D6911}"/>
              </a:ext>
            </a:extLst>
          </p:cNvPr>
          <p:cNvSpPr>
            <a:spLocks noGrp="1"/>
          </p:cNvSpPr>
          <p:nvPr>
            <p:ph type="ctrTitle"/>
          </p:nvPr>
        </p:nvSpPr>
        <p:spPr>
          <a:xfrm>
            <a:off x="266700" y="2076450"/>
            <a:ext cx="8610600" cy="3757613"/>
          </a:xfrm>
        </p:spPr>
        <p:txBody>
          <a:bodyPr/>
          <a:lstStyle/>
          <a:p>
            <a:pPr eaLnBrk="1" hangingPunct="1"/>
            <a:r>
              <a:rPr lang="en-US" altLang="en-US" b="1" dirty="0"/>
              <a:t>QUESTIONS?</a:t>
            </a:r>
          </a:p>
        </p:txBody>
      </p:sp>
      <p:pic>
        <p:nvPicPr>
          <p:cNvPr id="13315" name="Picture 1">
            <a:extLst>
              <a:ext uri="{FF2B5EF4-FFF2-40B4-BE49-F238E27FC236}">
                <a16:creationId xmlns:a16="http://schemas.microsoft.com/office/drawing/2014/main" id="{96CED9AB-623B-4157-9613-94C3762BC6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7938"/>
            <a:ext cx="9144001"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4EA9D7E-BC57-42FC-8CF9-FC65AF19611A}"/>
              </a:ext>
            </a:extLst>
          </p:cNvPr>
          <p:cNvSpPr>
            <a:spLocks noGrp="1"/>
          </p:cNvSpPr>
          <p:nvPr>
            <p:ph type="sldNum" sz="quarter" idx="12"/>
          </p:nvPr>
        </p:nvSpPr>
        <p:spPr/>
        <p:txBody>
          <a:bodyPr/>
          <a:lstStyle/>
          <a:p>
            <a:fld id="{4C4C8C56-2A18-4CE8-951E-D40979DF3E9A}" type="slidenum">
              <a:rPr lang="en-US" altLang="en-US" smtClean="0"/>
              <a:pPr/>
              <a:t>42</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Compliance: All other systems</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381000" y="1219200"/>
            <a:ext cx="83058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u="sng" dirty="0"/>
              <a:t>Compliance for </a:t>
            </a:r>
            <a:r>
              <a:rPr lang="en-US" i="1" u="sng" dirty="0"/>
              <a:t>all other systems</a:t>
            </a:r>
            <a:endParaRPr lang="en-US" u="sng" dirty="0"/>
          </a:p>
          <a:p>
            <a:pPr marL="0" indent="0" eaLnBrk="1" hangingPunct="1">
              <a:spcAft>
                <a:spcPts val="600"/>
              </a:spcAft>
              <a:buNone/>
              <a:defRPr/>
            </a:pPr>
            <a:r>
              <a:rPr lang="en-US" sz="2400" dirty="0"/>
              <a:t>This includes:</a:t>
            </a:r>
          </a:p>
          <a:p>
            <a:pPr eaLnBrk="1" hangingPunct="1">
              <a:spcAft>
                <a:spcPts val="600"/>
              </a:spcAft>
              <a:defRPr/>
            </a:pPr>
            <a:r>
              <a:rPr lang="en-US" sz="2400" b="1" dirty="0"/>
              <a:t>GW systems that collect 40 or more samples per month</a:t>
            </a:r>
          </a:p>
          <a:p>
            <a:pPr eaLnBrk="1" hangingPunct="1">
              <a:spcAft>
                <a:spcPts val="600"/>
              </a:spcAft>
              <a:defRPr/>
            </a:pPr>
            <a:r>
              <a:rPr lang="en-US" sz="2400" b="1" i="1" dirty="0"/>
              <a:t>All</a:t>
            </a:r>
            <a:r>
              <a:rPr lang="en-US" sz="2400" b="1" dirty="0"/>
              <a:t> SW/GUDI systems</a:t>
            </a:r>
            <a:r>
              <a:rPr lang="en-US" sz="2400" dirty="0"/>
              <a:t>, regardless of the number of sample collected per month</a:t>
            </a:r>
          </a:p>
          <a:p>
            <a:pPr marL="0" indent="0" eaLnBrk="1" hangingPunct="1">
              <a:spcAft>
                <a:spcPts val="600"/>
              </a:spcAft>
              <a:buNone/>
              <a:defRPr/>
            </a:pPr>
            <a:r>
              <a:rPr lang="en-US" sz="2400" dirty="0"/>
              <a:t>Compliance:</a:t>
            </a:r>
          </a:p>
          <a:p>
            <a:pPr eaLnBrk="1" hangingPunct="1">
              <a:spcAft>
                <a:spcPts val="600"/>
              </a:spcAft>
              <a:defRPr/>
            </a:pPr>
            <a:r>
              <a:rPr lang="en-US" sz="2400" dirty="0"/>
              <a:t>If </a:t>
            </a:r>
            <a:r>
              <a:rPr lang="en-US" sz="2400" i="1" dirty="0"/>
              <a:t>no more than </a:t>
            </a:r>
            <a:r>
              <a:rPr lang="en-US" sz="2400" dirty="0"/>
              <a:t>5% of samples per month are less than the minimum for 2 consecutive months, the system is in compliance</a:t>
            </a:r>
          </a:p>
          <a:p>
            <a:pPr marL="0" indent="0" eaLnBrk="1" hangingPunct="1">
              <a:spcAft>
                <a:spcPts val="600"/>
              </a:spcAft>
              <a:buNone/>
              <a:defRPr/>
            </a:pPr>
            <a:endParaRPr lang="en-US" sz="2400" dirty="0"/>
          </a:p>
          <a:p>
            <a:pPr marL="0" indent="0" eaLnBrk="1" hangingPunct="1">
              <a:spcAft>
                <a:spcPts val="600"/>
              </a:spcAft>
              <a:buNone/>
              <a:defRPr/>
            </a:pPr>
            <a:endParaRPr lang="en-US" sz="2400" dirty="0"/>
          </a:p>
          <a:p>
            <a:pPr marL="0" indent="0" eaLnBrk="1" hangingPunct="1">
              <a:spcAft>
                <a:spcPts val="600"/>
              </a:spcAft>
              <a:buNone/>
              <a:defRPr/>
            </a:pPr>
            <a:endParaRPr lang="en-US" sz="2400" dirty="0"/>
          </a:p>
          <a:p>
            <a:pPr marL="0" indent="0" eaLnBrk="1" hangingPunct="1">
              <a:spcAft>
                <a:spcPts val="600"/>
              </a:spcAft>
              <a:buNone/>
              <a:defRPr/>
            </a:pPr>
            <a:endParaRPr lang="en-US" sz="2800" dirty="0"/>
          </a:p>
        </p:txBody>
      </p:sp>
      <p:sp>
        <p:nvSpPr>
          <p:cNvPr id="8" name="TextBox 7">
            <a:extLst>
              <a:ext uri="{FF2B5EF4-FFF2-40B4-BE49-F238E27FC236}">
                <a16:creationId xmlns:a16="http://schemas.microsoft.com/office/drawing/2014/main" id="{B5499916-E816-409D-81DE-175A323D65C6}"/>
              </a:ext>
            </a:extLst>
          </p:cNvPr>
          <p:cNvSpPr txBox="1"/>
          <p:nvPr/>
        </p:nvSpPr>
        <p:spPr>
          <a:xfrm>
            <a:off x="152400" y="6400800"/>
            <a:ext cx="872355" cy="369332"/>
          </a:xfrm>
          <a:prstGeom prst="rect">
            <a:avLst/>
          </a:prstGeom>
          <a:noFill/>
        </p:spPr>
        <p:txBody>
          <a:bodyPr wrap="none" rtlCol="0">
            <a:spAutoFit/>
          </a:bodyPr>
          <a:lstStyle/>
          <a:p>
            <a:r>
              <a:rPr lang="en-US" dirty="0"/>
              <a:t>WB 3-2</a:t>
            </a:r>
          </a:p>
        </p:txBody>
      </p:sp>
      <p:sp>
        <p:nvSpPr>
          <p:cNvPr id="2" name="Slide Number Placeholder 1">
            <a:extLst>
              <a:ext uri="{FF2B5EF4-FFF2-40B4-BE49-F238E27FC236}">
                <a16:creationId xmlns:a16="http://schemas.microsoft.com/office/drawing/2014/main" id="{6755D326-03C4-449A-967B-6EBB02DC4A3D}"/>
              </a:ext>
            </a:extLst>
          </p:cNvPr>
          <p:cNvSpPr>
            <a:spLocks noGrp="1"/>
          </p:cNvSpPr>
          <p:nvPr>
            <p:ph type="sldNum" sz="quarter" idx="12"/>
          </p:nvPr>
        </p:nvSpPr>
        <p:spPr/>
        <p:txBody>
          <a:bodyPr/>
          <a:lstStyle/>
          <a:p>
            <a:fld id="{D3CE0BA4-C8AD-4C47-B3C9-6FCB9575FCF8}" type="slidenum">
              <a:rPr lang="en-US" altLang="en-US" smtClean="0"/>
              <a:pPr/>
              <a:t>5</a:t>
            </a:fld>
            <a:endParaRPr lang="en-US" altLang="en-US"/>
          </a:p>
        </p:txBody>
      </p:sp>
    </p:spTree>
    <p:extLst>
      <p:ext uri="{BB962C8B-B14F-4D97-AF65-F5344CB8AC3E}">
        <p14:creationId xmlns:p14="http://schemas.microsoft.com/office/powerpoint/2010/main" val="217158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Compliance: All other systems</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381000" y="1219200"/>
            <a:ext cx="83058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u="sng" dirty="0"/>
              <a:t>Compliance for all systems with ≥40 per month</a:t>
            </a:r>
          </a:p>
          <a:p>
            <a:pPr eaLnBrk="1" hangingPunct="1">
              <a:spcAft>
                <a:spcPts val="600"/>
              </a:spcAft>
              <a:defRPr/>
            </a:pPr>
            <a:r>
              <a:rPr lang="en-US" sz="2400" dirty="0"/>
              <a:t>If </a:t>
            </a:r>
            <a:r>
              <a:rPr lang="en-US" sz="2400" i="1" dirty="0"/>
              <a:t>no more than </a:t>
            </a:r>
            <a:r>
              <a:rPr lang="en-US" sz="2400" dirty="0"/>
              <a:t>5% of samples per month are less than the minimum for 2 consecutive months, they are in compliance</a:t>
            </a:r>
          </a:p>
          <a:p>
            <a:pPr marL="0" indent="0" eaLnBrk="1" hangingPunct="1">
              <a:spcAft>
                <a:spcPts val="600"/>
              </a:spcAft>
              <a:buNone/>
              <a:defRPr/>
            </a:pPr>
            <a:r>
              <a:rPr lang="en-US" sz="2400" b="1" dirty="0"/>
              <a:t>Example: </a:t>
            </a:r>
            <a:r>
              <a:rPr lang="en-US" sz="2400" dirty="0"/>
              <a:t>A GW system that collects 60 samples per month</a:t>
            </a:r>
          </a:p>
          <a:p>
            <a:pPr marL="0" indent="0" eaLnBrk="1" hangingPunct="1">
              <a:spcAft>
                <a:spcPts val="600"/>
              </a:spcAft>
              <a:buNone/>
              <a:defRPr/>
            </a:pPr>
            <a:r>
              <a:rPr lang="en-US" sz="2400" dirty="0"/>
              <a:t>		5% of 60 is 3     (60 x 0.05 = 3)        </a:t>
            </a:r>
          </a:p>
          <a:p>
            <a:pPr marL="0" indent="0" eaLnBrk="1" hangingPunct="1">
              <a:spcAft>
                <a:spcPts val="600"/>
              </a:spcAft>
              <a:buNone/>
              <a:defRPr/>
            </a:pPr>
            <a:r>
              <a:rPr lang="en-US" sz="2400" dirty="0"/>
              <a:t>If 3 samples (or fewer) are less than 0.2 mg/L during 2 consecutive months, they are still in compliance.</a:t>
            </a:r>
          </a:p>
          <a:p>
            <a:pPr marL="0" indent="0" eaLnBrk="1" hangingPunct="1">
              <a:spcAft>
                <a:spcPts val="600"/>
              </a:spcAft>
              <a:buNone/>
              <a:defRPr/>
            </a:pPr>
            <a:r>
              <a:rPr lang="en-US" sz="2400" dirty="0"/>
              <a:t>If 4 samples (or more) are less than 0.2 mg/L during 2 consecutive months, they are not in compliance.</a:t>
            </a:r>
          </a:p>
          <a:p>
            <a:pPr marL="0" indent="0" eaLnBrk="1" hangingPunct="1">
              <a:spcAft>
                <a:spcPts val="600"/>
              </a:spcAft>
              <a:buNone/>
              <a:defRPr/>
            </a:pPr>
            <a:endParaRPr lang="en-US" sz="2400" dirty="0"/>
          </a:p>
          <a:p>
            <a:pPr marL="0" indent="0" eaLnBrk="1" hangingPunct="1">
              <a:spcAft>
                <a:spcPts val="600"/>
              </a:spcAft>
              <a:buNone/>
              <a:defRPr/>
            </a:pPr>
            <a:endParaRPr lang="en-US" sz="2400" dirty="0"/>
          </a:p>
          <a:p>
            <a:pPr marL="0" indent="0" eaLnBrk="1" hangingPunct="1">
              <a:spcAft>
                <a:spcPts val="600"/>
              </a:spcAft>
              <a:buNone/>
              <a:defRPr/>
            </a:pPr>
            <a:endParaRPr lang="en-US" sz="2400" dirty="0"/>
          </a:p>
          <a:p>
            <a:pPr marL="0" indent="0" eaLnBrk="1" hangingPunct="1">
              <a:spcAft>
                <a:spcPts val="600"/>
              </a:spcAft>
              <a:buNone/>
              <a:defRPr/>
            </a:pPr>
            <a:endParaRPr lang="en-US" sz="2800" dirty="0"/>
          </a:p>
        </p:txBody>
      </p:sp>
      <p:sp>
        <p:nvSpPr>
          <p:cNvPr id="8" name="TextBox 7">
            <a:extLst>
              <a:ext uri="{FF2B5EF4-FFF2-40B4-BE49-F238E27FC236}">
                <a16:creationId xmlns:a16="http://schemas.microsoft.com/office/drawing/2014/main" id="{B5499916-E816-409D-81DE-175A323D65C6}"/>
              </a:ext>
            </a:extLst>
          </p:cNvPr>
          <p:cNvSpPr txBox="1"/>
          <p:nvPr/>
        </p:nvSpPr>
        <p:spPr>
          <a:xfrm>
            <a:off x="152400" y="6400800"/>
            <a:ext cx="872355" cy="369332"/>
          </a:xfrm>
          <a:prstGeom prst="rect">
            <a:avLst/>
          </a:prstGeom>
          <a:noFill/>
        </p:spPr>
        <p:txBody>
          <a:bodyPr wrap="none" rtlCol="0">
            <a:spAutoFit/>
          </a:bodyPr>
          <a:lstStyle/>
          <a:p>
            <a:r>
              <a:rPr lang="en-US" dirty="0"/>
              <a:t>WB 3-2</a:t>
            </a:r>
          </a:p>
        </p:txBody>
      </p:sp>
      <p:sp>
        <p:nvSpPr>
          <p:cNvPr id="2" name="Slide Number Placeholder 1">
            <a:extLst>
              <a:ext uri="{FF2B5EF4-FFF2-40B4-BE49-F238E27FC236}">
                <a16:creationId xmlns:a16="http://schemas.microsoft.com/office/drawing/2014/main" id="{6755D326-03C4-449A-967B-6EBB02DC4A3D}"/>
              </a:ext>
            </a:extLst>
          </p:cNvPr>
          <p:cNvSpPr>
            <a:spLocks noGrp="1"/>
          </p:cNvSpPr>
          <p:nvPr>
            <p:ph type="sldNum" sz="quarter" idx="12"/>
          </p:nvPr>
        </p:nvSpPr>
        <p:spPr/>
        <p:txBody>
          <a:bodyPr/>
          <a:lstStyle/>
          <a:p>
            <a:fld id="{D3CE0BA4-C8AD-4C47-B3C9-6FCB9575FCF8}" type="slidenum">
              <a:rPr lang="en-US" altLang="en-US" smtClean="0"/>
              <a:pPr/>
              <a:t>6</a:t>
            </a:fld>
            <a:endParaRPr lang="en-US" altLang="en-US"/>
          </a:p>
        </p:txBody>
      </p:sp>
    </p:spTree>
    <p:extLst>
      <p:ext uri="{BB962C8B-B14F-4D97-AF65-F5344CB8AC3E}">
        <p14:creationId xmlns:p14="http://schemas.microsoft.com/office/powerpoint/2010/main" val="224732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Compliance: All other systems</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381000" y="1219200"/>
            <a:ext cx="83058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u="sng" dirty="0"/>
              <a:t>Compliance for </a:t>
            </a:r>
            <a:r>
              <a:rPr lang="en-US" b="1" u="sng" dirty="0"/>
              <a:t>all</a:t>
            </a:r>
            <a:r>
              <a:rPr lang="en-US" u="sng" dirty="0"/>
              <a:t> SW/GUDI systems</a:t>
            </a:r>
          </a:p>
          <a:p>
            <a:pPr eaLnBrk="1" hangingPunct="1">
              <a:spcAft>
                <a:spcPts val="600"/>
              </a:spcAft>
              <a:defRPr/>
            </a:pPr>
            <a:r>
              <a:rPr lang="en-US" sz="2400" dirty="0"/>
              <a:t>If </a:t>
            </a:r>
            <a:r>
              <a:rPr lang="en-US" sz="2400" i="1" dirty="0"/>
              <a:t>no more than </a:t>
            </a:r>
            <a:r>
              <a:rPr lang="en-US" sz="2400" dirty="0"/>
              <a:t>5% of samples per month are less than the minimum for 2 consecutive months, they are in compliance</a:t>
            </a:r>
          </a:p>
          <a:p>
            <a:pPr eaLnBrk="1" hangingPunct="1">
              <a:spcAft>
                <a:spcPts val="600"/>
              </a:spcAft>
              <a:defRPr/>
            </a:pPr>
            <a:r>
              <a:rPr lang="en-US" sz="2400" dirty="0"/>
              <a:t>For </a:t>
            </a:r>
            <a:r>
              <a:rPr lang="en-US" sz="2400" dirty="0">
                <a:solidFill>
                  <a:srgbClr val="FF0000"/>
                </a:solidFill>
              </a:rPr>
              <a:t>SW/GUDI </a:t>
            </a:r>
            <a:r>
              <a:rPr lang="en-US" sz="2400" dirty="0"/>
              <a:t>systems that collect </a:t>
            </a:r>
            <a:r>
              <a:rPr lang="en-US" sz="2400" dirty="0">
                <a:solidFill>
                  <a:srgbClr val="FF0000"/>
                </a:solidFill>
              </a:rPr>
              <a:t>&lt;20 samples per month</a:t>
            </a:r>
            <a:r>
              <a:rPr lang="en-US" sz="2400" dirty="0"/>
              <a:t>, this means that even </a:t>
            </a:r>
            <a:r>
              <a:rPr lang="en-US" sz="2400" b="1" dirty="0">
                <a:solidFill>
                  <a:srgbClr val="FF0000"/>
                </a:solidFill>
              </a:rPr>
              <a:t>1</a:t>
            </a:r>
            <a:r>
              <a:rPr lang="en-US" sz="2400" b="1" dirty="0"/>
              <a:t> </a:t>
            </a:r>
            <a:r>
              <a:rPr lang="en-US" sz="2400" b="1" dirty="0">
                <a:solidFill>
                  <a:srgbClr val="FF0000"/>
                </a:solidFill>
              </a:rPr>
              <a:t>sample</a:t>
            </a:r>
            <a:r>
              <a:rPr lang="en-US" sz="2400" b="1" dirty="0"/>
              <a:t> </a:t>
            </a:r>
            <a:r>
              <a:rPr lang="en-US" sz="2400" dirty="0"/>
              <a:t>&lt;0.2 mg/L in 2 consecutive months and they will be out of compliance</a:t>
            </a:r>
          </a:p>
          <a:p>
            <a:pPr marL="0" indent="0" eaLnBrk="1" hangingPunct="1">
              <a:spcAft>
                <a:spcPts val="600"/>
              </a:spcAft>
              <a:buNone/>
              <a:defRPr/>
            </a:pPr>
            <a:r>
              <a:rPr lang="en-US" sz="2400" b="1" dirty="0"/>
              <a:t>Example: </a:t>
            </a:r>
            <a:r>
              <a:rPr lang="en-US" sz="2400" dirty="0"/>
              <a:t>A SW system that collects 10 samples per month</a:t>
            </a:r>
          </a:p>
          <a:p>
            <a:pPr marL="0" indent="0" eaLnBrk="1" hangingPunct="1">
              <a:spcAft>
                <a:spcPts val="600"/>
              </a:spcAft>
              <a:buNone/>
              <a:defRPr/>
            </a:pPr>
            <a:r>
              <a:rPr lang="en-US" sz="2400" dirty="0"/>
              <a:t>		5% of 10 is 0.5         (10 x 0.05 = 0.5)</a:t>
            </a:r>
          </a:p>
          <a:p>
            <a:pPr marL="0" indent="0" eaLnBrk="1" hangingPunct="1">
              <a:spcAft>
                <a:spcPts val="600"/>
              </a:spcAft>
              <a:buNone/>
              <a:defRPr/>
            </a:pPr>
            <a:r>
              <a:rPr lang="en-US" sz="2400" dirty="0"/>
              <a:t>So, if 1 sample is less than 0.2 mg/L during 2 consecutive months, the system is out of compliance!</a:t>
            </a:r>
          </a:p>
          <a:p>
            <a:pPr marL="0" indent="0" eaLnBrk="1" hangingPunct="1">
              <a:spcAft>
                <a:spcPts val="600"/>
              </a:spcAft>
              <a:buNone/>
              <a:defRPr/>
            </a:pPr>
            <a:endParaRPr lang="en-US" sz="2800" dirty="0"/>
          </a:p>
        </p:txBody>
      </p:sp>
      <p:sp>
        <p:nvSpPr>
          <p:cNvPr id="8" name="TextBox 7">
            <a:extLst>
              <a:ext uri="{FF2B5EF4-FFF2-40B4-BE49-F238E27FC236}">
                <a16:creationId xmlns:a16="http://schemas.microsoft.com/office/drawing/2014/main" id="{4CB35D61-9B72-4DE2-AA1B-CA75BE822C24}"/>
              </a:ext>
            </a:extLst>
          </p:cNvPr>
          <p:cNvSpPr txBox="1"/>
          <p:nvPr/>
        </p:nvSpPr>
        <p:spPr>
          <a:xfrm>
            <a:off x="152400" y="6400800"/>
            <a:ext cx="872355" cy="369332"/>
          </a:xfrm>
          <a:prstGeom prst="rect">
            <a:avLst/>
          </a:prstGeom>
          <a:noFill/>
        </p:spPr>
        <p:txBody>
          <a:bodyPr wrap="none" rtlCol="0">
            <a:spAutoFit/>
          </a:bodyPr>
          <a:lstStyle/>
          <a:p>
            <a:r>
              <a:rPr lang="en-US" dirty="0"/>
              <a:t>WB 3-2</a:t>
            </a:r>
          </a:p>
        </p:txBody>
      </p:sp>
      <p:sp>
        <p:nvSpPr>
          <p:cNvPr id="2" name="Slide Number Placeholder 1">
            <a:extLst>
              <a:ext uri="{FF2B5EF4-FFF2-40B4-BE49-F238E27FC236}">
                <a16:creationId xmlns:a16="http://schemas.microsoft.com/office/drawing/2014/main" id="{17E1FDD9-4787-49FF-9FB2-205B06721F4C}"/>
              </a:ext>
            </a:extLst>
          </p:cNvPr>
          <p:cNvSpPr>
            <a:spLocks noGrp="1"/>
          </p:cNvSpPr>
          <p:nvPr>
            <p:ph type="sldNum" sz="quarter" idx="12"/>
          </p:nvPr>
        </p:nvSpPr>
        <p:spPr/>
        <p:txBody>
          <a:bodyPr/>
          <a:lstStyle/>
          <a:p>
            <a:fld id="{D3CE0BA4-C8AD-4C47-B3C9-6FCB9575FCF8}" type="slidenum">
              <a:rPr lang="en-US" altLang="en-US" smtClean="0"/>
              <a:pPr/>
              <a:t>7</a:t>
            </a:fld>
            <a:endParaRPr lang="en-US" altLang="en-US"/>
          </a:p>
        </p:txBody>
      </p:sp>
      <p:sp>
        <p:nvSpPr>
          <p:cNvPr id="3" name="TextBox 2">
            <a:extLst>
              <a:ext uri="{FF2B5EF4-FFF2-40B4-BE49-F238E27FC236}">
                <a16:creationId xmlns:a16="http://schemas.microsoft.com/office/drawing/2014/main" id="{AFC9092D-0F85-4481-BACE-F677CABCC71D}"/>
              </a:ext>
            </a:extLst>
          </p:cNvPr>
          <p:cNvSpPr txBox="1"/>
          <p:nvPr/>
        </p:nvSpPr>
        <p:spPr>
          <a:xfrm>
            <a:off x="4681766" y="4495800"/>
            <a:ext cx="3159519"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a:t>NOTE: DO NOT ROUND!</a:t>
            </a:r>
          </a:p>
        </p:txBody>
      </p:sp>
    </p:spTree>
    <p:extLst>
      <p:ext uri="{BB962C8B-B14F-4D97-AF65-F5344CB8AC3E}">
        <p14:creationId xmlns:p14="http://schemas.microsoft.com/office/powerpoint/2010/main" val="114798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8F654F3-AF52-4334-A991-E1876E219362}"/>
              </a:ext>
            </a:extLst>
          </p:cNvPr>
          <p:cNvSpPr>
            <a:spLocks noGrp="1"/>
          </p:cNvSpPr>
          <p:nvPr>
            <p:ph idx="1"/>
          </p:nvPr>
        </p:nvSpPr>
        <p:spPr>
          <a:xfrm>
            <a:off x="457200" y="2286000"/>
            <a:ext cx="8229600" cy="2819400"/>
          </a:xfrm>
        </p:spPr>
        <p:txBody>
          <a:bodyPr/>
          <a:lstStyle/>
          <a:p>
            <a:pPr eaLnBrk="1" hangingPunct="1">
              <a:spcBef>
                <a:spcPct val="0"/>
              </a:spcBef>
              <a:buFont typeface="Arial" charset="0"/>
              <a:buChar char="•"/>
              <a:defRPr/>
            </a:pPr>
            <a:endParaRPr lang="en-US" dirty="0"/>
          </a:p>
          <a:p>
            <a:pPr marL="0" indent="0">
              <a:buFont typeface="Arial" charset="0"/>
              <a:buNone/>
              <a:defRPr/>
            </a:pPr>
            <a:endParaRPr lang="en-US" b="1" dirty="0"/>
          </a:p>
        </p:txBody>
      </p:sp>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609652" y="384641"/>
              <a:ext cx="80009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Full Group Activity: Samples out of Compliance</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381000" y="1219200"/>
            <a:ext cx="83058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dirty="0"/>
              <a:t>Full Group Activity:</a:t>
            </a:r>
          </a:p>
          <a:p>
            <a:pPr marL="0" indent="0" eaLnBrk="1" hangingPunct="1">
              <a:spcAft>
                <a:spcPts val="600"/>
              </a:spcAft>
              <a:buNone/>
              <a:defRPr/>
            </a:pPr>
            <a:r>
              <a:rPr lang="en-US" sz="2800" dirty="0"/>
              <a:t>For each of the following three examples, </a:t>
            </a: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first consider how compliance will be determined for the system (based on the system type and number of samples per month), and then determine the number of distribution residual samples below the minimum level of 0.2 mg/L per month in 2 consecutive months that would cause the system to be </a:t>
            </a:r>
            <a:r>
              <a:rPr lang="en-US" sz="28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out of compliance</a:t>
            </a: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with the treatment technique</a:t>
            </a:r>
            <a:r>
              <a:rPr lang="en-US" sz="2800" dirty="0"/>
              <a:t>.</a:t>
            </a:r>
          </a:p>
          <a:p>
            <a:pPr marL="0" indent="0" eaLnBrk="1" hangingPunct="1">
              <a:spcAft>
                <a:spcPts val="600"/>
              </a:spcAft>
              <a:buNone/>
              <a:defRPr/>
            </a:pPr>
            <a:endParaRPr lang="en-US" sz="2800" dirty="0"/>
          </a:p>
        </p:txBody>
      </p:sp>
      <p:sp>
        <p:nvSpPr>
          <p:cNvPr id="8" name="TextBox 7">
            <a:extLst>
              <a:ext uri="{FF2B5EF4-FFF2-40B4-BE49-F238E27FC236}">
                <a16:creationId xmlns:a16="http://schemas.microsoft.com/office/drawing/2014/main" id="{07C79581-C6AA-4318-AA1C-406C93B76EDD}"/>
              </a:ext>
            </a:extLst>
          </p:cNvPr>
          <p:cNvSpPr txBox="1"/>
          <p:nvPr/>
        </p:nvSpPr>
        <p:spPr>
          <a:xfrm>
            <a:off x="152400" y="6400800"/>
            <a:ext cx="872355" cy="369332"/>
          </a:xfrm>
          <a:prstGeom prst="rect">
            <a:avLst/>
          </a:prstGeom>
          <a:noFill/>
        </p:spPr>
        <p:txBody>
          <a:bodyPr wrap="none" rtlCol="0">
            <a:spAutoFit/>
          </a:bodyPr>
          <a:lstStyle/>
          <a:p>
            <a:r>
              <a:rPr lang="en-US" dirty="0"/>
              <a:t>WB 3-3</a:t>
            </a:r>
          </a:p>
        </p:txBody>
      </p:sp>
      <p:sp>
        <p:nvSpPr>
          <p:cNvPr id="2" name="Slide Number Placeholder 1">
            <a:extLst>
              <a:ext uri="{FF2B5EF4-FFF2-40B4-BE49-F238E27FC236}">
                <a16:creationId xmlns:a16="http://schemas.microsoft.com/office/drawing/2014/main" id="{B656F8C7-431A-4643-AF03-EFA42DF7F8D5}"/>
              </a:ext>
            </a:extLst>
          </p:cNvPr>
          <p:cNvSpPr>
            <a:spLocks noGrp="1"/>
          </p:cNvSpPr>
          <p:nvPr>
            <p:ph type="sldNum" sz="quarter" idx="12"/>
          </p:nvPr>
        </p:nvSpPr>
        <p:spPr/>
        <p:txBody>
          <a:bodyPr/>
          <a:lstStyle/>
          <a:p>
            <a:fld id="{D3CE0BA4-C8AD-4C47-B3C9-6FCB9575FCF8}" type="slidenum">
              <a:rPr lang="en-US" altLang="en-US" smtClean="0"/>
              <a:pPr/>
              <a:t>8</a:t>
            </a:fld>
            <a:endParaRPr lang="en-US" altLang="en-US"/>
          </a:p>
        </p:txBody>
      </p:sp>
    </p:spTree>
    <p:extLst>
      <p:ext uri="{BB962C8B-B14F-4D97-AF65-F5344CB8AC3E}">
        <p14:creationId xmlns:p14="http://schemas.microsoft.com/office/powerpoint/2010/main" val="2893979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7" descr="DEP-rgb">
            <a:extLst>
              <a:ext uri="{FF2B5EF4-FFF2-40B4-BE49-F238E27FC236}">
                <a16:creationId xmlns:a16="http://schemas.microsoft.com/office/drawing/2014/main" id="{D8B9AE8F-6C5C-440B-8767-252C508B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a:extLst>
              <a:ext uri="{FF2B5EF4-FFF2-40B4-BE49-F238E27FC236}">
                <a16:creationId xmlns:a16="http://schemas.microsoft.com/office/drawing/2014/main" id="{8FFA631D-B7E8-4F98-A7C8-670B6CC7E1FF}"/>
              </a:ext>
            </a:extLst>
          </p:cNvPr>
          <p:cNvGrpSpPr>
            <a:grpSpLocks/>
          </p:cNvGrpSpPr>
          <p:nvPr/>
        </p:nvGrpSpPr>
        <p:grpSpPr bwMode="auto">
          <a:xfrm>
            <a:off x="288925" y="355600"/>
            <a:ext cx="8382000" cy="660400"/>
            <a:chOff x="288977" y="355144"/>
            <a:chExt cx="8382000" cy="661312"/>
          </a:xfrm>
        </p:grpSpPr>
        <p:pic>
          <p:nvPicPr>
            <p:cNvPr id="5125" name="Picture 5" descr="Aging banner">
              <a:extLst>
                <a:ext uri="{FF2B5EF4-FFF2-40B4-BE49-F238E27FC236}">
                  <a16:creationId xmlns:a16="http://schemas.microsoft.com/office/drawing/2014/main" id="{F549FEBA-527E-49F9-89BC-53B2F4867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F38BF596-2A41-43FA-B05C-EF7BE46AE901}"/>
                </a:ext>
              </a:extLst>
            </p:cNvPr>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Group: Number of samples out of Compliance</a:t>
              </a:r>
            </a:p>
          </p:txBody>
        </p:sp>
      </p:grpSp>
      <p:sp>
        <p:nvSpPr>
          <p:cNvPr id="7" name="Content Placeholder 2">
            <a:extLst>
              <a:ext uri="{FF2B5EF4-FFF2-40B4-BE49-F238E27FC236}">
                <a16:creationId xmlns:a16="http://schemas.microsoft.com/office/drawing/2014/main" id="{E3FE3869-7A3B-4A26-AB02-386C8FC0C23E}"/>
              </a:ext>
            </a:extLst>
          </p:cNvPr>
          <p:cNvSpPr txBox="1">
            <a:spLocks/>
          </p:cNvSpPr>
          <p:nvPr/>
        </p:nvSpPr>
        <p:spPr bwMode="auto">
          <a:xfrm>
            <a:off x="381000" y="1219200"/>
            <a:ext cx="8305800" cy="285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Aft>
                <a:spcPts val="600"/>
              </a:spcAft>
              <a:buNone/>
              <a:defRPr/>
            </a:pPr>
            <a:r>
              <a:rPr lang="en-US" dirty="0"/>
              <a:t>System #1:</a:t>
            </a:r>
          </a:p>
          <a:p>
            <a:pPr marL="0" indent="0" eaLnBrk="1" hangingPunct="1">
              <a:spcAft>
                <a:spcPts val="600"/>
              </a:spcAft>
              <a:buNone/>
              <a:defRPr/>
            </a:pPr>
            <a:r>
              <a:rPr lang="en-US" sz="2800" dirty="0"/>
              <a:t>A small CWS using 2 groundwater sources and hypochlorite disinfection that provides water to 250 residents. They collect 1 RTCR sample per month and 4 distribution chlorine residuals.</a:t>
            </a:r>
            <a:endParaRPr lang="en-US" sz="2400" dirty="0"/>
          </a:p>
        </p:txBody>
      </p:sp>
      <p:sp>
        <p:nvSpPr>
          <p:cNvPr id="2" name="Rectangle 1">
            <a:extLst>
              <a:ext uri="{FF2B5EF4-FFF2-40B4-BE49-F238E27FC236}">
                <a16:creationId xmlns:a16="http://schemas.microsoft.com/office/drawing/2014/main" id="{B1AB8B86-C537-4FD8-89CC-258FE658F63E}"/>
              </a:ext>
            </a:extLst>
          </p:cNvPr>
          <p:cNvSpPr/>
          <p:nvPr/>
        </p:nvSpPr>
        <p:spPr>
          <a:xfrm>
            <a:off x="408528" y="3849042"/>
            <a:ext cx="8202019" cy="954107"/>
          </a:xfrm>
          <a:prstGeom prst="rect">
            <a:avLst/>
          </a:prstGeom>
        </p:spPr>
        <p:txBody>
          <a:bodyPr wrap="square">
            <a:spAutoFit/>
          </a:bodyPr>
          <a:lstStyle/>
          <a:p>
            <a:r>
              <a:rPr lang="en-US" sz="2800" b="1" dirty="0">
                <a:solidFill>
                  <a:srgbClr val="FF0000"/>
                </a:solidFill>
                <a:ea typeface="Calibri" panose="020F0502020204030204" pitchFamily="34" charset="0"/>
                <a:cs typeface="Times New Roman" panose="02020603050405020304" pitchFamily="18" charset="0"/>
              </a:rPr>
              <a:t>GW system, &lt;40/month: can have no more than 1 sample &lt;0.2 mg/L per month for 2 </a:t>
            </a:r>
            <a:r>
              <a:rPr lang="en-US" sz="2800" b="1" dirty="0" err="1">
                <a:solidFill>
                  <a:srgbClr val="FF0000"/>
                </a:solidFill>
                <a:ea typeface="Calibri" panose="020F0502020204030204" pitchFamily="34" charset="0"/>
                <a:cs typeface="Times New Roman" panose="02020603050405020304" pitchFamily="18" charset="0"/>
              </a:rPr>
              <a:t>consec</a:t>
            </a:r>
            <a:r>
              <a:rPr lang="en-US" sz="2800" b="1" dirty="0">
                <a:solidFill>
                  <a:srgbClr val="FF0000"/>
                </a:solidFill>
                <a:ea typeface="Calibri" panose="020F0502020204030204" pitchFamily="34" charset="0"/>
                <a:cs typeface="Times New Roman" panose="02020603050405020304" pitchFamily="18" charset="0"/>
              </a:rPr>
              <a:t>. months</a:t>
            </a:r>
            <a:endParaRPr lang="en-US" sz="2800" dirty="0">
              <a:solidFill>
                <a:srgbClr val="FF0000"/>
              </a:solidFill>
            </a:endParaRPr>
          </a:p>
        </p:txBody>
      </p:sp>
      <p:sp>
        <p:nvSpPr>
          <p:cNvPr id="9" name="Rectangle 8">
            <a:extLst>
              <a:ext uri="{FF2B5EF4-FFF2-40B4-BE49-F238E27FC236}">
                <a16:creationId xmlns:a16="http://schemas.microsoft.com/office/drawing/2014/main" id="{A588AF17-C630-4C5E-8ACE-1B4909B24EEC}"/>
              </a:ext>
            </a:extLst>
          </p:cNvPr>
          <p:cNvSpPr/>
          <p:nvPr/>
        </p:nvSpPr>
        <p:spPr>
          <a:xfrm>
            <a:off x="408529" y="5153305"/>
            <a:ext cx="7162800" cy="523220"/>
          </a:xfrm>
          <a:prstGeom prst="rect">
            <a:avLst/>
          </a:prstGeom>
        </p:spPr>
        <p:txBody>
          <a:bodyPr wrap="square">
            <a:spAutoFit/>
          </a:bodyPr>
          <a:lstStyle/>
          <a:p>
            <a:r>
              <a:rPr lang="en-US" sz="2800" b="1" dirty="0">
                <a:solidFill>
                  <a:srgbClr val="FF0000"/>
                </a:solidFill>
                <a:ea typeface="Calibri" panose="020F0502020204030204" pitchFamily="34" charset="0"/>
                <a:cs typeface="Times New Roman" panose="02020603050405020304" pitchFamily="18" charset="0"/>
              </a:rPr>
              <a:t>2</a:t>
            </a:r>
            <a:endParaRPr lang="en-US" sz="2800" dirty="0">
              <a:solidFill>
                <a:srgbClr val="FF0000"/>
              </a:solidFill>
            </a:endParaRPr>
          </a:p>
        </p:txBody>
      </p:sp>
      <p:sp>
        <p:nvSpPr>
          <p:cNvPr id="10" name="TextBox 9">
            <a:extLst>
              <a:ext uri="{FF2B5EF4-FFF2-40B4-BE49-F238E27FC236}">
                <a16:creationId xmlns:a16="http://schemas.microsoft.com/office/drawing/2014/main" id="{7D082AF1-70CD-47F4-BE55-C6F279677365}"/>
              </a:ext>
            </a:extLst>
          </p:cNvPr>
          <p:cNvSpPr txBox="1"/>
          <p:nvPr/>
        </p:nvSpPr>
        <p:spPr>
          <a:xfrm>
            <a:off x="152400" y="6400800"/>
            <a:ext cx="872355" cy="369332"/>
          </a:xfrm>
          <a:prstGeom prst="rect">
            <a:avLst/>
          </a:prstGeom>
          <a:noFill/>
        </p:spPr>
        <p:txBody>
          <a:bodyPr wrap="none" rtlCol="0">
            <a:spAutoFit/>
          </a:bodyPr>
          <a:lstStyle/>
          <a:p>
            <a:r>
              <a:rPr lang="en-US" dirty="0"/>
              <a:t>WB 3-3</a:t>
            </a:r>
          </a:p>
        </p:txBody>
      </p:sp>
      <p:sp>
        <p:nvSpPr>
          <p:cNvPr id="3" name="Slide Number Placeholder 2">
            <a:extLst>
              <a:ext uri="{FF2B5EF4-FFF2-40B4-BE49-F238E27FC236}">
                <a16:creationId xmlns:a16="http://schemas.microsoft.com/office/drawing/2014/main" id="{CE90B61D-44C4-46A8-BCF1-279027B70D43}"/>
              </a:ext>
            </a:extLst>
          </p:cNvPr>
          <p:cNvSpPr>
            <a:spLocks noGrp="1"/>
          </p:cNvSpPr>
          <p:nvPr>
            <p:ph type="sldNum" sz="quarter" idx="12"/>
          </p:nvPr>
        </p:nvSpPr>
        <p:spPr/>
        <p:txBody>
          <a:bodyPr/>
          <a:lstStyle/>
          <a:p>
            <a:fld id="{D3CE0BA4-C8AD-4C47-B3C9-6FCB9575FCF8}" type="slidenum">
              <a:rPr lang="en-US" altLang="en-US" smtClean="0"/>
              <a:pPr/>
              <a:t>9</a:t>
            </a:fld>
            <a:endParaRPr lang="en-US" altLang="en-US"/>
          </a:p>
        </p:txBody>
      </p:sp>
    </p:spTree>
    <p:extLst>
      <p:ext uri="{BB962C8B-B14F-4D97-AF65-F5344CB8AC3E}">
        <p14:creationId xmlns:p14="http://schemas.microsoft.com/office/powerpoint/2010/main" val="42352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7803B09052D468E9557076442FAB9" ma:contentTypeVersion="16" ma:contentTypeDescription="Create a new document." ma:contentTypeScope="" ma:versionID="97a989846e0c0697510bcf91c890603f">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6c695cde-bc60-442e-ba0c-330988b19ac4" xmlns:ns6="b5511b39-d3b5-4f41-b43b-d977582790d4" targetNamespace="http://schemas.microsoft.com/office/2006/metadata/properties" ma:root="true" ma:fieldsID="7d5222ce5454368fabe8cff74a45bec5" ns1:_="" ns2:_="" ns3:_="" ns4:_="" ns5:_="" ns6:_="">
    <xsd:import namespace="http://schemas.microsoft.com/sharepoint/v3"/>
    <xsd:import namespace="4ffa91fb-a0ff-4ac5-b2db-65c790d184a4"/>
    <xsd:import namespace="http://schemas.microsoft.com/sharepoint.v3"/>
    <xsd:import namespace="http://schemas.microsoft.com/sharepoint/v3/fields"/>
    <xsd:import namespace="6c695cde-bc60-442e-ba0c-330988b19ac4"/>
    <xsd:import namespace="b5511b39-d3b5-4f41-b43b-d977582790d4"/>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element ref="ns6:MediaServiceMetadata" minOccurs="0"/>
                <xsd:element ref="ns6:MediaServiceFastMetadata" minOccurs="0"/>
                <xsd:element ref="ns6:MediaServiceDateTaken" minOccurs="0"/>
                <xsd:element ref="ns6:Resource_x0020_Type" minOccurs="0"/>
                <xsd:element ref="ns6:MediaServiceAutoTags" minOccurs="0"/>
                <xsd:element ref="ns6:MediaServiceOCR" minOccurs="0"/>
                <xsd:element ref="ns6:MediaServiceLocation" minOccurs="0"/>
                <xsd:element ref="ns6:MediaServiceGenerationTime" minOccurs="0"/>
                <xsd:element ref="ns6:MediaServiceEventHashCode" minOccurs="0"/>
                <xsd:element ref="ns6: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4f9f4d8f-5ec6-47f8-bd7c-6364b55befdb}" ma:internalName="TaxCatchAllLabel" ma:readOnly="true" ma:showField="CatchAllDataLabel" ma:web="6c695cde-bc60-442e-ba0c-330988b19ac4">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4f9f4d8f-5ec6-47f8-bd7c-6364b55befdb}" ma:internalName="TaxCatchAll" ma:showField="CatchAllData" ma:web="6c695cde-bc60-442e-ba0c-330988b19ac4">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695cde-bc60-442e-ba0c-330988b19ac4"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11b39-d3b5-4f41-b43b-d977582790d4"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description="" ma:hidden="true" ma:internalName="MediaServiceDateTaken" ma:readOnly="true">
      <xsd:simpleType>
        <xsd:restriction base="dms:Text"/>
      </xsd:simpleType>
    </xsd:element>
    <xsd:element name="Resource_x0020_Type" ma:index="34" nillable="true" ma:displayName="Resource Type" ma:internalName="Resource_x0020_Type">
      <xsd:simpleType>
        <xsd:restriction base="dms:Text">
          <xsd:maxLength value="255"/>
        </xsd:restriction>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LengthInSeconds" ma:index="4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2021-09-27T18:27:00+00:00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source_x0020_Type xmlns="b5511b39-d3b5-4f41-b43b-d977582790d4" xsi:nil="true"/>
  </documentManagement>
</p:properties>
</file>

<file path=customXml/itemProps1.xml><?xml version="1.0" encoding="utf-8"?>
<ds:datastoreItem xmlns:ds="http://schemas.openxmlformats.org/officeDocument/2006/customXml" ds:itemID="{2DA2118F-7B4B-44BC-93D2-B9E4A86404CF}"/>
</file>

<file path=customXml/itemProps2.xml><?xml version="1.0" encoding="utf-8"?>
<ds:datastoreItem xmlns:ds="http://schemas.openxmlformats.org/officeDocument/2006/customXml" ds:itemID="{D844847C-2454-4C69-AD4C-38EA44A45542}"/>
</file>

<file path=customXml/itemProps3.xml><?xml version="1.0" encoding="utf-8"?>
<ds:datastoreItem xmlns:ds="http://schemas.openxmlformats.org/officeDocument/2006/customXml" ds:itemID="{F59B16B1-4D06-47E0-9C1C-E780083D0C91}"/>
</file>

<file path=customXml/itemProps4.xml><?xml version="1.0" encoding="utf-8"?>
<ds:datastoreItem xmlns:ds="http://schemas.openxmlformats.org/officeDocument/2006/customXml" ds:itemID="{5BBA6BA5-F05C-4B78-97EC-E4EBBBF41244}"/>
</file>

<file path=docProps/app.xml><?xml version="1.0" encoding="utf-8"?>
<Properties xmlns="http://schemas.openxmlformats.org/officeDocument/2006/extended-properties" xmlns:vt="http://schemas.openxmlformats.org/officeDocument/2006/docPropsVTypes">
  <TotalTime>3243</TotalTime>
  <Words>7464</Words>
  <Application>Microsoft Office PowerPoint</Application>
  <PresentationFormat>On-screen Show (4:3)</PresentationFormat>
  <Paragraphs>1086</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Times New Roman</vt:lpstr>
      <vt:lpstr>Office Theme</vt:lpstr>
      <vt:lpstr>Disinfection Requirements Rule Lesson 3:  Compliance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Commonwealth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Bold Black 44 pt Calibri Font</dc:title>
  <dc:creator>Rickens, Susan</dc:creator>
  <cp:lastModifiedBy>Anderson, Jill</cp:lastModifiedBy>
  <cp:revision>212</cp:revision>
  <cp:lastPrinted>2019-01-03T16:46:17Z</cp:lastPrinted>
  <dcterms:created xsi:type="dcterms:W3CDTF">2012-04-25T13:00:02Z</dcterms:created>
  <dcterms:modified xsi:type="dcterms:W3CDTF">2019-03-04T15:51:56Z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CC3B951B-423A-49C7-B733-9CE2D3E9F6E6</vt:lpwstr>
  </property>
  <property fmtid="{D5CDD505-2E9C-101B-9397-08002B2CF9AE}" pid="3" name="ArticulatePath">
    <vt:lpwstr>DRR Lesson 3 Compliancewith data management</vt:lpwstr>
  </property>
  <property fmtid="{D5CDD505-2E9C-101B-9397-08002B2CF9AE}" pid="4" name="ContentTypeId">
    <vt:lpwstr>0x0101007277803B09052D468E9557076442FAB9</vt:lpwstr>
  </property>
</Properties>
</file>