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2.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app.xml" ContentType="application/vnd.openxmlformats-officedocument.extended-properties+xml"/>
  <Override PartName="/docProps/custom.xml" ContentType="application/vnd.openxmlformats-officedocument.custom-properties+xml"/>
  <Override PartName="/ppt/tags/tag13.xml" ContentType="application/vnd.openxmlformats-officedocument.presentationml.tags+xml"/>
  <Override PartName="/ppt/tags/tag12.xml" ContentType="application/vnd.openxmlformats-officedocument.presentationml.tags+xml"/>
  <Override PartName="/ppt/tags/tag15.xml" ContentType="application/vnd.openxmlformats-officedocument.presentationml.tags+xml"/>
  <Override PartName="/ppt/tags/tag10.xml" ContentType="application/vnd.openxmlformats-officedocument.presentationml.tags+xml"/>
  <Override PartName="/ppt/tags/tag16.xml" ContentType="application/vnd.openxmlformats-officedocument.presentationml.tags+xml"/>
  <Override PartName="/ppt/tags/tag14.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tags/tag6.xml" ContentType="application/vnd.openxmlformats-officedocument.presentationml.tag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handoutMasterIdLst>
    <p:handoutMasterId r:id="rId23"/>
  </p:handoutMasterIdLst>
  <p:sldIdLst>
    <p:sldId id="407" r:id="rId2"/>
    <p:sldId id="432" r:id="rId3"/>
    <p:sldId id="464" r:id="rId4"/>
    <p:sldId id="450" r:id="rId5"/>
    <p:sldId id="451" r:id="rId6"/>
    <p:sldId id="465" r:id="rId7"/>
    <p:sldId id="452" r:id="rId8"/>
    <p:sldId id="447" r:id="rId9"/>
    <p:sldId id="449" r:id="rId10"/>
    <p:sldId id="466" r:id="rId11"/>
    <p:sldId id="453" r:id="rId12"/>
    <p:sldId id="262" r:id="rId13"/>
    <p:sldId id="455" r:id="rId14"/>
    <p:sldId id="457" r:id="rId15"/>
    <p:sldId id="458" r:id="rId16"/>
    <p:sldId id="292" r:id="rId17"/>
    <p:sldId id="269" r:id="rId18"/>
    <p:sldId id="267" r:id="rId19"/>
    <p:sldId id="266" r:id="rId20"/>
    <p:sldId id="374" r:id="rId21"/>
  </p:sldIdLst>
  <p:sldSz cx="9144000" cy="6858000" type="screen4x3"/>
  <p:notesSz cx="7010400" cy="92964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4BB5DC1-99C8-4469-8ACA-F8C50B697D42}">
          <p14:sldIdLst>
            <p14:sldId id="407"/>
            <p14:sldId id="432"/>
            <p14:sldId id="464"/>
            <p14:sldId id="450"/>
            <p14:sldId id="451"/>
            <p14:sldId id="465"/>
            <p14:sldId id="452"/>
            <p14:sldId id="447"/>
            <p14:sldId id="449"/>
            <p14:sldId id="466"/>
            <p14:sldId id="453"/>
            <p14:sldId id="262"/>
            <p14:sldId id="455"/>
            <p14:sldId id="457"/>
            <p14:sldId id="458"/>
            <p14:sldId id="292"/>
            <p14:sldId id="269"/>
            <p14:sldId id="267"/>
            <p14:sldId id="266"/>
            <p14:sldId id="37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r. McNamara" initials="WJM"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FF"/>
    <a:srgbClr val="6691C6"/>
    <a:srgbClr val="FF0000"/>
    <a:srgbClr val="B00000"/>
    <a:srgbClr val="660033"/>
    <a:srgbClr val="FF9933"/>
    <a:srgbClr val="FFFF66"/>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925" autoAdjust="0"/>
    <p:restoredTop sz="68275" autoAdjust="0"/>
  </p:normalViewPr>
  <p:slideViewPr>
    <p:cSldViewPr snapToGrid="0">
      <p:cViewPr varScale="1">
        <p:scale>
          <a:sx n="49" d="100"/>
          <a:sy n="49" d="100"/>
        </p:scale>
        <p:origin x="1320" y="48"/>
      </p:cViewPr>
      <p:guideLst>
        <p:guide orient="horz" pos="2160"/>
        <p:guide pos="2880"/>
      </p:guideLst>
    </p:cSldViewPr>
  </p:slideViewPr>
  <p:outlineViewPr>
    <p:cViewPr>
      <p:scale>
        <a:sx n="33" d="100"/>
        <a:sy n="33" d="100"/>
      </p:scale>
      <p:origin x="0" y="846"/>
    </p:cViewPr>
  </p:outlineViewPr>
  <p:notesTextViewPr>
    <p:cViewPr>
      <p:scale>
        <a:sx n="1" d="1"/>
        <a:sy n="1" d="1"/>
      </p:scale>
      <p:origin x="0" y="0"/>
    </p:cViewPr>
  </p:notesTextViewPr>
  <p:sorterViewPr>
    <p:cViewPr>
      <p:scale>
        <a:sx n="100" d="100"/>
        <a:sy n="100" d="100"/>
      </p:scale>
      <p:origin x="0" y="2892"/>
    </p:cViewPr>
  </p:sorterViewPr>
  <p:notesViewPr>
    <p:cSldViewPr snapToGrid="0">
      <p:cViewPr varScale="1">
        <p:scale>
          <a:sx n="79" d="100"/>
          <a:sy n="79" d="100"/>
        </p:scale>
        <p:origin x="3366"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33"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viewProps" Target="viewProps.xml"/><Relationship Id="rId30" Type="http://schemas.openxmlformats.org/officeDocument/2006/relationships/customXml" Target="../customXml/item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9DFE0553-1A50-4807-9AF4-C43DC7F47133}" type="datetimeFigureOut">
              <a:rPr lang="en-US" smtClean="0"/>
              <a:t>7/9/2021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F1755DA-6581-4509-ABB6-D04412D65AB5}" type="slidenum">
              <a:rPr lang="en-US" smtClean="0"/>
              <a:t>‹#›</a:t>
            </a:fld>
            <a:endParaRPr lang="en-US"/>
          </a:p>
        </p:txBody>
      </p:sp>
    </p:spTree>
    <p:extLst>
      <p:ext uri="{BB962C8B-B14F-4D97-AF65-F5344CB8AC3E}">
        <p14:creationId xmlns:p14="http://schemas.microsoft.com/office/powerpoint/2010/main" val="4175358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95E4C806-AE60-4811-AD02-7E84F0A3B391}" type="datetimeFigureOut">
              <a:rPr lang="en-US" smtClean="0"/>
              <a:t>7/9/2021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5F8A644C-0679-4A3A-8FF3-D9D0A33A6EE8}" type="slidenum">
              <a:rPr lang="en-US" smtClean="0"/>
              <a:t>‹#›</a:t>
            </a:fld>
            <a:endParaRPr lang="en-US"/>
          </a:p>
        </p:txBody>
      </p:sp>
    </p:spTree>
    <p:extLst>
      <p:ext uri="{BB962C8B-B14F-4D97-AF65-F5344CB8AC3E}">
        <p14:creationId xmlns:p14="http://schemas.microsoft.com/office/powerpoint/2010/main" val="845301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b="1" i="1" u="sng" dirty="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3936676E-360D-4202-804B-EC8B0BF31BE0}" type="slidenum">
              <a:rPr lang="en-US" smtClean="0"/>
              <a:pPr eaLnBrk="1" hangingPunct="1"/>
              <a:t>1</a:t>
            </a:fld>
            <a:endParaRPr lang="en-US"/>
          </a:p>
        </p:txBody>
      </p:sp>
    </p:spTree>
    <p:extLst>
      <p:ext uri="{BB962C8B-B14F-4D97-AF65-F5344CB8AC3E}">
        <p14:creationId xmlns:p14="http://schemas.microsoft.com/office/powerpoint/2010/main" val="27704115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768"/>
              </a:spcBef>
              <a:spcAft>
                <a:spcPts val="600"/>
              </a:spcAft>
            </a:pPr>
            <a:r>
              <a:rPr lang="en-US" sz="1200" dirty="0"/>
              <a:t>The next step was to establish a distribution residual that is not only detectable, but also controls microbial growth.</a:t>
            </a:r>
          </a:p>
          <a:p>
            <a:pPr>
              <a:spcBef>
                <a:spcPts val="768"/>
              </a:spcBef>
            </a:pPr>
            <a:r>
              <a:rPr lang="en-US" sz="1200" b="1" i="1" u="sng" dirty="0"/>
              <a:t>Advance Slide:</a:t>
            </a:r>
          </a:p>
          <a:p>
            <a:pPr>
              <a:spcBef>
                <a:spcPts val="768"/>
              </a:spcBef>
            </a:pPr>
            <a:r>
              <a:rPr lang="en-US" sz="1200" dirty="0"/>
              <a:t>To achieve this, DEP reviewed and considered:</a:t>
            </a:r>
          </a:p>
          <a:p>
            <a:pPr marL="457200" indent="-457200">
              <a:spcBef>
                <a:spcPts val="768"/>
              </a:spcBef>
              <a:buFont typeface="Arial" panose="020B0604020202020204" pitchFamily="34" charset="0"/>
              <a:buChar char="•"/>
            </a:pPr>
            <a:r>
              <a:rPr lang="en-US" sz="1100" dirty="0"/>
              <a:t>Numerous studies</a:t>
            </a:r>
          </a:p>
          <a:p>
            <a:pPr marL="457200" indent="-457200">
              <a:spcBef>
                <a:spcPts val="768"/>
              </a:spcBef>
              <a:buFont typeface="Arial" panose="020B0604020202020204" pitchFamily="34" charset="0"/>
              <a:buChar char="•"/>
            </a:pPr>
            <a:r>
              <a:rPr lang="en-US" sz="1100" dirty="0"/>
              <a:t>Industry standards</a:t>
            </a:r>
          </a:p>
          <a:p>
            <a:pPr marL="457200" indent="-457200">
              <a:spcBef>
                <a:spcPts val="768"/>
              </a:spcBef>
              <a:buFont typeface="Arial" panose="020B0604020202020204" pitchFamily="34" charset="0"/>
              <a:buChar char="•"/>
            </a:pPr>
            <a:r>
              <a:rPr lang="en-US" sz="1100" dirty="0"/>
              <a:t>Other states’ disinfection residual requirements</a:t>
            </a:r>
          </a:p>
          <a:p>
            <a:pPr marL="457200" indent="-457200">
              <a:spcBef>
                <a:spcPts val="768"/>
              </a:spcBef>
              <a:buFont typeface="Arial" panose="020B0604020202020204" pitchFamily="34" charset="0"/>
              <a:buChar char="•"/>
            </a:pPr>
            <a:endParaRPr lang="en-US" sz="1100" dirty="0"/>
          </a:p>
          <a:p>
            <a:pPr marL="0" indent="0">
              <a:spcBef>
                <a:spcPts val="768"/>
              </a:spcBef>
              <a:buFont typeface="Arial" panose="020B0604020202020204" pitchFamily="34" charset="0"/>
              <a:buNone/>
            </a:pPr>
            <a:r>
              <a:rPr lang="en-US" sz="1100" dirty="0"/>
              <a:t>Let’s look at these…</a:t>
            </a:r>
          </a:p>
          <a:p>
            <a:endParaRPr lang="en-US" b="0" dirty="0"/>
          </a:p>
        </p:txBody>
      </p:sp>
      <p:sp>
        <p:nvSpPr>
          <p:cNvPr id="4" name="Slide Number Placeholder 3"/>
          <p:cNvSpPr>
            <a:spLocks noGrp="1"/>
          </p:cNvSpPr>
          <p:nvPr>
            <p:ph type="sldNum" sz="quarter" idx="10"/>
          </p:nvPr>
        </p:nvSpPr>
        <p:spPr/>
        <p:txBody>
          <a:bodyPr/>
          <a:lstStyle/>
          <a:p>
            <a:fld id="{5F8A644C-0679-4A3A-8FF3-D9D0A33A6EE8}" type="slidenum">
              <a:rPr lang="en-US" smtClean="0"/>
              <a:t>10</a:t>
            </a:fld>
            <a:endParaRPr lang="en-US"/>
          </a:p>
        </p:txBody>
      </p:sp>
    </p:spTree>
    <p:extLst>
      <p:ext uri="{BB962C8B-B14F-4D97-AF65-F5344CB8AC3E}">
        <p14:creationId xmlns:p14="http://schemas.microsoft.com/office/powerpoint/2010/main" val="17515492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But ultimately, the key takeaway is that the studies found substantially more coliform and </a:t>
            </a:r>
            <a:r>
              <a:rPr lang="en-US" i="1" dirty="0"/>
              <a:t>E. coli</a:t>
            </a:r>
            <a:r>
              <a:rPr lang="en-US" dirty="0"/>
              <a:t> positive samples when residuals were &lt;0.2 mg/L.</a:t>
            </a:r>
          </a:p>
          <a:p>
            <a:endParaRPr lang="en-US" b="1" i="1" u="sng" dirty="0"/>
          </a:p>
          <a:p>
            <a:r>
              <a:rPr lang="en-US" b="1" i="1" u="sng" dirty="0"/>
              <a:t>Advance Slide:</a:t>
            </a:r>
          </a:p>
          <a:p>
            <a:endParaRPr lang="en-US" dirty="0"/>
          </a:p>
          <a:p>
            <a:r>
              <a:rPr lang="en-US" dirty="0"/>
              <a:t>DEP also found that 19 states have requirements that are </a:t>
            </a:r>
            <a:r>
              <a:rPr lang="en-US" u="sng" dirty="0"/>
              <a:t>&gt;</a:t>
            </a:r>
            <a:r>
              <a:rPr lang="en-US" dirty="0"/>
              <a:t>0.2 mg/L.</a:t>
            </a:r>
          </a:p>
          <a:p>
            <a:endParaRPr lang="en-US" b="0" dirty="0"/>
          </a:p>
        </p:txBody>
      </p:sp>
      <p:sp>
        <p:nvSpPr>
          <p:cNvPr id="4" name="Slide Number Placeholder 3"/>
          <p:cNvSpPr>
            <a:spLocks noGrp="1"/>
          </p:cNvSpPr>
          <p:nvPr>
            <p:ph type="sldNum" sz="quarter" idx="10"/>
          </p:nvPr>
        </p:nvSpPr>
        <p:spPr/>
        <p:txBody>
          <a:bodyPr/>
          <a:lstStyle/>
          <a:p>
            <a:fld id="{5F8A644C-0679-4A3A-8FF3-D9D0A33A6EE8}" type="slidenum">
              <a:rPr lang="en-US" smtClean="0"/>
              <a:t>11</a:t>
            </a:fld>
            <a:endParaRPr lang="en-US"/>
          </a:p>
        </p:txBody>
      </p:sp>
    </p:spTree>
    <p:extLst>
      <p:ext uri="{BB962C8B-B14F-4D97-AF65-F5344CB8AC3E}">
        <p14:creationId xmlns:p14="http://schemas.microsoft.com/office/powerpoint/2010/main" val="12558670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DEP also considered various </a:t>
            </a:r>
            <a:r>
              <a:rPr lang="en-US" sz="1200" b="1" kern="1200" dirty="0">
                <a:solidFill>
                  <a:schemeClr val="tx1"/>
                </a:solidFill>
                <a:effectLst/>
                <a:latin typeface="+mn-lt"/>
                <a:ea typeface="+mn-ea"/>
                <a:cs typeface="+mn-cs"/>
              </a:rPr>
              <a:t>industry standards </a:t>
            </a:r>
            <a:r>
              <a:rPr lang="en-US" sz="12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sng" kern="1200" dirty="0">
                <a:solidFill>
                  <a:schemeClr val="tx1"/>
                </a:solidFill>
                <a:effectLst/>
                <a:latin typeface="+mn-lt"/>
                <a:ea typeface="+mn-ea"/>
                <a:cs typeface="+mn-cs"/>
              </a:rPr>
              <a:t>Advance Slide: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2012 edition of Ten States Standards specifies a minimum free chlorine residual of 0.2 mg/L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sng" kern="1200" dirty="0">
                <a:solidFill>
                  <a:schemeClr val="tx1"/>
                </a:solidFill>
                <a:effectLst/>
                <a:latin typeface="+mn-lt"/>
                <a:ea typeface="+mn-ea"/>
                <a:cs typeface="+mn-cs"/>
              </a:rPr>
              <a:t>Advance Slide: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Ten State Standards are widely accepted standards created by the </a:t>
            </a:r>
            <a:r>
              <a:rPr lang="en-US" i="1" dirty="0"/>
              <a:t>Greater Lakes-Upper Mississippi River Board of State and Provincial Public Health and Environmental Managers.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t>The standards created by this Board are accepted nationwide.  Pennsylvania is one of the 10 states.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b="0" dirty="0"/>
          </a:p>
        </p:txBody>
      </p:sp>
      <p:sp>
        <p:nvSpPr>
          <p:cNvPr id="4" name="Slide Number Placeholder 3"/>
          <p:cNvSpPr>
            <a:spLocks noGrp="1"/>
          </p:cNvSpPr>
          <p:nvPr>
            <p:ph type="sldNum" sz="quarter" idx="10"/>
          </p:nvPr>
        </p:nvSpPr>
        <p:spPr/>
        <p:txBody>
          <a:bodyPr/>
          <a:lstStyle/>
          <a:p>
            <a:fld id="{5F8A644C-0679-4A3A-8FF3-D9D0A33A6EE8}" type="slidenum">
              <a:rPr lang="en-US" smtClean="0"/>
              <a:t>13</a:t>
            </a:fld>
            <a:endParaRPr lang="en-US"/>
          </a:p>
        </p:txBody>
      </p:sp>
    </p:spTree>
    <p:extLst>
      <p:ext uri="{BB962C8B-B14F-4D97-AF65-F5344CB8AC3E}">
        <p14:creationId xmlns:p14="http://schemas.microsoft.com/office/powerpoint/2010/main" val="1856798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industry standard reviewed comes from the Water Research Foundation (WRF), which recommends a free chlorine distribution residual of 0.20 mg/L for optimized distribution.</a:t>
            </a:r>
          </a:p>
          <a:p>
            <a:pPr lvl="1"/>
            <a:endParaRPr lang="en-US" b="1" i="1" u="sng" dirty="0"/>
          </a:p>
          <a:p>
            <a:pPr lvl="0"/>
            <a:r>
              <a:rPr lang="en-US" b="1" i="1" u="sng" dirty="0"/>
              <a:t>Advance Slide:</a:t>
            </a:r>
          </a:p>
          <a:p>
            <a:pPr lvl="0"/>
            <a:r>
              <a:rPr lang="en-US" dirty="0"/>
              <a:t>Also, EPA’s </a:t>
            </a:r>
            <a:r>
              <a:rPr lang="en-US" i="1" dirty="0"/>
              <a:t>Area Wide Optimization Program for Distribution Systems </a:t>
            </a:r>
            <a:r>
              <a:rPr lang="en-US" dirty="0"/>
              <a:t>recommends maintenance of </a:t>
            </a:r>
            <a:r>
              <a:rPr lang="en-US" u="sng" dirty="0"/>
              <a:t>&gt;</a:t>
            </a:r>
            <a:r>
              <a:rPr lang="en-US" dirty="0"/>
              <a:t>0.20 mg/L free chlorine at all times in the distribution.  </a:t>
            </a:r>
          </a:p>
          <a:p>
            <a:endParaRPr lang="en-US" b="0" dirty="0"/>
          </a:p>
        </p:txBody>
      </p:sp>
      <p:sp>
        <p:nvSpPr>
          <p:cNvPr id="4" name="Slide Number Placeholder 3"/>
          <p:cNvSpPr>
            <a:spLocks noGrp="1"/>
          </p:cNvSpPr>
          <p:nvPr>
            <p:ph type="sldNum" sz="quarter" idx="10"/>
          </p:nvPr>
        </p:nvSpPr>
        <p:spPr/>
        <p:txBody>
          <a:bodyPr/>
          <a:lstStyle/>
          <a:p>
            <a:fld id="{5F8A644C-0679-4A3A-8FF3-D9D0A33A6EE8}" type="slidenum">
              <a:rPr lang="en-US" smtClean="0"/>
              <a:t>14</a:t>
            </a:fld>
            <a:endParaRPr lang="en-US"/>
          </a:p>
        </p:txBody>
      </p:sp>
    </p:spTree>
    <p:extLst>
      <p:ext uri="{BB962C8B-B14F-4D97-AF65-F5344CB8AC3E}">
        <p14:creationId xmlns:p14="http://schemas.microsoft.com/office/powerpoint/2010/main" val="2036913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After reviewing all this information and obtaining industry input, PA established a minimum distribution residual requirement of 0.2 mg/L</a:t>
            </a:r>
          </a:p>
          <a:p>
            <a:endParaRPr lang="en-US" b="0" dirty="0"/>
          </a:p>
        </p:txBody>
      </p:sp>
      <p:sp>
        <p:nvSpPr>
          <p:cNvPr id="4" name="Slide Number Placeholder 3"/>
          <p:cNvSpPr>
            <a:spLocks noGrp="1"/>
          </p:cNvSpPr>
          <p:nvPr>
            <p:ph type="sldNum" sz="quarter" idx="10"/>
          </p:nvPr>
        </p:nvSpPr>
        <p:spPr/>
        <p:txBody>
          <a:bodyPr/>
          <a:lstStyle/>
          <a:p>
            <a:fld id="{5F8A644C-0679-4A3A-8FF3-D9D0A33A6EE8}" type="slidenum">
              <a:rPr lang="en-US" smtClean="0"/>
              <a:t>15</a:t>
            </a:fld>
            <a:endParaRPr lang="en-US"/>
          </a:p>
        </p:txBody>
      </p:sp>
    </p:spTree>
    <p:extLst>
      <p:ext uri="{BB962C8B-B14F-4D97-AF65-F5344CB8AC3E}">
        <p14:creationId xmlns:p14="http://schemas.microsoft.com/office/powerpoint/2010/main" val="40547334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28600" y="4267200"/>
            <a:ext cx="6477000" cy="4876799"/>
          </a:xfrm>
        </p:spPr>
        <p:txBody>
          <a:bodyPr/>
          <a:lstStyle/>
          <a:p>
            <a:r>
              <a:rPr lang="en-US" dirty="0"/>
              <a:t>109.710 lists the type of monitoring required:</a:t>
            </a:r>
          </a:p>
          <a:p>
            <a:endParaRPr lang="en-US" dirty="0"/>
          </a:p>
          <a:p>
            <a:r>
              <a:rPr lang="en-US" dirty="0"/>
              <a:t>Systems using chlorine should monitor for free chlorine.</a:t>
            </a:r>
          </a:p>
          <a:p>
            <a:r>
              <a:rPr lang="en-US" dirty="0"/>
              <a:t>Systems using chloramines should monitor for total chlorine.</a:t>
            </a:r>
          </a:p>
          <a:p>
            <a:endParaRPr lang="en-US" b="1" dirty="0"/>
          </a:p>
          <a:p>
            <a:r>
              <a:rPr lang="en-US" b="1" dirty="0"/>
              <a:t>ADVANCE</a:t>
            </a:r>
          </a:p>
          <a:p>
            <a:r>
              <a:rPr lang="en-US" dirty="0"/>
              <a:t>Systems with any mixing zones should monitoring for both free and total chlorine. Mixing zones should be identified in the SSP.</a:t>
            </a:r>
          </a:p>
          <a:p>
            <a:endParaRPr lang="en-US" b="1" dirty="0"/>
          </a:p>
          <a:p>
            <a:r>
              <a:rPr lang="en-US" b="1" dirty="0"/>
              <a:t>ADVANCE</a:t>
            </a:r>
          </a:p>
          <a:p>
            <a:r>
              <a:rPr lang="en-US" dirty="0"/>
              <a:t>Systems that use chloramines should monitor for both free and total chlorine during a free chlorine burn.</a:t>
            </a:r>
          </a:p>
          <a:p>
            <a:endParaRPr lang="en-US" dirty="0"/>
          </a:p>
          <a:p>
            <a:pPr eaLnBrk="0" fontAlgn="base" hangingPunct="0"/>
            <a:r>
              <a:rPr lang="en-US" sz="1200" b="1" i="1" kern="1200" dirty="0">
                <a:solidFill>
                  <a:schemeClr val="tx1"/>
                </a:solidFill>
                <a:effectLst/>
                <a:latin typeface="+mn-lt"/>
                <a:ea typeface="+mn-ea"/>
                <a:cs typeface="+mn-cs"/>
              </a:rPr>
              <a:t>Instructor note: If asked, What is a free chlorine burn?</a:t>
            </a:r>
            <a:endParaRPr lang="en-US" sz="1200" i="1" kern="1200" dirty="0">
              <a:solidFill>
                <a:schemeClr val="tx1"/>
              </a:solidFill>
              <a:effectLst/>
              <a:latin typeface="+mn-lt"/>
              <a:ea typeface="+mn-ea"/>
              <a:cs typeface="+mn-cs"/>
            </a:endParaRPr>
          </a:p>
          <a:p>
            <a:pPr eaLnBrk="0" fontAlgn="base" hangingPunct="0"/>
            <a:r>
              <a:rPr lang="en-US" sz="1200" i="1" kern="1200" dirty="0">
                <a:solidFill>
                  <a:schemeClr val="tx1"/>
                </a:solidFill>
                <a:effectLst/>
                <a:latin typeface="+mn-lt"/>
                <a:ea typeface="+mn-ea"/>
                <a:cs typeface="+mn-cs"/>
              </a:rPr>
              <a:t>Water systems that use chloramine disinfection in their distribution systems may choose to periodically conduct a free chlorine burn. This process involves a temporary switch from chloramine to free chlorine disinfection. The purpose of a free chlorine burn is to minimize biofilms and bacterial regrowth in distribution pipes, inactivate nitrifying bacteria, and restore water quality. Free chlorine burns are typically short lived and may last for a few weeks. There can be many operational challenges associated with conducting a free chlorine burn, including simultaneous compliance issues with corrosion control, taste and odor complaints, and increased color and turbidity.</a:t>
            </a:r>
          </a:p>
        </p:txBody>
      </p:sp>
      <p:sp>
        <p:nvSpPr>
          <p:cNvPr id="4" name="Slide Number Placeholder 3"/>
          <p:cNvSpPr>
            <a:spLocks noGrp="1"/>
          </p:cNvSpPr>
          <p:nvPr>
            <p:ph type="sldNum" sz="quarter" idx="10"/>
          </p:nvPr>
        </p:nvSpPr>
        <p:spPr/>
        <p:txBody>
          <a:bodyPr/>
          <a:lstStyle/>
          <a:p>
            <a:fld id="{A1F6FB2A-C012-4A07-B29D-C1CA2F6D8421}" type="slidenum">
              <a:rPr lang="en-US" altLang="en-US" smtClean="0"/>
              <a:pPr/>
              <a:t>16</a:t>
            </a:fld>
            <a:endParaRPr lang="en-US" altLang="en-US"/>
          </a:p>
        </p:txBody>
      </p:sp>
    </p:spTree>
    <p:extLst>
      <p:ext uri="{BB962C8B-B14F-4D97-AF65-F5344CB8AC3E}">
        <p14:creationId xmlns:p14="http://schemas.microsoft.com/office/powerpoint/2010/main" val="9353447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to review from lesson 1, The distribution residual monitoring requirements that will be covered in this lesson have an effective date of 1-year after the DRR was published. That makes the monitoring requirements effective date April 29, 2019.</a:t>
            </a:r>
          </a:p>
          <a:p>
            <a:endParaRPr lang="en-US" dirty="0"/>
          </a:p>
          <a:p>
            <a:r>
              <a:rPr lang="en-US" dirty="0"/>
              <a:t>Beginning on that date, all water systems noted on the previous slide are required to begin compliance monitoring according to the provisions of DRR.</a:t>
            </a:r>
          </a:p>
        </p:txBody>
      </p:sp>
      <p:sp>
        <p:nvSpPr>
          <p:cNvPr id="4" name="Slide Number Placeholder 3"/>
          <p:cNvSpPr>
            <a:spLocks noGrp="1"/>
          </p:cNvSpPr>
          <p:nvPr>
            <p:ph type="sldNum" sz="quarter" idx="10"/>
          </p:nvPr>
        </p:nvSpPr>
        <p:spPr/>
        <p:txBody>
          <a:bodyPr/>
          <a:lstStyle/>
          <a:p>
            <a:fld id="{A1F6FB2A-C012-4A07-B29D-C1CA2F6D8421}" type="slidenum">
              <a:rPr lang="en-US" altLang="en-US" smtClean="0"/>
              <a:pPr/>
              <a:t>17</a:t>
            </a:fld>
            <a:endParaRPr lang="en-US" altLang="en-US"/>
          </a:p>
        </p:txBody>
      </p:sp>
    </p:spTree>
    <p:extLst>
      <p:ext uri="{BB962C8B-B14F-4D97-AF65-F5344CB8AC3E}">
        <p14:creationId xmlns:p14="http://schemas.microsoft.com/office/powerpoint/2010/main" val="2411283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review the key points from this lesson.</a:t>
            </a:r>
          </a:p>
          <a:p>
            <a:endParaRPr lang="en-US" dirty="0"/>
          </a:p>
          <a:p>
            <a:r>
              <a:rPr lang="en-US" dirty="0"/>
              <a:t>The required distribution disinfection level is changing from 0.02 mg/L to ?  </a:t>
            </a:r>
            <a:r>
              <a:rPr lang="en-US" b="1" i="1" dirty="0"/>
              <a:t>Instructor Note: Wait for response</a:t>
            </a:r>
            <a:r>
              <a:rPr lang="en-US" dirty="0"/>
              <a:t> (</a:t>
            </a:r>
            <a:r>
              <a:rPr lang="en-US" b="1" i="1" u="sng" dirty="0"/>
              <a:t>advance slide after response</a:t>
            </a:r>
            <a:r>
              <a:rPr lang="en-US" dirty="0"/>
              <a:t>) 0.2 mg/L to be:</a:t>
            </a:r>
          </a:p>
          <a:p>
            <a:pPr marL="628650" lvl="1" indent="-171450">
              <a:buFont typeface="Arial" panose="020B0604020202020204" pitchFamily="34" charset="0"/>
              <a:buChar char="•"/>
            </a:pPr>
            <a:r>
              <a:rPr lang="en-US" dirty="0"/>
              <a:t>A truly detectable level</a:t>
            </a:r>
          </a:p>
          <a:p>
            <a:pPr marL="628650" lvl="1" indent="-171450">
              <a:buFont typeface="Arial" panose="020B0604020202020204" pitchFamily="34" charset="0"/>
              <a:buChar char="•"/>
            </a:pPr>
            <a:r>
              <a:rPr lang="en-US" dirty="0"/>
              <a:t>A residual that controls microbial growth</a:t>
            </a:r>
          </a:p>
          <a:p>
            <a:endParaRPr lang="en-US" i="1" dirty="0"/>
          </a:p>
        </p:txBody>
      </p:sp>
      <p:sp>
        <p:nvSpPr>
          <p:cNvPr id="4" name="Slide Number Placeholder 3"/>
          <p:cNvSpPr>
            <a:spLocks noGrp="1"/>
          </p:cNvSpPr>
          <p:nvPr>
            <p:ph type="sldNum" sz="quarter" idx="10"/>
          </p:nvPr>
        </p:nvSpPr>
        <p:spPr/>
        <p:txBody>
          <a:bodyPr/>
          <a:lstStyle/>
          <a:p>
            <a:fld id="{5F8A644C-0679-4A3A-8FF3-D9D0A33A6EE8}" type="slidenum">
              <a:rPr lang="en-US" smtClean="0"/>
              <a:t>20</a:t>
            </a:fld>
            <a:endParaRPr lang="en-US"/>
          </a:p>
        </p:txBody>
      </p:sp>
    </p:spTree>
    <p:extLst>
      <p:ext uri="{BB962C8B-B14F-4D97-AF65-F5344CB8AC3E}">
        <p14:creationId xmlns:p14="http://schemas.microsoft.com/office/powerpoint/2010/main" val="1867892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1000"/>
              </a:spcAft>
            </a:pPr>
            <a:r>
              <a:rPr lang="en-US" b="0" dirty="0">
                <a:ea typeface="Times New Roman" panose="02020603050405020304" pitchFamily="18" charset="0"/>
                <a:cs typeface="Times New Roman" panose="02020603050405020304" pitchFamily="18" charset="0"/>
              </a:rPr>
              <a:t>The primary element of the rule that we’ll discuss in this course </a:t>
            </a:r>
            <a:r>
              <a:rPr lang="en-US" b="1" dirty="0">
                <a:ea typeface="Times New Roman" panose="02020603050405020304" pitchFamily="18" charset="0"/>
                <a:cs typeface="Times New Roman" panose="02020603050405020304" pitchFamily="18" charset="0"/>
              </a:rPr>
              <a:t>is the change in distribution residual requirements. </a:t>
            </a:r>
          </a:p>
          <a:p>
            <a:pPr>
              <a:lnSpc>
                <a:spcPct val="115000"/>
              </a:lnSpc>
              <a:spcAft>
                <a:spcPts val="1000"/>
              </a:spcAft>
            </a:pPr>
            <a:endParaRPr lang="en-US" b="1" dirty="0">
              <a:ea typeface="Times New Roman" panose="02020603050405020304" pitchFamily="18" charset="0"/>
              <a:cs typeface="Times New Roman" panose="02020603050405020304" pitchFamily="18" charset="0"/>
            </a:endParaRPr>
          </a:p>
          <a:p>
            <a:pPr>
              <a:lnSpc>
                <a:spcPct val="115000"/>
              </a:lnSpc>
              <a:spcAft>
                <a:spcPts val="1000"/>
              </a:spcAft>
            </a:pPr>
            <a:r>
              <a:rPr lang="en-US" b="0" dirty="0">
                <a:ea typeface="Times New Roman" panose="02020603050405020304" pitchFamily="18" charset="0"/>
                <a:cs typeface="Times New Roman" panose="02020603050405020304" pitchFamily="18" charset="0"/>
              </a:rPr>
              <a:t>Beginning </a:t>
            </a:r>
            <a:r>
              <a:rPr lang="en-US" b="1" dirty="0">
                <a:ea typeface="Times New Roman" panose="02020603050405020304" pitchFamily="18" charset="0"/>
                <a:cs typeface="Times New Roman" panose="02020603050405020304" pitchFamily="18" charset="0"/>
              </a:rPr>
              <a:t>April 29, 2019</a:t>
            </a:r>
            <a:r>
              <a:rPr lang="en-US" b="0" dirty="0">
                <a:ea typeface="Times New Roman" panose="02020603050405020304" pitchFamily="18" charset="0"/>
                <a:cs typeface="Times New Roman" panose="02020603050405020304" pitchFamily="18" charset="0"/>
              </a:rPr>
              <a:t>, the m</a:t>
            </a:r>
            <a:r>
              <a:rPr lang="en-US" dirty="0">
                <a:ea typeface="Times New Roman" panose="02020603050405020304" pitchFamily="18" charset="0"/>
                <a:cs typeface="Times New Roman" panose="02020603050405020304" pitchFamily="18" charset="0"/>
              </a:rPr>
              <a:t>inimum required distribution residual level will increase from 0.02 mg/L to 0.2 mg/L free or total chlorine, depending on the type of disinfectant used, which we’ll explain later in the course.  </a:t>
            </a:r>
            <a:endParaRPr lang="en-US" b="0" dirty="0"/>
          </a:p>
        </p:txBody>
      </p:sp>
      <p:sp>
        <p:nvSpPr>
          <p:cNvPr id="4" name="Slide Number Placeholder 3"/>
          <p:cNvSpPr>
            <a:spLocks noGrp="1"/>
          </p:cNvSpPr>
          <p:nvPr>
            <p:ph type="sldNum" sz="quarter" idx="10"/>
          </p:nvPr>
        </p:nvSpPr>
        <p:spPr/>
        <p:txBody>
          <a:bodyPr/>
          <a:lstStyle/>
          <a:p>
            <a:fld id="{5F8A644C-0679-4A3A-8FF3-D9D0A33A6EE8}" type="slidenum">
              <a:rPr lang="en-US" smtClean="0"/>
              <a:t>2</a:t>
            </a:fld>
            <a:endParaRPr lang="en-US"/>
          </a:p>
        </p:txBody>
      </p:sp>
    </p:spTree>
    <p:extLst>
      <p:ext uri="{BB962C8B-B14F-4D97-AF65-F5344CB8AC3E}">
        <p14:creationId xmlns:p14="http://schemas.microsoft.com/office/powerpoint/2010/main" val="753140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1000"/>
              </a:spcAft>
            </a:pPr>
            <a:r>
              <a:rPr lang="en-US" b="0" dirty="0">
                <a:ea typeface="Times New Roman" panose="02020603050405020304" pitchFamily="18" charset="0"/>
                <a:cs typeface="Times New Roman" panose="02020603050405020304" pitchFamily="18" charset="0"/>
              </a:rPr>
              <a:t>The primary element of the rule that we’ll discuss in this course </a:t>
            </a:r>
            <a:r>
              <a:rPr lang="en-US" b="1" dirty="0">
                <a:ea typeface="Times New Roman" panose="02020603050405020304" pitchFamily="18" charset="0"/>
                <a:cs typeface="Times New Roman" panose="02020603050405020304" pitchFamily="18" charset="0"/>
              </a:rPr>
              <a:t>is the change in distribution residual requirements. </a:t>
            </a:r>
          </a:p>
          <a:p>
            <a:pPr>
              <a:lnSpc>
                <a:spcPct val="115000"/>
              </a:lnSpc>
              <a:spcAft>
                <a:spcPts val="1000"/>
              </a:spcAft>
            </a:pPr>
            <a:endParaRPr lang="en-US" b="1" dirty="0">
              <a:ea typeface="Times New Roman" panose="02020603050405020304" pitchFamily="18" charset="0"/>
              <a:cs typeface="Times New Roman" panose="02020603050405020304" pitchFamily="18" charset="0"/>
            </a:endParaRPr>
          </a:p>
          <a:p>
            <a:pPr>
              <a:lnSpc>
                <a:spcPct val="115000"/>
              </a:lnSpc>
              <a:spcAft>
                <a:spcPts val="1000"/>
              </a:spcAft>
            </a:pPr>
            <a:r>
              <a:rPr lang="en-US" b="0" dirty="0">
                <a:ea typeface="Times New Roman" panose="02020603050405020304" pitchFamily="18" charset="0"/>
                <a:cs typeface="Times New Roman" panose="02020603050405020304" pitchFamily="18" charset="0"/>
              </a:rPr>
              <a:t>Beginning </a:t>
            </a:r>
            <a:r>
              <a:rPr lang="en-US" b="1" dirty="0">
                <a:ea typeface="Times New Roman" panose="02020603050405020304" pitchFamily="18" charset="0"/>
                <a:cs typeface="Times New Roman" panose="02020603050405020304" pitchFamily="18" charset="0"/>
              </a:rPr>
              <a:t>April 29, 2019</a:t>
            </a:r>
            <a:r>
              <a:rPr lang="en-US" b="0" dirty="0">
                <a:ea typeface="Times New Roman" panose="02020603050405020304" pitchFamily="18" charset="0"/>
                <a:cs typeface="Times New Roman" panose="02020603050405020304" pitchFamily="18" charset="0"/>
              </a:rPr>
              <a:t>, the m</a:t>
            </a:r>
            <a:r>
              <a:rPr lang="en-US" dirty="0">
                <a:ea typeface="Times New Roman" panose="02020603050405020304" pitchFamily="18" charset="0"/>
                <a:cs typeface="Times New Roman" panose="02020603050405020304" pitchFamily="18" charset="0"/>
              </a:rPr>
              <a:t>inimum required distribution residual level will increase from 0.02 mg/L to 0.2 mg/L free or total chlorine, depending on the type of disinfectant used, which we’ll explain later in the course.  </a:t>
            </a:r>
            <a:endParaRPr lang="en-US" b="0" dirty="0"/>
          </a:p>
        </p:txBody>
      </p:sp>
      <p:sp>
        <p:nvSpPr>
          <p:cNvPr id="4" name="Slide Number Placeholder 3"/>
          <p:cNvSpPr>
            <a:spLocks noGrp="1"/>
          </p:cNvSpPr>
          <p:nvPr>
            <p:ph type="sldNum" sz="quarter" idx="10"/>
          </p:nvPr>
        </p:nvSpPr>
        <p:spPr/>
        <p:txBody>
          <a:bodyPr/>
          <a:lstStyle/>
          <a:p>
            <a:fld id="{5F8A644C-0679-4A3A-8FF3-D9D0A33A6EE8}" type="slidenum">
              <a:rPr lang="en-US" smtClean="0"/>
              <a:t>3</a:t>
            </a:fld>
            <a:endParaRPr lang="en-US"/>
          </a:p>
        </p:txBody>
      </p:sp>
    </p:spTree>
    <p:extLst>
      <p:ext uri="{BB962C8B-B14F-4D97-AF65-F5344CB8AC3E}">
        <p14:creationId xmlns:p14="http://schemas.microsoft.com/office/powerpoint/2010/main" val="3375318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768"/>
              </a:spcBef>
              <a:buFont typeface="Arial" panose="020B0604020202020204" pitchFamily="34" charset="0"/>
              <a:buNone/>
            </a:pPr>
            <a:r>
              <a:rPr lang="en-US" sz="1200" dirty="0"/>
              <a:t>DEP reviewed several studies to determine the true lower detection limit… </a:t>
            </a:r>
          </a:p>
          <a:p>
            <a:pPr marL="0" indent="0">
              <a:spcBef>
                <a:spcPts val="768"/>
              </a:spcBef>
              <a:buFont typeface="Arial" panose="020B0604020202020204" pitchFamily="34" charset="0"/>
              <a:buNone/>
            </a:pPr>
            <a:endParaRPr lang="en-US" sz="1200" dirty="0"/>
          </a:p>
          <a:p>
            <a:pPr marL="0" indent="0">
              <a:spcBef>
                <a:spcPts val="768"/>
              </a:spcBef>
              <a:buFont typeface="Arial" panose="020B0604020202020204" pitchFamily="34" charset="0"/>
              <a:buNone/>
            </a:pPr>
            <a:r>
              <a:rPr lang="en-US" sz="1200" dirty="0"/>
              <a:t>(We will briefly look at some of this information; you can review it in more detail later.)</a:t>
            </a:r>
          </a:p>
          <a:p>
            <a:pPr marL="0" indent="0">
              <a:spcBef>
                <a:spcPts val="768"/>
              </a:spcBef>
              <a:buFont typeface="Arial" panose="020B0604020202020204" pitchFamily="34" charset="0"/>
              <a:buNone/>
            </a:pPr>
            <a:endParaRPr lang="en-US" sz="1200" b="1" i="1" u="sng" dirty="0"/>
          </a:p>
          <a:p>
            <a:pPr marL="0" indent="0">
              <a:spcBef>
                <a:spcPts val="768"/>
              </a:spcBef>
              <a:buFont typeface="Arial" panose="020B0604020202020204" pitchFamily="34" charset="0"/>
              <a:buNone/>
            </a:pPr>
            <a:r>
              <a:rPr lang="en-US" sz="1200" b="1" i="1" u="sng" dirty="0"/>
              <a:t>Advance Slide:</a:t>
            </a:r>
          </a:p>
          <a:p>
            <a:pPr marL="0" indent="0">
              <a:spcBef>
                <a:spcPts val="768"/>
              </a:spcBef>
              <a:buFont typeface="Arial" panose="020B0604020202020204" pitchFamily="34" charset="0"/>
              <a:buNone/>
            </a:pPr>
            <a:r>
              <a:rPr lang="en-US" sz="1200" dirty="0"/>
              <a:t>…for example, in a Colorado Dept of Health and Environment study that was reviewed:</a:t>
            </a:r>
          </a:p>
          <a:p>
            <a:pPr marL="914400" lvl="1" indent="-457200">
              <a:spcBef>
                <a:spcPts val="768"/>
              </a:spcBef>
              <a:buFont typeface="Arial" panose="020B0604020202020204" pitchFamily="34" charset="0"/>
              <a:buChar char="•"/>
            </a:pPr>
            <a:r>
              <a:rPr lang="en-US" sz="1200" dirty="0"/>
              <a:t>Data was analyzed from 450 samples</a:t>
            </a:r>
          </a:p>
          <a:p>
            <a:pPr marL="914400" lvl="1" indent="-457200">
              <a:spcBef>
                <a:spcPts val="768"/>
              </a:spcBef>
              <a:buFont typeface="Arial" panose="020B0604020202020204" pitchFamily="34" charset="0"/>
              <a:buChar char="•"/>
            </a:pPr>
            <a:r>
              <a:rPr lang="en-US" sz="1200" dirty="0"/>
              <a:t>Detection limit was determined to be </a:t>
            </a:r>
            <a:r>
              <a:rPr lang="en-US" sz="1200" b="1" dirty="0"/>
              <a:t>0.09 mg/L (which is higher than the previously established minimum in PA of 0.02 mg/L)</a:t>
            </a:r>
          </a:p>
          <a:p>
            <a:pPr marL="914400" lvl="1" indent="-457200">
              <a:spcBef>
                <a:spcPts val="768"/>
              </a:spcBef>
              <a:buFont typeface="Arial" panose="020B0604020202020204" pitchFamily="34" charset="0"/>
              <a:buChar char="•"/>
            </a:pPr>
            <a:endParaRPr lang="en-US" sz="1200" b="1" dirty="0"/>
          </a:p>
          <a:p>
            <a:endParaRPr lang="en-US" b="0" dirty="0"/>
          </a:p>
        </p:txBody>
      </p:sp>
      <p:sp>
        <p:nvSpPr>
          <p:cNvPr id="4" name="Slide Number Placeholder 3"/>
          <p:cNvSpPr>
            <a:spLocks noGrp="1"/>
          </p:cNvSpPr>
          <p:nvPr>
            <p:ph type="sldNum" sz="quarter" idx="10"/>
          </p:nvPr>
        </p:nvSpPr>
        <p:spPr/>
        <p:txBody>
          <a:bodyPr/>
          <a:lstStyle/>
          <a:p>
            <a:fld id="{5F8A644C-0679-4A3A-8FF3-D9D0A33A6EE8}" type="slidenum">
              <a:rPr lang="en-US" smtClean="0"/>
              <a:t>4</a:t>
            </a:fld>
            <a:endParaRPr lang="en-US"/>
          </a:p>
        </p:txBody>
      </p:sp>
    </p:spTree>
    <p:extLst>
      <p:ext uri="{BB962C8B-B14F-4D97-AF65-F5344CB8AC3E}">
        <p14:creationId xmlns:p14="http://schemas.microsoft.com/office/powerpoint/2010/main" val="2869483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768"/>
              </a:spcBef>
            </a:pPr>
            <a:r>
              <a:rPr lang="en-US" i="1" dirty="0"/>
              <a:t>Continuing with determining what is a true detectable residual?</a:t>
            </a:r>
          </a:p>
          <a:p>
            <a:pPr marL="457200" indent="-457200">
              <a:spcBef>
                <a:spcPts val="768"/>
              </a:spcBef>
              <a:buFont typeface="Arial" panose="020B0604020202020204" pitchFamily="34" charset="0"/>
              <a:buChar char="•"/>
            </a:pPr>
            <a:r>
              <a:rPr lang="en-US" sz="1200" dirty="0"/>
              <a:t>EPA established a practical quantitation limit of </a:t>
            </a:r>
            <a:r>
              <a:rPr lang="en-US" sz="1200" b="1" dirty="0"/>
              <a:t>0.1 mg/L </a:t>
            </a:r>
            <a:r>
              <a:rPr lang="en-US" sz="1200" dirty="0"/>
              <a:t>for the approval of free chlorine residual methods. Again, this is much higher than the previous 0.02 mg/L detection level.</a:t>
            </a:r>
          </a:p>
          <a:p>
            <a:pPr marL="0" indent="0">
              <a:spcBef>
                <a:spcPts val="768"/>
              </a:spcBef>
              <a:buFont typeface="Arial" panose="020B0604020202020204" pitchFamily="34" charset="0"/>
              <a:buNone/>
            </a:pPr>
            <a:r>
              <a:rPr lang="en-US" sz="1200" b="1" i="1" u="sng" dirty="0"/>
              <a:t>Advance Slide:</a:t>
            </a:r>
          </a:p>
          <a:p>
            <a:pPr marL="457200" indent="-457200">
              <a:spcBef>
                <a:spcPts val="768"/>
              </a:spcBef>
              <a:buFont typeface="Arial" panose="020B0604020202020204" pitchFamily="34" charset="0"/>
              <a:buChar char="•"/>
            </a:pPr>
            <a:r>
              <a:rPr lang="en-US" sz="1200" dirty="0"/>
              <a:t>Also, all chlorine residual test methods are subject to false positives due to interference from iron, manganese, and DBPs (Hach 2013)</a:t>
            </a:r>
          </a:p>
          <a:p>
            <a:pPr marL="0" indent="0">
              <a:spcBef>
                <a:spcPts val="768"/>
              </a:spcBef>
              <a:buFont typeface="Arial" panose="020B0604020202020204" pitchFamily="34" charset="0"/>
              <a:buNone/>
            </a:pPr>
            <a:r>
              <a:rPr lang="en-US" sz="1200" b="1" i="1" u="sng" dirty="0"/>
              <a:t>Advance Slide:</a:t>
            </a:r>
          </a:p>
          <a:p>
            <a:pPr marL="457200" indent="-457200">
              <a:spcBef>
                <a:spcPts val="768"/>
              </a:spcBef>
              <a:buFont typeface="Arial" panose="020B0604020202020204" pitchFamily="34" charset="0"/>
              <a:buChar char="•"/>
            </a:pPr>
            <a:r>
              <a:rPr lang="en-US" sz="1200" dirty="0"/>
              <a:t>So, based on all this information, DEP concluded that a true detectable residual is likely somewhere between </a:t>
            </a:r>
            <a:r>
              <a:rPr lang="en-US" sz="1200" b="1" dirty="0"/>
              <a:t>0.1 and 0.2 mg/L</a:t>
            </a:r>
          </a:p>
          <a:p>
            <a:pPr marL="457200" indent="-457200">
              <a:spcBef>
                <a:spcPts val="768"/>
              </a:spcBef>
              <a:buFont typeface="Arial" panose="020B0604020202020204" pitchFamily="34" charset="0"/>
              <a:buChar char="•"/>
            </a:pPr>
            <a:endParaRPr lang="en-US" sz="1200" b="1" dirty="0"/>
          </a:p>
          <a:p>
            <a:pPr marL="0" indent="0">
              <a:spcBef>
                <a:spcPts val="768"/>
              </a:spcBef>
              <a:buFont typeface="Arial" panose="020B0604020202020204" pitchFamily="34" charset="0"/>
              <a:buNone/>
            </a:pPr>
            <a:r>
              <a:rPr lang="en-US" sz="1200" b="0" dirty="0"/>
              <a:t>But the story doesn’t end there….</a:t>
            </a:r>
          </a:p>
          <a:p>
            <a:endParaRPr lang="en-US" b="0" dirty="0"/>
          </a:p>
        </p:txBody>
      </p:sp>
      <p:sp>
        <p:nvSpPr>
          <p:cNvPr id="4" name="Slide Number Placeholder 3"/>
          <p:cNvSpPr>
            <a:spLocks noGrp="1"/>
          </p:cNvSpPr>
          <p:nvPr>
            <p:ph type="sldNum" sz="quarter" idx="10"/>
          </p:nvPr>
        </p:nvSpPr>
        <p:spPr/>
        <p:txBody>
          <a:bodyPr/>
          <a:lstStyle/>
          <a:p>
            <a:fld id="{5F8A644C-0679-4A3A-8FF3-D9D0A33A6EE8}" type="slidenum">
              <a:rPr lang="en-US" smtClean="0"/>
              <a:t>5</a:t>
            </a:fld>
            <a:endParaRPr lang="en-US"/>
          </a:p>
        </p:txBody>
      </p:sp>
    </p:spTree>
    <p:extLst>
      <p:ext uri="{BB962C8B-B14F-4D97-AF65-F5344CB8AC3E}">
        <p14:creationId xmlns:p14="http://schemas.microsoft.com/office/powerpoint/2010/main" val="3260851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768"/>
              </a:spcBef>
            </a:pPr>
            <a:r>
              <a:rPr lang="en-US" i="1" dirty="0"/>
              <a:t>Continuing with determining what is a true detectable residual?</a:t>
            </a:r>
          </a:p>
          <a:p>
            <a:pPr marL="457200" indent="-457200">
              <a:spcBef>
                <a:spcPts val="768"/>
              </a:spcBef>
              <a:buFont typeface="Arial" panose="020B0604020202020204" pitchFamily="34" charset="0"/>
              <a:buChar char="•"/>
            </a:pPr>
            <a:r>
              <a:rPr lang="en-US" sz="1200" dirty="0"/>
              <a:t>EPA established a practical quantitation limit of </a:t>
            </a:r>
            <a:r>
              <a:rPr lang="en-US" sz="1200" b="1" dirty="0"/>
              <a:t>0.1 mg/L </a:t>
            </a:r>
            <a:r>
              <a:rPr lang="en-US" sz="1200" dirty="0"/>
              <a:t>for the approval of free chlorine residual methods. Again, this is much higher than the previous 0.02 mg/L detection level.</a:t>
            </a:r>
          </a:p>
          <a:p>
            <a:pPr marL="0" indent="0">
              <a:spcBef>
                <a:spcPts val="768"/>
              </a:spcBef>
              <a:buFont typeface="Arial" panose="020B0604020202020204" pitchFamily="34" charset="0"/>
              <a:buNone/>
            </a:pPr>
            <a:r>
              <a:rPr lang="en-US" sz="1200" b="1" i="1" u="sng" dirty="0"/>
              <a:t>Advance Slide:</a:t>
            </a:r>
          </a:p>
          <a:p>
            <a:pPr marL="457200" indent="-457200">
              <a:spcBef>
                <a:spcPts val="768"/>
              </a:spcBef>
              <a:buFont typeface="Arial" panose="020B0604020202020204" pitchFamily="34" charset="0"/>
              <a:buChar char="•"/>
            </a:pPr>
            <a:r>
              <a:rPr lang="en-US" sz="1200" dirty="0"/>
              <a:t>Also, all chlorine residual test methods are subject to false positives due to interference from iron, manganese, and DBPs (Hach 2013)</a:t>
            </a:r>
          </a:p>
          <a:p>
            <a:pPr marL="0" indent="0">
              <a:spcBef>
                <a:spcPts val="768"/>
              </a:spcBef>
              <a:buFont typeface="Arial" panose="020B0604020202020204" pitchFamily="34" charset="0"/>
              <a:buNone/>
            </a:pPr>
            <a:r>
              <a:rPr lang="en-US" sz="1200" b="1" i="1" u="sng" dirty="0"/>
              <a:t>Advance Slide:</a:t>
            </a:r>
          </a:p>
          <a:p>
            <a:pPr marL="457200" indent="-457200">
              <a:spcBef>
                <a:spcPts val="768"/>
              </a:spcBef>
              <a:buFont typeface="Arial" panose="020B0604020202020204" pitchFamily="34" charset="0"/>
              <a:buChar char="•"/>
            </a:pPr>
            <a:r>
              <a:rPr lang="en-US" sz="1200" dirty="0"/>
              <a:t>So, based on all this information, DEP concluded that a true detectable residual is likely somewhere between </a:t>
            </a:r>
            <a:r>
              <a:rPr lang="en-US" sz="1200" b="1" dirty="0"/>
              <a:t>0.1 and 0.2 mg/L</a:t>
            </a:r>
          </a:p>
          <a:p>
            <a:pPr marL="457200" indent="-457200">
              <a:spcBef>
                <a:spcPts val="768"/>
              </a:spcBef>
              <a:buFont typeface="Arial" panose="020B0604020202020204" pitchFamily="34" charset="0"/>
              <a:buChar char="•"/>
            </a:pPr>
            <a:endParaRPr lang="en-US" sz="1200" b="1" dirty="0"/>
          </a:p>
          <a:p>
            <a:pPr marL="0" indent="0">
              <a:spcBef>
                <a:spcPts val="768"/>
              </a:spcBef>
              <a:buFont typeface="Arial" panose="020B0604020202020204" pitchFamily="34" charset="0"/>
              <a:buNone/>
            </a:pPr>
            <a:r>
              <a:rPr lang="en-US" sz="1200" b="0" dirty="0"/>
              <a:t>But the story doesn’t end there….</a:t>
            </a:r>
          </a:p>
          <a:p>
            <a:endParaRPr lang="en-US" b="0" dirty="0"/>
          </a:p>
        </p:txBody>
      </p:sp>
      <p:sp>
        <p:nvSpPr>
          <p:cNvPr id="4" name="Slide Number Placeholder 3"/>
          <p:cNvSpPr>
            <a:spLocks noGrp="1"/>
          </p:cNvSpPr>
          <p:nvPr>
            <p:ph type="sldNum" sz="quarter" idx="10"/>
          </p:nvPr>
        </p:nvSpPr>
        <p:spPr/>
        <p:txBody>
          <a:bodyPr/>
          <a:lstStyle/>
          <a:p>
            <a:fld id="{5F8A644C-0679-4A3A-8FF3-D9D0A33A6EE8}" type="slidenum">
              <a:rPr lang="en-US" smtClean="0"/>
              <a:t>6</a:t>
            </a:fld>
            <a:endParaRPr lang="en-US"/>
          </a:p>
        </p:txBody>
      </p:sp>
    </p:spTree>
    <p:extLst>
      <p:ext uri="{BB962C8B-B14F-4D97-AF65-F5344CB8AC3E}">
        <p14:creationId xmlns:p14="http://schemas.microsoft.com/office/powerpoint/2010/main" val="1602886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768"/>
              </a:spcBef>
              <a:spcAft>
                <a:spcPts val="600"/>
              </a:spcAft>
            </a:pPr>
            <a:r>
              <a:rPr lang="en-US" sz="1200" dirty="0"/>
              <a:t>The next step was to establish a distribution residual that is not only detectable, but also controls microbial growth.</a:t>
            </a:r>
          </a:p>
          <a:p>
            <a:pPr>
              <a:spcBef>
                <a:spcPts val="768"/>
              </a:spcBef>
            </a:pPr>
            <a:r>
              <a:rPr lang="en-US" sz="1200" b="1" i="1" u="sng" dirty="0"/>
              <a:t>Advance Slide:</a:t>
            </a:r>
          </a:p>
          <a:p>
            <a:pPr>
              <a:spcBef>
                <a:spcPts val="768"/>
              </a:spcBef>
            </a:pPr>
            <a:r>
              <a:rPr lang="en-US" sz="1200" dirty="0"/>
              <a:t>To achieve this, DEP reviewed and considered:</a:t>
            </a:r>
          </a:p>
          <a:p>
            <a:pPr marL="457200" indent="-457200">
              <a:spcBef>
                <a:spcPts val="768"/>
              </a:spcBef>
              <a:buFont typeface="Arial" panose="020B0604020202020204" pitchFamily="34" charset="0"/>
              <a:buChar char="•"/>
            </a:pPr>
            <a:r>
              <a:rPr lang="en-US" sz="1100" dirty="0"/>
              <a:t>Numerous studies</a:t>
            </a:r>
          </a:p>
          <a:p>
            <a:pPr marL="457200" indent="-457200">
              <a:spcBef>
                <a:spcPts val="768"/>
              </a:spcBef>
              <a:buFont typeface="Arial" panose="020B0604020202020204" pitchFamily="34" charset="0"/>
              <a:buChar char="•"/>
            </a:pPr>
            <a:r>
              <a:rPr lang="en-US" sz="1100" dirty="0"/>
              <a:t>Industry standards</a:t>
            </a:r>
          </a:p>
          <a:p>
            <a:pPr marL="457200" indent="-457200">
              <a:spcBef>
                <a:spcPts val="768"/>
              </a:spcBef>
              <a:buFont typeface="Arial" panose="020B0604020202020204" pitchFamily="34" charset="0"/>
              <a:buChar char="•"/>
            </a:pPr>
            <a:r>
              <a:rPr lang="en-US" sz="1100" dirty="0"/>
              <a:t>Other states’ disinfection residual requirements</a:t>
            </a:r>
          </a:p>
          <a:p>
            <a:pPr marL="457200" indent="-457200">
              <a:spcBef>
                <a:spcPts val="768"/>
              </a:spcBef>
              <a:buFont typeface="Arial" panose="020B0604020202020204" pitchFamily="34" charset="0"/>
              <a:buChar char="•"/>
            </a:pPr>
            <a:endParaRPr lang="en-US" sz="1100" dirty="0"/>
          </a:p>
          <a:p>
            <a:pPr marL="0" indent="0">
              <a:spcBef>
                <a:spcPts val="768"/>
              </a:spcBef>
              <a:buFont typeface="Arial" panose="020B0604020202020204" pitchFamily="34" charset="0"/>
              <a:buNone/>
            </a:pPr>
            <a:r>
              <a:rPr lang="en-US" sz="1100" dirty="0"/>
              <a:t>Let’s look at these…</a:t>
            </a:r>
          </a:p>
          <a:p>
            <a:endParaRPr lang="en-US" b="0" dirty="0"/>
          </a:p>
        </p:txBody>
      </p:sp>
      <p:sp>
        <p:nvSpPr>
          <p:cNvPr id="4" name="Slide Number Placeholder 3"/>
          <p:cNvSpPr>
            <a:spLocks noGrp="1"/>
          </p:cNvSpPr>
          <p:nvPr>
            <p:ph type="sldNum" sz="quarter" idx="10"/>
          </p:nvPr>
        </p:nvSpPr>
        <p:spPr/>
        <p:txBody>
          <a:bodyPr/>
          <a:lstStyle/>
          <a:p>
            <a:fld id="{5F8A644C-0679-4A3A-8FF3-D9D0A33A6EE8}" type="slidenum">
              <a:rPr lang="en-US" smtClean="0"/>
              <a:t>7</a:t>
            </a:fld>
            <a:endParaRPr lang="en-US"/>
          </a:p>
        </p:txBody>
      </p:sp>
    </p:spTree>
    <p:extLst>
      <p:ext uri="{BB962C8B-B14F-4D97-AF65-F5344CB8AC3E}">
        <p14:creationId xmlns:p14="http://schemas.microsoft.com/office/powerpoint/2010/main" val="1697333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Despite advances in water treatment and management, waterborne disease outbreaks continue to occur in the United States. </a:t>
            </a:r>
            <a:r>
              <a:rPr lang="en-US" sz="1200" dirty="0">
                <a:ea typeface="Times New Roman" panose="02020603050405020304" pitchFamily="18" charset="0"/>
                <a:cs typeface="Times New Roman" panose="02020603050405020304" pitchFamily="18" charset="0"/>
              </a:rPr>
              <a:t> </a:t>
            </a:r>
            <a:endParaRPr lang="en-US" sz="1200" dirty="0"/>
          </a:p>
          <a:p>
            <a:endParaRPr lang="en-US" b="0" dirty="0"/>
          </a:p>
          <a:p>
            <a:r>
              <a:rPr lang="en-US" b="0" dirty="0"/>
              <a:t>This graph, created by the Center for Disease Control and Prevention (CDC), shows waterborne outbreaks in the US and what they are attributed to.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i="1"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i="1" u="sng" dirty="0"/>
              <a:t>Advance Slide:</a:t>
            </a:r>
          </a:p>
          <a:p>
            <a:r>
              <a:rPr lang="en-US" b="0" dirty="0"/>
              <a:t>The diagonal line shading that is circled here in red represents legionella cases in 2010, showing that Legionella is highly prevalent, which is a distribution system problem.</a:t>
            </a:r>
          </a:p>
          <a:p>
            <a:endParaRPr lang="en-US" b="0" dirty="0"/>
          </a:p>
          <a:p>
            <a:r>
              <a:rPr lang="en-US" b="1" i="1" u="sng" dirty="0"/>
              <a:t>Advance Slide:</a:t>
            </a:r>
          </a:p>
          <a:p>
            <a:r>
              <a:rPr lang="en-US" b="0" dirty="0"/>
              <a:t>In an ’09-’10 study, CDC also determined that the large proportion (78%) of illnesses observed in outbreaks involved distribution system deficiencies.</a:t>
            </a:r>
          </a:p>
          <a:p>
            <a:endParaRPr lang="en-US" b="0" dirty="0"/>
          </a:p>
          <a:p>
            <a:endParaRPr lang="en-US" b="0" dirty="0"/>
          </a:p>
        </p:txBody>
      </p:sp>
      <p:sp>
        <p:nvSpPr>
          <p:cNvPr id="4" name="Slide Number Placeholder 3"/>
          <p:cNvSpPr>
            <a:spLocks noGrp="1"/>
          </p:cNvSpPr>
          <p:nvPr>
            <p:ph type="sldNum" sz="quarter" idx="10"/>
          </p:nvPr>
        </p:nvSpPr>
        <p:spPr/>
        <p:txBody>
          <a:bodyPr/>
          <a:lstStyle/>
          <a:p>
            <a:fld id="{5F8A644C-0679-4A3A-8FF3-D9D0A33A6EE8}" type="slidenum">
              <a:rPr lang="en-US" smtClean="0"/>
              <a:t>8</a:t>
            </a:fld>
            <a:endParaRPr lang="en-US"/>
          </a:p>
        </p:txBody>
      </p:sp>
    </p:spTree>
    <p:extLst>
      <p:ext uri="{BB962C8B-B14F-4D97-AF65-F5344CB8AC3E}">
        <p14:creationId xmlns:p14="http://schemas.microsoft.com/office/powerpoint/2010/main" val="2006453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Pennsylvania follows a similar trend to the national numbers.</a:t>
            </a:r>
          </a:p>
          <a:p>
            <a:pPr marL="342900" indent="-342900">
              <a:spcBef>
                <a:spcPts val="768"/>
              </a:spcBef>
              <a:buFont typeface="Arial" panose="020B0604020202020204" pitchFamily="34" charset="0"/>
              <a:buChar char="•"/>
            </a:pPr>
            <a:r>
              <a:rPr lang="en-US" sz="1200" dirty="0"/>
              <a:t>Nearly all outbreaks since 2010 have been associated with distribution system deficiencies and Legionella</a:t>
            </a:r>
          </a:p>
          <a:p>
            <a:pPr marL="342900" indent="-342900">
              <a:spcBef>
                <a:spcPts val="768"/>
              </a:spcBef>
              <a:buFont typeface="Arial" panose="020B0604020202020204" pitchFamily="34" charset="0"/>
              <a:buChar char="•"/>
            </a:pPr>
            <a:r>
              <a:rPr lang="en-US" sz="1200" dirty="0"/>
              <a:t>In 2017, there were 90 </a:t>
            </a:r>
            <a:r>
              <a:rPr lang="en-US" sz="1200" i="1" dirty="0"/>
              <a:t>E. Coli </a:t>
            </a:r>
            <a:r>
              <a:rPr lang="en-US" sz="1200" dirty="0"/>
              <a:t>MCL violations at 79 different public water systems.  E. coli is largely a distribution system issue.</a:t>
            </a:r>
          </a:p>
          <a:p>
            <a:endParaRPr lang="en-US" b="0" dirty="0"/>
          </a:p>
          <a:p>
            <a:r>
              <a:rPr lang="en-US" b="1" i="1" u="sng" dirty="0"/>
              <a:t>Advance Slide:</a:t>
            </a:r>
          </a:p>
          <a:p>
            <a:r>
              <a:rPr lang="en-US" sz="1200" dirty="0"/>
              <a:t>So, the distribution system is the remaining component of public water systems yet to be adequately addressed in efforts eliminate waterborne disease outbreaks</a:t>
            </a:r>
            <a:endParaRPr lang="en-US" b="0" dirty="0"/>
          </a:p>
        </p:txBody>
      </p:sp>
      <p:sp>
        <p:nvSpPr>
          <p:cNvPr id="4" name="Slide Number Placeholder 3"/>
          <p:cNvSpPr>
            <a:spLocks noGrp="1"/>
          </p:cNvSpPr>
          <p:nvPr>
            <p:ph type="sldNum" sz="quarter" idx="10"/>
          </p:nvPr>
        </p:nvSpPr>
        <p:spPr/>
        <p:txBody>
          <a:bodyPr/>
          <a:lstStyle/>
          <a:p>
            <a:fld id="{5F8A644C-0679-4A3A-8FF3-D9D0A33A6EE8}" type="slidenum">
              <a:rPr lang="en-US" smtClean="0"/>
              <a:t>9</a:t>
            </a:fld>
            <a:endParaRPr lang="en-US"/>
          </a:p>
        </p:txBody>
      </p:sp>
    </p:spTree>
    <p:extLst>
      <p:ext uri="{BB962C8B-B14F-4D97-AF65-F5344CB8AC3E}">
        <p14:creationId xmlns:p14="http://schemas.microsoft.com/office/powerpoint/2010/main" val="4174258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95DDB34-8781-42B8-9691-7DD3703E79F1}" type="datetime1">
              <a:rPr lang="en-US">
                <a:solidFill>
                  <a:prstClr val="black">
                    <a:tint val="75000"/>
                  </a:prstClr>
                </a:solidFill>
              </a:rPr>
              <a:pPr>
                <a:defRPr/>
              </a:pPr>
              <a:t>7/9/2021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A29AF9A-B92F-4321-A87A-89D14F155F8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53188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8A5F1A9-2266-4AD3-9E40-4E4B2B407D22}" type="datetime1">
              <a:rPr lang="en-US">
                <a:solidFill>
                  <a:prstClr val="black">
                    <a:tint val="75000"/>
                  </a:prstClr>
                </a:solidFill>
              </a:rPr>
              <a:pPr>
                <a:defRPr/>
              </a:pPr>
              <a:t>7/9/2021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1FEAA83-9788-42ED-A955-0EF97B333FF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33009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31699B1-92CB-4B48-97F9-3DE5A710C8FE}" type="datetime1">
              <a:rPr lang="en-US">
                <a:solidFill>
                  <a:prstClr val="black">
                    <a:tint val="75000"/>
                  </a:prstClr>
                </a:solidFill>
              </a:rPr>
              <a:pPr>
                <a:defRPr/>
              </a:pPr>
              <a:t>7/9/2021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2F08DC0-B2A4-4AD0-983A-C50883BC896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36479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descr="DEP-rgb"/>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400800" y="6096000"/>
            <a:ext cx="2624138"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Aging banne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288925" y="355600"/>
            <a:ext cx="8382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524000"/>
            <a:ext cx="8229600" cy="4602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457200" y="198438"/>
            <a:ext cx="8229600" cy="868362"/>
          </a:xfrm>
        </p:spPr>
        <p:txBody>
          <a:bodyPr/>
          <a:lstStyle>
            <a:lvl1pPr>
              <a:defRPr sz="4000">
                <a:solidFill>
                  <a:schemeClr val="bg1"/>
                </a:solidFill>
              </a:defRPr>
            </a:lvl1pPr>
          </a:lstStyle>
          <a:p>
            <a:r>
              <a:rPr lang="en-US"/>
              <a:t>Click to edit Master title style</a:t>
            </a:r>
          </a:p>
        </p:txBody>
      </p:sp>
      <p:sp>
        <p:nvSpPr>
          <p:cNvPr id="6" name="Date Placeholder 3"/>
          <p:cNvSpPr>
            <a:spLocks noGrp="1"/>
          </p:cNvSpPr>
          <p:nvPr>
            <p:ph type="dt" sz="half" idx="10"/>
          </p:nvPr>
        </p:nvSpPr>
        <p:spPr/>
        <p:txBody>
          <a:bodyPr/>
          <a:lstStyle>
            <a:lvl1pPr>
              <a:defRPr/>
            </a:lvl1pPr>
          </a:lstStyle>
          <a:p>
            <a:pPr>
              <a:defRPr/>
            </a:pPr>
            <a:fld id="{C562466D-74CD-4092-B7FC-0529ECC75496}" type="datetime1">
              <a:rPr lang="en-US">
                <a:solidFill>
                  <a:prstClr val="black">
                    <a:tint val="75000"/>
                  </a:prstClr>
                </a:solidFill>
              </a:rPr>
              <a:pPr>
                <a:defRPr/>
              </a:pPr>
              <a:t>7/9/2021</a:t>
            </a:fld>
            <a:endParaRPr lang="en-US">
              <a:solidFill>
                <a:prstClr val="black">
                  <a:tint val="75000"/>
                </a:prstClr>
              </a:solidFill>
            </a:endParaRPr>
          </a:p>
        </p:txBody>
      </p:sp>
      <p:sp>
        <p:nvSpPr>
          <p:cNvPr id="7"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8" name="Slide Number Placeholder 5"/>
          <p:cNvSpPr>
            <a:spLocks noGrp="1"/>
          </p:cNvSpPr>
          <p:nvPr>
            <p:ph type="sldNum" sz="quarter" idx="12"/>
          </p:nvPr>
        </p:nvSpPr>
        <p:spPr>
          <a:xfrm>
            <a:off x="3505200" y="6373813"/>
            <a:ext cx="2133600" cy="365125"/>
          </a:xfrm>
        </p:spPr>
        <p:txBody>
          <a:bodyPr/>
          <a:lstStyle>
            <a:lvl1pPr algn="ctr">
              <a:defRPr/>
            </a:lvl1pPr>
          </a:lstStyle>
          <a:p>
            <a:pPr>
              <a:defRPr/>
            </a:pPr>
            <a:fld id="{12CC008D-4B26-4501-B953-C7C8F9979BE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59537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19225F9-0CF3-40A1-8D2F-CA870F209107}" type="datetime1">
              <a:rPr lang="en-US">
                <a:solidFill>
                  <a:prstClr val="black">
                    <a:tint val="75000"/>
                  </a:prstClr>
                </a:solidFill>
              </a:rPr>
              <a:pPr>
                <a:defRPr/>
              </a:pPr>
              <a:t>7/9/2021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45E57E-7150-405E-8906-B076922DA57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65671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28337BA-F9A2-45CC-8328-BA94F9962966}" type="datetime1">
              <a:rPr lang="en-US">
                <a:solidFill>
                  <a:prstClr val="black">
                    <a:tint val="75000"/>
                  </a:prstClr>
                </a:solidFill>
              </a:rPr>
              <a:pPr>
                <a:defRPr/>
              </a:pPr>
              <a:t>7/9/2021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47AE0AD-B255-4B74-A4F5-113252A163D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86795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1F4BC30-F93D-48EB-802A-44AE848EC835}" type="datetime1">
              <a:rPr lang="en-US">
                <a:solidFill>
                  <a:prstClr val="black">
                    <a:tint val="75000"/>
                  </a:prstClr>
                </a:solidFill>
              </a:rPr>
              <a:pPr>
                <a:defRPr/>
              </a:pPr>
              <a:t>7/9/2021</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74BCF69-BBF2-4538-BF9A-DCA684FC823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50173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868780F8-BAAA-40A3-91A4-CF0C3BBF6718}" type="datetime1">
              <a:rPr lang="en-US">
                <a:solidFill>
                  <a:prstClr val="black">
                    <a:tint val="75000"/>
                  </a:prstClr>
                </a:solidFill>
              </a:rPr>
              <a:pPr>
                <a:defRPr/>
              </a:pPr>
              <a:t>7/9/2021</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B1E2AB37-22A1-4007-900B-8CAFBBAFC42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06153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4D8B4D-4A7A-4778-9129-4471F68E32CE}" type="datetime1">
              <a:rPr lang="en-US">
                <a:solidFill>
                  <a:prstClr val="black">
                    <a:tint val="75000"/>
                  </a:prstClr>
                </a:solidFill>
              </a:rPr>
              <a:pPr>
                <a:defRPr/>
              </a:pPr>
              <a:t>7/9/2021</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89C0E16A-A3C4-40AA-B9DA-69B3CD10C66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95774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C64C7CB-E0E4-400C-9B2B-137C6653678E}" type="datetime1">
              <a:rPr lang="en-US">
                <a:solidFill>
                  <a:prstClr val="black">
                    <a:tint val="75000"/>
                  </a:prstClr>
                </a:solidFill>
              </a:rPr>
              <a:pPr>
                <a:defRPr/>
              </a:pPr>
              <a:t>7/9/2021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05561FE-6DF2-41B3-8825-75CD7C14491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5547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B58DC1B-8A3B-4F6C-80DF-75D18FCA52E9}" type="datetime1">
              <a:rPr lang="en-US">
                <a:solidFill>
                  <a:prstClr val="black">
                    <a:tint val="75000"/>
                  </a:prstClr>
                </a:solidFill>
              </a:rPr>
              <a:pPr>
                <a:defRPr/>
              </a:pPr>
              <a:t>7/9/2021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27D9170-FC7F-4B3D-81C0-0D70FD73009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83121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942309C-63E3-435F-A259-3B429C2376B7}" type="datetime1">
              <a:rPr lang="en-US">
                <a:solidFill>
                  <a:prstClr val="black">
                    <a:tint val="75000"/>
                  </a:prstClr>
                </a:solidFill>
              </a:rPr>
              <a:pPr>
                <a:defRPr/>
              </a:pPr>
              <a:t>7/9/2021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145DFFE-52E3-4706-B7FF-BD75B839030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8085727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9.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4.gi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1"/>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0"/>
            <a:ext cx="9144000" cy="119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4488712" y="6477000"/>
            <a:ext cx="304800" cy="228600"/>
          </a:xfrm>
        </p:spPr>
        <p:txBody>
          <a:bodyPr/>
          <a:lstStyle/>
          <a:p>
            <a:pPr>
              <a:defRPr/>
            </a:pPr>
            <a:fld id="{81537515-C347-40BF-9475-BAC7C8323391}" type="slidenum">
              <a:rPr lang="en-US" smtClean="0"/>
              <a:pPr>
                <a:defRPr/>
              </a:pPr>
              <a:t>1</a:t>
            </a:fld>
            <a:endParaRPr lang="en-US" dirty="0"/>
          </a:p>
        </p:txBody>
      </p:sp>
      <p:sp>
        <p:nvSpPr>
          <p:cNvPr id="7" name="Subtitle 2">
            <a:extLst>
              <a:ext uri="{FF2B5EF4-FFF2-40B4-BE49-F238E27FC236}">
                <a16:creationId xmlns:a16="http://schemas.microsoft.com/office/drawing/2014/main" id="{907BCCEF-FDDA-43D0-AC43-1B34E89DC3EA}"/>
              </a:ext>
            </a:extLst>
          </p:cNvPr>
          <p:cNvSpPr>
            <a:spLocks noGrp="1"/>
          </p:cNvSpPr>
          <p:nvPr>
            <p:ph type="subTitle" idx="1"/>
          </p:nvPr>
        </p:nvSpPr>
        <p:spPr>
          <a:xfrm>
            <a:off x="990600" y="4845587"/>
            <a:ext cx="7162800" cy="1279675"/>
          </a:xfrm>
        </p:spPr>
        <p:txBody>
          <a:bodyPr/>
          <a:lstStyle/>
          <a:p>
            <a:pPr eaLnBrk="1" hangingPunct="1"/>
            <a:r>
              <a:rPr lang="en-US" altLang="en-US" dirty="0">
                <a:solidFill>
                  <a:schemeClr val="tx1"/>
                </a:solidFill>
              </a:rPr>
              <a:t>National AWOP Meeting</a:t>
            </a:r>
          </a:p>
          <a:p>
            <a:pPr eaLnBrk="1" hangingPunct="1"/>
            <a:r>
              <a:rPr lang="en-US" altLang="en-US" dirty="0">
                <a:solidFill>
                  <a:schemeClr val="tx1"/>
                </a:solidFill>
              </a:rPr>
              <a:t>July 19-21, 2021</a:t>
            </a:r>
          </a:p>
        </p:txBody>
      </p:sp>
      <p:sp>
        <p:nvSpPr>
          <p:cNvPr id="3" name="TextBox 2">
            <a:extLst>
              <a:ext uri="{FF2B5EF4-FFF2-40B4-BE49-F238E27FC236}">
                <a16:creationId xmlns:a16="http://schemas.microsoft.com/office/drawing/2014/main" id="{153D6DC8-A12E-4297-9704-9B03CC7E640C}"/>
              </a:ext>
            </a:extLst>
          </p:cNvPr>
          <p:cNvSpPr txBox="1"/>
          <p:nvPr/>
        </p:nvSpPr>
        <p:spPr>
          <a:xfrm>
            <a:off x="313899" y="1842448"/>
            <a:ext cx="8516203" cy="2431435"/>
          </a:xfrm>
          <a:prstGeom prst="rect">
            <a:avLst/>
          </a:prstGeom>
          <a:noFill/>
        </p:spPr>
        <p:txBody>
          <a:bodyPr wrap="square" rtlCol="0">
            <a:spAutoFit/>
          </a:bodyPr>
          <a:lstStyle/>
          <a:p>
            <a:pPr algn="ctr">
              <a:spcBef>
                <a:spcPts val="1200"/>
              </a:spcBef>
              <a:spcAft>
                <a:spcPts val="1200"/>
              </a:spcAft>
            </a:pPr>
            <a:r>
              <a:rPr lang="en-US" sz="4400" b="1" dirty="0"/>
              <a:t>Pennsylvania’s</a:t>
            </a:r>
          </a:p>
          <a:p>
            <a:pPr algn="ctr">
              <a:spcBef>
                <a:spcPts val="1200"/>
              </a:spcBef>
              <a:spcAft>
                <a:spcPts val="1200"/>
              </a:spcAft>
            </a:pPr>
            <a:r>
              <a:rPr lang="en-US" sz="4400" b="1" dirty="0"/>
              <a:t>Disinfection Requirements Rule (DRR)</a:t>
            </a:r>
          </a:p>
        </p:txBody>
      </p:sp>
    </p:spTree>
    <p:custDataLst>
      <p:tags r:id="rId1"/>
    </p:custDataLst>
    <p:extLst>
      <p:ext uri="{BB962C8B-B14F-4D97-AF65-F5344CB8AC3E}">
        <p14:creationId xmlns:p14="http://schemas.microsoft.com/office/powerpoint/2010/main" val="747190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Microbial Control</a:t>
            </a:r>
          </a:p>
        </p:txBody>
      </p:sp>
      <p:sp>
        <p:nvSpPr>
          <p:cNvPr id="4" name="Slide Number Placeholder 3"/>
          <p:cNvSpPr>
            <a:spLocks noGrp="1"/>
          </p:cNvSpPr>
          <p:nvPr>
            <p:ph type="sldNum" sz="quarter" idx="12"/>
          </p:nvPr>
        </p:nvSpPr>
        <p:spPr/>
        <p:txBody>
          <a:bodyPr/>
          <a:lstStyle/>
          <a:p>
            <a:pPr>
              <a:defRPr/>
            </a:pPr>
            <a:fld id="{12CC008D-4B26-4501-B953-C7C8F9979BE0}" type="slidenum">
              <a:rPr lang="en-US" smtClean="0">
                <a:solidFill>
                  <a:prstClr val="black">
                    <a:tint val="75000"/>
                  </a:prstClr>
                </a:solidFill>
              </a:rPr>
              <a:pPr>
                <a:defRPr/>
              </a:pPr>
              <a:t>10</a:t>
            </a:fld>
            <a:endParaRPr lang="en-US" dirty="0">
              <a:solidFill>
                <a:prstClr val="black">
                  <a:tint val="75000"/>
                </a:prstClr>
              </a:solidFill>
            </a:endParaRPr>
          </a:p>
        </p:txBody>
      </p:sp>
      <p:sp>
        <p:nvSpPr>
          <p:cNvPr id="6" name="Rectangle 5">
            <a:extLst>
              <a:ext uri="{FF2B5EF4-FFF2-40B4-BE49-F238E27FC236}">
                <a16:creationId xmlns:a16="http://schemas.microsoft.com/office/drawing/2014/main" id="{DF476FE4-EFD2-48B6-9CC4-168803B1E5C0}"/>
              </a:ext>
            </a:extLst>
          </p:cNvPr>
          <p:cNvSpPr/>
          <p:nvPr/>
        </p:nvSpPr>
        <p:spPr>
          <a:xfrm>
            <a:off x="570016" y="1246910"/>
            <a:ext cx="8116784" cy="4180114"/>
          </a:xfrm>
          <a:prstGeom prst="rect">
            <a:avLst/>
          </a:prstGeom>
        </p:spPr>
        <p:txBody>
          <a:bodyPr wrap="square">
            <a:noAutofit/>
          </a:bodyPr>
          <a:lstStyle/>
          <a:p>
            <a:pPr>
              <a:spcBef>
                <a:spcPts val="768"/>
              </a:spcBef>
            </a:pPr>
            <a:r>
              <a:rPr lang="en-US" sz="3200" dirty="0"/>
              <a:t>DEP reviewed and considered:</a:t>
            </a:r>
          </a:p>
          <a:p>
            <a:pPr marL="457200" indent="-457200">
              <a:spcBef>
                <a:spcPts val="768"/>
              </a:spcBef>
              <a:buFont typeface="Arial" panose="020B0604020202020204" pitchFamily="34" charset="0"/>
              <a:buChar char="•"/>
            </a:pPr>
            <a:r>
              <a:rPr lang="en-US" sz="2800" dirty="0"/>
              <a:t>Numerous studies</a:t>
            </a:r>
          </a:p>
          <a:p>
            <a:pPr marL="457200" indent="-457200">
              <a:spcBef>
                <a:spcPts val="768"/>
              </a:spcBef>
              <a:buFont typeface="Arial" panose="020B0604020202020204" pitchFamily="34" charset="0"/>
              <a:buChar char="•"/>
            </a:pPr>
            <a:r>
              <a:rPr lang="en-US" sz="2800" dirty="0"/>
              <a:t>Other states’ disinfection residual requirements</a:t>
            </a:r>
          </a:p>
          <a:p>
            <a:pPr marL="457200" indent="-457200">
              <a:spcBef>
                <a:spcPts val="768"/>
              </a:spcBef>
              <a:buFont typeface="Arial" panose="020B0604020202020204" pitchFamily="34" charset="0"/>
              <a:buChar char="•"/>
            </a:pPr>
            <a:r>
              <a:rPr lang="en-US" sz="2800" dirty="0"/>
              <a:t>Industry standards</a:t>
            </a:r>
          </a:p>
          <a:p>
            <a:pPr marL="457200" indent="-457200">
              <a:spcBef>
                <a:spcPts val="768"/>
              </a:spcBef>
              <a:buFont typeface="Arial" panose="020B0604020202020204" pitchFamily="34" charset="0"/>
              <a:buChar char="•"/>
            </a:pPr>
            <a:endParaRPr lang="en-US" sz="2800" dirty="0"/>
          </a:p>
          <a:p>
            <a:pPr marL="457200" indent="-457200">
              <a:spcBef>
                <a:spcPts val="768"/>
              </a:spcBef>
              <a:buFont typeface="Arial" panose="020B0604020202020204" pitchFamily="34" charset="0"/>
              <a:buChar char="•"/>
            </a:pPr>
            <a:endParaRPr lang="en-US" sz="2800" dirty="0"/>
          </a:p>
          <a:p>
            <a:pPr>
              <a:spcBef>
                <a:spcPts val="768"/>
              </a:spcBef>
            </a:pPr>
            <a:endParaRPr lang="en-US" sz="2800" dirty="0"/>
          </a:p>
        </p:txBody>
      </p:sp>
    </p:spTree>
    <p:custDataLst>
      <p:tags r:id="rId1"/>
    </p:custDataLst>
    <p:extLst>
      <p:ext uri="{BB962C8B-B14F-4D97-AF65-F5344CB8AC3E}">
        <p14:creationId xmlns:p14="http://schemas.microsoft.com/office/powerpoint/2010/main" val="1053878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2A34526-C31B-461A-AD67-98BF6862A051}"/>
              </a:ext>
            </a:extLst>
          </p:cNvPr>
          <p:cNvSpPr>
            <a:spLocks noGrp="1"/>
          </p:cNvSpPr>
          <p:nvPr>
            <p:ph idx="1"/>
          </p:nvPr>
        </p:nvSpPr>
        <p:spPr>
          <a:xfrm>
            <a:off x="457200" y="1226634"/>
            <a:ext cx="8229600" cy="4899529"/>
          </a:xfrm>
        </p:spPr>
        <p:txBody>
          <a:bodyPr/>
          <a:lstStyle/>
          <a:p>
            <a:r>
              <a:rPr lang="en-US" dirty="0"/>
              <a:t>Three studies</a:t>
            </a:r>
          </a:p>
          <a:p>
            <a:pPr lvl="1"/>
            <a:r>
              <a:rPr lang="en-US" dirty="0"/>
              <a:t>Found substantially more coliform and </a:t>
            </a:r>
            <a:r>
              <a:rPr lang="en-US" i="1" dirty="0"/>
              <a:t>E. coli</a:t>
            </a:r>
            <a:r>
              <a:rPr lang="en-US" dirty="0"/>
              <a:t> positives when residuals were &lt;0.2 mg/L</a:t>
            </a:r>
          </a:p>
          <a:p>
            <a:r>
              <a:rPr lang="en-US" dirty="0"/>
              <a:t>Review of other states’ residual requirements:</a:t>
            </a:r>
          </a:p>
          <a:p>
            <a:pPr lvl="1"/>
            <a:r>
              <a:rPr lang="en-US" dirty="0"/>
              <a:t>19 states have requirements that are </a:t>
            </a:r>
            <a:r>
              <a:rPr lang="en-US" u="sng" dirty="0"/>
              <a:t>&gt;</a:t>
            </a:r>
            <a:r>
              <a:rPr lang="en-US" dirty="0"/>
              <a:t>0.2 mg/L</a:t>
            </a:r>
          </a:p>
          <a:p>
            <a:pPr marL="0" indent="0">
              <a:buNone/>
            </a:pPr>
            <a:endParaRPr lang="en-US" dirty="0"/>
          </a:p>
        </p:txBody>
      </p:sp>
      <p:sp>
        <p:nvSpPr>
          <p:cNvPr id="3" name="Title 2"/>
          <p:cNvSpPr>
            <a:spLocks noGrp="1"/>
          </p:cNvSpPr>
          <p:nvPr>
            <p:ph type="title"/>
          </p:nvPr>
        </p:nvSpPr>
        <p:spPr/>
        <p:txBody>
          <a:bodyPr/>
          <a:lstStyle/>
          <a:p>
            <a:r>
              <a:rPr lang="en-US" dirty="0"/>
              <a:t>Establishing 0.2 mg/L</a:t>
            </a:r>
          </a:p>
        </p:txBody>
      </p:sp>
      <p:sp>
        <p:nvSpPr>
          <p:cNvPr id="4" name="Slide Number Placeholder 3"/>
          <p:cNvSpPr>
            <a:spLocks noGrp="1"/>
          </p:cNvSpPr>
          <p:nvPr>
            <p:ph type="sldNum" sz="quarter" idx="12"/>
          </p:nvPr>
        </p:nvSpPr>
        <p:spPr/>
        <p:txBody>
          <a:bodyPr/>
          <a:lstStyle/>
          <a:p>
            <a:pPr>
              <a:defRPr/>
            </a:pPr>
            <a:fld id="{12CC008D-4B26-4501-B953-C7C8F9979BE0}" type="slidenum">
              <a:rPr lang="en-US" smtClean="0">
                <a:solidFill>
                  <a:prstClr val="black">
                    <a:tint val="75000"/>
                  </a:prstClr>
                </a:solidFill>
              </a:rPr>
              <a:pPr>
                <a:defRPr/>
              </a:pPr>
              <a:t>11</a:t>
            </a:fld>
            <a:endParaRPr lang="en-US">
              <a:solidFill>
                <a:prstClr val="black">
                  <a:tint val="75000"/>
                </a:prstClr>
              </a:solidFill>
            </a:endParaRPr>
          </a:p>
        </p:txBody>
      </p:sp>
      <p:pic>
        <p:nvPicPr>
          <p:cNvPr id="8" name="Picture 7">
            <a:extLst>
              <a:ext uri="{FF2B5EF4-FFF2-40B4-BE49-F238E27FC236}">
                <a16:creationId xmlns:a16="http://schemas.microsoft.com/office/drawing/2014/main" id="{69B6499C-80A1-406B-B990-1DE5CDBA099C}"/>
              </a:ext>
            </a:extLst>
          </p:cNvPr>
          <p:cNvPicPr>
            <a:picLocks noChangeAspect="1"/>
          </p:cNvPicPr>
          <p:nvPr/>
        </p:nvPicPr>
        <p:blipFill>
          <a:blip r:embed="rId4"/>
          <a:stretch>
            <a:fillRect/>
          </a:stretch>
        </p:blipFill>
        <p:spPr>
          <a:xfrm>
            <a:off x="2291484" y="4038663"/>
            <a:ext cx="3859226" cy="2386362"/>
          </a:xfrm>
          <a:prstGeom prst="rect">
            <a:avLst/>
          </a:prstGeom>
        </p:spPr>
      </p:pic>
    </p:spTree>
    <p:custDataLst>
      <p:tags r:id="rId1"/>
    </p:custDataLst>
    <p:extLst>
      <p:ext uri="{BB962C8B-B14F-4D97-AF65-F5344CB8AC3E}">
        <p14:creationId xmlns:p14="http://schemas.microsoft.com/office/powerpoint/2010/main" val="1318349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289559" y="355091"/>
            <a:ext cx="8382000" cy="661415"/>
          </a:xfrm>
          <a:prstGeom prst="rect">
            <a:avLst/>
          </a:prstGeom>
        </p:spPr>
      </p:pic>
      <p:sp>
        <p:nvSpPr>
          <p:cNvPr id="3" name="object 3"/>
          <p:cNvSpPr txBox="1">
            <a:spLocks noGrp="1"/>
          </p:cNvSpPr>
          <p:nvPr>
            <p:ph type="title"/>
          </p:nvPr>
        </p:nvSpPr>
        <p:spPr>
          <a:xfrm>
            <a:off x="1913001" y="297560"/>
            <a:ext cx="5165725" cy="574040"/>
          </a:xfrm>
          <a:prstGeom prst="rect">
            <a:avLst/>
          </a:prstGeom>
        </p:spPr>
        <p:txBody>
          <a:bodyPr vert="horz" wrap="square" lIns="0" tIns="12700" rIns="0" bIns="0" rtlCol="0">
            <a:spAutoFit/>
          </a:bodyPr>
          <a:lstStyle/>
          <a:p>
            <a:pPr marL="12700">
              <a:lnSpc>
                <a:spcPct val="100000"/>
              </a:lnSpc>
              <a:spcBef>
                <a:spcPts val="100"/>
              </a:spcBef>
            </a:pPr>
            <a:r>
              <a:rPr sz="3600" spc="-5" dirty="0"/>
              <a:t>Comparison</a:t>
            </a:r>
            <a:r>
              <a:rPr sz="3600" spc="-35" dirty="0"/>
              <a:t> </a:t>
            </a:r>
            <a:r>
              <a:rPr sz="3600" spc="-25" dirty="0"/>
              <a:t>to</a:t>
            </a:r>
            <a:r>
              <a:rPr sz="3600" spc="-20" dirty="0"/>
              <a:t> </a:t>
            </a:r>
            <a:r>
              <a:rPr sz="3600" spc="-5" dirty="0"/>
              <a:t>Other</a:t>
            </a:r>
            <a:r>
              <a:rPr sz="3600" spc="-20" dirty="0"/>
              <a:t> </a:t>
            </a:r>
            <a:r>
              <a:rPr sz="3600" spc="-25" dirty="0"/>
              <a:t>States</a:t>
            </a:r>
            <a:endParaRPr sz="3600"/>
          </a:p>
        </p:txBody>
      </p:sp>
      <p:graphicFrame>
        <p:nvGraphicFramePr>
          <p:cNvPr id="4" name="object 4"/>
          <p:cNvGraphicFramePr>
            <a:graphicFrameLocks noGrp="1"/>
          </p:cNvGraphicFramePr>
          <p:nvPr/>
        </p:nvGraphicFramePr>
        <p:xfrm>
          <a:off x="173583" y="1077467"/>
          <a:ext cx="8759823" cy="4716780"/>
        </p:xfrm>
        <a:graphic>
          <a:graphicData uri="http://schemas.openxmlformats.org/drawingml/2006/table">
            <a:tbl>
              <a:tblPr firstRow="1" bandRow="1">
                <a:tableStyleId>{2D5ABB26-0587-4C30-8999-92F81FD0307C}</a:tableStyleId>
              </a:tblPr>
              <a:tblGrid>
                <a:gridCol w="1039494">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gridCol w="1371600">
                  <a:extLst>
                    <a:ext uri="{9D8B030D-6E8A-4147-A177-3AD203B41FA5}">
                      <a16:colId xmlns:a16="http://schemas.microsoft.com/office/drawing/2014/main" val="20006"/>
                    </a:ext>
                  </a:extLst>
                </a:gridCol>
                <a:gridCol w="1014729">
                  <a:extLst>
                    <a:ext uri="{9D8B030D-6E8A-4147-A177-3AD203B41FA5}">
                      <a16:colId xmlns:a16="http://schemas.microsoft.com/office/drawing/2014/main" val="20007"/>
                    </a:ext>
                  </a:extLst>
                </a:gridCol>
              </a:tblGrid>
              <a:tr h="729615">
                <a:tc>
                  <a:txBody>
                    <a:bodyPr/>
                    <a:lstStyle/>
                    <a:p>
                      <a:pPr>
                        <a:lnSpc>
                          <a:spcPct val="100000"/>
                        </a:lnSpc>
                        <a:spcBef>
                          <a:spcPts val="50"/>
                        </a:spcBef>
                      </a:pPr>
                      <a:endParaRPr sz="1600">
                        <a:latin typeface="Times New Roman"/>
                        <a:cs typeface="Times New Roman"/>
                      </a:endParaRPr>
                    </a:p>
                    <a:p>
                      <a:pPr marL="67945">
                        <a:lnSpc>
                          <a:spcPct val="100000"/>
                        </a:lnSpc>
                      </a:pPr>
                      <a:r>
                        <a:rPr sz="1600" b="1" spc="-15" dirty="0">
                          <a:solidFill>
                            <a:srgbClr val="FFFFFF"/>
                          </a:solidFill>
                          <a:latin typeface="Calibri"/>
                          <a:cs typeface="Calibri"/>
                        </a:rPr>
                        <a:t>State</a:t>
                      </a:r>
                      <a:endParaRPr sz="1600">
                        <a:latin typeface="Calibri"/>
                        <a:cs typeface="Calibri"/>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c>
                  <a:txBody>
                    <a:bodyPr/>
                    <a:lstStyle/>
                    <a:p>
                      <a:pPr marL="139065" marR="76835" indent="-56515">
                        <a:lnSpc>
                          <a:spcPct val="114999"/>
                        </a:lnSpc>
                        <a:spcBef>
                          <a:spcPts val="500"/>
                        </a:spcBef>
                      </a:pPr>
                      <a:r>
                        <a:rPr sz="1600" b="1" dirty="0">
                          <a:solidFill>
                            <a:srgbClr val="FFFFFF"/>
                          </a:solidFill>
                          <a:latin typeface="Calibri"/>
                          <a:cs typeface="Calibri"/>
                        </a:rPr>
                        <a:t>Minim</a:t>
                      </a:r>
                      <a:r>
                        <a:rPr sz="1600" b="1" spc="-10" dirty="0">
                          <a:solidFill>
                            <a:srgbClr val="FFFFFF"/>
                          </a:solidFill>
                          <a:latin typeface="Calibri"/>
                          <a:cs typeface="Calibri"/>
                        </a:rPr>
                        <a:t>u</a:t>
                      </a:r>
                      <a:r>
                        <a:rPr sz="1600" b="1" dirty="0">
                          <a:solidFill>
                            <a:srgbClr val="FFFFFF"/>
                          </a:solidFill>
                          <a:latin typeface="Calibri"/>
                          <a:cs typeface="Calibri"/>
                        </a:rPr>
                        <a:t>m  </a:t>
                      </a:r>
                      <a:r>
                        <a:rPr sz="1600" b="1" spc="-10" dirty="0">
                          <a:solidFill>
                            <a:srgbClr val="FFFFFF"/>
                          </a:solidFill>
                          <a:latin typeface="Calibri"/>
                          <a:cs typeface="Calibri"/>
                        </a:rPr>
                        <a:t>Residual</a:t>
                      </a:r>
                      <a:endParaRPr sz="1600">
                        <a:latin typeface="Calibri"/>
                        <a:cs typeface="Calibri"/>
                      </a:endParaRPr>
                    </a:p>
                  </a:txBody>
                  <a:tcPr marL="0" marR="0" marT="635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c>
                  <a:txBody>
                    <a:bodyPr/>
                    <a:lstStyle/>
                    <a:p>
                      <a:pPr>
                        <a:lnSpc>
                          <a:spcPct val="100000"/>
                        </a:lnSpc>
                        <a:spcBef>
                          <a:spcPts val="50"/>
                        </a:spcBef>
                      </a:pPr>
                      <a:endParaRPr sz="1600">
                        <a:latin typeface="Times New Roman"/>
                        <a:cs typeface="Times New Roman"/>
                      </a:endParaRPr>
                    </a:p>
                    <a:p>
                      <a:pPr marL="68580">
                        <a:lnSpc>
                          <a:spcPct val="100000"/>
                        </a:lnSpc>
                      </a:pPr>
                      <a:r>
                        <a:rPr sz="1600" b="1" spc="-15" dirty="0">
                          <a:solidFill>
                            <a:srgbClr val="FFFFFF"/>
                          </a:solidFill>
                          <a:latin typeface="Calibri"/>
                          <a:cs typeface="Calibri"/>
                        </a:rPr>
                        <a:t>State</a:t>
                      </a:r>
                      <a:endParaRPr sz="1600">
                        <a:latin typeface="Calibri"/>
                        <a:cs typeface="Calibri"/>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c>
                  <a:txBody>
                    <a:bodyPr/>
                    <a:lstStyle/>
                    <a:p>
                      <a:pPr marL="139065" marR="76200" indent="-56515">
                        <a:lnSpc>
                          <a:spcPct val="114999"/>
                        </a:lnSpc>
                        <a:spcBef>
                          <a:spcPts val="500"/>
                        </a:spcBef>
                      </a:pPr>
                      <a:r>
                        <a:rPr sz="1600" b="1" dirty="0">
                          <a:solidFill>
                            <a:srgbClr val="FFFFFF"/>
                          </a:solidFill>
                          <a:latin typeface="Calibri"/>
                          <a:cs typeface="Calibri"/>
                        </a:rPr>
                        <a:t>Minim</a:t>
                      </a:r>
                      <a:r>
                        <a:rPr sz="1600" b="1" spc="-10" dirty="0">
                          <a:solidFill>
                            <a:srgbClr val="FFFFFF"/>
                          </a:solidFill>
                          <a:latin typeface="Calibri"/>
                          <a:cs typeface="Calibri"/>
                        </a:rPr>
                        <a:t>u</a:t>
                      </a:r>
                      <a:r>
                        <a:rPr sz="1600" b="1" dirty="0">
                          <a:solidFill>
                            <a:srgbClr val="FFFFFF"/>
                          </a:solidFill>
                          <a:latin typeface="Calibri"/>
                          <a:cs typeface="Calibri"/>
                        </a:rPr>
                        <a:t>m  </a:t>
                      </a:r>
                      <a:r>
                        <a:rPr sz="1600" b="1" spc="-10" dirty="0">
                          <a:solidFill>
                            <a:srgbClr val="FFFFFF"/>
                          </a:solidFill>
                          <a:latin typeface="Calibri"/>
                          <a:cs typeface="Calibri"/>
                        </a:rPr>
                        <a:t>Residual</a:t>
                      </a:r>
                      <a:endParaRPr sz="1600">
                        <a:latin typeface="Calibri"/>
                        <a:cs typeface="Calibri"/>
                      </a:endParaRPr>
                    </a:p>
                  </a:txBody>
                  <a:tcPr marL="0" marR="0" marT="635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c>
                  <a:txBody>
                    <a:bodyPr/>
                    <a:lstStyle/>
                    <a:p>
                      <a:pPr>
                        <a:lnSpc>
                          <a:spcPct val="100000"/>
                        </a:lnSpc>
                        <a:spcBef>
                          <a:spcPts val="50"/>
                        </a:spcBef>
                      </a:pPr>
                      <a:endParaRPr sz="1600">
                        <a:latin typeface="Times New Roman"/>
                        <a:cs typeface="Times New Roman"/>
                      </a:endParaRPr>
                    </a:p>
                    <a:p>
                      <a:pPr marL="68580">
                        <a:lnSpc>
                          <a:spcPct val="100000"/>
                        </a:lnSpc>
                      </a:pPr>
                      <a:r>
                        <a:rPr sz="1600" b="1" spc="-15" dirty="0">
                          <a:solidFill>
                            <a:srgbClr val="FFFFFF"/>
                          </a:solidFill>
                          <a:latin typeface="Calibri"/>
                          <a:cs typeface="Calibri"/>
                        </a:rPr>
                        <a:t>State</a:t>
                      </a:r>
                      <a:endParaRPr sz="1600">
                        <a:latin typeface="Calibri"/>
                        <a:cs typeface="Calibri"/>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c>
                  <a:txBody>
                    <a:bodyPr/>
                    <a:lstStyle/>
                    <a:p>
                      <a:pPr marL="292100" marR="228600" indent="-56515">
                        <a:lnSpc>
                          <a:spcPct val="114999"/>
                        </a:lnSpc>
                        <a:spcBef>
                          <a:spcPts val="500"/>
                        </a:spcBef>
                      </a:pPr>
                      <a:r>
                        <a:rPr sz="1600" b="1" dirty="0">
                          <a:solidFill>
                            <a:srgbClr val="FFFFFF"/>
                          </a:solidFill>
                          <a:latin typeface="Calibri"/>
                          <a:cs typeface="Calibri"/>
                        </a:rPr>
                        <a:t>Minim</a:t>
                      </a:r>
                      <a:r>
                        <a:rPr sz="1600" b="1" spc="-10" dirty="0">
                          <a:solidFill>
                            <a:srgbClr val="FFFFFF"/>
                          </a:solidFill>
                          <a:latin typeface="Calibri"/>
                          <a:cs typeface="Calibri"/>
                        </a:rPr>
                        <a:t>u</a:t>
                      </a:r>
                      <a:r>
                        <a:rPr sz="1600" b="1" dirty="0">
                          <a:solidFill>
                            <a:srgbClr val="FFFFFF"/>
                          </a:solidFill>
                          <a:latin typeface="Calibri"/>
                          <a:cs typeface="Calibri"/>
                        </a:rPr>
                        <a:t>m  </a:t>
                      </a:r>
                      <a:r>
                        <a:rPr sz="1600" b="1" spc="-10" dirty="0">
                          <a:solidFill>
                            <a:srgbClr val="FFFFFF"/>
                          </a:solidFill>
                          <a:latin typeface="Calibri"/>
                          <a:cs typeface="Calibri"/>
                        </a:rPr>
                        <a:t>Residual</a:t>
                      </a:r>
                      <a:endParaRPr sz="1600">
                        <a:latin typeface="Calibri"/>
                        <a:cs typeface="Calibri"/>
                      </a:endParaRPr>
                    </a:p>
                  </a:txBody>
                  <a:tcPr marL="0" marR="0" marT="635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c>
                  <a:txBody>
                    <a:bodyPr/>
                    <a:lstStyle/>
                    <a:p>
                      <a:pPr>
                        <a:lnSpc>
                          <a:spcPct val="100000"/>
                        </a:lnSpc>
                        <a:spcBef>
                          <a:spcPts val="50"/>
                        </a:spcBef>
                      </a:pPr>
                      <a:endParaRPr sz="1600">
                        <a:latin typeface="Times New Roman"/>
                        <a:cs typeface="Times New Roman"/>
                      </a:endParaRPr>
                    </a:p>
                    <a:p>
                      <a:pPr marL="69215">
                        <a:lnSpc>
                          <a:spcPct val="100000"/>
                        </a:lnSpc>
                      </a:pPr>
                      <a:r>
                        <a:rPr sz="1600" b="1" spc="-15" dirty="0">
                          <a:solidFill>
                            <a:srgbClr val="FFFFFF"/>
                          </a:solidFill>
                          <a:latin typeface="Calibri"/>
                          <a:cs typeface="Calibri"/>
                        </a:rPr>
                        <a:t>State</a:t>
                      </a:r>
                      <a:endParaRPr sz="1600">
                        <a:latin typeface="Calibri"/>
                        <a:cs typeface="Calibri"/>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c>
                  <a:txBody>
                    <a:bodyPr/>
                    <a:lstStyle/>
                    <a:p>
                      <a:pPr marL="152400" marR="87630" indent="-56515">
                        <a:lnSpc>
                          <a:spcPct val="114999"/>
                        </a:lnSpc>
                        <a:spcBef>
                          <a:spcPts val="500"/>
                        </a:spcBef>
                      </a:pPr>
                      <a:r>
                        <a:rPr sz="1600" b="1" dirty="0">
                          <a:solidFill>
                            <a:srgbClr val="FFFFFF"/>
                          </a:solidFill>
                          <a:latin typeface="Calibri"/>
                          <a:cs typeface="Calibri"/>
                        </a:rPr>
                        <a:t>Minim</a:t>
                      </a:r>
                      <a:r>
                        <a:rPr sz="1600" b="1" spc="-10" dirty="0">
                          <a:solidFill>
                            <a:srgbClr val="FFFFFF"/>
                          </a:solidFill>
                          <a:latin typeface="Calibri"/>
                          <a:cs typeface="Calibri"/>
                        </a:rPr>
                        <a:t>u</a:t>
                      </a:r>
                      <a:r>
                        <a:rPr sz="1600" b="1" dirty="0">
                          <a:solidFill>
                            <a:srgbClr val="FFFFFF"/>
                          </a:solidFill>
                          <a:latin typeface="Calibri"/>
                          <a:cs typeface="Calibri"/>
                        </a:rPr>
                        <a:t>m  </a:t>
                      </a:r>
                      <a:r>
                        <a:rPr sz="1600" b="1" spc="-10" dirty="0">
                          <a:solidFill>
                            <a:srgbClr val="FFFFFF"/>
                          </a:solidFill>
                          <a:latin typeface="Calibri"/>
                          <a:cs typeface="Calibri"/>
                        </a:rPr>
                        <a:t>Residual</a:t>
                      </a:r>
                      <a:endParaRPr sz="1600">
                        <a:latin typeface="Calibri"/>
                        <a:cs typeface="Calibri"/>
                      </a:endParaRPr>
                    </a:p>
                  </a:txBody>
                  <a:tcPr marL="0" marR="0" marT="635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extLst>
                  <a:ext uri="{0D108BD9-81ED-4DB2-BD59-A6C34878D82A}">
                    <a16:rowId xmlns:a16="http://schemas.microsoft.com/office/drawing/2014/main" val="10000"/>
                  </a:ext>
                </a:extLst>
              </a:tr>
              <a:tr h="642620">
                <a:tc>
                  <a:txBody>
                    <a:bodyPr/>
                    <a:lstStyle/>
                    <a:p>
                      <a:pPr>
                        <a:lnSpc>
                          <a:spcPct val="100000"/>
                        </a:lnSpc>
                        <a:spcBef>
                          <a:spcPts val="55"/>
                        </a:spcBef>
                      </a:pPr>
                      <a:endParaRPr sz="1300">
                        <a:latin typeface="Times New Roman"/>
                        <a:cs typeface="Times New Roman"/>
                      </a:endParaRPr>
                    </a:p>
                    <a:p>
                      <a:pPr marL="67945">
                        <a:lnSpc>
                          <a:spcPct val="100000"/>
                        </a:lnSpc>
                      </a:pPr>
                      <a:r>
                        <a:rPr sz="1600" spc="-5" dirty="0">
                          <a:latin typeface="Calibri"/>
                          <a:cs typeface="Calibri"/>
                        </a:rPr>
                        <a:t>Alabama*</a:t>
                      </a:r>
                      <a:endParaRPr sz="1600">
                        <a:latin typeface="Calibri"/>
                        <a:cs typeface="Calibri"/>
                      </a:endParaRPr>
                    </a:p>
                  </a:txBody>
                  <a:tcPr marL="0" marR="0" marT="698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marL="234950">
                        <a:lnSpc>
                          <a:spcPct val="100000"/>
                        </a:lnSpc>
                        <a:spcBef>
                          <a:spcPts val="345"/>
                        </a:spcBef>
                      </a:pPr>
                      <a:r>
                        <a:rPr sz="1600" spc="-5" dirty="0">
                          <a:latin typeface="Calibri"/>
                          <a:cs typeface="Calibri"/>
                        </a:rPr>
                        <a:t>0.2</a:t>
                      </a:r>
                      <a:r>
                        <a:rPr sz="1600" spc="-85" dirty="0">
                          <a:latin typeface="Calibri"/>
                          <a:cs typeface="Calibri"/>
                        </a:rPr>
                        <a:t> </a:t>
                      </a:r>
                      <a:r>
                        <a:rPr sz="1600" spc="-10" dirty="0">
                          <a:latin typeface="Calibri"/>
                          <a:cs typeface="Calibri"/>
                        </a:rPr>
                        <a:t>(F)</a:t>
                      </a:r>
                      <a:endParaRPr sz="1600">
                        <a:latin typeface="Calibri"/>
                        <a:cs typeface="Calibri"/>
                      </a:endParaRPr>
                    </a:p>
                    <a:p>
                      <a:pPr marL="231775">
                        <a:lnSpc>
                          <a:spcPct val="100000"/>
                        </a:lnSpc>
                        <a:spcBef>
                          <a:spcPts val="495"/>
                        </a:spcBef>
                      </a:pPr>
                      <a:r>
                        <a:rPr sz="1600" spc="-5" dirty="0">
                          <a:latin typeface="Calibri"/>
                          <a:cs typeface="Calibri"/>
                        </a:rPr>
                        <a:t>0.5</a:t>
                      </a:r>
                      <a:r>
                        <a:rPr sz="1600" spc="-85" dirty="0">
                          <a:latin typeface="Calibri"/>
                          <a:cs typeface="Calibri"/>
                        </a:rPr>
                        <a:t> </a:t>
                      </a:r>
                      <a:r>
                        <a:rPr sz="1600" spc="-10" dirty="0">
                          <a:latin typeface="Calibri"/>
                          <a:cs typeface="Calibri"/>
                        </a:rPr>
                        <a:t>(T)</a:t>
                      </a:r>
                      <a:endParaRPr sz="1600">
                        <a:latin typeface="Calibri"/>
                        <a:cs typeface="Calibri"/>
                      </a:endParaRPr>
                    </a:p>
                  </a:txBody>
                  <a:tcPr marL="0" marR="0" marT="438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a:lnSpc>
                          <a:spcPct val="100000"/>
                        </a:lnSpc>
                        <a:spcBef>
                          <a:spcPts val="55"/>
                        </a:spcBef>
                      </a:pPr>
                      <a:endParaRPr sz="1300">
                        <a:latin typeface="Times New Roman"/>
                        <a:cs typeface="Times New Roman"/>
                      </a:endParaRPr>
                    </a:p>
                    <a:p>
                      <a:pPr marL="68580">
                        <a:lnSpc>
                          <a:spcPct val="100000"/>
                        </a:lnSpc>
                      </a:pPr>
                      <a:r>
                        <a:rPr sz="1600" spc="-5" dirty="0">
                          <a:latin typeface="Calibri"/>
                          <a:cs typeface="Calibri"/>
                        </a:rPr>
                        <a:t>Indiana</a:t>
                      </a:r>
                      <a:endParaRPr sz="1600">
                        <a:latin typeface="Calibri"/>
                        <a:cs typeface="Calibri"/>
                      </a:endParaRPr>
                    </a:p>
                  </a:txBody>
                  <a:tcPr marL="0" marR="0" marT="698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marL="235585">
                        <a:lnSpc>
                          <a:spcPct val="100000"/>
                        </a:lnSpc>
                        <a:spcBef>
                          <a:spcPts val="345"/>
                        </a:spcBef>
                      </a:pPr>
                      <a:r>
                        <a:rPr sz="1600" spc="-5" dirty="0">
                          <a:latin typeface="Calibri"/>
                          <a:cs typeface="Calibri"/>
                        </a:rPr>
                        <a:t>0.2</a:t>
                      </a:r>
                      <a:r>
                        <a:rPr sz="1600" spc="-85" dirty="0">
                          <a:latin typeface="Calibri"/>
                          <a:cs typeface="Calibri"/>
                        </a:rPr>
                        <a:t> </a:t>
                      </a:r>
                      <a:r>
                        <a:rPr sz="1600" spc="-10" dirty="0">
                          <a:latin typeface="Calibri"/>
                          <a:cs typeface="Calibri"/>
                        </a:rPr>
                        <a:t>(F)</a:t>
                      </a:r>
                      <a:endParaRPr sz="1600">
                        <a:latin typeface="Calibri"/>
                        <a:cs typeface="Calibri"/>
                      </a:endParaRPr>
                    </a:p>
                    <a:p>
                      <a:pPr marL="232410">
                        <a:lnSpc>
                          <a:spcPct val="100000"/>
                        </a:lnSpc>
                        <a:spcBef>
                          <a:spcPts val="495"/>
                        </a:spcBef>
                      </a:pPr>
                      <a:r>
                        <a:rPr sz="1600" spc="-5" dirty="0">
                          <a:latin typeface="Calibri"/>
                          <a:cs typeface="Calibri"/>
                        </a:rPr>
                        <a:t>0.5</a:t>
                      </a:r>
                      <a:r>
                        <a:rPr sz="1600" spc="-85" dirty="0">
                          <a:latin typeface="Calibri"/>
                          <a:cs typeface="Calibri"/>
                        </a:rPr>
                        <a:t> </a:t>
                      </a:r>
                      <a:r>
                        <a:rPr sz="1600" spc="-10" dirty="0">
                          <a:latin typeface="Calibri"/>
                          <a:cs typeface="Calibri"/>
                        </a:rPr>
                        <a:t>(T)</a:t>
                      </a:r>
                      <a:endParaRPr sz="1600">
                        <a:latin typeface="Calibri"/>
                        <a:cs typeface="Calibri"/>
                      </a:endParaRPr>
                    </a:p>
                  </a:txBody>
                  <a:tcPr marL="0" marR="0" marT="438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a:lnSpc>
                          <a:spcPct val="100000"/>
                        </a:lnSpc>
                        <a:spcBef>
                          <a:spcPts val="55"/>
                        </a:spcBef>
                      </a:pPr>
                      <a:endParaRPr sz="1300">
                        <a:latin typeface="Times New Roman"/>
                        <a:cs typeface="Times New Roman"/>
                      </a:endParaRPr>
                    </a:p>
                    <a:p>
                      <a:pPr marL="68580">
                        <a:lnSpc>
                          <a:spcPct val="100000"/>
                        </a:lnSpc>
                      </a:pPr>
                      <a:r>
                        <a:rPr sz="1600" spc="-5" dirty="0">
                          <a:latin typeface="Calibri"/>
                          <a:cs typeface="Calibri"/>
                        </a:rPr>
                        <a:t>Missouri</a:t>
                      </a:r>
                      <a:endParaRPr sz="1600">
                        <a:latin typeface="Calibri"/>
                        <a:cs typeface="Calibri"/>
                      </a:endParaRPr>
                    </a:p>
                  </a:txBody>
                  <a:tcPr marL="0" marR="0" marT="698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a:lnSpc>
                          <a:spcPct val="100000"/>
                        </a:lnSpc>
                        <a:spcBef>
                          <a:spcPts val="55"/>
                        </a:spcBef>
                      </a:pPr>
                      <a:endParaRPr sz="1300">
                        <a:latin typeface="Times New Roman"/>
                        <a:cs typeface="Times New Roman"/>
                      </a:endParaRPr>
                    </a:p>
                    <a:p>
                      <a:pPr marL="384810">
                        <a:lnSpc>
                          <a:spcPct val="100000"/>
                        </a:lnSpc>
                      </a:pPr>
                      <a:r>
                        <a:rPr sz="1600" spc="-5" dirty="0">
                          <a:latin typeface="Calibri"/>
                          <a:cs typeface="Calibri"/>
                        </a:rPr>
                        <a:t>0.2</a:t>
                      </a:r>
                      <a:r>
                        <a:rPr sz="1600" spc="-35" dirty="0">
                          <a:latin typeface="Calibri"/>
                          <a:cs typeface="Calibri"/>
                        </a:rPr>
                        <a:t> </a:t>
                      </a:r>
                      <a:r>
                        <a:rPr sz="1600" spc="-10" dirty="0">
                          <a:latin typeface="Calibri"/>
                          <a:cs typeface="Calibri"/>
                        </a:rPr>
                        <a:t>(T)</a:t>
                      </a:r>
                      <a:endParaRPr sz="1600">
                        <a:latin typeface="Calibri"/>
                        <a:cs typeface="Calibri"/>
                      </a:endParaRPr>
                    </a:p>
                  </a:txBody>
                  <a:tcPr marL="0" marR="0" marT="698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a:lnSpc>
                          <a:spcPct val="100000"/>
                        </a:lnSpc>
                        <a:spcBef>
                          <a:spcPts val="55"/>
                        </a:spcBef>
                      </a:pPr>
                      <a:endParaRPr sz="1300">
                        <a:latin typeface="Times New Roman"/>
                        <a:cs typeface="Times New Roman"/>
                      </a:endParaRPr>
                    </a:p>
                    <a:p>
                      <a:pPr marL="69215">
                        <a:lnSpc>
                          <a:spcPct val="100000"/>
                        </a:lnSpc>
                      </a:pPr>
                      <a:r>
                        <a:rPr sz="1600" spc="-10" dirty="0">
                          <a:latin typeface="Calibri"/>
                          <a:cs typeface="Calibri"/>
                        </a:rPr>
                        <a:t>Oklahoma</a:t>
                      </a:r>
                      <a:endParaRPr sz="1600">
                        <a:latin typeface="Calibri"/>
                        <a:cs typeface="Calibri"/>
                      </a:endParaRPr>
                    </a:p>
                  </a:txBody>
                  <a:tcPr marL="0" marR="0" marT="698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marL="248920">
                        <a:lnSpc>
                          <a:spcPct val="100000"/>
                        </a:lnSpc>
                        <a:spcBef>
                          <a:spcPts val="345"/>
                        </a:spcBef>
                      </a:pPr>
                      <a:r>
                        <a:rPr sz="1600" spc="-5" dirty="0">
                          <a:latin typeface="Calibri"/>
                          <a:cs typeface="Calibri"/>
                        </a:rPr>
                        <a:t>0.2</a:t>
                      </a:r>
                      <a:r>
                        <a:rPr sz="1600" spc="-85" dirty="0">
                          <a:latin typeface="Calibri"/>
                          <a:cs typeface="Calibri"/>
                        </a:rPr>
                        <a:t> </a:t>
                      </a:r>
                      <a:r>
                        <a:rPr sz="1600" spc="-10" dirty="0">
                          <a:latin typeface="Calibri"/>
                          <a:cs typeface="Calibri"/>
                        </a:rPr>
                        <a:t>(F)</a:t>
                      </a:r>
                      <a:endParaRPr sz="1600">
                        <a:latin typeface="Calibri"/>
                        <a:cs typeface="Calibri"/>
                      </a:endParaRPr>
                    </a:p>
                    <a:p>
                      <a:pPr marL="245745">
                        <a:lnSpc>
                          <a:spcPct val="100000"/>
                        </a:lnSpc>
                        <a:spcBef>
                          <a:spcPts val="495"/>
                        </a:spcBef>
                      </a:pPr>
                      <a:r>
                        <a:rPr sz="1600" spc="-5" dirty="0">
                          <a:latin typeface="Calibri"/>
                          <a:cs typeface="Calibri"/>
                        </a:rPr>
                        <a:t>1.0</a:t>
                      </a:r>
                      <a:r>
                        <a:rPr sz="1600" spc="-85" dirty="0">
                          <a:latin typeface="Calibri"/>
                          <a:cs typeface="Calibri"/>
                        </a:rPr>
                        <a:t> </a:t>
                      </a:r>
                      <a:r>
                        <a:rPr sz="1600" spc="-10" dirty="0">
                          <a:latin typeface="Calibri"/>
                          <a:cs typeface="Calibri"/>
                        </a:rPr>
                        <a:t>(T)</a:t>
                      </a:r>
                      <a:endParaRPr sz="1600">
                        <a:latin typeface="Calibri"/>
                        <a:cs typeface="Calibri"/>
                      </a:endParaRPr>
                    </a:p>
                  </a:txBody>
                  <a:tcPr marL="0" marR="0" marT="438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1"/>
                  </a:ext>
                </a:extLst>
              </a:tr>
              <a:tr h="772160">
                <a:tc>
                  <a:txBody>
                    <a:bodyPr/>
                    <a:lstStyle/>
                    <a:p>
                      <a:pPr>
                        <a:lnSpc>
                          <a:spcPct val="100000"/>
                        </a:lnSpc>
                        <a:spcBef>
                          <a:spcPts val="45"/>
                        </a:spcBef>
                      </a:pPr>
                      <a:endParaRPr sz="1750">
                        <a:latin typeface="Times New Roman"/>
                        <a:cs typeface="Times New Roman"/>
                      </a:endParaRPr>
                    </a:p>
                    <a:p>
                      <a:pPr marL="67945">
                        <a:lnSpc>
                          <a:spcPct val="100000"/>
                        </a:lnSpc>
                        <a:spcBef>
                          <a:spcPts val="5"/>
                        </a:spcBef>
                      </a:pPr>
                      <a:r>
                        <a:rPr sz="1600" spc="-10" dirty="0">
                          <a:latin typeface="Calibri"/>
                          <a:cs typeface="Calibri"/>
                        </a:rPr>
                        <a:t>Colorado*</a:t>
                      </a:r>
                      <a:endParaRPr sz="1600">
                        <a:latin typeface="Calibri"/>
                        <a:cs typeface="Calibri"/>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spcBef>
                          <a:spcPts val="45"/>
                        </a:spcBef>
                      </a:pPr>
                      <a:endParaRPr sz="1750">
                        <a:latin typeface="Times New Roman"/>
                        <a:cs typeface="Times New Roman"/>
                      </a:endParaRPr>
                    </a:p>
                    <a:p>
                      <a:pPr algn="ctr">
                        <a:lnSpc>
                          <a:spcPct val="100000"/>
                        </a:lnSpc>
                        <a:spcBef>
                          <a:spcPts val="5"/>
                        </a:spcBef>
                      </a:pPr>
                      <a:r>
                        <a:rPr sz="1600" spc="-5" dirty="0">
                          <a:latin typeface="Calibri"/>
                          <a:cs typeface="Calibri"/>
                        </a:rPr>
                        <a:t>0.2</a:t>
                      </a:r>
                      <a:endParaRPr sz="1600">
                        <a:latin typeface="Calibri"/>
                        <a:cs typeface="Calibri"/>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spcBef>
                          <a:spcPts val="45"/>
                        </a:spcBef>
                      </a:pPr>
                      <a:endParaRPr sz="1750">
                        <a:latin typeface="Times New Roman"/>
                        <a:cs typeface="Times New Roman"/>
                      </a:endParaRPr>
                    </a:p>
                    <a:p>
                      <a:pPr marL="68580">
                        <a:lnSpc>
                          <a:spcPct val="100000"/>
                        </a:lnSpc>
                        <a:spcBef>
                          <a:spcPts val="5"/>
                        </a:spcBef>
                      </a:pPr>
                      <a:r>
                        <a:rPr sz="1600" spc="-10" dirty="0">
                          <a:latin typeface="Calibri"/>
                          <a:cs typeface="Calibri"/>
                        </a:rPr>
                        <a:t>Iowa</a:t>
                      </a:r>
                      <a:endParaRPr sz="1600">
                        <a:latin typeface="Calibri"/>
                        <a:cs typeface="Calibri"/>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235585">
                        <a:lnSpc>
                          <a:spcPct val="100000"/>
                        </a:lnSpc>
                        <a:spcBef>
                          <a:spcPts val="855"/>
                        </a:spcBef>
                      </a:pPr>
                      <a:r>
                        <a:rPr sz="1600" spc="-5" dirty="0">
                          <a:latin typeface="Calibri"/>
                          <a:cs typeface="Calibri"/>
                        </a:rPr>
                        <a:t>0.3</a:t>
                      </a:r>
                      <a:r>
                        <a:rPr sz="1600" spc="-85" dirty="0">
                          <a:latin typeface="Calibri"/>
                          <a:cs typeface="Calibri"/>
                        </a:rPr>
                        <a:t> </a:t>
                      </a:r>
                      <a:r>
                        <a:rPr sz="1600" spc="-10" dirty="0">
                          <a:latin typeface="Calibri"/>
                          <a:cs typeface="Calibri"/>
                        </a:rPr>
                        <a:t>(F)</a:t>
                      </a:r>
                      <a:endParaRPr sz="1600">
                        <a:latin typeface="Calibri"/>
                        <a:cs typeface="Calibri"/>
                      </a:endParaRPr>
                    </a:p>
                    <a:p>
                      <a:pPr marL="232410">
                        <a:lnSpc>
                          <a:spcPct val="100000"/>
                        </a:lnSpc>
                        <a:spcBef>
                          <a:spcPts val="495"/>
                        </a:spcBef>
                      </a:pPr>
                      <a:r>
                        <a:rPr sz="1600" spc="-5" dirty="0">
                          <a:latin typeface="Calibri"/>
                          <a:cs typeface="Calibri"/>
                        </a:rPr>
                        <a:t>1.5</a:t>
                      </a:r>
                      <a:r>
                        <a:rPr sz="1600" spc="-85" dirty="0">
                          <a:latin typeface="Calibri"/>
                          <a:cs typeface="Calibri"/>
                        </a:rPr>
                        <a:t> </a:t>
                      </a:r>
                      <a:r>
                        <a:rPr sz="1600" spc="-10" dirty="0">
                          <a:latin typeface="Calibri"/>
                          <a:cs typeface="Calibri"/>
                        </a:rPr>
                        <a:t>(T)</a:t>
                      </a:r>
                      <a:endParaRPr sz="1600">
                        <a:latin typeface="Calibri"/>
                        <a:cs typeface="Calibri"/>
                      </a:endParaRPr>
                    </a:p>
                  </a:txBody>
                  <a:tcPr marL="0" marR="0" marT="1085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spcBef>
                          <a:spcPts val="45"/>
                        </a:spcBef>
                      </a:pPr>
                      <a:endParaRPr sz="1750">
                        <a:latin typeface="Times New Roman"/>
                        <a:cs typeface="Times New Roman"/>
                      </a:endParaRPr>
                    </a:p>
                    <a:p>
                      <a:pPr marL="68580">
                        <a:lnSpc>
                          <a:spcPct val="100000"/>
                        </a:lnSpc>
                        <a:spcBef>
                          <a:spcPts val="5"/>
                        </a:spcBef>
                      </a:pPr>
                      <a:r>
                        <a:rPr sz="1600" spc="-15" dirty="0">
                          <a:latin typeface="Calibri"/>
                          <a:cs typeface="Calibri"/>
                        </a:rPr>
                        <a:t>Nebraska</a:t>
                      </a:r>
                      <a:endParaRPr sz="1600">
                        <a:latin typeface="Calibri"/>
                        <a:cs typeface="Calibri"/>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gn="ctr">
                        <a:lnSpc>
                          <a:spcPct val="100000"/>
                        </a:lnSpc>
                        <a:spcBef>
                          <a:spcPts val="55"/>
                        </a:spcBef>
                      </a:pPr>
                      <a:r>
                        <a:rPr sz="1400" spc="-10" dirty="0">
                          <a:latin typeface="Calibri"/>
                          <a:cs typeface="Calibri"/>
                        </a:rPr>
                        <a:t>S</a:t>
                      </a:r>
                      <a:r>
                        <a:rPr sz="1400" spc="-5" dirty="0">
                          <a:latin typeface="Calibri"/>
                          <a:cs typeface="Calibri"/>
                        </a:rPr>
                        <a:t>W</a:t>
                      </a:r>
                      <a:r>
                        <a:rPr sz="1400" dirty="0">
                          <a:latin typeface="Calibri"/>
                          <a:cs typeface="Calibri"/>
                        </a:rPr>
                        <a:t>-0.2</a:t>
                      </a:r>
                      <a:r>
                        <a:rPr sz="1400" spc="-20" dirty="0">
                          <a:latin typeface="Calibri"/>
                          <a:cs typeface="Calibri"/>
                        </a:rPr>
                        <a:t> </a:t>
                      </a:r>
                      <a:r>
                        <a:rPr sz="1400" spc="-10" dirty="0">
                          <a:latin typeface="Calibri"/>
                          <a:cs typeface="Calibri"/>
                        </a:rPr>
                        <a:t>(</a:t>
                      </a:r>
                      <a:r>
                        <a:rPr sz="1400" spc="-5" dirty="0">
                          <a:latin typeface="Calibri"/>
                          <a:cs typeface="Calibri"/>
                        </a:rPr>
                        <a:t>F)</a:t>
                      </a:r>
                      <a:endParaRPr sz="1400">
                        <a:latin typeface="Calibri"/>
                        <a:cs typeface="Calibri"/>
                      </a:endParaRPr>
                    </a:p>
                    <a:p>
                      <a:pPr marL="87630" marR="78105" algn="ctr">
                        <a:lnSpc>
                          <a:spcPts val="2140"/>
                        </a:lnSpc>
                      </a:pPr>
                      <a:r>
                        <a:rPr sz="1400" spc="-5" dirty="0">
                          <a:latin typeface="Calibri"/>
                          <a:cs typeface="Calibri"/>
                        </a:rPr>
                        <a:t>SW-0.25-0.5</a:t>
                      </a:r>
                      <a:r>
                        <a:rPr sz="1400" spc="-65" dirty="0">
                          <a:latin typeface="Calibri"/>
                          <a:cs typeface="Calibri"/>
                        </a:rPr>
                        <a:t> </a:t>
                      </a:r>
                      <a:r>
                        <a:rPr sz="1400" spc="-10" dirty="0">
                          <a:latin typeface="Calibri"/>
                          <a:cs typeface="Calibri"/>
                        </a:rPr>
                        <a:t>(T) </a:t>
                      </a:r>
                      <a:r>
                        <a:rPr sz="1400" spc="-300" dirty="0">
                          <a:latin typeface="Calibri"/>
                          <a:cs typeface="Calibri"/>
                        </a:rPr>
                        <a:t> </a:t>
                      </a:r>
                      <a:r>
                        <a:rPr sz="1400" dirty="0">
                          <a:latin typeface="Calibri"/>
                          <a:cs typeface="Calibri"/>
                        </a:rPr>
                        <a:t>GW-0.1</a:t>
                      </a:r>
                      <a:r>
                        <a:rPr sz="1400" spc="-30" dirty="0">
                          <a:latin typeface="Calibri"/>
                          <a:cs typeface="Calibri"/>
                        </a:rPr>
                        <a:t> </a:t>
                      </a:r>
                      <a:r>
                        <a:rPr sz="1400" spc="-10" dirty="0">
                          <a:latin typeface="Calibri"/>
                          <a:cs typeface="Calibri"/>
                        </a:rPr>
                        <a:t>(F)</a:t>
                      </a:r>
                      <a:endParaRPr sz="1400">
                        <a:latin typeface="Calibri"/>
                        <a:cs typeface="Calibri"/>
                      </a:endParaRPr>
                    </a:p>
                  </a:txBody>
                  <a:tcPr marL="0" marR="0" marT="69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spcBef>
                          <a:spcPts val="30"/>
                        </a:spcBef>
                      </a:pPr>
                      <a:endParaRPr sz="1700">
                        <a:latin typeface="Times New Roman"/>
                        <a:cs typeface="Times New Roman"/>
                      </a:endParaRPr>
                    </a:p>
                    <a:p>
                      <a:pPr marL="69215">
                        <a:lnSpc>
                          <a:spcPct val="100000"/>
                        </a:lnSpc>
                      </a:pPr>
                      <a:r>
                        <a:rPr sz="1600" spc="-10" dirty="0">
                          <a:latin typeface="Calibri"/>
                          <a:cs typeface="Calibri"/>
                        </a:rPr>
                        <a:t>Pennsylvania*</a:t>
                      </a:r>
                      <a:endParaRPr sz="1600">
                        <a:latin typeface="Calibri"/>
                        <a:cs typeface="Calibri"/>
                      </a:endParaRPr>
                    </a:p>
                  </a:txBody>
                  <a:tcPr marL="0" marR="0" marT="38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spcBef>
                          <a:spcPts val="30"/>
                        </a:spcBef>
                      </a:pPr>
                      <a:endParaRPr sz="1700">
                        <a:latin typeface="Times New Roman"/>
                        <a:cs typeface="Times New Roman"/>
                      </a:endParaRPr>
                    </a:p>
                    <a:p>
                      <a:pPr marL="635" algn="ctr">
                        <a:lnSpc>
                          <a:spcPct val="100000"/>
                        </a:lnSpc>
                      </a:pPr>
                      <a:r>
                        <a:rPr sz="1600" spc="-5" dirty="0">
                          <a:latin typeface="Calibri"/>
                          <a:cs typeface="Calibri"/>
                        </a:rPr>
                        <a:t>0.2</a:t>
                      </a:r>
                      <a:endParaRPr sz="1600">
                        <a:latin typeface="Calibri"/>
                        <a:cs typeface="Calibri"/>
                      </a:endParaRPr>
                    </a:p>
                  </a:txBody>
                  <a:tcPr marL="0" marR="0" marT="38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extLst>
                  <a:ext uri="{0D108BD9-81ED-4DB2-BD59-A6C34878D82A}">
                    <a16:rowId xmlns:a16="http://schemas.microsoft.com/office/drawing/2014/main" val="10002"/>
                  </a:ext>
                </a:extLst>
              </a:tr>
              <a:tr h="643255">
                <a:tc>
                  <a:txBody>
                    <a:bodyPr/>
                    <a:lstStyle/>
                    <a:p>
                      <a:pPr>
                        <a:lnSpc>
                          <a:spcPct val="100000"/>
                        </a:lnSpc>
                      </a:pPr>
                      <a:endParaRPr sz="1350">
                        <a:latin typeface="Times New Roman"/>
                        <a:cs typeface="Times New Roman"/>
                      </a:endParaRPr>
                    </a:p>
                    <a:p>
                      <a:pPr marL="67945">
                        <a:lnSpc>
                          <a:spcPct val="100000"/>
                        </a:lnSpc>
                      </a:pPr>
                      <a:r>
                        <a:rPr sz="1600" spc="-15" dirty="0">
                          <a:latin typeface="Calibri"/>
                          <a:cs typeface="Calibri"/>
                        </a:rPr>
                        <a:t>Delaware</a:t>
                      </a:r>
                      <a:endParaRPr sz="16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a:lnSpc>
                          <a:spcPct val="100000"/>
                        </a:lnSpc>
                      </a:pPr>
                      <a:endParaRPr sz="1350">
                        <a:latin typeface="Times New Roman"/>
                        <a:cs typeface="Times New Roman"/>
                      </a:endParaRPr>
                    </a:p>
                    <a:p>
                      <a:pPr marL="234950">
                        <a:lnSpc>
                          <a:spcPct val="100000"/>
                        </a:lnSpc>
                      </a:pPr>
                      <a:r>
                        <a:rPr sz="1600" spc="-5" dirty="0">
                          <a:latin typeface="Calibri"/>
                          <a:cs typeface="Calibri"/>
                        </a:rPr>
                        <a:t>0.3</a:t>
                      </a:r>
                      <a:r>
                        <a:rPr sz="1600" spc="-35" dirty="0">
                          <a:latin typeface="Calibri"/>
                          <a:cs typeface="Calibri"/>
                        </a:rPr>
                        <a:t> </a:t>
                      </a:r>
                      <a:r>
                        <a:rPr sz="1600" spc="-10" dirty="0">
                          <a:latin typeface="Calibri"/>
                          <a:cs typeface="Calibri"/>
                        </a:rPr>
                        <a:t>(F)</a:t>
                      </a:r>
                      <a:endParaRPr sz="16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a:lnSpc>
                          <a:spcPct val="100000"/>
                        </a:lnSpc>
                      </a:pPr>
                      <a:endParaRPr sz="1350">
                        <a:latin typeface="Times New Roman"/>
                        <a:cs typeface="Times New Roman"/>
                      </a:endParaRPr>
                    </a:p>
                    <a:p>
                      <a:pPr marL="68580">
                        <a:lnSpc>
                          <a:spcPct val="100000"/>
                        </a:lnSpc>
                      </a:pPr>
                      <a:r>
                        <a:rPr sz="1600" spc="-10" dirty="0">
                          <a:latin typeface="Calibri"/>
                          <a:cs typeface="Calibri"/>
                        </a:rPr>
                        <a:t>Kansas*</a:t>
                      </a:r>
                      <a:endParaRPr sz="16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235585">
                        <a:lnSpc>
                          <a:spcPct val="100000"/>
                        </a:lnSpc>
                        <a:spcBef>
                          <a:spcPts val="350"/>
                        </a:spcBef>
                      </a:pPr>
                      <a:r>
                        <a:rPr sz="1600" spc="-5" dirty="0">
                          <a:latin typeface="Calibri"/>
                          <a:cs typeface="Calibri"/>
                        </a:rPr>
                        <a:t>0.2</a:t>
                      </a:r>
                      <a:r>
                        <a:rPr sz="1600" spc="-85" dirty="0">
                          <a:latin typeface="Calibri"/>
                          <a:cs typeface="Calibri"/>
                        </a:rPr>
                        <a:t> </a:t>
                      </a:r>
                      <a:r>
                        <a:rPr sz="1600" spc="-10" dirty="0">
                          <a:latin typeface="Calibri"/>
                          <a:cs typeface="Calibri"/>
                        </a:rPr>
                        <a:t>(F)</a:t>
                      </a:r>
                      <a:endParaRPr sz="1600">
                        <a:latin typeface="Calibri"/>
                        <a:cs typeface="Calibri"/>
                      </a:endParaRPr>
                    </a:p>
                    <a:p>
                      <a:pPr marL="232410">
                        <a:lnSpc>
                          <a:spcPct val="100000"/>
                        </a:lnSpc>
                        <a:spcBef>
                          <a:spcPts val="490"/>
                        </a:spcBef>
                      </a:pPr>
                      <a:r>
                        <a:rPr sz="1600" spc="-5" dirty="0">
                          <a:latin typeface="Calibri"/>
                          <a:cs typeface="Calibri"/>
                        </a:rPr>
                        <a:t>1.0</a:t>
                      </a:r>
                      <a:r>
                        <a:rPr sz="1600" spc="-85" dirty="0">
                          <a:latin typeface="Calibri"/>
                          <a:cs typeface="Calibri"/>
                        </a:rPr>
                        <a:t> </a:t>
                      </a:r>
                      <a:r>
                        <a:rPr sz="1600" spc="-10" dirty="0">
                          <a:latin typeface="Calibri"/>
                          <a:cs typeface="Calibri"/>
                        </a:rPr>
                        <a:t>(T)</a:t>
                      </a:r>
                      <a:endParaRPr sz="1600">
                        <a:latin typeface="Calibri"/>
                        <a:cs typeface="Calibri"/>
                      </a:endParaRPr>
                    </a:p>
                  </a:txBody>
                  <a:tcPr marL="0" marR="0" marT="444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a:lnSpc>
                          <a:spcPct val="100000"/>
                        </a:lnSpc>
                      </a:pPr>
                      <a:endParaRPr sz="1350">
                        <a:latin typeface="Times New Roman"/>
                        <a:cs typeface="Times New Roman"/>
                      </a:endParaRPr>
                    </a:p>
                    <a:p>
                      <a:pPr marL="68580">
                        <a:lnSpc>
                          <a:spcPct val="100000"/>
                        </a:lnSpc>
                      </a:pPr>
                      <a:r>
                        <a:rPr sz="1600" spc="-10" dirty="0">
                          <a:latin typeface="Calibri"/>
                          <a:cs typeface="Calibri"/>
                        </a:rPr>
                        <a:t>Nevada</a:t>
                      </a:r>
                      <a:endParaRPr sz="16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a:lnSpc>
                          <a:spcPct val="100000"/>
                        </a:lnSpc>
                      </a:pPr>
                      <a:endParaRPr sz="1350">
                        <a:latin typeface="Times New Roman"/>
                        <a:cs typeface="Times New Roman"/>
                      </a:endParaRPr>
                    </a:p>
                    <a:p>
                      <a:pPr marL="1270" algn="ctr">
                        <a:lnSpc>
                          <a:spcPct val="100000"/>
                        </a:lnSpc>
                      </a:pPr>
                      <a:r>
                        <a:rPr sz="1600" spc="-5" dirty="0">
                          <a:latin typeface="Calibri"/>
                          <a:cs typeface="Calibri"/>
                        </a:rPr>
                        <a:t>0.05</a:t>
                      </a:r>
                      <a:endParaRPr sz="16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a:lnSpc>
                          <a:spcPct val="100000"/>
                        </a:lnSpc>
                      </a:pPr>
                      <a:endParaRPr sz="1350">
                        <a:latin typeface="Times New Roman"/>
                        <a:cs typeface="Times New Roman"/>
                      </a:endParaRPr>
                    </a:p>
                    <a:p>
                      <a:pPr marL="69215">
                        <a:lnSpc>
                          <a:spcPct val="100000"/>
                        </a:lnSpc>
                      </a:pPr>
                      <a:r>
                        <a:rPr sz="1600" spc="-20" dirty="0">
                          <a:latin typeface="Calibri"/>
                          <a:cs typeface="Calibri"/>
                        </a:rPr>
                        <a:t>Tennessee*</a:t>
                      </a:r>
                      <a:endParaRPr sz="16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a:lnSpc>
                          <a:spcPct val="100000"/>
                        </a:lnSpc>
                      </a:pPr>
                      <a:endParaRPr sz="1350">
                        <a:latin typeface="Times New Roman"/>
                        <a:cs typeface="Times New Roman"/>
                      </a:endParaRPr>
                    </a:p>
                    <a:p>
                      <a:pPr marL="248285">
                        <a:lnSpc>
                          <a:spcPct val="100000"/>
                        </a:lnSpc>
                      </a:pPr>
                      <a:r>
                        <a:rPr sz="1600" spc="-5" dirty="0">
                          <a:latin typeface="Calibri"/>
                          <a:cs typeface="Calibri"/>
                        </a:rPr>
                        <a:t>0.2</a:t>
                      </a:r>
                      <a:r>
                        <a:rPr sz="1600" spc="-35" dirty="0">
                          <a:latin typeface="Calibri"/>
                          <a:cs typeface="Calibri"/>
                        </a:rPr>
                        <a:t> </a:t>
                      </a:r>
                      <a:r>
                        <a:rPr sz="1600" spc="-10" dirty="0">
                          <a:latin typeface="Calibri"/>
                          <a:cs typeface="Calibri"/>
                        </a:rPr>
                        <a:t>(F)</a:t>
                      </a:r>
                      <a:endParaRPr sz="16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3"/>
                  </a:ext>
                </a:extLst>
              </a:tr>
              <a:tr h="643255">
                <a:tc>
                  <a:txBody>
                    <a:bodyPr/>
                    <a:lstStyle/>
                    <a:p>
                      <a:pPr>
                        <a:lnSpc>
                          <a:spcPct val="100000"/>
                        </a:lnSpc>
                      </a:pPr>
                      <a:endParaRPr sz="1350">
                        <a:latin typeface="Times New Roman"/>
                        <a:cs typeface="Times New Roman"/>
                      </a:endParaRPr>
                    </a:p>
                    <a:p>
                      <a:pPr marL="67945">
                        <a:lnSpc>
                          <a:spcPct val="100000"/>
                        </a:lnSpc>
                        <a:spcBef>
                          <a:spcPts val="5"/>
                        </a:spcBef>
                      </a:pPr>
                      <a:r>
                        <a:rPr sz="1600" spc="-5" dirty="0">
                          <a:latin typeface="Calibri"/>
                          <a:cs typeface="Calibri"/>
                        </a:rPr>
                        <a:t>Florida*</a:t>
                      </a:r>
                      <a:endParaRPr sz="16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234950">
                        <a:lnSpc>
                          <a:spcPct val="100000"/>
                        </a:lnSpc>
                        <a:spcBef>
                          <a:spcPts val="350"/>
                        </a:spcBef>
                      </a:pPr>
                      <a:r>
                        <a:rPr sz="1600" spc="-5" dirty="0">
                          <a:latin typeface="Calibri"/>
                          <a:cs typeface="Calibri"/>
                        </a:rPr>
                        <a:t>0.2</a:t>
                      </a:r>
                      <a:r>
                        <a:rPr sz="1600" spc="-85" dirty="0">
                          <a:latin typeface="Calibri"/>
                          <a:cs typeface="Calibri"/>
                        </a:rPr>
                        <a:t> </a:t>
                      </a:r>
                      <a:r>
                        <a:rPr sz="1600" spc="-10" dirty="0">
                          <a:latin typeface="Calibri"/>
                          <a:cs typeface="Calibri"/>
                        </a:rPr>
                        <a:t>(F)</a:t>
                      </a:r>
                      <a:endParaRPr sz="1600">
                        <a:latin typeface="Calibri"/>
                        <a:cs typeface="Calibri"/>
                      </a:endParaRPr>
                    </a:p>
                    <a:p>
                      <a:pPr marL="231775">
                        <a:lnSpc>
                          <a:spcPct val="100000"/>
                        </a:lnSpc>
                        <a:spcBef>
                          <a:spcPts val="495"/>
                        </a:spcBef>
                      </a:pPr>
                      <a:r>
                        <a:rPr sz="1600" spc="-5" dirty="0">
                          <a:latin typeface="Calibri"/>
                          <a:cs typeface="Calibri"/>
                        </a:rPr>
                        <a:t>0.6</a:t>
                      </a:r>
                      <a:r>
                        <a:rPr sz="1600" spc="-85" dirty="0">
                          <a:latin typeface="Calibri"/>
                          <a:cs typeface="Calibri"/>
                        </a:rPr>
                        <a:t> </a:t>
                      </a:r>
                      <a:r>
                        <a:rPr sz="1600" spc="-10" dirty="0">
                          <a:latin typeface="Calibri"/>
                          <a:cs typeface="Calibri"/>
                        </a:rPr>
                        <a:t>(T)</a:t>
                      </a:r>
                      <a:endParaRPr sz="1600">
                        <a:latin typeface="Calibri"/>
                        <a:cs typeface="Calibri"/>
                      </a:endParaRPr>
                    </a:p>
                  </a:txBody>
                  <a:tcPr marL="0" marR="0" marT="444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1350">
                        <a:latin typeface="Times New Roman"/>
                        <a:cs typeface="Times New Roman"/>
                      </a:endParaRPr>
                    </a:p>
                    <a:p>
                      <a:pPr marL="68580">
                        <a:lnSpc>
                          <a:spcPct val="100000"/>
                        </a:lnSpc>
                        <a:spcBef>
                          <a:spcPts val="5"/>
                        </a:spcBef>
                      </a:pPr>
                      <a:r>
                        <a:rPr sz="1600" spc="-10" dirty="0">
                          <a:latin typeface="Calibri"/>
                          <a:cs typeface="Calibri"/>
                        </a:rPr>
                        <a:t>Kentucky*</a:t>
                      </a:r>
                      <a:endParaRPr sz="16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235585">
                        <a:lnSpc>
                          <a:spcPct val="100000"/>
                        </a:lnSpc>
                        <a:spcBef>
                          <a:spcPts val="350"/>
                        </a:spcBef>
                      </a:pPr>
                      <a:r>
                        <a:rPr sz="1600" spc="-5" dirty="0">
                          <a:latin typeface="Calibri"/>
                          <a:cs typeface="Calibri"/>
                        </a:rPr>
                        <a:t>0.2</a:t>
                      </a:r>
                      <a:r>
                        <a:rPr sz="1600" spc="-85" dirty="0">
                          <a:latin typeface="Calibri"/>
                          <a:cs typeface="Calibri"/>
                        </a:rPr>
                        <a:t> </a:t>
                      </a:r>
                      <a:r>
                        <a:rPr sz="1600" spc="-10" dirty="0">
                          <a:latin typeface="Calibri"/>
                          <a:cs typeface="Calibri"/>
                        </a:rPr>
                        <a:t>(F)</a:t>
                      </a:r>
                      <a:endParaRPr sz="1600">
                        <a:latin typeface="Calibri"/>
                        <a:cs typeface="Calibri"/>
                      </a:endParaRPr>
                    </a:p>
                    <a:p>
                      <a:pPr marL="232410">
                        <a:lnSpc>
                          <a:spcPct val="100000"/>
                        </a:lnSpc>
                        <a:spcBef>
                          <a:spcPts val="495"/>
                        </a:spcBef>
                      </a:pPr>
                      <a:r>
                        <a:rPr sz="1600" spc="-5" dirty="0">
                          <a:latin typeface="Calibri"/>
                          <a:cs typeface="Calibri"/>
                        </a:rPr>
                        <a:t>0.5</a:t>
                      </a:r>
                      <a:r>
                        <a:rPr sz="1600" spc="-85" dirty="0">
                          <a:latin typeface="Calibri"/>
                          <a:cs typeface="Calibri"/>
                        </a:rPr>
                        <a:t> </a:t>
                      </a:r>
                      <a:r>
                        <a:rPr sz="1600" spc="-10" dirty="0">
                          <a:latin typeface="Calibri"/>
                          <a:cs typeface="Calibri"/>
                        </a:rPr>
                        <a:t>(T)</a:t>
                      </a:r>
                      <a:endParaRPr sz="1600">
                        <a:latin typeface="Calibri"/>
                        <a:cs typeface="Calibri"/>
                      </a:endParaRPr>
                    </a:p>
                  </a:txBody>
                  <a:tcPr marL="0" marR="0" marT="444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68580" marR="310515">
                        <a:lnSpc>
                          <a:spcPct val="114999"/>
                        </a:lnSpc>
                        <a:spcBef>
                          <a:spcPts val="165"/>
                        </a:spcBef>
                      </a:pPr>
                      <a:r>
                        <a:rPr sz="1600" spc="-10" dirty="0">
                          <a:latin typeface="Calibri"/>
                          <a:cs typeface="Calibri"/>
                        </a:rPr>
                        <a:t>New </a:t>
                      </a:r>
                      <a:r>
                        <a:rPr sz="1600" spc="-5" dirty="0">
                          <a:latin typeface="Calibri"/>
                          <a:cs typeface="Calibri"/>
                        </a:rPr>
                        <a:t> J</a:t>
                      </a:r>
                      <a:r>
                        <a:rPr sz="1600" dirty="0">
                          <a:latin typeface="Calibri"/>
                          <a:cs typeface="Calibri"/>
                        </a:rPr>
                        <a:t>e</a:t>
                      </a:r>
                      <a:r>
                        <a:rPr sz="1600" spc="-35" dirty="0">
                          <a:latin typeface="Calibri"/>
                          <a:cs typeface="Calibri"/>
                        </a:rPr>
                        <a:t>r</a:t>
                      </a:r>
                      <a:r>
                        <a:rPr sz="1600" spc="-5" dirty="0">
                          <a:latin typeface="Calibri"/>
                          <a:cs typeface="Calibri"/>
                        </a:rPr>
                        <a:t>s</a:t>
                      </a:r>
                      <a:r>
                        <a:rPr sz="1600" spc="-15" dirty="0">
                          <a:latin typeface="Calibri"/>
                          <a:cs typeface="Calibri"/>
                        </a:rPr>
                        <a:t>e</a:t>
                      </a:r>
                      <a:r>
                        <a:rPr sz="1600" dirty="0">
                          <a:latin typeface="Calibri"/>
                          <a:cs typeface="Calibri"/>
                        </a:rPr>
                        <a:t>y*</a:t>
                      </a:r>
                      <a:endParaRPr sz="1600">
                        <a:latin typeface="Calibri"/>
                        <a:cs typeface="Calibri"/>
                      </a:endParaRPr>
                    </a:p>
                  </a:txBody>
                  <a:tcPr marL="0" marR="0" marT="209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1350">
                        <a:latin typeface="Times New Roman"/>
                        <a:cs typeface="Times New Roman"/>
                      </a:endParaRPr>
                    </a:p>
                    <a:p>
                      <a:pPr marL="1270" algn="ctr">
                        <a:lnSpc>
                          <a:spcPct val="100000"/>
                        </a:lnSpc>
                        <a:spcBef>
                          <a:spcPts val="5"/>
                        </a:spcBef>
                      </a:pPr>
                      <a:r>
                        <a:rPr sz="1600" spc="-5" dirty="0">
                          <a:latin typeface="Calibri"/>
                          <a:cs typeface="Calibri"/>
                        </a:rPr>
                        <a:t>0.05</a:t>
                      </a:r>
                      <a:endParaRPr sz="16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1350">
                        <a:latin typeface="Times New Roman"/>
                        <a:cs typeface="Times New Roman"/>
                      </a:endParaRPr>
                    </a:p>
                    <a:p>
                      <a:pPr marL="69215">
                        <a:lnSpc>
                          <a:spcPct val="100000"/>
                        </a:lnSpc>
                        <a:spcBef>
                          <a:spcPts val="5"/>
                        </a:spcBef>
                      </a:pPr>
                      <a:r>
                        <a:rPr sz="1600" spc="-35" dirty="0">
                          <a:latin typeface="Calibri"/>
                          <a:cs typeface="Calibri"/>
                        </a:rPr>
                        <a:t>Texas*</a:t>
                      </a:r>
                      <a:endParaRPr sz="16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248920">
                        <a:lnSpc>
                          <a:spcPct val="100000"/>
                        </a:lnSpc>
                        <a:spcBef>
                          <a:spcPts val="350"/>
                        </a:spcBef>
                      </a:pPr>
                      <a:r>
                        <a:rPr sz="1600" spc="-5" dirty="0">
                          <a:latin typeface="Calibri"/>
                          <a:cs typeface="Calibri"/>
                        </a:rPr>
                        <a:t>0.2</a:t>
                      </a:r>
                      <a:r>
                        <a:rPr sz="1600" spc="-85" dirty="0">
                          <a:latin typeface="Calibri"/>
                          <a:cs typeface="Calibri"/>
                        </a:rPr>
                        <a:t> </a:t>
                      </a:r>
                      <a:r>
                        <a:rPr sz="1600" spc="-10" dirty="0">
                          <a:latin typeface="Calibri"/>
                          <a:cs typeface="Calibri"/>
                        </a:rPr>
                        <a:t>(F)</a:t>
                      </a:r>
                      <a:endParaRPr sz="1600">
                        <a:latin typeface="Calibri"/>
                        <a:cs typeface="Calibri"/>
                      </a:endParaRPr>
                    </a:p>
                    <a:p>
                      <a:pPr marL="245745">
                        <a:lnSpc>
                          <a:spcPct val="100000"/>
                        </a:lnSpc>
                        <a:spcBef>
                          <a:spcPts val="495"/>
                        </a:spcBef>
                      </a:pPr>
                      <a:r>
                        <a:rPr sz="1600" spc="-5" dirty="0">
                          <a:latin typeface="Calibri"/>
                          <a:cs typeface="Calibri"/>
                        </a:rPr>
                        <a:t>0.5</a:t>
                      </a:r>
                      <a:r>
                        <a:rPr sz="1600" spc="-85" dirty="0">
                          <a:latin typeface="Calibri"/>
                          <a:cs typeface="Calibri"/>
                        </a:rPr>
                        <a:t> </a:t>
                      </a:r>
                      <a:r>
                        <a:rPr sz="1600" spc="-10" dirty="0">
                          <a:latin typeface="Calibri"/>
                          <a:cs typeface="Calibri"/>
                        </a:rPr>
                        <a:t>(T)</a:t>
                      </a:r>
                      <a:endParaRPr sz="1600">
                        <a:latin typeface="Calibri"/>
                        <a:cs typeface="Calibri"/>
                      </a:endParaRPr>
                    </a:p>
                  </a:txBody>
                  <a:tcPr marL="0" marR="0" marT="444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extLst>
                  <a:ext uri="{0D108BD9-81ED-4DB2-BD59-A6C34878D82A}">
                    <a16:rowId xmlns:a16="http://schemas.microsoft.com/office/drawing/2014/main" val="10004"/>
                  </a:ext>
                </a:extLst>
              </a:tr>
              <a:tr h="643255">
                <a:tc>
                  <a:txBody>
                    <a:bodyPr/>
                    <a:lstStyle/>
                    <a:p>
                      <a:pPr>
                        <a:lnSpc>
                          <a:spcPct val="100000"/>
                        </a:lnSpc>
                      </a:pPr>
                      <a:endParaRPr sz="1350">
                        <a:latin typeface="Times New Roman"/>
                        <a:cs typeface="Times New Roman"/>
                      </a:endParaRPr>
                    </a:p>
                    <a:p>
                      <a:pPr marL="67945">
                        <a:lnSpc>
                          <a:spcPct val="100000"/>
                        </a:lnSpc>
                      </a:pPr>
                      <a:r>
                        <a:rPr sz="1600" spc="-10" dirty="0">
                          <a:latin typeface="Calibri"/>
                          <a:cs typeface="Calibri"/>
                        </a:rPr>
                        <a:t>Georgia</a:t>
                      </a:r>
                      <a:endParaRPr sz="16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a:lnSpc>
                          <a:spcPct val="100000"/>
                        </a:lnSpc>
                      </a:pPr>
                      <a:endParaRPr sz="1350">
                        <a:latin typeface="Times New Roman"/>
                        <a:cs typeface="Times New Roman"/>
                      </a:endParaRPr>
                    </a:p>
                    <a:p>
                      <a:pPr marL="234950">
                        <a:lnSpc>
                          <a:spcPct val="100000"/>
                        </a:lnSpc>
                      </a:pPr>
                      <a:r>
                        <a:rPr sz="1600" spc="-5" dirty="0">
                          <a:latin typeface="Calibri"/>
                          <a:cs typeface="Calibri"/>
                        </a:rPr>
                        <a:t>0.2</a:t>
                      </a:r>
                      <a:r>
                        <a:rPr sz="1600" spc="-35" dirty="0">
                          <a:latin typeface="Calibri"/>
                          <a:cs typeface="Calibri"/>
                        </a:rPr>
                        <a:t> </a:t>
                      </a:r>
                      <a:r>
                        <a:rPr sz="1600" spc="-10" dirty="0">
                          <a:latin typeface="Calibri"/>
                          <a:cs typeface="Calibri"/>
                        </a:rPr>
                        <a:t>(F)</a:t>
                      </a:r>
                      <a:endParaRPr sz="16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a:lnSpc>
                          <a:spcPct val="100000"/>
                        </a:lnSpc>
                      </a:pPr>
                      <a:endParaRPr sz="1350" dirty="0">
                        <a:latin typeface="Times New Roman"/>
                        <a:cs typeface="Times New Roman"/>
                      </a:endParaRPr>
                    </a:p>
                    <a:p>
                      <a:pPr marL="68580">
                        <a:lnSpc>
                          <a:spcPct val="100000"/>
                        </a:lnSpc>
                      </a:pPr>
                      <a:r>
                        <a:rPr sz="1600" spc="-5" dirty="0">
                          <a:latin typeface="Calibri"/>
                          <a:cs typeface="Calibri"/>
                        </a:rPr>
                        <a:t>Louisiana*</a:t>
                      </a:r>
                      <a:endParaRPr sz="1600" dirty="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a:lnSpc>
                          <a:spcPct val="100000"/>
                        </a:lnSpc>
                      </a:pPr>
                      <a:endParaRPr sz="1350">
                        <a:latin typeface="Times New Roman"/>
                        <a:cs typeface="Times New Roman"/>
                      </a:endParaRPr>
                    </a:p>
                    <a:p>
                      <a:pPr algn="ctr">
                        <a:lnSpc>
                          <a:spcPct val="100000"/>
                        </a:lnSpc>
                      </a:pPr>
                      <a:r>
                        <a:rPr sz="1600" spc="-5" dirty="0">
                          <a:latin typeface="Calibri"/>
                          <a:cs typeface="Calibri"/>
                        </a:rPr>
                        <a:t>0.5</a:t>
                      </a:r>
                      <a:endParaRPr sz="16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68580">
                        <a:lnSpc>
                          <a:spcPct val="100000"/>
                        </a:lnSpc>
                        <a:spcBef>
                          <a:spcPts val="450"/>
                        </a:spcBef>
                      </a:pPr>
                      <a:r>
                        <a:rPr sz="1600" spc="-5" dirty="0">
                          <a:latin typeface="Calibri"/>
                          <a:cs typeface="Calibri"/>
                        </a:rPr>
                        <a:t>North</a:t>
                      </a:r>
                      <a:endParaRPr sz="1600">
                        <a:latin typeface="Calibri"/>
                        <a:cs typeface="Calibri"/>
                      </a:endParaRPr>
                    </a:p>
                    <a:p>
                      <a:pPr marL="68580">
                        <a:lnSpc>
                          <a:spcPct val="100000"/>
                        </a:lnSpc>
                        <a:spcBef>
                          <a:spcPts val="290"/>
                        </a:spcBef>
                      </a:pPr>
                      <a:r>
                        <a:rPr sz="1600" spc="-10" dirty="0">
                          <a:latin typeface="Calibri"/>
                          <a:cs typeface="Calibri"/>
                        </a:rPr>
                        <a:t>Carolina*</a:t>
                      </a:r>
                      <a:endParaRPr sz="1600">
                        <a:latin typeface="Calibri"/>
                        <a:cs typeface="Calibri"/>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387985">
                        <a:lnSpc>
                          <a:spcPct val="100000"/>
                        </a:lnSpc>
                        <a:spcBef>
                          <a:spcPts val="355"/>
                        </a:spcBef>
                      </a:pPr>
                      <a:r>
                        <a:rPr sz="1600" spc="-5" dirty="0">
                          <a:latin typeface="Calibri"/>
                          <a:cs typeface="Calibri"/>
                        </a:rPr>
                        <a:t>0.2</a:t>
                      </a:r>
                      <a:r>
                        <a:rPr sz="1600" spc="-85" dirty="0">
                          <a:latin typeface="Calibri"/>
                          <a:cs typeface="Calibri"/>
                        </a:rPr>
                        <a:t> </a:t>
                      </a:r>
                      <a:r>
                        <a:rPr sz="1600" spc="-10" dirty="0">
                          <a:latin typeface="Calibri"/>
                          <a:cs typeface="Calibri"/>
                        </a:rPr>
                        <a:t>(F)</a:t>
                      </a:r>
                      <a:endParaRPr sz="1600">
                        <a:latin typeface="Calibri"/>
                        <a:cs typeface="Calibri"/>
                      </a:endParaRPr>
                    </a:p>
                    <a:p>
                      <a:pPr marL="384810">
                        <a:lnSpc>
                          <a:spcPct val="100000"/>
                        </a:lnSpc>
                        <a:spcBef>
                          <a:spcPts val="490"/>
                        </a:spcBef>
                      </a:pPr>
                      <a:r>
                        <a:rPr sz="1600" spc="-5" dirty="0">
                          <a:latin typeface="Calibri"/>
                          <a:cs typeface="Calibri"/>
                        </a:rPr>
                        <a:t>1.0</a:t>
                      </a:r>
                      <a:r>
                        <a:rPr sz="1600" spc="-85" dirty="0">
                          <a:latin typeface="Calibri"/>
                          <a:cs typeface="Calibri"/>
                        </a:rPr>
                        <a:t> </a:t>
                      </a:r>
                      <a:r>
                        <a:rPr sz="1600" spc="-10" dirty="0">
                          <a:latin typeface="Calibri"/>
                          <a:cs typeface="Calibri"/>
                        </a:rPr>
                        <a:t>(T)</a:t>
                      </a:r>
                      <a:endParaRPr sz="1600">
                        <a:latin typeface="Calibri"/>
                        <a:cs typeface="Calibri"/>
                      </a:endParaRPr>
                    </a:p>
                  </a:txBody>
                  <a:tcPr marL="0" marR="0" marT="450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a:lnSpc>
                          <a:spcPct val="100000"/>
                        </a:lnSpc>
                      </a:pPr>
                      <a:endParaRPr sz="1350">
                        <a:latin typeface="Times New Roman"/>
                        <a:cs typeface="Times New Roman"/>
                      </a:endParaRPr>
                    </a:p>
                    <a:p>
                      <a:pPr marL="69215">
                        <a:lnSpc>
                          <a:spcPct val="100000"/>
                        </a:lnSpc>
                      </a:pPr>
                      <a:r>
                        <a:rPr sz="1600" spc="-20" dirty="0">
                          <a:latin typeface="Calibri"/>
                          <a:cs typeface="Calibri"/>
                        </a:rPr>
                        <a:t>Vermont</a:t>
                      </a:r>
                      <a:endParaRPr sz="16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a:lnSpc>
                          <a:spcPct val="100000"/>
                        </a:lnSpc>
                      </a:pPr>
                      <a:endParaRPr sz="1350">
                        <a:latin typeface="Times New Roman"/>
                        <a:cs typeface="Times New Roman"/>
                      </a:endParaRPr>
                    </a:p>
                    <a:p>
                      <a:pPr marL="248285">
                        <a:lnSpc>
                          <a:spcPct val="100000"/>
                        </a:lnSpc>
                      </a:pPr>
                      <a:r>
                        <a:rPr sz="1600" spc="-5" dirty="0">
                          <a:latin typeface="Calibri"/>
                          <a:cs typeface="Calibri"/>
                        </a:rPr>
                        <a:t>0.1</a:t>
                      </a:r>
                      <a:r>
                        <a:rPr sz="1600" spc="-35" dirty="0">
                          <a:latin typeface="Calibri"/>
                          <a:cs typeface="Calibri"/>
                        </a:rPr>
                        <a:t> </a:t>
                      </a:r>
                      <a:r>
                        <a:rPr sz="1600" spc="-10" dirty="0">
                          <a:latin typeface="Calibri"/>
                          <a:cs typeface="Calibri"/>
                        </a:rPr>
                        <a:t>(F)</a:t>
                      </a:r>
                      <a:endParaRPr sz="16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5"/>
                  </a:ext>
                </a:extLst>
              </a:tr>
              <a:tr h="642620">
                <a:tc>
                  <a:txBody>
                    <a:bodyPr/>
                    <a:lstStyle/>
                    <a:p>
                      <a:pPr>
                        <a:lnSpc>
                          <a:spcPct val="100000"/>
                        </a:lnSpc>
                      </a:pPr>
                      <a:endParaRPr sz="1350">
                        <a:latin typeface="Times New Roman"/>
                        <a:cs typeface="Times New Roman"/>
                      </a:endParaRPr>
                    </a:p>
                    <a:p>
                      <a:pPr marL="67945">
                        <a:lnSpc>
                          <a:spcPct val="100000"/>
                        </a:lnSpc>
                        <a:spcBef>
                          <a:spcPts val="5"/>
                        </a:spcBef>
                      </a:pPr>
                      <a:r>
                        <a:rPr sz="1600" spc="-5" dirty="0">
                          <a:latin typeface="Calibri"/>
                          <a:cs typeface="Calibri"/>
                        </a:rPr>
                        <a:t>Illinois*</a:t>
                      </a:r>
                      <a:endParaRPr sz="16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234950">
                        <a:lnSpc>
                          <a:spcPct val="100000"/>
                        </a:lnSpc>
                        <a:spcBef>
                          <a:spcPts val="350"/>
                        </a:spcBef>
                      </a:pPr>
                      <a:r>
                        <a:rPr sz="1600" spc="-5" dirty="0">
                          <a:latin typeface="Calibri"/>
                          <a:cs typeface="Calibri"/>
                        </a:rPr>
                        <a:t>0.2</a:t>
                      </a:r>
                      <a:r>
                        <a:rPr sz="1600" spc="-85" dirty="0">
                          <a:latin typeface="Calibri"/>
                          <a:cs typeface="Calibri"/>
                        </a:rPr>
                        <a:t> </a:t>
                      </a:r>
                      <a:r>
                        <a:rPr sz="1600" spc="-10" dirty="0">
                          <a:latin typeface="Calibri"/>
                          <a:cs typeface="Calibri"/>
                        </a:rPr>
                        <a:t>(F)</a:t>
                      </a:r>
                      <a:endParaRPr sz="1600">
                        <a:latin typeface="Calibri"/>
                        <a:cs typeface="Calibri"/>
                      </a:endParaRPr>
                    </a:p>
                    <a:p>
                      <a:pPr marL="231775">
                        <a:lnSpc>
                          <a:spcPct val="100000"/>
                        </a:lnSpc>
                        <a:spcBef>
                          <a:spcPts val="495"/>
                        </a:spcBef>
                      </a:pPr>
                      <a:r>
                        <a:rPr sz="1600" spc="-5" dirty="0">
                          <a:latin typeface="Calibri"/>
                          <a:cs typeface="Calibri"/>
                        </a:rPr>
                        <a:t>0.5</a:t>
                      </a:r>
                      <a:r>
                        <a:rPr sz="1600" spc="-85" dirty="0">
                          <a:latin typeface="Calibri"/>
                          <a:cs typeface="Calibri"/>
                        </a:rPr>
                        <a:t> </a:t>
                      </a:r>
                      <a:r>
                        <a:rPr sz="1600" spc="-10" dirty="0">
                          <a:latin typeface="Calibri"/>
                          <a:cs typeface="Calibri"/>
                        </a:rPr>
                        <a:t>(T)</a:t>
                      </a:r>
                      <a:endParaRPr sz="1600">
                        <a:latin typeface="Calibri"/>
                        <a:cs typeface="Calibri"/>
                      </a:endParaRPr>
                    </a:p>
                  </a:txBody>
                  <a:tcPr marL="0" marR="0" marT="444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1350">
                        <a:latin typeface="Times New Roman"/>
                        <a:cs typeface="Times New Roman"/>
                      </a:endParaRPr>
                    </a:p>
                    <a:p>
                      <a:pPr marL="68580">
                        <a:lnSpc>
                          <a:spcPct val="100000"/>
                        </a:lnSpc>
                        <a:spcBef>
                          <a:spcPts val="5"/>
                        </a:spcBef>
                      </a:pPr>
                      <a:r>
                        <a:rPr sz="1600" spc="-10" dirty="0">
                          <a:latin typeface="Calibri"/>
                          <a:cs typeface="Calibri"/>
                        </a:rPr>
                        <a:t>Minnesota</a:t>
                      </a:r>
                      <a:endParaRPr sz="16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1350">
                        <a:latin typeface="Times New Roman"/>
                        <a:cs typeface="Times New Roman"/>
                      </a:endParaRPr>
                    </a:p>
                    <a:p>
                      <a:pPr algn="ctr">
                        <a:lnSpc>
                          <a:spcPct val="100000"/>
                        </a:lnSpc>
                        <a:spcBef>
                          <a:spcPts val="5"/>
                        </a:spcBef>
                      </a:pPr>
                      <a:r>
                        <a:rPr sz="1600" spc="-5" dirty="0">
                          <a:latin typeface="Calibri"/>
                          <a:cs typeface="Calibri"/>
                        </a:rPr>
                        <a:t>0.1</a:t>
                      </a:r>
                      <a:endParaRPr sz="16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1350">
                        <a:latin typeface="Times New Roman"/>
                        <a:cs typeface="Times New Roman"/>
                      </a:endParaRPr>
                    </a:p>
                    <a:p>
                      <a:pPr marL="68580">
                        <a:lnSpc>
                          <a:spcPct val="100000"/>
                        </a:lnSpc>
                        <a:spcBef>
                          <a:spcPts val="5"/>
                        </a:spcBef>
                      </a:pPr>
                      <a:r>
                        <a:rPr sz="1600" spc="-10" dirty="0">
                          <a:latin typeface="Calibri"/>
                          <a:cs typeface="Calibri"/>
                        </a:rPr>
                        <a:t>Ohio*</a:t>
                      </a:r>
                      <a:endParaRPr sz="16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387985">
                        <a:lnSpc>
                          <a:spcPct val="100000"/>
                        </a:lnSpc>
                        <a:spcBef>
                          <a:spcPts val="350"/>
                        </a:spcBef>
                      </a:pPr>
                      <a:r>
                        <a:rPr sz="1600" spc="-5" dirty="0">
                          <a:latin typeface="Calibri"/>
                          <a:cs typeface="Calibri"/>
                        </a:rPr>
                        <a:t>0.2</a:t>
                      </a:r>
                      <a:r>
                        <a:rPr sz="1600" spc="-85" dirty="0">
                          <a:latin typeface="Calibri"/>
                          <a:cs typeface="Calibri"/>
                        </a:rPr>
                        <a:t> </a:t>
                      </a:r>
                      <a:r>
                        <a:rPr sz="1600" spc="-10" dirty="0">
                          <a:latin typeface="Calibri"/>
                          <a:cs typeface="Calibri"/>
                        </a:rPr>
                        <a:t>(F)</a:t>
                      </a:r>
                      <a:endParaRPr sz="1600">
                        <a:latin typeface="Calibri"/>
                        <a:cs typeface="Calibri"/>
                      </a:endParaRPr>
                    </a:p>
                    <a:p>
                      <a:pPr marL="384810">
                        <a:lnSpc>
                          <a:spcPct val="100000"/>
                        </a:lnSpc>
                        <a:spcBef>
                          <a:spcPts val="495"/>
                        </a:spcBef>
                      </a:pPr>
                      <a:r>
                        <a:rPr sz="1600" spc="-5" dirty="0">
                          <a:latin typeface="Calibri"/>
                          <a:cs typeface="Calibri"/>
                        </a:rPr>
                        <a:t>1.0</a:t>
                      </a:r>
                      <a:r>
                        <a:rPr sz="1600" spc="-85" dirty="0">
                          <a:latin typeface="Calibri"/>
                          <a:cs typeface="Calibri"/>
                        </a:rPr>
                        <a:t> </a:t>
                      </a:r>
                      <a:r>
                        <a:rPr sz="1600" spc="-10" dirty="0">
                          <a:latin typeface="Calibri"/>
                          <a:cs typeface="Calibri"/>
                        </a:rPr>
                        <a:t>(T)</a:t>
                      </a:r>
                      <a:endParaRPr sz="1600">
                        <a:latin typeface="Calibri"/>
                        <a:cs typeface="Calibri"/>
                      </a:endParaRPr>
                    </a:p>
                  </a:txBody>
                  <a:tcPr marL="0" marR="0" marT="444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1350">
                        <a:latin typeface="Times New Roman"/>
                        <a:cs typeface="Times New Roman"/>
                      </a:endParaRPr>
                    </a:p>
                    <a:p>
                      <a:pPr marL="69215">
                        <a:lnSpc>
                          <a:spcPct val="100000"/>
                        </a:lnSpc>
                        <a:spcBef>
                          <a:spcPts val="5"/>
                        </a:spcBef>
                      </a:pPr>
                      <a:r>
                        <a:rPr sz="1600" spc="-25" dirty="0">
                          <a:latin typeface="Calibri"/>
                          <a:cs typeface="Calibri"/>
                        </a:rPr>
                        <a:t>West</a:t>
                      </a:r>
                      <a:r>
                        <a:rPr sz="1600" spc="-15" dirty="0">
                          <a:latin typeface="Calibri"/>
                          <a:cs typeface="Calibri"/>
                        </a:rPr>
                        <a:t> </a:t>
                      </a:r>
                      <a:r>
                        <a:rPr sz="1600" spc="-10" dirty="0">
                          <a:latin typeface="Calibri"/>
                          <a:cs typeface="Calibri"/>
                        </a:rPr>
                        <a:t>Virginia*</a:t>
                      </a:r>
                      <a:endParaRPr sz="16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1350" dirty="0">
                        <a:latin typeface="Times New Roman"/>
                        <a:cs typeface="Times New Roman"/>
                      </a:endParaRPr>
                    </a:p>
                    <a:p>
                      <a:pPr marL="245745">
                        <a:lnSpc>
                          <a:spcPct val="100000"/>
                        </a:lnSpc>
                        <a:spcBef>
                          <a:spcPts val="5"/>
                        </a:spcBef>
                      </a:pPr>
                      <a:r>
                        <a:rPr sz="1600" spc="-5" dirty="0">
                          <a:latin typeface="Calibri"/>
                          <a:cs typeface="Calibri"/>
                        </a:rPr>
                        <a:t>0.2</a:t>
                      </a:r>
                      <a:r>
                        <a:rPr sz="1600" spc="-35" dirty="0">
                          <a:latin typeface="Calibri"/>
                          <a:cs typeface="Calibri"/>
                        </a:rPr>
                        <a:t> </a:t>
                      </a:r>
                      <a:r>
                        <a:rPr sz="1600" spc="-10" dirty="0">
                          <a:latin typeface="Calibri"/>
                          <a:cs typeface="Calibri"/>
                        </a:rPr>
                        <a:t>(T)</a:t>
                      </a:r>
                      <a:endParaRPr sz="1600" dirty="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extLst>
                  <a:ext uri="{0D108BD9-81ED-4DB2-BD59-A6C34878D82A}">
                    <a16:rowId xmlns:a16="http://schemas.microsoft.com/office/drawing/2014/main" val="10006"/>
                  </a:ext>
                </a:extLst>
              </a:tr>
            </a:tbl>
          </a:graphicData>
        </a:graphic>
      </p:graphicFrame>
      <p:sp>
        <p:nvSpPr>
          <p:cNvPr id="5" name="object 5"/>
          <p:cNvSpPr txBox="1"/>
          <p:nvPr/>
        </p:nvSpPr>
        <p:spPr>
          <a:xfrm>
            <a:off x="459740" y="6050381"/>
            <a:ext cx="3411854" cy="299720"/>
          </a:xfrm>
          <a:prstGeom prst="rect">
            <a:avLst/>
          </a:prstGeom>
        </p:spPr>
        <p:txBody>
          <a:bodyPr vert="horz" wrap="square" lIns="0" tIns="12700" rIns="0" bIns="0" rtlCol="0">
            <a:spAutoFit/>
          </a:bodyPr>
          <a:lstStyle/>
          <a:p>
            <a:pPr marL="12700">
              <a:lnSpc>
                <a:spcPct val="100000"/>
              </a:lnSpc>
              <a:spcBef>
                <a:spcPts val="100"/>
              </a:spcBef>
            </a:pPr>
            <a:r>
              <a:rPr sz="1800" dirty="0">
                <a:latin typeface="Calibri"/>
                <a:cs typeface="Calibri"/>
              </a:rPr>
              <a:t>*</a:t>
            </a:r>
            <a:r>
              <a:rPr sz="1800" spc="-65" dirty="0">
                <a:latin typeface="Calibri"/>
                <a:cs typeface="Calibri"/>
              </a:rPr>
              <a:t> </a:t>
            </a:r>
            <a:r>
              <a:rPr sz="1800" spc="-15" dirty="0">
                <a:latin typeface="Calibri"/>
                <a:cs typeface="Calibri"/>
              </a:rPr>
              <a:t>States</a:t>
            </a:r>
            <a:r>
              <a:rPr sz="1800" spc="-5" dirty="0">
                <a:latin typeface="Calibri"/>
                <a:cs typeface="Calibri"/>
              </a:rPr>
              <a:t> with</a:t>
            </a:r>
            <a:r>
              <a:rPr sz="1800" dirty="0">
                <a:latin typeface="Calibri"/>
                <a:cs typeface="Calibri"/>
              </a:rPr>
              <a:t> </a:t>
            </a:r>
            <a:r>
              <a:rPr sz="1800" spc="-5" dirty="0">
                <a:latin typeface="Calibri"/>
                <a:cs typeface="Calibri"/>
              </a:rPr>
              <a:t>mandatory</a:t>
            </a:r>
            <a:r>
              <a:rPr sz="1800" spc="-20" dirty="0">
                <a:latin typeface="Calibri"/>
                <a:cs typeface="Calibri"/>
              </a:rPr>
              <a:t> </a:t>
            </a:r>
            <a:r>
              <a:rPr sz="1800" spc="-10" dirty="0">
                <a:latin typeface="Calibri"/>
                <a:cs typeface="Calibri"/>
              </a:rPr>
              <a:t>disinfection</a:t>
            </a:r>
            <a:endParaRPr sz="1800">
              <a:latin typeface="Calibri"/>
              <a:cs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2A34526-C31B-461A-AD67-98BF6862A051}"/>
              </a:ext>
            </a:extLst>
          </p:cNvPr>
          <p:cNvSpPr>
            <a:spLocks noGrp="1"/>
          </p:cNvSpPr>
          <p:nvPr>
            <p:ph idx="1"/>
          </p:nvPr>
        </p:nvSpPr>
        <p:spPr>
          <a:xfrm>
            <a:off x="239152" y="1260088"/>
            <a:ext cx="6421647" cy="4866075"/>
          </a:xfrm>
        </p:spPr>
        <p:txBody>
          <a:bodyPr/>
          <a:lstStyle/>
          <a:p>
            <a:r>
              <a:rPr lang="en-US" dirty="0"/>
              <a:t>Industry Standards:</a:t>
            </a:r>
          </a:p>
          <a:p>
            <a:pPr lvl="1"/>
            <a:r>
              <a:rPr lang="en-US" dirty="0"/>
              <a:t>“Ten State Standards” specifies a minimum free chlorine distribution residual of 0.2 mg/L</a:t>
            </a:r>
          </a:p>
          <a:p>
            <a:pPr lvl="2"/>
            <a:r>
              <a:rPr lang="en-US" dirty="0"/>
              <a:t>Widely accepted standards created by the </a:t>
            </a:r>
            <a:r>
              <a:rPr lang="en-US" i="1" dirty="0"/>
              <a:t>Greater Lakes-Upper Mississippi River Board of State and Provincial Public Health and Environmental Managers</a:t>
            </a:r>
          </a:p>
          <a:p>
            <a:pPr lvl="1"/>
            <a:endParaRPr lang="en-US" dirty="0"/>
          </a:p>
          <a:p>
            <a:endParaRPr lang="en-US" dirty="0"/>
          </a:p>
          <a:p>
            <a:pPr lvl="1"/>
            <a:endParaRPr lang="en-US" dirty="0"/>
          </a:p>
          <a:p>
            <a:pPr lvl="1"/>
            <a:endParaRPr lang="en-US" dirty="0"/>
          </a:p>
          <a:p>
            <a:endParaRPr lang="en-US" dirty="0"/>
          </a:p>
        </p:txBody>
      </p:sp>
      <p:sp>
        <p:nvSpPr>
          <p:cNvPr id="3" name="Title 2"/>
          <p:cNvSpPr>
            <a:spLocks noGrp="1"/>
          </p:cNvSpPr>
          <p:nvPr>
            <p:ph type="title"/>
          </p:nvPr>
        </p:nvSpPr>
        <p:spPr/>
        <p:txBody>
          <a:bodyPr/>
          <a:lstStyle/>
          <a:p>
            <a:r>
              <a:rPr lang="en-US" dirty="0"/>
              <a:t>Establishing 0.2 mg/L</a:t>
            </a:r>
          </a:p>
        </p:txBody>
      </p:sp>
      <p:sp>
        <p:nvSpPr>
          <p:cNvPr id="4" name="Slide Number Placeholder 3"/>
          <p:cNvSpPr>
            <a:spLocks noGrp="1"/>
          </p:cNvSpPr>
          <p:nvPr>
            <p:ph type="sldNum" sz="quarter" idx="12"/>
          </p:nvPr>
        </p:nvSpPr>
        <p:spPr/>
        <p:txBody>
          <a:bodyPr/>
          <a:lstStyle/>
          <a:p>
            <a:pPr>
              <a:defRPr/>
            </a:pPr>
            <a:fld id="{12CC008D-4B26-4501-B953-C7C8F9979BE0}" type="slidenum">
              <a:rPr lang="en-US" smtClean="0">
                <a:solidFill>
                  <a:prstClr val="black">
                    <a:tint val="75000"/>
                  </a:prstClr>
                </a:solidFill>
              </a:rPr>
              <a:pPr>
                <a:defRPr/>
              </a:pPr>
              <a:t>13</a:t>
            </a:fld>
            <a:endParaRPr lang="en-US">
              <a:solidFill>
                <a:prstClr val="black">
                  <a:tint val="75000"/>
                </a:prstClr>
              </a:solidFill>
            </a:endParaRPr>
          </a:p>
        </p:txBody>
      </p:sp>
      <p:pic>
        <p:nvPicPr>
          <p:cNvPr id="5" name="Picture 4">
            <a:extLst>
              <a:ext uri="{FF2B5EF4-FFF2-40B4-BE49-F238E27FC236}">
                <a16:creationId xmlns:a16="http://schemas.microsoft.com/office/drawing/2014/main" id="{BFE8FA92-DAC3-45E0-9437-2F366CEA46FA}"/>
              </a:ext>
            </a:extLst>
          </p:cNvPr>
          <p:cNvPicPr>
            <a:picLocks noChangeAspect="1"/>
          </p:cNvPicPr>
          <p:nvPr/>
        </p:nvPicPr>
        <p:blipFill>
          <a:blip r:embed="rId4"/>
          <a:stretch>
            <a:fillRect/>
          </a:stretch>
        </p:blipFill>
        <p:spPr>
          <a:xfrm>
            <a:off x="6660799" y="1632600"/>
            <a:ext cx="2244049" cy="2643978"/>
          </a:xfrm>
          <a:prstGeom prst="rect">
            <a:avLst/>
          </a:prstGeom>
        </p:spPr>
      </p:pic>
    </p:spTree>
    <p:custDataLst>
      <p:tags r:id="rId1"/>
    </p:custDataLst>
    <p:extLst>
      <p:ext uri="{BB962C8B-B14F-4D97-AF65-F5344CB8AC3E}">
        <p14:creationId xmlns:p14="http://schemas.microsoft.com/office/powerpoint/2010/main" val="545850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2A34526-C31B-461A-AD67-98BF6862A051}"/>
              </a:ext>
            </a:extLst>
          </p:cNvPr>
          <p:cNvSpPr>
            <a:spLocks noGrp="1"/>
          </p:cNvSpPr>
          <p:nvPr>
            <p:ph idx="1"/>
          </p:nvPr>
        </p:nvSpPr>
        <p:spPr>
          <a:xfrm>
            <a:off x="457201" y="1260088"/>
            <a:ext cx="6646984" cy="4866075"/>
          </a:xfrm>
        </p:spPr>
        <p:txBody>
          <a:bodyPr/>
          <a:lstStyle/>
          <a:p>
            <a:r>
              <a:rPr lang="en-US" dirty="0"/>
              <a:t>Industry Standards:</a:t>
            </a:r>
          </a:p>
          <a:p>
            <a:pPr lvl="1">
              <a:spcAft>
                <a:spcPts val="1200"/>
              </a:spcAft>
            </a:pPr>
            <a:r>
              <a:rPr lang="en-US" dirty="0"/>
              <a:t>Water Research Foundation (WRF) recommends a free chlorine distribution residual of 0.20 mg/L for optimized distribution</a:t>
            </a:r>
          </a:p>
          <a:p>
            <a:pPr lvl="1"/>
            <a:r>
              <a:rPr lang="en-US" dirty="0"/>
              <a:t>EPA’s </a:t>
            </a:r>
            <a:r>
              <a:rPr lang="en-US" i="1" dirty="0"/>
              <a:t>Area Wide Optimization Program for Distribution Systems </a:t>
            </a:r>
            <a:r>
              <a:rPr lang="en-US" dirty="0"/>
              <a:t>recommends maintenance of </a:t>
            </a:r>
            <a:r>
              <a:rPr lang="en-US" u="sng" dirty="0"/>
              <a:t>&gt;</a:t>
            </a:r>
            <a:r>
              <a:rPr lang="en-US" dirty="0"/>
              <a:t>0.20 mg/L free chlorine at all times in the distribution</a:t>
            </a:r>
          </a:p>
          <a:p>
            <a:pPr lvl="1"/>
            <a:endParaRPr lang="en-US" dirty="0"/>
          </a:p>
          <a:p>
            <a:endParaRPr lang="en-US" dirty="0"/>
          </a:p>
          <a:p>
            <a:pPr lvl="1"/>
            <a:endParaRPr lang="en-US" dirty="0"/>
          </a:p>
          <a:p>
            <a:pPr lvl="1"/>
            <a:endParaRPr lang="en-US" dirty="0"/>
          </a:p>
          <a:p>
            <a:endParaRPr lang="en-US" dirty="0"/>
          </a:p>
        </p:txBody>
      </p:sp>
      <p:sp>
        <p:nvSpPr>
          <p:cNvPr id="3" name="Title 2"/>
          <p:cNvSpPr>
            <a:spLocks noGrp="1"/>
          </p:cNvSpPr>
          <p:nvPr>
            <p:ph type="title"/>
          </p:nvPr>
        </p:nvSpPr>
        <p:spPr/>
        <p:txBody>
          <a:bodyPr/>
          <a:lstStyle/>
          <a:p>
            <a:r>
              <a:rPr lang="en-US" dirty="0"/>
              <a:t>Establishing 0.2 mg/L</a:t>
            </a:r>
          </a:p>
        </p:txBody>
      </p:sp>
      <p:sp>
        <p:nvSpPr>
          <p:cNvPr id="4" name="Slide Number Placeholder 3"/>
          <p:cNvSpPr>
            <a:spLocks noGrp="1"/>
          </p:cNvSpPr>
          <p:nvPr>
            <p:ph type="sldNum" sz="quarter" idx="12"/>
          </p:nvPr>
        </p:nvSpPr>
        <p:spPr/>
        <p:txBody>
          <a:bodyPr/>
          <a:lstStyle/>
          <a:p>
            <a:pPr>
              <a:defRPr/>
            </a:pPr>
            <a:fld id="{12CC008D-4B26-4501-B953-C7C8F9979BE0}" type="slidenum">
              <a:rPr lang="en-US" smtClean="0">
                <a:solidFill>
                  <a:prstClr val="black">
                    <a:tint val="75000"/>
                  </a:prstClr>
                </a:solidFill>
              </a:rPr>
              <a:pPr>
                <a:defRPr/>
              </a:pPr>
              <a:t>14</a:t>
            </a:fld>
            <a:endParaRPr lang="en-US">
              <a:solidFill>
                <a:prstClr val="black">
                  <a:tint val="75000"/>
                </a:prstClr>
              </a:solidFill>
            </a:endParaRPr>
          </a:p>
        </p:txBody>
      </p:sp>
      <p:pic>
        <p:nvPicPr>
          <p:cNvPr id="6" name="Picture 5">
            <a:extLst>
              <a:ext uri="{FF2B5EF4-FFF2-40B4-BE49-F238E27FC236}">
                <a16:creationId xmlns:a16="http://schemas.microsoft.com/office/drawing/2014/main" id="{3851CC7B-91E0-4611-9AD0-60DD64C12DF1}"/>
              </a:ext>
            </a:extLst>
          </p:cNvPr>
          <p:cNvPicPr>
            <a:picLocks noChangeAspect="1"/>
          </p:cNvPicPr>
          <p:nvPr/>
        </p:nvPicPr>
        <p:blipFill>
          <a:blip r:embed="rId4"/>
          <a:stretch>
            <a:fillRect/>
          </a:stretch>
        </p:blipFill>
        <p:spPr>
          <a:xfrm>
            <a:off x="6942229" y="2046365"/>
            <a:ext cx="1907657" cy="1259543"/>
          </a:xfrm>
          <a:prstGeom prst="rect">
            <a:avLst/>
          </a:prstGeom>
        </p:spPr>
      </p:pic>
      <p:pic>
        <p:nvPicPr>
          <p:cNvPr id="8" name="Picture 7">
            <a:extLst>
              <a:ext uri="{FF2B5EF4-FFF2-40B4-BE49-F238E27FC236}">
                <a16:creationId xmlns:a16="http://schemas.microsoft.com/office/drawing/2014/main" id="{66C5A9CD-E2D3-4AF7-8E7B-52C4845CAE5C}"/>
              </a:ext>
            </a:extLst>
          </p:cNvPr>
          <p:cNvPicPr>
            <a:picLocks noChangeAspect="1"/>
          </p:cNvPicPr>
          <p:nvPr/>
        </p:nvPicPr>
        <p:blipFill>
          <a:blip r:embed="rId5"/>
          <a:stretch>
            <a:fillRect/>
          </a:stretch>
        </p:blipFill>
        <p:spPr>
          <a:xfrm>
            <a:off x="7213775" y="4033753"/>
            <a:ext cx="1364564" cy="1364564"/>
          </a:xfrm>
          <a:prstGeom prst="rect">
            <a:avLst/>
          </a:prstGeom>
        </p:spPr>
      </p:pic>
    </p:spTree>
    <p:custDataLst>
      <p:tags r:id="rId1"/>
    </p:custDataLst>
    <p:extLst>
      <p:ext uri="{BB962C8B-B14F-4D97-AF65-F5344CB8AC3E}">
        <p14:creationId xmlns:p14="http://schemas.microsoft.com/office/powerpoint/2010/main" val="3068613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2A34526-C31B-461A-AD67-98BF6862A051}"/>
              </a:ext>
            </a:extLst>
          </p:cNvPr>
          <p:cNvSpPr>
            <a:spLocks noGrp="1"/>
          </p:cNvSpPr>
          <p:nvPr>
            <p:ph idx="1"/>
          </p:nvPr>
        </p:nvSpPr>
        <p:spPr>
          <a:xfrm>
            <a:off x="457200" y="1260088"/>
            <a:ext cx="8040029" cy="4866075"/>
          </a:xfrm>
        </p:spPr>
        <p:txBody>
          <a:bodyPr/>
          <a:lstStyle/>
          <a:p>
            <a:r>
              <a:rPr lang="en-US" dirty="0"/>
              <a:t>Based on all this information and industry input, PA established a </a:t>
            </a:r>
            <a:r>
              <a:rPr lang="en-US" u="sng" dirty="0"/>
              <a:t>minimum</a:t>
            </a:r>
            <a:r>
              <a:rPr lang="en-US" dirty="0"/>
              <a:t> distribution residual requirement of 0.2 mg/L</a:t>
            </a:r>
          </a:p>
          <a:p>
            <a:pPr lvl="1"/>
            <a:endParaRPr lang="en-US" dirty="0"/>
          </a:p>
          <a:p>
            <a:endParaRPr lang="en-US" dirty="0"/>
          </a:p>
          <a:p>
            <a:pPr lvl="1"/>
            <a:endParaRPr lang="en-US" dirty="0"/>
          </a:p>
          <a:p>
            <a:pPr lvl="1"/>
            <a:endParaRPr lang="en-US" dirty="0"/>
          </a:p>
          <a:p>
            <a:endParaRPr lang="en-US" dirty="0"/>
          </a:p>
        </p:txBody>
      </p:sp>
      <p:sp>
        <p:nvSpPr>
          <p:cNvPr id="3" name="Title 2"/>
          <p:cNvSpPr>
            <a:spLocks noGrp="1"/>
          </p:cNvSpPr>
          <p:nvPr>
            <p:ph type="title"/>
          </p:nvPr>
        </p:nvSpPr>
        <p:spPr/>
        <p:txBody>
          <a:bodyPr/>
          <a:lstStyle/>
          <a:p>
            <a:r>
              <a:rPr lang="en-US" dirty="0"/>
              <a:t>Establishing 0.2 mg/L</a:t>
            </a:r>
          </a:p>
        </p:txBody>
      </p:sp>
      <p:sp>
        <p:nvSpPr>
          <p:cNvPr id="7" name="Cylinder 6">
            <a:extLst>
              <a:ext uri="{FF2B5EF4-FFF2-40B4-BE49-F238E27FC236}">
                <a16:creationId xmlns:a16="http://schemas.microsoft.com/office/drawing/2014/main" id="{2EF6B32E-9EC2-4710-BE46-B21F4BA9E76F}"/>
              </a:ext>
            </a:extLst>
          </p:cNvPr>
          <p:cNvSpPr/>
          <p:nvPr/>
        </p:nvSpPr>
        <p:spPr>
          <a:xfrm rot="16654334" flipH="1">
            <a:off x="4142423" y="2386344"/>
            <a:ext cx="45719" cy="5518592"/>
          </a:xfrm>
          <a:prstGeom prst="can">
            <a:avLst/>
          </a:prstGeom>
          <a:solidFill>
            <a:schemeClr val="tx2">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ectangle 7">
            <a:extLst>
              <a:ext uri="{FF2B5EF4-FFF2-40B4-BE49-F238E27FC236}">
                <a16:creationId xmlns:a16="http://schemas.microsoft.com/office/drawing/2014/main" id="{B6DCC58B-D8A5-4C11-B908-7978977007EC}"/>
              </a:ext>
            </a:extLst>
          </p:cNvPr>
          <p:cNvSpPr/>
          <p:nvPr/>
        </p:nvSpPr>
        <p:spPr>
          <a:xfrm>
            <a:off x="832980" y="4557321"/>
            <a:ext cx="609600" cy="280918"/>
          </a:xfrm>
          <a:prstGeom prst="rect">
            <a:avLst/>
          </a:prstGeom>
          <a:solidFill>
            <a:schemeClr val="tx2">
              <a:lumMod val="40000"/>
              <a:lumOff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cxnSp>
        <p:nvCxnSpPr>
          <p:cNvPr id="9" name="Straight Connector 8">
            <a:extLst>
              <a:ext uri="{FF2B5EF4-FFF2-40B4-BE49-F238E27FC236}">
                <a16:creationId xmlns:a16="http://schemas.microsoft.com/office/drawing/2014/main" id="{18B7E82F-EF8A-4D87-909C-3DE9ABCADD2A}"/>
              </a:ext>
            </a:extLst>
          </p:cNvPr>
          <p:cNvCxnSpPr>
            <a:cxnSpLocks/>
          </p:cNvCxnSpPr>
          <p:nvPr/>
        </p:nvCxnSpPr>
        <p:spPr>
          <a:xfrm rot="20025198" flipH="1">
            <a:off x="2072653" y="5049555"/>
            <a:ext cx="725339" cy="89372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11F4F80-018A-4D68-9B8A-5408AF351181}"/>
              </a:ext>
            </a:extLst>
          </p:cNvPr>
          <p:cNvCxnSpPr>
            <a:cxnSpLocks/>
          </p:cNvCxnSpPr>
          <p:nvPr/>
        </p:nvCxnSpPr>
        <p:spPr>
          <a:xfrm rot="20025198" flipH="1">
            <a:off x="3768078" y="4539317"/>
            <a:ext cx="380710" cy="5271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8150711-7981-4173-823D-2B1047C3C8F5}"/>
              </a:ext>
            </a:extLst>
          </p:cNvPr>
          <p:cNvCxnSpPr>
            <a:cxnSpLocks/>
          </p:cNvCxnSpPr>
          <p:nvPr/>
        </p:nvCxnSpPr>
        <p:spPr>
          <a:xfrm>
            <a:off x="3465269" y="5072813"/>
            <a:ext cx="2211038" cy="155647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84759FC-D6E7-4302-8CB0-FC5AAFA14CC3}"/>
              </a:ext>
            </a:extLst>
          </p:cNvPr>
          <p:cNvCxnSpPr>
            <a:cxnSpLocks/>
          </p:cNvCxnSpPr>
          <p:nvPr/>
        </p:nvCxnSpPr>
        <p:spPr>
          <a:xfrm rot="20025198" flipH="1" flipV="1">
            <a:off x="2040472" y="5656569"/>
            <a:ext cx="296029" cy="20225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AACEA0C-4E30-4C2F-88E1-991C7C97AC23}"/>
              </a:ext>
            </a:extLst>
          </p:cNvPr>
          <p:cNvCxnSpPr>
            <a:cxnSpLocks/>
          </p:cNvCxnSpPr>
          <p:nvPr/>
        </p:nvCxnSpPr>
        <p:spPr>
          <a:xfrm rot="20025198" flipH="1" flipV="1">
            <a:off x="1934938" y="5907354"/>
            <a:ext cx="345074" cy="23541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BC18714-812F-4900-9DF7-E14BDCF42E7C}"/>
              </a:ext>
            </a:extLst>
          </p:cNvPr>
          <p:cNvCxnSpPr>
            <a:cxnSpLocks/>
          </p:cNvCxnSpPr>
          <p:nvPr/>
        </p:nvCxnSpPr>
        <p:spPr>
          <a:xfrm rot="20025198" flipV="1">
            <a:off x="2434891" y="6038833"/>
            <a:ext cx="1" cy="553574"/>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CD4E1C9-6340-422A-B5FE-A8AEE1C9D933}"/>
              </a:ext>
            </a:extLst>
          </p:cNvPr>
          <p:cNvCxnSpPr>
            <a:cxnSpLocks/>
          </p:cNvCxnSpPr>
          <p:nvPr/>
        </p:nvCxnSpPr>
        <p:spPr>
          <a:xfrm rot="20025198" flipH="1" flipV="1">
            <a:off x="2149971" y="6600857"/>
            <a:ext cx="421252" cy="47377"/>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16FD2C2-99C8-405B-8D64-6A0F597FAB48}"/>
              </a:ext>
            </a:extLst>
          </p:cNvPr>
          <p:cNvCxnSpPr>
            <a:cxnSpLocks/>
          </p:cNvCxnSpPr>
          <p:nvPr/>
        </p:nvCxnSpPr>
        <p:spPr>
          <a:xfrm rot="20025198" flipH="1" flipV="1">
            <a:off x="1991864" y="6111303"/>
            <a:ext cx="35387" cy="62405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00DAA01-F194-475F-A7E9-195DF0C67C49}"/>
              </a:ext>
            </a:extLst>
          </p:cNvPr>
          <p:cNvCxnSpPr>
            <a:cxnSpLocks/>
          </p:cNvCxnSpPr>
          <p:nvPr/>
        </p:nvCxnSpPr>
        <p:spPr>
          <a:xfrm rot="20025198" flipV="1">
            <a:off x="1696978" y="5510414"/>
            <a:ext cx="586451" cy="53784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8065D07-BB85-4970-97BA-AE810F585470}"/>
              </a:ext>
            </a:extLst>
          </p:cNvPr>
          <p:cNvCxnSpPr>
            <a:cxnSpLocks/>
          </p:cNvCxnSpPr>
          <p:nvPr/>
        </p:nvCxnSpPr>
        <p:spPr>
          <a:xfrm rot="20025198" flipH="1" flipV="1">
            <a:off x="2156027" y="5334187"/>
            <a:ext cx="250146" cy="18295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8AC3A52-1AC3-4DEA-B3DE-9DE401C89E5C}"/>
              </a:ext>
            </a:extLst>
          </p:cNvPr>
          <p:cNvCxnSpPr>
            <a:cxnSpLocks/>
          </p:cNvCxnSpPr>
          <p:nvPr/>
        </p:nvCxnSpPr>
        <p:spPr>
          <a:xfrm rot="20025198" flipH="1">
            <a:off x="2238658" y="6383706"/>
            <a:ext cx="213838" cy="811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AD3EA9C-F271-47D7-9167-1369E379E631}"/>
              </a:ext>
            </a:extLst>
          </p:cNvPr>
          <p:cNvCxnSpPr>
            <a:cxnSpLocks/>
          </p:cNvCxnSpPr>
          <p:nvPr/>
        </p:nvCxnSpPr>
        <p:spPr>
          <a:xfrm rot="20025198" flipH="1" flipV="1">
            <a:off x="2408905" y="5753826"/>
            <a:ext cx="177665" cy="14008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4D2639BB-6606-4113-8C8E-01FE6A817954}"/>
              </a:ext>
            </a:extLst>
          </p:cNvPr>
          <p:cNvCxnSpPr>
            <a:cxnSpLocks/>
          </p:cNvCxnSpPr>
          <p:nvPr/>
        </p:nvCxnSpPr>
        <p:spPr>
          <a:xfrm rot="20025198" flipH="1" flipV="1">
            <a:off x="4241442" y="3917681"/>
            <a:ext cx="566034" cy="42127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C3E25AA-7B13-40DB-B65A-B1EFAE1793BC}"/>
              </a:ext>
            </a:extLst>
          </p:cNvPr>
          <p:cNvCxnSpPr>
            <a:cxnSpLocks/>
          </p:cNvCxnSpPr>
          <p:nvPr/>
        </p:nvCxnSpPr>
        <p:spPr>
          <a:xfrm rot="20025198" flipH="1" flipV="1">
            <a:off x="4132957" y="4175380"/>
            <a:ext cx="588380" cy="43484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6CCBE03-6F4B-436B-A7F8-03DA549A49AA}"/>
              </a:ext>
            </a:extLst>
          </p:cNvPr>
          <p:cNvCxnSpPr>
            <a:cxnSpLocks/>
          </p:cNvCxnSpPr>
          <p:nvPr/>
        </p:nvCxnSpPr>
        <p:spPr>
          <a:xfrm rot="20025198" flipV="1">
            <a:off x="3863438" y="3842519"/>
            <a:ext cx="586451" cy="53784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A702662-D5BA-4D22-8628-22B618957BF6}"/>
              </a:ext>
            </a:extLst>
          </p:cNvPr>
          <p:cNvCxnSpPr>
            <a:cxnSpLocks/>
          </p:cNvCxnSpPr>
          <p:nvPr/>
        </p:nvCxnSpPr>
        <p:spPr>
          <a:xfrm rot="20025198" flipH="1" flipV="1">
            <a:off x="4359330" y="3585024"/>
            <a:ext cx="561893" cy="422247"/>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8D81864-99A8-4E46-AB9E-289D1C7898A7}"/>
              </a:ext>
            </a:extLst>
          </p:cNvPr>
          <p:cNvCxnSpPr>
            <a:cxnSpLocks/>
          </p:cNvCxnSpPr>
          <p:nvPr/>
        </p:nvCxnSpPr>
        <p:spPr>
          <a:xfrm rot="20025198" flipV="1">
            <a:off x="5290222" y="4778427"/>
            <a:ext cx="352342" cy="476644"/>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1562CCC-BD71-4B70-8F29-B1659491201D}"/>
              </a:ext>
            </a:extLst>
          </p:cNvPr>
          <p:cNvCxnSpPr>
            <a:cxnSpLocks/>
          </p:cNvCxnSpPr>
          <p:nvPr/>
        </p:nvCxnSpPr>
        <p:spPr>
          <a:xfrm rot="20025198" flipH="1" flipV="1">
            <a:off x="3640836" y="5718838"/>
            <a:ext cx="360839" cy="61740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C3FE700-9083-4442-84F1-999FC9EFBA1A}"/>
              </a:ext>
            </a:extLst>
          </p:cNvPr>
          <p:cNvCxnSpPr>
            <a:cxnSpLocks/>
          </p:cNvCxnSpPr>
          <p:nvPr/>
        </p:nvCxnSpPr>
        <p:spPr>
          <a:xfrm rot="20025198" flipH="1" flipV="1">
            <a:off x="5289770" y="4882539"/>
            <a:ext cx="345074" cy="23541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A21904C-F8A5-4669-B651-E88CB62B48AB}"/>
              </a:ext>
            </a:extLst>
          </p:cNvPr>
          <p:cNvCxnSpPr>
            <a:cxnSpLocks/>
          </p:cNvCxnSpPr>
          <p:nvPr/>
        </p:nvCxnSpPr>
        <p:spPr>
          <a:xfrm rot="20025198" flipV="1">
            <a:off x="3842668" y="5727688"/>
            <a:ext cx="488235" cy="27461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22E541D-EE95-4701-AFE2-4202A42A7E23}"/>
              </a:ext>
            </a:extLst>
          </p:cNvPr>
          <p:cNvCxnSpPr>
            <a:cxnSpLocks/>
          </p:cNvCxnSpPr>
          <p:nvPr/>
        </p:nvCxnSpPr>
        <p:spPr>
          <a:xfrm rot="20025198" flipV="1">
            <a:off x="3450571" y="5489733"/>
            <a:ext cx="509051" cy="24987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D417C65-BE7E-406C-9B06-1C20A03E5C26}"/>
              </a:ext>
            </a:extLst>
          </p:cNvPr>
          <p:cNvCxnSpPr>
            <a:cxnSpLocks/>
          </p:cNvCxnSpPr>
          <p:nvPr/>
        </p:nvCxnSpPr>
        <p:spPr>
          <a:xfrm rot="20025198" flipV="1">
            <a:off x="4013324" y="5838249"/>
            <a:ext cx="499962" cy="296444"/>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8B2A824-9FB7-4C7B-842D-A0129954E0FA}"/>
              </a:ext>
            </a:extLst>
          </p:cNvPr>
          <p:cNvCxnSpPr>
            <a:cxnSpLocks/>
          </p:cNvCxnSpPr>
          <p:nvPr/>
        </p:nvCxnSpPr>
        <p:spPr>
          <a:xfrm rot="20025198" flipV="1">
            <a:off x="4553593" y="3943076"/>
            <a:ext cx="599554" cy="625164"/>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B24DA21-5F4E-41B9-8844-B74D0C974BFA}"/>
              </a:ext>
            </a:extLst>
          </p:cNvPr>
          <p:cNvCxnSpPr>
            <a:cxnSpLocks/>
          </p:cNvCxnSpPr>
          <p:nvPr/>
        </p:nvCxnSpPr>
        <p:spPr>
          <a:xfrm rot="20025198" flipV="1">
            <a:off x="3659431" y="5617234"/>
            <a:ext cx="488235" cy="27461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EA893E6-20C2-4183-B363-013493B8C4DA}"/>
              </a:ext>
            </a:extLst>
          </p:cNvPr>
          <p:cNvCxnSpPr>
            <a:cxnSpLocks/>
          </p:cNvCxnSpPr>
          <p:nvPr/>
        </p:nvCxnSpPr>
        <p:spPr>
          <a:xfrm rot="20025198" flipH="1" flipV="1">
            <a:off x="4055429" y="4379429"/>
            <a:ext cx="599893" cy="44473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4" name="Isosceles Triangle 33">
            <a:extLst>
              <a:ext uri="{FF2B5EF4-FFF2-40B4-BE49-F238E27FC236}">
                <a16:creationId xmlns:a16="http://schemas.microsoft.com/office/drawing/2014/main" id="{0D55E0B8-5BA9-472D-9FFD-F83B105CB3EF}"/>
              </a:ext>
            </a:extLst>
          </p:cNvPr>
          <p:cNvSpPr/>
          <p:nvPr/>
        </p:nvSpPr>
        <p:spPr>
          <a:xfrm>
            <a:off x="813375" y="4374405"/>
            <a:ext cx="628494" cy="206014"/>
          </a:xfrm>
          <a:prstGeom prst="triangle">
            <a:avLst/>
          </a:prstGeom>
          <a:pattFill prst="weave">
            <a:fgClr>
              <a:schemeClr val="tx1"/>
            </a:fgClr>
            <a:bgClr>
              <a:schemeClr val="bg1">
                <a:lumMod val="75000"/>
              </a:schemeClr>
            </a:bgClr>
          </a:patt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5" name="TextBox 34">
            <a:extLst>
              <a:ext uri="{FF2B5EF4-FFF2-40B4-BE49-F238E27FC236}">
                <a16:creationId xmlns:a16="http://schemas.microsoft.com/office/drawing/2014/main" id="{3FC55609-9B41-4ADF-B7E6-B647F0686A66}"/>
              </a:ext>
            </a:extLst>
          </p:cNvPr>
          <p:cNvSpPr txBox="1"/>
          <p:nvPr/>
        </p:nvSpPr>
        <p:spPr>
          <a:xfrm>
            <a:off x="721286" y="4826096"/>
            <a:ext cx="790601" cy="430887"/>
          </a:xfrm>
          <a:prstGeom prst="rect">
            <a:avLst/>
          </a:prstGeom>
          <a:noFill/>
        </p:spPr>
        <p:txBody>
          <a:bodyPr wrap="square" rtlCol="0">
            <a:spAutoFit/>
          </a:bodyPr>
          <a:lstStyle/>
          <a:p>
            <a:pPr algn="ctr"/>
            <a:r>
              <a:rPr lang="en-US" sz="1050" dirty="0"/>
              <a:t>Treatment</a:t>
            </a:r>
          </a:p>
          <a:p>
            <a:pPr algn="ctr"/>
            <a:r>
              <a:rPr lang="en-US" sz="1050" dirty="0"/>
              <a:t>Plant</a:t>
            </a:r>
          </a:p>
        </p:txBody>
      </p:sp>
      <p:sp>
        <p:nvSpPr>
          <p:cNvPr id="36" name="Oval 35">
            <a:extLst>
              <a:ext uri="{FF2B5EF4-FFF2-40B4-BE49-F238E27FC236}">
                <a16:creationId xmlns:a16="http://schemas.microsoft.com/office/drawing/2014/main" id="{11DDDFC7-C098-4284-ADD9-7B085CBA4AC3}"/>
              </a:ext>
            </a:extLst>
          </p:cNvPr>
          <p:cNvSpPr/>
          <p:nvPr/>
        </p:nvSpPr>
        <p:spPr>
          <a:xfrm>
            <a:off x="4850667" y="3764909"/>
            <a:ext cx="208104" cy="20390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4F1220FE-E09F-4104-9AB3-BD7DD6718C3C}"/>
              </a:ext>
            </a:extLst>
          </p:cNvPr>
          <p:cNvSpPr/>
          <p:nvPr/>
        </p:nvSpPr>
        <p:spPr>
          <a:xfrm>
            <a:off x="5583637" y="4933881"/>
            <a:ext cx="198674" cy="1728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8EF8C640-8635-40BC-AF97-D2D88E210A5D}"/>
              </a:ext>
            </a:extLst>
          </p:cNvPr>
          <p:cNvSpPr/>
          <p:nvPr/>
        </p:nvSpPr>
        <p:spPr>
          <a:xfrm>
            <a:off x="2317368" y="6480886"/>
            <a:ext cx="217465" cy="1793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537DBC4F-FF44-4235-8286-61C68AAA03CA}"/>
              </a:ext>
            </a:extLst>
          </p:cNvPr>
          <p:cNvSpPr/>
          <p:nvPr/>
        </p:nvSpPr>
        <p:spPr>
          <a:xfrm>
            <a:off x="0" y="3261360"/>
            <a:ext cx="9144000" cy="3600688"/>
          </a:xfrm>
          <a:prstGeom prst="rect">
            <a:avLst/>
          </a:prstGeom>
          <a:solidFill>
            <a:schemeClr val="bg1">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596668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a:extLst>
              <a:ext uri="{FF2B5EF4-FFF2-40B4-BE49-F238E27FC236}">
                <a16:creationId xmlns:a16="http://schemas.microsoft.com/office/drawing/2014/main" id="{F8F654F3-AF52-4334-A991-E1876E219362}"/>
              </a:ext>
            </a:extLst>
          </p:cNvPr>
          <p:cNvSpPr>
            <a:spLocks noGrp="1"/>
          </p:cNvSpPr>
          <p:nvPr>
            <p:ph idx="1"/>
          </p:nvPr>
        </p:nvSpPr>
        <p:spPr>
          <a:xfrm>
            <a:off x="457200" y="2286000"/>
            <a:ext cx="8229600" cy="2819400"/>
          </a:xfrm>
        </p:spPr>
        <p:txBody>
          <a:bodyPr/>
          <a:lstStyle/>
          <a:p>
            <a:pPr eaLnBrk="1" hangingPunct="1">
              <a:spcBef>
                <a:spcPct val="0"/>
              </a:spcBef>
              <a:buFont typeface="Arial" charset="0"/>
              <a:buChar char="•"/>
              <a:defRPr/>
            </a:pPr>
            <a:endParaRPr lang="en-US" dirty="0"/>
          </a:p>
          <a:p>
            <a:pPr marL="0" indent="0">
              <a:buFont typeface="Arial" charset="0"/>
              <a:buNone/>
              <a:defRPr/>
            </a:pPr>
            <a:endParaRPr lang="en-US" b="1" dirty="0"/>
          </a:p>
        </p:txBody>
      </p:sp>
      <p:grpSp>
        <p:nvGrpSpPr>
          <p:cNvPr id="5124" name="Group 9">
            <a:extLst>
              <a:ext uri="{FF2B5EF4-FFF2-40B4-BE49-F238E27FC236}">
                <a16:creationId xmlns:a16="http://schemas.microsoft.com/office/drawing/2014/main" id="{8FFA631D-B7E8-4F98-A7C8-670B6CC7E1FF}"/>
              </a:ext>
            </a:extLst>
          </p:cNvPr>
          <p:cNvGrpSpPr>
            <a:grpSpLocks/>
          </p:cNvGrpSpPr>
          <p:nvPr/>
        </p:nvGrpSpPr>
        <p:grpSpPr bwMode="auto">
          <a:xfrm>
            <a:off x="288925" y="355600"/>
            <a:ext cx="8382000" cy="660400"/>
            <a:chOff x="288977" y="355144"/>
            <a:chExt cx="8382000" cy="661312"/>
          </a:xfrm>
        </p:grpSpPr>
        <p:pic>
          <p:nvPicPr>
            <p:cNvPr id="5125" name="Picture 5" descr="Aging banner">
              <a:extLst>
                <a:ext uri="{FF2B5EF4-FFF2-40B4-BE49-F238E27FC236}">
                  <a16:creationId xmlns:a16="http://schemas.microsoft.com/office/drawing/2014/main" id="{F549FEBA-527E-49F9-89BC-53B2F486731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Rectangle 2">
              <a:extLst>
                <a:ext uri="{FF2B5EF4-FFF2-40B4-BE49-F238E27FC236}">
                  <a16:creationId xmlns:a16="http://schemas.microsoft.com/office/drawing/2014/main" id="{F38BF596-2A41-43FA-B05C-EF7BE46AE901}"/>
                </a:ext>
              </a:extLst>
            </p:cNvPr>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4000" dirty="0">
                  <a:solidFill>
                    <a:schemeClr val="bg1"/>
                  </a:solidFill>
                </a:rPr>
                <a:t>Type of monitoring</a:t>
              </a:r>
            </a:p>
          </p:txBody>
        </p:sp>
      </p:grpSp>
      <p:sp>
        <p:nvSpPr>
          <p:cNvPr id="7" name="Content Placeholder 2">
            <a:extLst>
              <a:ext uri="{FF2B5EF4-FFF2-40B4-BE49-F238E27FC236}">
                <a16:creationId xmlns:a16="http://schemas.microsoft.com/office/drawing/2014/main" id="{E3FE3869-7A3B-4A26-AB02-386C8FC0C23E}"/>
              </a:ext>
            </a:extLst>
          </p:cNvPr>
          <p:cNvSpPr txBox="1">
            <a:spLocks/>
          </p:cNvSpPr>
          <p:nvPr/>
        </p:nvSpPr>
        <p:spPr bwMode="auto">
          <a:xfrm>
            <a:off x="429126" y="1163721"/>
            <a:ext cx="6324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spcAft>
                <a:spcPts val="0"/>
              </a:spcAft>
              <a:buNone/>
              <a:defRPr/>
            </a:pPr>
            <a:r>
              <a:rPr lang="en-US" dirty="0"/>
              <a:t>What type of monitoring is required?</a:t>
            </a:r>
          </a:p>
          <a:p>
            <a:pPr marL="0" indent="0" eaLnBrk="1" hangingPunct="1">
              <a:spcAft>
                <a:spcPts val="0"/>
              </a:spcAft>
              <a:buNone/>
              <a:defRPr/>
            </a:pPr>
            <a:endParaRPr lang="en-US" sz="2800" dirty="0"/>
          </a:p>
        </p:txBody>
      </p:sp>
      <p:pic>
        <p:nvPicPr>
          <p:cNvPr id="8" name="Picture 7">
            <a:extLst>
              <a:ext uri="{FF2B5EF4-FFF2-40B4-BE49-F238E27FC236}">
                <a16:creationId xmlns:a16="http://schemas.microsoft.com/office/drawing/2014/main" id="{01124C7A-3C4A-4767-8C68-BD5962ADED8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60803" y="1905000"/>
            <a:ext cx="2025113" cy="3558229"/>
          </a:xfrm>
          <a:prstGeom prst="rect">
            <a:avLst/>
          </a:prstGeom>
          <a:ln>
            <a:solidFill>
              <a:schemeClr val="tx1"/>
            </a:solidFill>
          </a:ln>
        </p:spPr>
      </p:pic>
      <p:sp>
        <p:nvSpPr>
          <p:cNvPr id="9" name="Content Placeholder 2">
            <a:extLst>
              <a:ext uri="{FF2B5EF4-FFF2-40B4-BE49-F238E27FC236}">
                <a16:creationId xmlns:a16="http://schemas.microsoft.com/office/drawing/2014/main" id="{41DDC45A-19BF-42EC-B407-B08148E6B8D7}"/>
              </a:ext>
            </a:extLst>
          </p:cNvPr>
          <p:cNvSpPr txBox="1">
            <a:spLocks/>
          </p:cNvSpPr>
          <p:nvPr/>
        </p:nvSpPr>
        <p:spPr bwMode="auto">
          <a:xfrm>
            <a:off x="429126" y="1981200"/>
            <a:ext cx="5735328"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spcBef>
                <a:spcPts val="2400"/>
              </a:spcBef>
              <a:spcAft>
                <a:spcPts val="600"/>
              </a:spcAft>
              <a:defRPr/>
            </a:pPr>
            <a:r>
              <a:rPr lang="en-US" sz="2800" dirty="0"/>
              <a:t>Free chlorine for systems using chlorine</a:t>
            </a:r>
          </a:p>
          <a:p>
            <a:pPr eaLnBrk="1" hangingPunct="1">
              <a:spcAft>
                <a:spcPts val="600"/>
              </a:spcAft>
              <a:defRPr/>
            </a:pPr>
            <a:r>
              <a:rPr lang="en-US" sz="2800" dirty="0"/>
              <a:t>Total chlorine for systems using chloramines</a:t>
            </a:r>
          </a:p>
          <a:p>
            <a:pPr eaLnBrk="1" hangingPunct="1">
              <a:spcAft>
                <a:spcPts val="600"/>
              </a:spcAft>
              <a:defRPr/>
            </a:pPr>
            <a:r>
              <a:rPr lang="en-US" sz="2800" dirty="0"/>
              <a:t>Both free and total chlorine for mixing zones (identified in SSP)</a:t>
            </a:r>
          </a:p>
          <a:p>
            <a:pPr eaLnBrk="1" hangingPunct="1">
              <a:spcAft>
                <a:spcPts val="600"/>
              </a:spcAft>
              <a:defRPr/>
            </a:pPr>
            <a:r>
              <a:rPr lang="en-US" sz="2800" dirty="0"/>
              <a:t>Both free and total chlorine during a free chlorine burn (for systems using chloramine)</a:t>
            </a:r>
          </a:p>
        </p:txBody>
      </p:sp>
    </p:spTree>
    <p:extLst>
      <p:ext uri="{BB962C8B-B14F-4D97-AF65-F5344CB8AC3E}">
        <p14:creationId xmlns:p14="http://schemas.microsoft.com/office/powerpoint/2010/main" val="511141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fade">
                                      <p:cBhvr>
                                        <p:cTn id="7" dur="500"/>
                                        <p:tgtEl>
                                          <p:spTgt spid="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3" end="3"/>
                                            </p:txEl>
                                          </p:spTgt>
                                        </p:tgtEl>
                                        <p:attrNameLst>
                                          <p:attrName>style.visibility</p:attrName>
                                        </p:attrNameLst>
                                      </p:cBhvr>
                                      <p:to>
                                        <p:strVal val="visible"/>
                                      </p:to>
                                    </p:set>
                                    <p:animEffect transition="in" filter="fade">
                                      <p:cBhvr>
                                        <p:cTn id="1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E3FE3869-7A3B-4A26-AB02-386C8FC0C23E}"/>
              </a:ext>
            </a:extLst>
          </p:cNvPr>
          <p:cNvSpPr txBox="1">
            <a:spLocks/>
          </p:cNvSpPr>
          <p:nvPr/>
        </p:nvSpPr>
        <p:spPr bwMode="auto">
          <a:xfrm>
            <a:off x="288925" y="1061498"/>
            <a:ext cx="8550275"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spcAft>
                <a:spcPts val="600"/>
              </a:spcAft>
              <a:buNone/>
              <a:defRPr/>
            </a:pPr>
            <a:r>
              <a:rPr lang="en-US" dirty="0"/>
              <a:t>When did the distribution residual monitoring requirements of the DRR go into effect?</a:t>
            </a:r>
          </a:p>
          <a:p>
            <a:pPr marL="0" indent="0" eaLnBrk="1" hangingPunct="1">
              <a:spcAft>
                <a:spcPts val="600"/>
              </a:spcAft>
              <a:buNone/>
              <a:defRPr/>
            </a:pPr>
            <a:r>
              <a:rPr lang="en-US" sz="2800" b="1" dirty="0">
                <a:solidFill>
                  <a:srgbClr val="FF0000"/>
                </a:solidFill>
              </a:rPr>
              <a:t>		April 29, 2019</a:t>
            </a:r>
          </a:p>
        </p:txBody>
      </p:sp>
      <p:sp>
        <p:nvSpPr>
          <p:cNvPr id="4" name="Rectangle 3">
            <a:extLst>
              <a:ext uri="{FF2B5EF4-FFF2-40B4-BE49-F238E27FC236}">
                <a16:creationId xmlns:a16="http://schemas.microsoft.com/office/drawing/2014/main" id="{8499BC90-DFB6-4D7C-9EDE-3F456A93C5A8}"/>
              </a:ext>
            </a:extLst>
          </p:cNvPr>
          <p:cNvSpPr/>
          <p:nvPr/>
        </p:nvSpPr>
        <p:spPr>
          <a:xfrm>
            <a:off x="2133601" y="2248646"/>
            <a:ext cx="2218532" cy="457200"/>
          </a:xfrm>
          <a:prstGeom prst="rect">
            <a:avLst/>
          </a:prstGeom>
          <a:solidFill>
            <a:srgbClr val="FF0000">
              <a:alpha val="1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24" name="Group 9">
            <a:extLst>
              <a:ext uri="{FF2B5EF4-FFF2-40B4-BE49-F238E27FC236}">
                <a16:creationId xmlns:a16="http://schemas.microsoft.com/office/drawing/2014/main" id="{8FFA631D-B7E8-4F98-A7C8-670B6CC7E1FF}"/>
              </a:ext>
            </a:extLst>
          </p:cNvPr>
          <p:cNvGrpSpPr>
            <a:grpSpLocks/>
          </p:cNvGrpSpPr>
          <p:nvPr/>
        </p:nvGrpSpPr>
        <p:grpSpPr bwMode="auto">
          <a:xfrm>
            <a:off x="288925" y="355600"/>
            <a:ext cx="8382000" cy="660400"/>
            <a:chOff x="288977" y="355144"/>
            <a:chExt cx="8382000" cy="661312"/>
          </a:xfrm>
        </p:grpSpPr>
        <p:pic>
          <p:nvPicPr>
            <p:cNvPr id="5125" name="Picture 5" descr="Aging banner">
              <a:extLst>
                <a:ext uri="{FF2B5EF4-FFF2-40B4-BE49-F238E27FC236}">
                  <a16:creationId xmlns:a16="http://schemas.microsoft.com/office/drawing/2014/main" id="{F549FEBA-527E-49F9-89BC-53B2F486731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Rectangle 2">
              <a:extLst>
                <a:ext uri="{FF2B5EF4-FFF2-40B4-BE49-F238E27FC236}">
                  <a16:creationId xmlns:a16="http://schemas.microsoft.com/office/drawing/2014/main" id="{F38BF596-2A41-43FA-B05C-EF7BE46AE901}"/>
                </a:ext>
              </a:extLst>
            </p:cNvPr>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4000" dirty="0">
                  <a:solidFill>
                    <a:schemeClr val="bg1"/>
                  </a:solidFill>
                </a:rPr>
                <a:t>Effective Date</a:t>
              </a:r>
            </a:p>
          </p:txBody>
        </p:sp>
      </p:grpSp>
      <p:graphicFrame>
        <p:nvGraphicFramePr>
          <p:cNvPr id="2" name="Table 1">
            <a:extLst>
              <a:ext uri="{FF2B5EF4-FFF2-40B4-BE49-F238E27FC236}">
                <a16:creationId xmlns:a16="http://schemas.microsoft.com/office/drawing/2014/main" id="{9D93F8D3-DA5D-4B4B-8321-815DAEACB754}"/>
              </a:ext>
            </a:extLst>
          </p:cNvPr>
          <p:cNvGraphicFramePr>
            <a:graphicFrameLocks noGrp="1"/>
          </p:cNvGraphicFramePr>
          <p:nvPr/>
        </p:nvGraphicFramePr>
        <p:xfrm>
          <a:off x="558405" y="2957195"/>
          <a:ext cx="5469730" cy="3662680"/>
        </p:xfrm>
        <a:graphic>
          <a:graphicData uri="http://schemas.openxmlformats.org/drawingml/2006/table">
            <a:tbl>
              <a:tblPr firstRow="1" bandRow="1">
                <a:tableStyleId>{5C22544A-7EE6-4342-B048-85BDC9FD1C3A}</a:tableStyleId>
              </a:tblPr>
              <a:tblGrid>
                <a:gridCol w="781390">
                  <a:extLst>
                    <a:ext uri="{9D8B030D-6E8A-4147-A177-3AD203B41FA5}">
                      <a16:colId xmlns:a16="http://schemas.microsoft.com/office/drawing/2014/main" val="1617025666"/>
                    </a:ext>
                  </a:extLst>
                </a:gridCol>
                <a:gridCol w="781390">
                  <a:extLst>
                    <a:ext uri="{9D8B030D-6E8A-4147-A177-3AD203B41FA5}">
                      <a16:colId xmlns:a16="http://schemas.microsoft.com/office/drawing/2014/main" val="623773461"/>
                    </a:ext>
                  </a:extLst>
                </a:gridCol>
                <a:gridCol w="781390">
                  <a:extLst>
                    <a:ext uri="{9D8B030D-6E8A-4147-A177-3AD203B41FA5}">
                      <a16:colId xmlns:a16="http://schemas.microsoft.com/office/drawing/2014/main" val="1628352400"/>
                    </a:ext>
                  </a:extLst>
                </a:gridCol>
                <a:gridCol w="781390">
                  <a:extLst>
                    <a:ext uri="{9D8B030D-6E8A-4147-A177-3AD203B41FA5}">
                      <a16:colId xmlns:a16="http://schemas.microsoft.com/office/drawing/2014/main" val="3720103076"/>
                    </a:ext>
                  </a:extLst>
                </a:gridCol>
                <a:gridCol w="781390">
                  <a:extLst>
                    <a:ext uri="{9D8B030D-6E8A-4147-A177-3AD203B41FA5}">
                      <a16:colId xmlns:a16="http://schemas.microsoft.com/office/drawing/2014/main" val="1407557946"/>
                    </a:ext>
                  </a:extLst>
                </a:gridCol>
                <a:gridCol w="781390">
                  <a:extLst>
                    <a:ext uri="{9D8B030D-6E8A-4147-A177-3AD203B41FA5}">
                      <a16:colId xmlns:a16="http://schemas.microsoft.com/office/drawing/2014/main" val="3904627518"/>
                    </a:ext>
                  </a:extLst>
                </a:gridCol>
                <a:gridCol w="781390">
                  <a:extLst>
                    <a:ext uri="{9D8B030D-6E8A-4147-A177-3AD203B41FA5}">
                      <a16:colId xmlns:a16="http://schemas.microsoft.com/office/drawing/2014/main" val="2965584340"/>
                    </a:ext>
                  </a:extLst>
                </a:gridCol>
              </a:tblGrid>
              <a:tr h="370840">
                <a:tc gridSpan="7">
                  <a:txBody>
                    <a:bodyPr/>
                    <a:lstStyle/>
                    <a:p>
                      <a:pPr algn="ctr"/>
                      <a:r>
                        <a:rPr lang="en-US" sz="2000" dirty="0"/>
                        <a:t>APRIL 2019</a:t>
                      </a:r>
                    </a:p>
                  </a:txBody>
                  <a:tcPr/>
                </a:tc>
                <a:tc hMerge="1">
                  <a:txBody>
                    <a:bodyPr/>
                    <a:lstStyle/>
                    <a:p>
                      <a:pPr algn="ctr"/>
                      <a:endParaRPr lang="en-US" sz="1600" dirty="0"/>
                    </a:p>
                  </a:txBody>
                  <a:tcPr/>
                </a:tc>
                <a:tc hMerge="1">
                  <a:txBody>
                    <a:bodyPr/>
                    <a:lstStyle/>
                    <a:p>
                      <a:pPr algn="ctr"/>
                      <a:endParaRPr lang="en-US" sz="1600" dirty="0"/>
                    </a:p>
                  </a:txBody>
                  <a:tcPr/>
                </a:tc>
                <a:tc hMerge="1">
                  <a:txBody>
                    <a:bodyPr/>
                    <a:lstStyle/>
                    <a:p>
                      <a:pPr algn="ctr"/>
                      <a:endParaRPr lang="en-US" sz="1600" dirty="0"/>
                    </a:p>
                  </a:txBody>
                  <a:tcPr/>
                </a:tc>
                <a:tc hMerge="1">
                  <a:txBody>
                    <a:bodyPr/>
                    <a:lstStyle/>
                    <a:p>
                      <a:pPr algn="ctr"/>
                      <a:endParaRPr lang="en-US" sz="1600" dirty="0"/>
                    </a:p>
                  </a:txBody>
                  <a:tcPr/>
                </a:tc>
                <a:tc hMerge="1">
                  <a:txBody>
                    <a:bodyPr/>
                    <a:lstStyle/>
                    <a:p>
                      <a:pPr algn="ctr"/>
                      <a:endParaRPr lang="en-US" sz="1600" dirty="0"/>
                    </a:p>
                  </a:txBody>
                  <a:tcPr/>
                </a:tc>
                <a:tc hMerge="1">
                  <a:txBody>
                    <a:bodyPr/>
                    <a:lstStyle/>
                    <a:p>
                      <a:pPr algn="ctr"/>
                      <a:endParaRPr lang="en-US" sz="1600" dirty="0"/>
                    </a:p>
                  </a:txBody>
                  <a:tcPr/>
                </a:tc>
                <a:extLst>
                  <a:ext uri="{0D108BD9-81ED-4DB2-BD59-A6C34878D82A}">
                    <a16:rowId xmlns:a16="http://schemas.microsoft.com/office/drawing/2014/main" val="3253053316"/>
                  </a:ext>
                </a:extLst>
              </a:tr>
              <a:tr h="370840">
                <a:tc>
                  <a:txBody>
                    <a:bodyPr/>
                    <a:lstStyle/>
                    <a:p>
                      <a:pPr algn="ctr"/>
                      <a:r>
                        <a:rPr lang="en-US" sz="1600" dirty="0"/>
                        <a:t>Sun</a:t>
                      </a:r>
                    </a:p>
                  </a:txBody>
                  <a:tcPr>
                    <a:solidFill>
                      <a:schemeClr val="tx2">
                        <a:lumMod val="20000"/>
                        <a:lumOff val="80000"/>
                      </a:schemeClr>
                    </a:solidFill>
                  </a:tcPr>
                </a:tc>
                <a:tc>
                  <a:txBody>
                    <a:bodyPr/>
                    <a:lstStyle/>
                    <a:p>
                      <a:pPr algn="ctr"/>
                      <a:r>
                        <a:rPr lang="en-US" sz="1600" dirty="0"/>
                        <a:t>Mon</a:t>
                      </a:r>
                    </a:p>
                  </a:txBody>
                  <a:tcPr>
                    <a:solidFill>
                      <a:schemeClr val="tx2">
                        <a:lumMod val="20000"/>
                        <a:lumOff val="80000"/>
                      </a:schemeClr>
                    </a:solidFill>
                  </a:tcPr>
                </a:tc>
                <a:tc>
                  <a:txBody>
                    <a:bodyPr/>
                    <a:lstStyle/>
                    <a:p>
                      <a:pPr algn="ctr"/>
                      <a:r>
                        <a:rPr lang="en-US" sz="1600" dirty="0"/>
                        <a:t>Tues</a:t>
                      </a:r>
                    </a:p>
                  </a:txBody>
                  <a:tcPr>
                    <a:solidFill>
                      <a:schemeClr val="tx2">
                        <a:lumMod val="20000"/>
                        <a:lumOff val="80000"/>
                      </a:schemeClr>
                    </a:solidFill>
                  </a:tcPr>
                </a:tc>
                <a:tc>
                  <a:txBody>
                    <a:bodyPr/>
                    <a:lstStyle/>
                    <a:p>
                      <a:pPr algn="ctr"/>
                      <a:r>
                        <a:rPr lang="en-US" sz="1600" dirty="0"/>
                        <a:t>Wed</a:t>
                      </a:r>
                    </a:p>
                  </a:txBody>
                  <a:tcPr>
                    <a:solidFill>
                      <a:schemeClr val="tx2">
                        <a:lumMod val="20000"/>
                        <a:lumOff val="80000"/>
                      </a:schemeClr>
                    </a:solidFill>
                  </a:tcPr>
                </a:tc>
                <a:tc>
                  <a:txBody>
                    <a:bodyPr/>
                    <a:lstStyle/>
                    <a:p>
                      <a:pPr algn="ctr"/>
                      <a:r>
                        <a:rPr lang="en-US" sz="1600" dirty="0"/>
                        <a:t>Thurs</a:t>
                      </a:r>
                    </a:p>
                  </a:txBody>
                  <a:tcPr>
                    <a:solidFill>
                      <a:schemeClr val="tx2">
                        <a:lumMod val="20000"/>
                        <a:lumOff val="80000"/>
                      </a:schemeClr>
                    </a:solidFill>
                  </a:tcPr>
                </a:tc>
                <a:tc>
                  <a:txBody>
                    <a:bodyPr/>
                    <a:lstStyle/>
                    <a:p>
                      <a:pPr algn="ctr"/>
                      <a:r>
                        <a:rPr lang="en-US" sz="1600" dirty="0"/>
                        <a:t>Fri</a:t>
                      </a:r>
                    </a:p>
                  </a:txBody>
                  <a:tcPr>
                    <a:solidFill>
                      <a:schemeClr val="tx2">
                        <a:lumMod val="20000"/>
                        <a:lumOff val="80000"/>
                      </a:schemeClr>
                    </a:solidFill>
                  </a:tcPr>
                </a:tc>
                <a:tc>
                  <a:txBody>
                    <a:bodyPr/>
                    <a:lstStyle/>
                    <a:p>
                      <a:pPr algn="ctr"/>
                      <a:r>
                        <a:rPr lang="en-US" sz="1600" dirty="0"/>
                        <a:t>Sat</a:t>
                      </a:r>
                    </a:p>
                  </a:txBody>
                  <a:tcPr>
                    <a:solidFill>
                      <a:schemeClr val="tx2">
                        <a:lumMod val="20000"/>
                        <a:lumOff val="80000"/>
                      </a:schemeClr>
                    </a:solidFill>
                  </a:tcPr>
                </a:tc>
                <a:extLst>
                  <a:ext uri="{0D108BD9-81ED-4DB2-BD59-A6C34878D82A}">
                    <a16:rowId xmlns:a16="http://schemas.microsoft.com/office/drawing/2014/main" val="1619182861"/>
                  </a:ext>
                </a:extLst>
              </a:tr>
              <a:tr h="370840">
                <a:tc>
                  <a:txBody>
                    <a:bodyPr/>
                    <a:lstStyle/>
                    <a:p>
                      <a:endParaRPr lang="en-US" sz="1600" b="1" dirty="0"/>
                    </a:p>
                  </a:txBody>
                  <a:tcPr>
                    <a:solidFill>
                      <a:schemeClr val="tx2">
                        <a:lumMod val="20000"/>
                        <a:lumOff val="80000"/>
                      </a:schemeClr>
                    </a:solidFill>
                  </a:tcPr>
                </a:tc>
                <a:tc>
                  <a:txBody>
                    <a:bodyPr/>
                    <a:lstStyle/>
                    <a:p>
                      <a:r>
                        <a:rPr lang="en-US" sz="1600" dirty="0"/>
                        <a:t>1</a:t>
                      </a:r>
                    </a:p>
                    <a:p>
                      <a:endParaRPr lang="en-US" sz="1600" b="1" dirty="0"/>
                    </a:p>
                  </a:txBody>
                  <a:tcPr>
                    <a:solidFill>
                      <a:schemeClr val="tx2">
                        <a:lumMod val="20000"/>
                        <a:lumOff val="80000"/>
                      </a:schemeClr>
                    </a:solidFill>
                  </a:tcPr>
                </a:tc>
                <a:tc>
                  <a:txBody>
                    <a:bodyPr/>
                    <a:lstStyle/>
                    <a:p>
                      <a:r>
                        <a:rPr lang="en-US" sz="1600" dirty="0"/>
                        <a:t>2</a:t>
                      </a:r>
                      <a:endParaRPr lang="en-US" sz="1600" b="1" dirty="0"/>
                    </a:p>
                  </a:txBody>
                  <a:tcPr>
                    <a:solidFill>
                      <a:schemeClr val="tx2">
                        <a:lumMod val="20000"/>
                        <a:lumOff val="80000"/>
                      </a:schemeClr>
                    </a:solidFill>
                  </a:tcPr>
                </a:tc>
                <a:tc>
                  <a:txBody>
                    <a:bodyPr/>
                    <a:lstStyle/>
                    <a:p>
                      <a:r>
                        <a:rPr lang="en-US" sz="1600" dirty="0"/>
                        <a:t>3</a:t>
                      </a:r>
                      <a:endParaRPr lang="en-US" sz="1600" b="1" dirty="0"/>
                    </a:p>
                  </a:txBody>
                  <a:tcPr>
                    <a:solidFill>
                      <a:schemeClr val="tx2">
                        <a:lumMod val="20000"/>
                        <a:lumOff val="80000"/>
                      </a:schemeClr>
                    </a:solidFill>
                  </a:tcPr>
                </a:tc>
                <a:tc>
                  <a:txBody>
                    <a:bodyPr/>
                    <a:lstStyle/>
                    <a:p>
                      <a:r>
                        <a:rPr lang="en-US" sz="1600" dirty="0"/>
                        <a:t>4</a:t>
                      </a:r>
                      <a:endParaRPr lang="en-US" sz="1600" b="1" dirty="0"/>
                    </a:p>
                  </a:txBody>
                  <a:tcPr>
                    <a:solidFill>
                      <a:schemeClr val="tx2">
                        <a:lumMod val="20000"/>
                        <a:lumOff val="80000"/>
                      </a:schemeClr>
                    </a:solidFill>
                  </a:tcPr>
                </a:tc>
                <a:tc>
                  <a:txBody>
                    <a:bodyPr/>
                    <a:lstStyle/>
                    <a:p>
                      <a:r>
                        <a:rPr lang="en-US" sz="1600" dirty="0"/>
                        <a:t>5</a:t>
                      </a:r>
                      <a:endParaRPr lang="en-US" sz="1600" b="1" dirty="0"/>
                    </a:p>
                  </a:txBody>
                  <a:tcPr>
                    <a:solidFill>
                      <a:schemeClr val="tx2">
                        <a:lumMod val="20000"/>
                        <a:lumOff val="80000"/>
                      </a:schemeClr>
                    </a:solidFill>
                  </a:tcPr>
                </a:tc>
                <a:tc>
                  <a:txBody>
                    <a:bodyPr/>
                    <a:lstStyle/>
                    <a:p>
                      <a:r>
                        <a:rPr lang="en-US" sz="1600" dirty="0"/>
                        <a:t>6</a:t>
                      </a:r>
                      <a:endParaRPr lang="en-US" sz="1600" b="1" dirty="0"/>
                    </a:p>
                  </a:txBody>
                  <a:tcPr>
                    <a:solidFill>
                      <a:schemeClr val="tx2">
                        <a:lumMod val="20000"/>
                        <a:lumOff val="80000"/>
                      </a:schemeClr>
                    </a:solidFill>
                  </a:tcPr>
                </a:tc>
                <a:extLst>
                  <a:ext uri="{0D108BD9-81ED-4DB2-BD59-A6C34878D82A}">
                    <a16:rowId xmlns:a16="http://schemas.microsoft.com/office/drawing/2014/main" val="2215643712"/>
                  </a:ext>
                </a:extLst>
              </a:tr>
              <a:tr h="370840">
                <a:tc>
                  <a:txBody>
                    <a:bodyPr/>
                    <a:lstStyle/>
                    <a:p>
                      <a:r>
                        <a:rPr lang="en-US" sz="1600" dirty="0"/>
                        <a:t>7</a:t>
                      </a:r>
                    </a:p>
                    <a:p>
                      <a:endParaRPr lang="en-US" sz="1600" b="1" dirty="0"/>
                    </a:p>
                  </a:txBody>
                  <a:tcPr>
                    <a:solidFill>
                      <a:schemeClr val="tx2">
                        <a:lumMod val="20000"/>
                        <a:lumOff val="80000"/>
                      </a:schemeClr>
                    </a:solidFill>
                  </a:tcPr>
                </a:tc>
                <a:tc>
                  <a:txBody>
                    <a:bodyPr/>
                    <a:lstStyle/>
                    <a:p>
                      <a:r>
                        <a:rPr lang="en-US" sz="1600" dirty="0"/>
                        <a:t>8</a:t>
                      </a:r>
                      <a:endParaRPr lang="en-US" sz="1600" b="1" dirty="0"/>
                    </a:p>
                  </a:txBody>
                  <a:tcPr>
                    <a:solidFill>
                      <a:schemeClr val="tx2">
                        <a:lumMod val="20000"/>
                        <a:lumOff val="80000"/>
                      </a:schemeClr>
                    </a:solidFill>
                  </a:tcPr>
                </a:tc>
                <a:tc>
                  <a:txBody>
                    <a:bodyPr/>
                    <a:lstStyle/>
                    <a:p>
                      <a:r>
                        <a:rPr lang="en-US" sz="1600" dirty="0"/>
                        <a:t>9</a:t>
                      </a:r>
                      <a:endParaRPr lang="en-US" sz="1600" b="1" dirty="0"/>
                    </a:p>
                  </a:txBody>
                  <a:tcPr>
                    <a:solidFill>
                      <a:schemeClr val="tx2">
                        <a:lumMod val="20000"/>
                        <a:lumOff val="80000"/>
                      </a:schemeClr>
                    </a:solidFill>
                  </a:tcPr>
                </a:tc>
                <a:tc>
                  <a:txBody>
                    <a:bodyPr/>
                    <a:lstStyle/>
                    <a:p>
                      <a:r>
                        <a:rPr lang="en-US" sz="1600" dirty="0"/>
                        <a:t>10</a:t>
                      </a:r>
                      <a:endParaRPr lang="en-US" sz="1600" b="1" dirty="0"/>
                    </a:p>
                  </a:txBody>
                  <a:tcPr>
                    <a:solidFill>
                      <a:schemeClr val="tx2">
                        <a:lumMod val="20000"/>
                        <a:lumOff val="80000"/>
                      </a:schemeClr>
                    </a:solidFill>
                  </a:tcPr>
                </a:tc>
                <a:tc>
                  <a:txBody>
                    <a:bodyPr/>
                    <a:lstStyle/>
                    <a:p>
                      <a:r>
                        <a:rPr lang="en-US" sz="1600" dirty="0"/>
                        <a:t>11</a:t>
                      </a:r>
                      <a:endParaRPr lang="en-US" sz="1600" b="1" dirty="0"/>
                    </a:p>
                  </a:txBody>
                  <a:tcPr>
                    <a:solidFill>
                      <a:schemeClr val="tx2">
                        <a:lumMod val="20000"/>
                        <a:lumOff val="80000"/>
                      </a:schemeClr>
                    </a:solidFill>
                  </a:tcPr>
                </a:tc>
                <a:tc>
                  <a:txBody>
                    <a:bodyPr/>
                    <a:lstStyle/>
                    <a:p>
                      <a:r>
                        <a:rPr lang="en-US" sz="1600" dirty="0"/>
                        <a:t>12</a:t>
                      </a:r>
                      <a:endParaRPr lang="en-US" sz="1600" b="1" dirty="0"/>
                    </a:p>
                  </a:txBody>
                  <a:tcPr>
                    <a:solidFill>
                      <a:schemeClr val="tx2">
                        <a:lumMod val="20000"/>
                        <a:lumOff val="80000"/>
                      </a:schemeClr>
                    </a:solidFill>
                  </a:tcPr>
                </a:tc>
                <a:tc>
                  <a:txBody>
                    <a:bodyPr/>
                    <a:lstStyle/>
                    <a:p>
                      <a:r>
                        <a:rPr lang="en-US" sz="1600" dirty="0"/>
                        <a:t>13</a:t>
                      </a:r>
                      <a:endParaRPr lang="en-US" sz="1600" b="1" dirty="0"/>
                    </a:p>
                  </a:txBody>
                  <a:tcPr>
                    <a:solidFill>
                      <a:schemeClr val="tx2">
                        <a:lumMod val="20000"/>
                        <a:lumOff val="80000"/>
                      </a:schemeClr>
                    </a:solidFill>
                  </a:tcPr>
                </a:tc>
                <a:extLst>
                  <a:ext uri="{0D108BD9-81ED-4DB2-BD59-A6C34878D82A}">
                    <a16:rowId xmlns:a16="http://schemas.microsoft.com/office/drawing/2014/main" val="2151263254"/>
                  </a:ext>
                </a:extLst>
              </a:tr>
              <a:tr h="370840">
                <a:tc>
                  <a:txBody>
                    <a:bodyPr/>
                    <a:lstStyle/>
                    <a:p>
                      <a:r>
                        <a:rPr lang="en-US" sz="1600" dirty="0"/>
                        <a:t>14</a:t>
                      </a:r>
                    </a:p>
                    <a:p>
                      <a:endParaRPr lang="en-US" sz="1600" b="1" dirty="0"/>
                    </a:p>
                  </a:txBody>
                  <a:tcPr>
                    <a:solidFill>
                      <a:schemeClr val="tx2">
                        <a:lumMod val="20000"/>
                        <a:lumOff val="80000"/>
                      </a:schemeClr>
                    </a:solidFill>
                  </a:tcPr>
                </a:tc>
                <a:tc>
                  <a:txBody>
                    <a:bodyPr/>
                    <a:lstStyle/>
                    <a:p>
                      <a:r>
                        <a:rPr lang="en-US" sz="1600" dirty="0"/>
                        <a:t>15</a:t>
                      </a:r>
                      <a:endParaRPr lang="en-US" sz="1600" b="1" dirty="0"/>
                    </a:p>
                  </a:txBody>
                  <a:tcPr>
                    <a:solidFill>
                      <a:schemeClr val="tx2">
                        <a:lumMod val="20000"/>
                        <a:lumOff val="80000"/>
                      </a:schemeClr>
                    </a:solidFill>
                  </a:tcPr>
                </a:tc>
                <a:tc>
                  <a:txBody>
                    <a:bodyPr/>
                    <a:lstStyle/>
                    <a:p>
                      <a:r>
                        <a:rPr lang="en-US" sz="1600" dirty="0"/>
                        <a:t>16</a:t>
                      </a:r>
                      <a:endParaRPr lang="en-US" sz="1600" b="1" dirty="0"/>
                    </a:p>
                  </a:txBody>
                  <a:tcPr>
                    <a:solidFill>
                      <a:schemeClr val="tx2">
                        <a:lumMod val="20000"/>
                        <a:lumOff val="80000"/>
                      </a:schemeClr>
                    </a:solidFill>
                  </a:tcPr>
                </a:tc>
                <a:tc>
                  <a:txBody>
                    <a:bodyPr/>
                    <a:lstStyle/>
                    <a:p>
                      <a:r>
                        <a:rPr lang="en-US" sz="1600" dirty="0"/>
                        <a:t>17</a:t>
                      </a:r>
                      <a:endParaRPr lang="en-US" sz="1600" b="1" dirty="0"/>
                    </a:p>
                  </a:txBody>
                  <a:tcPr>
                    <a:solidFill>
                      <a:schemeClr val="tx2">
                        <a:lumMod val="20000"/>
                        <a:lumOff val="80000"/>
                      </a:schemeClr>
                    </a:solidFill>
                  </a:tcPr>
                </a:tc>
                <a:tc>
                  <a:txBody>
                    <a:bodyPr/>
                    <a:lstStyle/>
                    <a:p>
                      <a:r>
                        <a:rPr lang="en-US" sz="1600" dirty="0"/>
                        <a:t>18</a:t>
                      </a:r>
                      <a:endParaRPr lang="en-US" sz="1600" b="1" dirty="0"/>
                    </a:p>
                  </a:txBody>
                  <a:tcPr>
                    <a:solidFill>
                      <a:schemeClr val="tx2">
                        <a:lumMod val="20000"/>
                        <a:lumOff val="80000"/>
                      </a:schemeClr>
                    </a:solidFill>
                  </a:tcPr>
                </a:tc>
                <a:tc>
                  <a:txBody>
                    <a:bodyPr/>
                    <a:lstStyle/>
                    <a:p>
                      <a:r>
                        <a:rPr lang="en-US" sz="1600" dirty="0"/>
                        <a:t>19</a:t>
                      </a:r>
                      <a:endParaRPr lang="en-US" sz="1600" b="1" dirty="0"/>
                    </a:p>
                  </a:txBody>
                  <a:tcPr>
                    <a:solidFill>
                      <a:schemeClr val="tx2">
                        <a:lumMod val="20000"/>
                        <a:lumOff val="80000"/>
                      </a:schemeClr>
                    </a:solidFill>
                  </a:tcPr>
                </a:tc>
                <a:tc>
                  <a:txBody>
                    <a:bodyPr/>
                    <a:lstStyle/>
                    <a:p>
                      <a:r>
                        <a:rPr lang="en-US" sz="1600" dirty="0"/>
                        <a:t>20</a:t>
                      </a:r>
                      <a:endParaRPr lang="en-US" sz="1600" b="1" dirty="0"/>
                    </a:p>
                  </a:txBody>
                  <a:tcPr>
                    <a:solidFill>
                      <a:schemeClr val="tx2">
                        <a:lumMod val="20000"/>
                        <a:lumOff val="80000"/>
                      </a:schemeClr>
                    </a:solidFill>
                  </a:tcPr>
                </a:tc>
                <a:extLst>
                  <a:ext uri="{0D108BD9-81ED-4DB2-BD59-A6C34878D82A}">
                    <a16:rowId xmlns:a16="http://schemas.microsoft.com/office/drawing/2014/main" val="2913674044"/>
                  </a:ext>
                </a:extLst>
              </a:tr>
              <a:tr h="370840">
                <a:tc>
                  <a:txBody>
                    <a:bodyPr/>
                    <a:lstStyle/>
                    <a:p>
                      <a:r>
                        <a:rPr lang="en-US" sz="1600" dirty="0"/>
                        <a:t>21</a:t>
                      </a:r>
                    </a:p>
                    <a:p>
                      <a:endParaRPr lang="en-US" sz="1600" b="1" dirty="0"/>
                    </a:p>
                  </a:txBody>
                  <a:tcPr>
                    <a:solidFill>
                      <a:schemeClr val="tx2">
                        <a:lumMod val="20000"/>
                        <a:lumOff val="80000"/>
                      </a:schemeClr>
                    </a:solidFill>
                  </a:tcPr>
                </a:tc>
                <a:tc>
                  <a:txBody>
                    <a:bodyPr/>
                    <a:lstStyle/>
                    <a:p>
                      <a:r>
                        <a:rPr lang="en-US" sz="1600" dirty="0"/>
                        <a:t>22</a:t>
                      </a:r>
                      <a:endParaRPr lang="en-US" sz="1600" b="1" dirty="0"/>
                    </a:p>
                  </a:txBody>
                  <a:tcPr>
                    <a:solidFill>
                      <a:schemeClr val="tx2">
                        <a:lumMod val="20000"/>
                        <a:lumOff val="80000"/>
                      </a:schemeClr>
                    </a:solidFill>
                  </a:tcPr>
                </a:tc>
                <a:tc>
                  <a:txBody>
                    <a:bodyPr/>
                    <a:lstStyle/>
                    <a:p>
                      <a:r>
                        <a:rPr lang="en-US" sz="1600" dirty="0"/>
                        <a:t>23</a:t>
                      </a:r>
                      <a:endParaRPr lang="en-US" sz="1600" b="1" dirty="0"/>
                    </a:p>
                  </a:txBody>
                  <a:tcPr>
                    <a:solidFill>
                      <a:schemeClr val="tx2">
                        <a:lumMod val="20000"/>
                        <a:lumOff val="80000"/>
                      </a:schemeClr>
                    </a:solidFill>
                  </a:tcPr>
                </a:tc>
                <a:tc>
                  <a:txBody>
                    <a:bodyPr/>
                    <a:lstStyle/>
                    <a:p>
                      <a:r>
                        <a:rPr lang="en-US" sz="1600" dirty="0"/>
                        <a:t>24</a:t>
                      </a:r>
                      <a:endParaRPr lang="en-US" sz="1600" b="1" dirty="0"/>
                    </a:p>
                  </a:txBody>
                  <a:tcPr>
                    <a:solidFill>
                      <a:schemeClr val="tx2">
                        <a:lumMod val="20000"/>
                        <a:lumOff val="80000"/>
                      </a:schemeClr>
                    </a:solidFill>
                  </a:tcPr>
                </a:tc>
                <a:tc>
                  <a:txBody>
                    <a:bodyPr/>
                    <a:lstStyle/>
                    <a:p>
                      <a:r>
                        <a:rPr lang="en-US" sz="1600" dirty="0"/>
                        <a:t>25</a:t>
                      </a:r>
                      <a:endParaRPr lang="en-US" sz="1600" b="1" dirty="0"/>
                    </a:p>
                  </a:txBody>
                  <a:tcPr>
                    <a:solidFill>
                      <a:schemeClr val="tx2">
                        <a:lumMod val="20000"/>
                        <a:lumOff val="80000"/>
                      </a:schemeClr>
                    </a:solidFill>
                  </a:tcPr>
                </a:tc>
                <a:tc>
                  <a:txBody>
                    <a:bodyPr/>
                    <a:lstStyle/>
                    <a:p>
                      <a:r>
                        <a:rPr lang="en-US" sz="1600" dirty="0"/>
                        <a:t>26</a:t>
                      </a:r>
                      <a:endParaRPr lang="en-US" sz="1600" b="1" dirty="0"/>
                    </a:p>
                  </a:txBody>
                  <a:tcPr>
                    <a:solidFill>
                      <a:schemeClr val="tx2">
                        <a:lumMod val="20000"/>
                        <a:lumOff val="80000"/>
                      </a:schemeClr>
                    </a:solidFill>
                  </a:tcPr>
                </a:tc>
                <a:tc>
                  <a:txBody>
                    <a:bodyPr/>
                    <a:lstStyle/>
                    <a:p>
                      <a:r>
                        <a:rPr lang="en-US" sz="1600" dirty="0"/>
                        <a:t>27</a:t>
                      </a:r>
                      <a:endParaRPr lang="en-US" sz="1600" b="1" dirty="0"/>
                    </a:p>
                  </a:txBody>
                  <a:tcPr>
                    <a:solidFill>
                      <a:schemeClr val="tx2">
                        <a:lumMod val="20000"/>
                        <a:lumOff val="80000"/>
                      </a:schemeClr>
                    </a:solidFill>
                  </a:tcPr>
                </a:tc>
                <a:extLst>
                  <a:ext uri="{0D108BD9-81ED-4DB2-BD59-A6C34878D82A}">
                    <a16:rowId xmlns:a16="http://schemas.microsoft.com/office/drawing/2014/main" val="3930192619"/>
                  </a:ext>
                </a:extLst>
              </a:tr>
              <a:tr h="370840">
                <a:tc>
                  <a:txBody>
                    <a:bodyPr/>
                    <a:lstStyle/>
                    <a:p>
                      <a:r>
                        <a:rPr lang="en-US" sz="1600" dirty="0"/>
                        <a:t>28</a:t>
                      </a:r>
                    </a:p>
                    <a:p>
                      <a:endParaRPr lang="en-US" sz="1600" b="1" dirty="0"/>
                    </a:p>
                  </a:txBody>
                  <a:tcPr>
                    <a:solidFill>
                      <a:schemeClr val="tx2">
                        <a:lumMod val="20000"/>
                        <a:lumOff val="80000"/>
                      </a:schemeClr>
                    </a:solidFill>
                  </a:tcPr>
                </a:tc>
                <a:tc>
                  <a:txBody>
                    <a:bodyPr/>
                    <a:lstStyle/>
                    <a:p>
                      <a:r>
                        <a:rPr lang="en-US" sz="1600" dirty="0"/>
                        <a:t>29</a:t>
                      </a:r>
                      <a:endParaRPr lang="en-US" sz="1600" b="1" dirty="0"/>
                    </a:p>
                  </a:txBody>
                  <a:tcPr>
                    <a:solidFill>
                      <a:schemeClr val="accent2">
                        <a:lumMod val="20000"/>
                        <a:lumOff val="80000"/>
                      </a:schemeClr>
                    </a:solidFill>
                  </a:tcPr>
                </a:tc>
                <a:tc>
                  <a:txBody>
                    <a:bodyPr/>
                    <a:lstStyle/>
                    <a:p>
                      <a:r>
                        <a:rPr lang="en-US" sz="1600" dirty="0"/>
                        <a:t>30</a:t>
                      </a:r>
                      <a:endParaRPr lang="en-US" sz="1600" b="1" dirty="0"/>
                    </a:p>
                  </a:txBody>
                  <a:tcPr>
                    <a:solidFill>
                      <a:schemeClr val="tx2">
                        <a:lumMod val="20000"/>
                        <a:lumOff val="80000"/>
                      </a:schemeClr>
                    </a:solidFill>
                  </a:tcPr>
                </a:tc>
                <a:tc>
                  <a:txBody>
                    <a:bodyPr/>
                    <a:lstStyle/>
                    <a:p>
                      <a:endParaRPr lang="en-US" sz="1600" b="1" dirty="0"/>
                    </a:p>
                  </a:txBody>
                  <a:tcPr>
                    <a:solidFill>
                      <a:schemeClr val="tx2">
                        <a:lumMod val="20000"/>
                        <a:lumOff val="80000"/>
                      </a:schemeClr>
                    </a:solidFill>
                  </a:tcPr>
                </a:tc>
                <a:tc>
                  <a:txBody>
                    <a:bodyPr/>
                    <a:lstStyle/>
                    <a:p>
                      <a:endParaRPr lang="en-US" sz="1600" b="1" dirty="0"/>
                    </a:p>
                  </a:txBody>
                  <a:tcPr>
                    <a:solidFill>
                      <a:schemeClr val="tx2">
                        <a:lumMod val="20000"/>
                        <a:lumOff val="80000"/>
                      </a:schemeClr>
                    </a:solidFill>
                  </a:tcPr>
                </a:tc>
                <a:tc>
                  <a:txBody>
                    <a:bodyPr/>
                    <a:lstStyle/>
                    <a:p>
                      <a:endParaRPr lang="en-US" sz="1600" b="1" dirty="0"/>
                    </a:p>
                  </a:txBody>
                  <a:tcPr>
                    <a:solidFill>
                      <a:schemeClr val="tx2">
                        <a:lumMod val="20000"/>
                        <a:lumOff val="80000"/>
                      </a:schemeClr>
                    </a:solidFill>
                  </a:tcPr>
                </a:tc>
                <a:tc>
                  <a:txBody>
                    <a:bodyPr/>
                    <a:lstStyle/>
                    <a:p>
                      <a:endParaRPr lang="en-US" sz="1600" b="1" dirty="0"/>
                    </a:p>
                  </a:txBody>
                  <a:tcPr>
                    <a:solidFill>
                      <a:schemeClr val="tx2">
                        <a:lumMod val="20000"/>
                        <a:lumOff val="80000"/>
                      </a:schemeClr>
                    </a:solidFill>
                  </a:tcPr>
                </a:tc>
                <a:extLst>
                  <a:ext uri="{0D108BD9-81ED-4DB2-BD59-A6C34878D82A}">
                    <a16:rowId xmlns:a16="http://schemas.microsoft.com/office/drawing/2014/main" val="4185899426"/>
                  </a:ext>
                </a:extLst>
              </a:tr>
            </a:tbl>
          </a:graphicData>
        </a:graphic>
      </p:graphicFrame>
      <p:sp>
        <p:nvSpPr>
          <p:cNvPr id="3" name="Rectangle 2">
            <a:extLst>
              <a:ext uri="{FF2B5EF4-FFF2-40B4-BE49-F238E27FC236}">
                <a16:creationId xmlns:a16="http://schemas.microsoft.com/office/drawing/2014/main" id="{DAE5F1FC-DB55-45C6-96FA-FCD59D352F77}"/>
              </a:ext>
            </a:extLst>
          </p:cNvPr>
          <p:cNvSpPr/>
          <p:nvPr/>
        </p:nvSpPr>
        <p:spPr>
          <a:xfrm>
            <a:off x="1371600" y="6057900"/>
            <a:ext cx="762000" cy="5715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a:p>
            <a:pPr algn="ctr"/>
            <a:r>
              <a:rPr lang="en-US" b="1" dirty="0">
                <a:solidFill>
                  <a:srgbClr val="FF0000"/>
                </a:solidFill>
              </a:rPr>
              <a:t>DRR</a:t>
            </a:r>
          </a:p>
        </p:txBody>
      </p:sp>
    </p:spTree>
    <p:extLst>
      <p:ext uri="{BB962C8B-B14F-4D97-AF65-F5344CB8AC3E}">
        <p14:creationId xmlns:p14="http://schemas.microsoft.com/office/powerpoint/2010/main" val="1055766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1216774"/>
            <a:ext cx="8034655" cy="3390031"/>
          </a:xfrm>
          <a:prstGeom prst="rect">
            <a:avLst/>
          </a:prstGeom>
        </p:spPr>
        <p:txBody>
          <a:bodyPr vert="horz" wrap="square" lIns="0" tIns="100965" rIns="0" bIns="0" rtlCol="0">
            <a:spAutoFit/>
          </a:bodyPr>
          <a:lstStyle/>
          <a:p>
            <a:pPr marL="469900" indent="-457200">
              <a:lnSpc>
                <a:spcPct val="100000"/>
              </a:lnSpc>
              <a:spcBef>
                <a:spcPts val="795"/>
              </a:spcBef>
              <a:buFont typeface="Wingdings"/>
              <a:buChar char=""/>
              <a:tabLst>
                <a:tab pos="469265" algn="l"/>
                <a:tab pos="469900" algn="l"/>
              </a:tabLst>
            </a:pPr>
            <a:r>
              <a:rPr sz="2800" spc="-10" dirty="0">
                <a:latin typeface="Calibri"/>
                <a:cs typeface="Calibri"/>
              </a:rPr>
              <a:t>High</a:t>
            </a:r>
            <a:r>
              <a:rPr sz="2800" spc="5" dirty="0">
                <a:latin typeface="Calibri"/>
                <a:cs typeface="Calibri"/>
              </a:rPr>
              <a:t> </a:t>
            </a:r>
            <a:r>
              <a:rPr sz="2800" spc="-20" dirty="0">
                <a:latin typeface="Calibri"/>
                <a:cs typeface="Calibri"/>
              </a:rPr>
              <a:t>percentage</a:t>
            </a:r>
            <a:r>
              <a:rPr sz="2800" dirty="0">
                <a:latin typeface="Calibri"/>
                <a:cs typeface="Calibri"/>
              </a:rPr>
              <a:t> of </a:t>
            </a:r>
            <a:r>
              <a:rPr sz="2800" spc="-10" dirty="0">
                <a:latin typeface="Calibri"/>
                <a:cs typeface="Calibri"/>
              </a:rPr>
              <a:t>CWSs</a:t>
            </a:r>
            <a:r>
              <a:rPr sz="2800" spc="10" dirty="0">
                <a:latin typeface="Calibri"/>
                <a:cs typeface="Calibri"/>
              </a:rPr>
              <a:t> </a:t>
            </a:r>
            <a:r>
              <a:rPr sz="2800" spc="-10" dirty="0">
                <a:latin typeface="Calibri"/>
                <a:cs typeface="Calibri"/>
              </a:rPr>
              <a:t>met</a:t>
            </a:r>
            <a:r>
              <a:rPr sz="2800" spc="-5" dirty="0">
                <a:latin typeface="Calibri"/>
                <a:cs typeface="Calibri"/>
              </a:rPr>
              <a:t> DRR</a:t>
            </a:r>
            <a:r>
              <a:rPr sz="2800" spc="25" dirty="0">
                <a:latin typeface="Calibri"/>
                <a:cs typeface="Calibri"/>
              </a:rPr>
              <a:t> </a:t>
            </a:r>
            <a:r>
              <a:rPr sz="2800" spc="15" dirty="0">
                <a:latin typeface="Calibri"/>
                <a:cs typeface="Calibri"/>
              </a:rPr>
              <a:t>TT</a:t>
            </a:r>
            <a:r>
              <a:rPr sz="2800" dirty="0">
                <a:latin typeface="Calibri"/>
                <a:cs typeface="Calibri"/>
              </a:rPr>
              <a:t> </a:t>
            </a:r>
            <a:r>
              <a:rPr sz="2800" spc="-5" dirty="0">
                <a:latin typeface="Calibri"/>
                <a:cs typeface="Calibri"/>
              </a:rPr>
              <a:t>=</a:t>
            </a:r>
            <a:r>
              <a:rPr sz="2800" spc="5" dirty="0">
                <a:latin typeface="Calibri"/>
                <a:cs typeface="Calibri"/>
              </a:rPr>
              <a:t> </a:t>
            </a:r>
            <a:r>
              <a:rPr sz="2800" spc="-5" dirty="0">
                <a:latin typeface="Calibri"/>
                <a:cs typeface="Calibri"/>
              </a:rPr>
              <a:t>99.7%</a:t>
            </a:r>
            <a:endParaRPr sz="2800" dirty="0">
              <a:latin typeface="Calibri"/>
              <a:cs typeface="Calibri"/>
            </a:endParaRPr>
          </a:p>
          <a:p>
            <a:pPr marL="870585" lvl="1" indent="-457834">
              <a:lnSpc>
                <a:spcPct val="100000"/>
              </a:lnSpc>
              <a:spcBef>
                <a:spcPts val="605"/>
              </a:spcBef>
              <a:buFont typeface="Wingdings"/>
              <a:buChar char=""/>
              <a:tabLst>
                <a:tab pos="870585" algn="l"/>
                <a:tab pos="871219" algn="l"/>
              </a:tabLst>
            </a:pPr>
            <a:r>
              <a:rPr sz="2400" spc="-15" dirty="0">
                <a:latin typeface="Calibri"/>
                <a:cs typeface="Calibri"/>
              </a:rPr>
              <a:t>Improved</a:t>
            </a:r>
            <a:r>
              <a:rPr sz="2400" spc="-5" dirty="0">
                <a:latin typeface="Calibri"/>
                <a:cs typeface="Calibri"/>
              </a:rPr>
              <a:t> </a:t>
            </a:r>
            <a:r>
              <a:rPr sz="2400" spc="-15" dirty="0">
                <a:latin typeface="Calibri"/>
                <a:cs typeface="Calibri"/>
              </a:rPr>
              <a:t>water</a:t>
            </a:r>
            <a:r>
              <a:rPr sz="2400" spc="-10" dirty="0">
                <a:latin typeface="Calibri"/>
                <a:cs typeface="Calibri"/>
              </a:rPr>
              <a:t> </a:t>
            </a:r>
            <a:r>
              <a:rPr sz="2400" spc="-5" dirty="0">
                <a:latin typeface="Calibri"/>
                <a:cs typeface="Calibri"/>
              </a:rPr>
              <a:t>quality</a:t>
            </a:r>
            <a:r>
              <a:rPr sz="2400" spc="-20" dirty="0">
                <a:latin typeface="Calibri"/>
                <a:cs typeface="Calibri"/>
              </a:rPr>
              <a:t> </a:t>
            </a:r>
            <a:r>
              <a:rPr sz="2400" dirty="0">
                <a:latin typeface="Calibri"/>
                <a:cs typeface="Calibri"/>
              </a:rPr>
              <a:t>and </a:t>
            </a:r>
            <a:r>
              <a:rPr sz="2400" spc="-5" dirty="0">
                <a:latin typeface="Calibri"/>
                <a:cs typeface="Calibri"/>
              </a:rPr>
              <a:t>public</a:t>
            </a:r>
            <a:r>
              <a:rPr sz="2400" spc="-10" dirty="0">
                <a:latin typeface="Calibri"/>
                <a:cs typeface="Calibri"/>
              </a:rPr>
              <a:t> </a:t>
            </a:r>
            <a:r>
              <a:rPr sz="2400" spc="-5" dirty="0">
                <a:latin typeface="Calibri"/>
                <a:cs typeface="Calibri"/>
              </a:rPr>
              <a:t>health </a:t>
            </a:r>
            <a:r>
              <a:rPr sz="2400" spc="-10" dirty="0">
                <a:latin typeface="Calibri"/>
                <a:cs typeface="Calibri"/>
              </a:rPr>
              <a:t>protection</a:t>
            </a:r>
            <a:endParaRPr sz="2400" dirty="0">
              <a:latin typeface="Calibri"/>
              <a:cs typeface="Calibri"/>
            </a:endParaRPr>
          </a:p>
          <a:p>
            <a:pPr marL="469900" marR="751840" indent="-457200">
              <a:lnSpc>
                <a:spcPct val="100000"/>
              </a:lnSpc>
              <a:spcBef>
                <a:spcPts val="645"/>
              </a:spcBef>
              <a:buFont typeface="Wingdings"/>
              <a:buChar char=""/>
              <a:tabLst>
                <a:tab pos="469265" algn="l"/>
                <a:tab pos="469900" algn="l"/>
              </a:tabLst>
            </a:pPr>
            <a:r>
              <a:rPr lang="en-US" sz="2800" u="sng" spc="-10" dirty="0">
                <a:uFill>
                  <a:solidFill>
                    <a:srgbClr val="000000"/>
                  </a:solidFill>
                </a:uFill>
                <a:latin typeface="Calibri"/>
                <a:cs typeface="Calibri"/>
              </a:rPr>
              <a:t>D</a:t>
            </a:r>
            <a:r>
              <a:rPr sz="2800" u="sng" spc="-10" dirty="0">
                <a:uFill>
                  <a:solidFill>
                    <a:srgbClr val="000000"/>
                  </a:solidFill>
                </a:uFill>
                <a:latin typeface="Calibri"/>
                <a:cs typeface="Calibri"/>
              </a:rPr>
              <a:t>id</a:t>
            </a:r>
            <a:r>
              <a:rPr sz="2800" u="sng" spc="15" dirty="0">
                <a:uFill>
                  <a:solidFill>
                    <a:srgbClr val="000000"/>
                  </a:solidFill>
                </a:uFill>
                <a:latin typeface="Calibri"/>
                <a:cs typeface="Calibri"/>
              </a:rPr>
              <a:t> </a:t>
            </a:r>
            <a:r>
              <a:rPr sz="2800" u="sng" spc="-5" dirty="0">
                <a:uFill>
                  <a:solidFill>
                    <a:srgbClr val="000000"/>
                  </a:solidFill>
                </a:uFill>
                <a:latin typeface="Calibri"/>
                <a:cs typeface="Calibri"/>
              </a:rPr>
              <a:t>not</a:t>
            </a:r>
            <a:r>
              <a:rPr sz="2800" spc="10" dirty="0">
                <a:latin typeface="Calibri"/>
                <a:cs typeface="Calibri"/>
              </a:rPr>
              <a:t> </a:t>
            </a:r>
            <a:r>
              <a:rPr sz="2800" spc="-10" dirty="0">
                <a:latin typeface="Calibri"/>
                <a:cs typeface="Calibri"/>
              </a:rPr>
              <a:t>result</a:t>
            </a:r>
            <a:r>
              <a:rPr sz="2800" spc="15" dirty="0">
                <a:latin typeface="Calibri"/>
                <a:cs typeface="Calibri"/>
              </a:rPr>
              <a:t> </a:t>
            </a:r>
            <a:r>
              <a:rPr sz="2800" spc="-5" dirty="0">
                <a:latin typeface="Calibri"/>
                <a:cs typeface="Calibri"/>
              </a:rPr>
              <a:t>in an</a:t>
            </a:r>
            <a:r>
              <a:rPr sz="2800" spc="10" dirty="0">
                <a:latin typeface="Calibri"/>
                <a:cs typeface="Calibri"/>
              </a:rPr>
              <a:t> </a:t>
            </a:r>
            <a:r>
              <a:rPr sz="2800" spc="-10" dirty="0">
                <a:latin typeface="Calibri"/>
                <a:cs typeface="Calibri"/>
              </a:rPr>
              <a:t>increase</a:t>
            </a:r>
            <a:r>
              <a:rPr sz="2800" spc="-5" dirty="0">
                <a:latin typeface="Calibri"/>
                <a:cs typeface="Calibri"/>
              </a:rPr>
              <a:t> in</a:t>
            </a:r>
            <a:r>
              <a:rPr sz="2800" dirty="0">
                <a:latin typeface="Calibri"/>
                <a:cs typeface="Calibri"/>
              </a:rPr>
              <a:t> </a:t>
            </a:r>
            <a:r>
              <a:rPr sz="2800" spc="-5" dirty="0">
                <a:latin typeface="Calibri"/>
                <a:cs typeface="Calibri"/>
              </a:rPr>
              <a:t>DBPR</a:t>
            </a:r>
            <a:r>
              <a:rPr sz="2800" spc="30" dirty="0">
                <a:latin typeface="Calibri"/>
                <a:cs typeface="Calibri"/>
              </a:rPr>
              <a:t> </a:t>
            </a:r>
            <a:r>
              <a:rPr sz="2800" spc="-5" dirty="0">
                <a:latin typeface="Calibri"/>
                <a:cs typeface="Calibri"/>
              </a:rPr>
              <a:t>MCL</a:t>
            </a:r>
            <a:r>
              <a:rPr sz="2800" spc="15" dirty="0">
                <a:latin typeface="Calibri"/>
                <a:cs typeface="Calibri"/>
              </a:rPr>
              <a:t> </a:t>
            </a:r>
            <a:r>
              <a:rPr sz="2800" spc="-10" dirty="0">
                <a:latin typeface="Calibri"/>
                <a:cs typeface="Calibri"/>
              </a:rPr>
              <a:t>violations</a:t>
            </a:r>
            <a:endParaRPr sz="2800" dirty="0">
              <a:latin typeface="Calibri"/>
              <a:cs typeface="Calibri"/>
            </a:endParaRPr>
          </a:p>
          <a:p>
            <a:pPr marL="469900" marR="5080" indent="-457200">
              <a:spcBef>
                <a:spcPts val="675"/>
              </a:spcBef>
              <a:buFont typeface="Wingdings"/>
              <a:buChar char=""/>
              <a:tabLst>
                <a:tab pos="469265" algn="l"/>
                <a:tab pos="469900" algn="l"/>
              </a:tabLst>
            </a:pPr>
            <a:r>
              <a:rPr lang="en-US" sz="2800" u="sng" spc="-15" dirty="0">
                <a:cs typeface="Calibri"/>
              </a:rPr>
              <a:t>Did</a:t>
            </a:r>
            <a:r>
              <a:rPr lang="en-US" sz="2800" spc="-15" dirty="0">
                <a:cs typeface="Calibri"/>
              </a:rPr>
              <a:t> result in fewer RTCR MCL violations</a:t>
            </a:r>
            <a:endParaRPr lang="en-US" sz="2800" dirty="0">
              <a:cs typeface="Calibri"/>
            </a:endParaRPr>
          </a:p>
          <a:p>
            <a:pPr marL="469900" marR="5080" indent="-457200">
              <a:lnSpc>
                <a:spcPct val="100000"/>
              </a:lnSpc>
              <a:spcBef>
                <a:spcPts val="675"/>
              </a:spcBef>
              <a:buFont typeface="Wingdings"/>
              <a:buChar char=""/>
              <a:tabLst>
                <a:tab pos="469265" algn="l"/>
                <a:tab pos="469900" algn="l"/>
              </a:tabLst>
            </a:pPr>
            <a:r>
              <a:rPr sz="2800" u="sng" spc="-10" dirty="0">
                <a:latin typeface="Calibri"/>
                <a:cs typeface="Calibri"/>
              </a:rPr>
              <a:t>D</a:t>
            </a:r>
            <a:r>
              <a:rPr sz="2800" u="sng" spc="-10" dirty="0">
                <a:uFill>
                  <a:solidFill>
                    <a:srgbClr val="000000"/>
                  </a:solidFill>
                </a:uFill>
                <a:latin typeface="Calibri"/>
                <a:cs typeface="Calibri"/>
              </a:rPr>
              <a:t>id</a:t>
            </a:r>
            <a:r>
              <a:rPr sz="2800" u="sng" spc="20" dirty="0">
                <a:uFill>
                  <a:solidFill>
                    <a:srgbClr val="000000"/>
                  </a:solidFill>
                </a:uFill>
                <a:latin typeface="Calibri"/>
                <a:cs typeface="Calibri"/>
              </a:rPr>
              <a:t> </a:t>
            </a:r>
            <a:r>
              <a:rPr sz="2800" u="sng" spc="-10" dirty="0">
                <a:uFill>
                  <a:solidFill>
                    <a:srgbClr val="000000"/>
                  </a:solidFill>
                </a:uFill>
                <a:latin typeface="Calibri"/>
                <a:cs typeface="Calibri"/>
              </a:rPr>
              <a:t>not</a:t>
            </a:r>
            <a:r>
              <a:rPr sz="2800" spc="15" dirty="0">
                <a:latin typeface="Calibri"/>
                <a:cs typeface="Calibri"/>
              </a:rPr>
              <a:t> </a:t>
            </a:r>
            <a:r>
              <a:rPr sz="2800" spc="-15" dirty="0">
                <a:latin typeface="Calibri"/>
                <a:cs typeface="Calibri"/>
              </a:rPr>
              <a:t>result</a:t>
            </a:r>
            <a:r>
              <a:rPr sz="2800" spc="25" dirty="0">
                <a:latin typeface="Calibri"/>
                <a:cs typeface="Calibri"/>
              </a:rPr>
              <a:t> </a:t>
            </a:r>
            <a:r>
              <a:rPr sz="2800" spc="-5" dirty="0">
                <a:latin typeface="Calibri"/>
                <a:cs typeface="Calibri"/>
              </a:rPr>
              <a:t>in</a:t>
            </a:r>
            <a:r>
              <a:rPr sz="2800" dirty="0">
                <a:latin typeface="Calibri"/>
                <a:cs typeface="Calibri"/>
              </a:rPr>
              <a:t> </a:t>
            </a:r>
            <a:r>
              <a:rPr sz="2800" spc="-5" dirty="0">
                <a:latin typeface="Calibri"/>
                <a:cs typeface="Calibri"/>
              </a:rPr>
              <a:t>a</a:t>
            </a:r>
            <a:r>
              <a:rPr sz="2800" dirty="0">
                <a:latin typeface="Calibri"/>
                <a:cs typeface="Calibri"/>
              </a:rPr>
              <a:t> </a:t>
            </a:r>
            <a:r>
              <a:rPr sz="2800" spc="-15" dirty="0">
                <a:latin typeface="Calibri"/>
                <a:cs typeface="Calibri"/>
              </a:rPr>
              <a:t>substantial</a:t>
            </a:r>
            <a:r>
              <a:rPr sz="2800" spc="40" dirty="0">
                <a:latin typeface="Calibri"/>
                <a:cs typeface="Calibri"/>
              </a:rPr>
              <a:t> </a:t>
            </a:r>
            <a:r>
              <a:rPr sz="2800" spc="-10" dirty="0">
                <a:latin typeface="Calibri"/>
                <a:cs typeface="Calibri"/>
              </a:rPr>
              <a:t>increase</a:t>
            </a:r>
            <a:r>
              <a:rPr sz="2800" dirty="0">
                <a:latin typeface="Calibri"/>
                <a:cs typeface="Calibri"/>
              </a:rPr>
              <a:t> </a:t>
            </a:r>
            <a:r>
              <a:rPr sz="2800" spc="-5" dirty="0">
                <a:latin typeface="Calibri"/>
                <a:cs typeface="Calibri"/>
              </a:rPr>
              <a:t>in</a:t>
            </a:r>
            <a:r>
              <a:rPr sz="2800" spc="15" dirty="0">
                <a:latin typeface="Calibri"/>
                <a:cs typeface="Calibri"/>
              </a:rPr>
              <a:t> </a:t>
            </a:r>
            <a:r>
              <a:rPr sz="2800" spc="-10" dirty="0">
                <a:latin typeface="Calibri"/>
                <a:cs typeface="Calibri"/>
              </a:rPr>
              <a:t>permit </a:t>
            </a:r>
            <a:r>
              <a:rPr sz="2800" spc="-620" dirty="0">
                <a:latin typeface="Calibri"/>
                <a:cs typeface="Calibri"/>
              </a:rPr>
              <a:t> </a:t>
            </a:r>
            <a:r>
              <a:rPr sz="2800" spc="-10" dirty="0">
                <a:latin typeface="Calibri"/>
                <a:cs typeface="Calibri"/>
              </a:rPr>
              <a:t>applications</a:t>
            </a:r>
            <a:r>
              <a:rPr sz="2800" spc="25" dirty="0">
                <a:latin typeface="Calibri"/>
                <a:cs typeface="Calibri"/>
              </a:rPr>
              <a:t> </a:t>
            </a:r>
            <a:r>
              <a:rPr sz="2800" spc="-5" dirty="0">
                <a:latin typeface="Calibri"/>
                <a:cs typeface="Calibri"/>
              </a:rPr>
              <a:t>or </a:t>
            </a:r>
            <a:r>
              <a:rPr sz="2800" spc="-15" dirty="0">
                <a:latin typeface="Calibri"/>
                <a:cs typeface="Calibri"/>
              </a:rPr>
              <a:t>infrastructure</a:t>
            </a:r>
            <a:r>
              <a:rPr sz="2800" spc="50" dirty="0">
                <a:latin typeface="Calibri"/>
                <a:cs typeface="Calibri"/>
              </a:rPr>
              <a:t> </a:t>
            </a:r>
            <a:r>
              <a:rPr sz="2800" spc="-15" dirty="0">
                <a:latin typeface="Calibri"/>
                <a:cs typeface="Calibri"/>
              </a:rPr>
              <a:t>costs</a:t>
            </a:r>
            <a:endParaRPr lang="en-US" sz="2800" spc="-15" dirty="0">
              <a:latin typeface="Calibri"/>
              <a:cs typeface="Calibri"/>
            </a:endParaRPr>
          </a:p>
        </p:txBody>
      </p:sp>
      <p:pic>
        <p:nvPicPr>
          <p:cNvPr id="3" name="object 3"/>
          <p:cNvPicPr/>
          <p:nvPr/>
        </p:nvPicPr>
        <p:blipFill>
          <a:blip r:embed="rId2" cstate="print"/>
          <a:stretch>
            <a:fillRect/>
          </a:stretch>
        </p:blipFill>
        <p:spPr>
          <a:xfrm>
            <a:off x="289559" y="355091"/>
            <a:ext cx="8382000" cy="661415"/>
          </a:xfrm>
          <a:prstGeom prst="rect">
            <a:avLst/>
          </a:prstGeom>
        </p:spPr>
      </p:pic>
      <p:sp>
        <p:nvSpPr>
          <p:cNvPr id="4" name="object 4"/>
          <p:cNvSpPr txBox="1">
            <a:spLocks noGrp="1"/>
          </p:cNvSpPr>
          <p:nvPr>
            <p:ph type="title"/>
          </p:nvPr>
        </p:nvSpPr>
        <p:spPr>
          <a:xfrm>
            <a:off x="2350389" y="264033"/>
            <a:ext cx="4668520" cy="635000"/>
          </a:xfrm>
          <a:prstGeom prst="rect">
            <a:avLst/>
          </a:prstGeom>
        </p:spPr>
        <p:txBody>
          <a:bodyPr vert="horz" wrap="square" lIns="0" tIns="12065" rIns="0" bIns="0" rtlCol="0">
            <a:spAutoFit/>
          </a:bodyPr>
          <a:lstStyle/>
          <a:p>
            <a:pPr marL="12700">
              <a:lnSpc>
                <a:spcPct val="100000"/>
              </a:lnSpc>
              <a:spcBef>
                <a:spcPts val="95"/>
              </a:spcBef>
            </a:pPr>
            <a:r>
              <a:rPr sz="4000" spc="-20" dirty="0"/>
              <a:t>Early</a:t>
            </a:r>
            <a:r>
              <a:rPr sz="4000" spc="-10" dirty="0"/>
              <a:t> Findings/Impacts</a:t>
            </a:r>
            <a:endParaRPr sz="4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289559" y="355091"/>
            <a:ext cx="8382000" cy="661415"/>
          </a:xfrm>
          <a:prstGeom prst="rect">
            <a:avLst/>
          </a:prstGeom>
        </p:spPr>
      </p:pic>
      <p:sp>
        <p:nvSpPr>
          <p:cNvPr id="3" name="object 3"/>
          <p:cNvSpPr txBox="1">
            <a:spLocks noGrp="1"/>
          </p:cNvSpPr>
          <p:nvPr>
            <p:ph type="title"/>
          </p:nvPr>
        </p:nvSpPr>
        <p:spPr>
          <a:xfrm>
            <a:off x="2025776" y="264033"/>
            <a:ext cx="5315585" cy="635000"/>
          </a:xfrm>
          <a:prstGeom prst="rect">
            <a:avLst/>
          </a:prstGeom>
        </p:spPr>
        <p:txBody>
          <a:bodyPr vert="horz" wrap="square" lIns="0" tIns="12065" rIns="0" bIns="0" rtlCol="0">
            <a:spAutoFit/>
          </a:bodyPr>
          <a:lstStyle/>
          <a:p>
            <a:pPr marL="12700">
              <a:lnSpc>
                <a:spcPct val="100000"/>
              </a:lnSpc>
              <a:spcBef>
                <a:spcPts val="95"/>
              </a:spcBef>
            </a:pPr>
            <a:r>
              <a:rPr sz="4000" spc="-10" dirty="0"/>
              <a:t>DBPR</a:t>
            </a:r>
            <a:r>
              <a:rPr sz="4000" spc="-25" dirty="0"/>
              <a:t> </a:t>
            </a:r>
            <a:r>
              <a:rPr sz="4000" spc="-5" dirty="0"/>
              <a:t>&amp;</a:t>
            </a:r>
            <a:r>
              <a:rPr sz="4000" spc="-25" dirty="0"/>
              <a:t> </a:t>
            </a:r>
            <a:r>
              <a:rPr sz="4000" spc="-35" dirty="0"/>
              <a:t>RTCR</a:t>
            </a:r>
            <a:r>
              <a:rPr sz="4000" spc="-15" dirty="0"/>
              <a:t> </a:t>
            </a:r>
            <a:r>
              <a:rPr sz="4000" spc="-5" dirty="0"/>
              <a:t>Compliance</a:t>
            </a:r>
            <a:endParaRPr sz="4000"/>
          </a:p>
        </p:txBody>
      </p:sp>
      <p:sp>
        <p:nvSpPr>
          <p:cNvPr id="34" name="object 34"/>
          <p:cNvSpPr txBox="1"/>
          <p:nvPr/>
        </p:nvSpPr>
        <p:spPr>
          <a:xfrm>
            <a:off x="1602994" y="5613603"/>
            <a:ext cx="5657215" cy="536044"/>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libri"/>
                <a:cs typeface="Calibri"/>
              </a:rPr>
              <a:t>Notes:</a:t>
            </a:r>
            <a:endParaRPr sz="1800" dirty="0">
              <a:latin typeface="Calibri"/>
              <a:cs typeface="Calibri"/>
            </a:endParaRPr>
          </a:p>
          <a:p>
            <a:pPr marL="299085" indent="-287020">
              <a:lnSpc>
                <a:spcPct val="100000"/>
              </a:lnSpc>
              <a:spcBef>
                <a:spcPts val="20"/>
              </a:spcBef>
              <a:buFont typeface="Arial"/>
              <a:buChar char="•"/>
              <a:tabLst>
                <a:tab pos="299085" algn="l"/>
                <a:tab pos="299720" algn="l"/>
              </a:tabLst>
            </a:pPr>
            <a:r>
              <a:rPr sz="1600" spc="-10" dirty="0">
                <a:latin typeface="Calibri"/>
                <a:cs typeface="Calibri"/>
              </a:rPr>
              <a:t>DRR</a:t>
            </a:r>
            <a:r>
              <a:rPr sz="1600" spc="10" dirty="0">
                <a:latin typeface="Calibri"/>
                <a:cs typeface="Calibri"/>
              </a:rPr>
              <a:t> </a:t>
            </a:r>
            <a:r>
              <a:rPr sz="1600" spc="-5" dirty="0">
                <a:latin typeface="Calibri"/>
                <a:cs typeface="Calibri"/>
              </a:rPr>
              <a:t>distribution</a:t>
            </a:r>
            <a:r>
              <a:rPr sz="1600" spc="-30" dirty="0">
                <a:latin typeface="Calibri"/>
                <a:cs typeface="Calibri"/>
              </a:rPr>
              <a:t> </a:t>
            </a:r>
            <a:r>
              <a:rPr sz="1600" spc="-15" dirty="0">
                <a:latin typeface="Calibri"/>
                <a:cs typeface="Calibri"/>
              </a:rPr>
              <a:t>system </a:t>
            </a:r>
            <a:r>
              <a:rPr sz="1600" spc="-10" dirty="0">
                <a:latin typeface="Calibri"/>
                <a:cs typeface="Calibri"/>
              </a:rPr>
              <a:t>disinfectant</a:t>
            </a:r>
            <a:r>
              <a:rPr sz="1600" spc="-25" dirty="0">
                <a:latin typeface="Calibri"/>
                <a:cs typeface="Calibri"/>
              </a:rPr>
              <a:t> </a:t>
            </a:r>
            <a:r>
              <a:rPr sz="1600" spc="-5" dirty="0">
                <a:latin typeface="Calibri"/>
                <a:cs typeface="Calibri"/>
              </a:rPr>
              <a:t>residual</a:t>
            </a:r>
            <a:r>
              <a:rPr sz="1600" dirty="0">
                <a:latin typeface="Calibri"/>
                <a:cs typeface="Calibri"/>
              </a:rPr>
              <a:t> </a:t>
            </a:r>
            <a:r>
              <a:rPr sz="1600" spc="-15" dirty="0">
                <a:latin typeface="Calibri"/>
                <a:cs typeface="Calibri"/>
              </a:rPr>
              <a:t>effective</a:t>
            </a:r>
            <a:r>
              <a:rPr sz="1600" dirty="0">
                <a:latin typeface="Calibri"/>
                <a:cs typeface="Calibri"/>
              </a:rPr>
              <a:t> </a:t>
            </a:r>
            <a:r>
              <a:rPr sz="1600" spc="-10" dirty="0">
                <a:latin typeface="Calibri"/>
                <a:cs typeface="Calibri"/>
              </a:rPr>
              <a:t>4/29/2019</a:t>
            </a:r>
            <a:endParaRPr sz="1600" dirty="0">
              <a:latin typeface="Calibri"/>
              <a:cs typeface="Calibri"/>
            </a:endParaRPr>
          </a:p>
        </p:txBody>
      </p:sp>
      <p:pic>
        <p:nvPicPr>
          <p:cNvPr id="38" name="Picture 37">
            <a:extLst>
              <a:ext uri="{FF2B5EF4-FFF2-40B4-BE49-F238E27FC236}">
                <a16:creationId xmlns:a16="http://schemas.microsoft.com/office/drawing/2014/main" id="{A2680C4D-612E-49AA-A434-E2B425FDD383}"/>
              </a:ext>
            </a:extLst>
          </p:cNvPr>
          <p:cNvPicPr>
            <a:picLocks noChangeAspect="1"/>
          </p:cNvPicPr>
          <p:nvPr/>
        </p:nvPicPr>
        <p:blipFill>
          <a:blip r:embed="rId3"/>
          <a:stretch>
            <a:fillRect/>
          </a:stretch>
        </p:blipFill>
        <p:spPr>
          <a:xfrm>
            <a:off x="876301" y="1104487"/>
            <a:ext cx="7391398" cy="4442703"/>
          </a:xfrm>
          <a:prstGeom prst="rect">
            <a:avLst/>
          </a:prstGeom>
        </p:spPr>
      </p:pic>
      <p:grpSp>
        <p:nvGrpSpPr>
          <p:cNvPr id="35" name="object 35"/>
          <p:cNvGrpSpPr/>
          <p:nvPr/>
        </p:nvGrpSpPr>
        <p:grpSpPr>
          <a:xfrm>
            <a:off x="5396458" y="4921770"/>
            <a:ext cx="209862" cy="204866"/>
            <a:chOff x="4940808" y="5448300"/>
            <a:chExt cx="102235" cy="358140"/>
          </a:xfrm>
        </p:grpSpPr>
        <p:sp>
          <p:nvSpPr>
            <p:cNvPr id="36" name="object 36"/>
            <p:cNvSpPr/>
            <p:nvPr/>
          </p:nvSpPr>
          <p:spPr>
            <a:xfrm>
              <a:off x="4953762" y="5461253"/>
              <a:ext cx="76200" cy="332740"/>
            </a:xfrm>
            <a:custGeom>
              <a:avLst/>
              <a:gdLst/>
              <a:ahLst/>
              <a:cxnLst/>
              <a:rect l="l" t="t" r="r" b="b"/>
              <a:pathLst>
                <a:path w="76200" h="332739">
                  <a:moveTo>
                    <a:pt x="38100" y="0"/>
                  </a:moveTo>
                  <a:lnTo>
                    <a:pt x="0" y="38100"/>
                  </a:lnTo>
                  <a:lnTo>
                    <a:pt x="19050" y="38100"/>
                  </a:lnTo>
                  <a:lnTo>
                    <a:pt x="19050" y="332232"/>
                  </a:lnTo>
                  <a:lnTo>
                    <a:pt x="57150" y="332232"/>
                  </a:lnTo>
                  <a:lnTo>
                    <a:pt x="57150" y="38100"/>
                  </a:lnTo>
                  <a:lnTo>
                    <a:pt x="76200" y="38100"/>
                  </a:lnTo>
                  <a:lnTo>
                    <a:pt x="38100" y="0"/>
                  </a:lnTo>
                  <a:close/>
                </a:path>
              </a:pathLst>
            </a:custGeom>
            <a:solidFill>
              <a:srgbClr val="4F81BC"/>
            </a:solidFill>
          </p:spPr>
          <p:txBody>
            <a:bodyPr wrap="square" lIns="0" tIns="0" rIns="0" bIns="0" rtlCol="0"/>
            <a:lstStyle/>
            <a:p>
              <a:endParaRPr/>
            </a:p>
          </p:txBody>
        </p:sp>
        <p:sp>
          <p:nvSpPr>
            <p:cNvPr id="37" name="object 37"/>
            <p:cNvSpPr/>
            <p:nvPr/>
          </p:nvSpPr>
          <p:spPr>
            <a:xfrm>
              <a:off x="4953762" y="5461253"/>
              <a:ext cx="76200" cy="332740"/>
            </a:xfrm>
            <a:custGeom>
              <a:avLst/>
              <a:gdLst/>
              <a:ahLst/>
              <a:cxnLst/>
              <a:rect l="l" t="t" r="r" b="b"/>
              <a:pathLst>
                <a:path w="76200" h="332739">
                  <a:moveTo>
                    <a:pt x="76200" y="38100"/>
                  </a:moveTo>
                  <a:lnTo>
                    <a:pt x="38100" y="0"/>
                  </a:lnTo>
                  <a:lnTo>
                    <a:pt x="0" y="38100"/>
                  </a:lnTo>
                  <a:lnTo>
                    <a:pt x="19050" y="38100"/>
                  </a:lnTo>
                  <a:lnTo>
                    <a:pt x="19050" y="332232"/>
                  </a:lnTo>
                  <a:lnTo>
                    <a:pt x="57150" y="332232"/>
                  </a:lnTo>
                  <a:lnTo>
                    <a:pt x="57150" y="38100"/>
                  </a:lnTo>
                  <a:lnTo>
                    <a:pt x="76200" y="38100"/>
                  </a:lnTo>
                  <a:close/>
                </a:path>
              </a:pathLst>
            </a:custGeom>
            <a:ln w="25908">
              <a:solidFill>
                <a:srgbClr val="4F81BC"/>
              </a:solidFill>
            </a:ln>
          </p:spPr>
          <p:txBody>
            <a:bodyPr wrap="square" lIns="0" tIns="0" rIns="0" bIns="0" rtlCol="0"/>
            <a:lstStyle/>
            <a:p>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dirty="0"/>
              <a:t>Background: Distribution Disinfectant Residual</a:t>
            </a:r>
          </a:p>
        </p:txBody>
      </p:sp>
      <p:sp>
        <p:nvSpPr>
          <p:cNvPr id="4" name="Slide Number Placeholder 3"/>
          <p:cNvSpPr>
            <a:spLocks noGrp="1"/>
          </p:cNvSpPr>
          <p:nvPr>
            <p:ph type="sldNum" sz="quarter" idx="12"/>
          </p:nvPr>
        </p:nvSpPr>
        <p:spPr/>
        <p:txBody>
          <a:bodyPr/>
          <a:lstStyle/>
          <a:p>
            <a:pPr>
              <a:defRPr/>
            </a:pPr>
            <a:fld id="{12CC008D-4B26-4501-B953-C7C8F9979BE0}" type="slidenum">
              <a:rPr lang="en-US" smtClean="0">
                <a:solidFill>
                  <a:prstClr val="black">
                    <a:tint val="75000"/>
                  </a:prstClr>
                </a:solidFill>
              </a:rPr>
              <a:pPr>
                <a:defRPr/>
              </a:pPr>
              <a:t>2</a:t>
            </a:fld>
            <a:endParaRPr lang="en-US">
              <a:solidFill>
                <a:prstClr val="black">
                  <a:tint val="75000"/>
                </a:prstClr>
              </a:solidFill>
            </a:endParaRPr>
          </a:p>
        </p:txBody>
      </p:sp>
      <p:sp>
        <p:nvSpPr>
          <p:cNvPr id="2" name="Rectangle 1">
            <a:extLst>
              <a:ext uri="{FF2B5EF4-FFF2-40B4-BE49-F238E27FC236}">
                <a16:creationId xmlns:a16="http://schemas.microsoft.com/office/drawing/2014/main" id="{BD5C387F-F9B6-4176-A7CB-5977E081A642}"/>
              </a:ext>
            </a:extLst>
          </p:cNvPr>
          <p:cNvSpPr/>
          <p:nvPr/>
        </p:nvSpPr>
        <p:spPr>
          <a:xfrm>
            <a:off x="457200" y="1183579"/>
            <a:ext cx="8229600" cy="1748812"/>
          </a:xfrm>
          <a:prstGeom prst="rect">
            <a:avLst/>
          </a:prstGeom>
        </p:spPr>
        <p:txBody>
          <a:bodyPr wrap="square">
            <a:spAutoFit/>
          </a:bodyPr>
          <a:lstStyle/>
          <a:p>
            <a:pPr>
              <a:lnSpc>
                <a:spcPct val="115000"/>
              </a:lnSpc>
              <a:spcAft>
                <a:spcPts val="1000"/>
              </a:spcAft>
            </a:pPr>
            <a:r>
              <a:rPr lang="en-US" sz="3200" b="1" dirty="0">
                <a:ea typeface="Times New Roman" panose="02020603050405020304" pitchFamily="18" charset="0"/>
                <a:cs typeface="Times New Roman" panose="02020603050405020304" pitchFamily="18" charset="0"/>
              </a:rPr>
              <a:t>Prior to April 29, 2019:</a:t>
            </a:r>
          </a:p>
          <a:p>
            <a:pPr marL="285750" indent="-285750">
              <a:lnSpc>
                <a:spcPct val="115000"/>
              </a:lnSpc>
              <a:spcAft>
                <a:spcPts val="1000"/>
              </a:spcAft>
              <a:buFont typeface="Arial" panose="020B0604020202020204" pitchFamily="34" charset="0"/>
              <a:buChar char="•"/>
            </a:pPr>
            <a:r>
              <a:rPr lang="en-US" sz="2800" dirty="0">
                <a:ea typeface="Times New Roman" panose="02020603050405020304" pitchFamily="18" charset="0"/>
                <a:cs typeface="Times New Roman" panose="02020603050405020304" pitchFamily="18" charset="0"/>
              </a:rPr>
              <a:t>Minimum required distribution residual level was 0.02 mg/L </a:t>
            </a:r>
          </a:p>
        </p:txBody>
      </p:sp>
      <p:sp>
        <p:nvSpPr>
          <p:cNvPr id="5" name="Cylinder 4">
            <a:extLst>
              <a:ext uri="{FF2B5EF4-FFF2-40B4-BE49-F238E27FC236}">
                <a16:creationId xmlns:a16="http://schemas.microsoft.com/office/drawing/2014/main" id="{33206922-5E64-4676-845C-25FE6D11A2E7}"/>
              </a:ext>
            </a:extLst>
          </p:cNvPr>
          <p:cNvSpPr/>
          <p:nvPr/>
        </p:nvSpPr>
        <p:spPr>
          <a:xfrm rot="16654334" flipH="1">
            <a:off x="4411131" y="2163386"/>
            <a:ext cx="59070" cy="6746847"/>
          </a:xfrm>
          <a:prstGeom prst="can">
            <a:avLst/>
          </a:prstGeom>
          <a:solidFill>
            <a:schemeClr val="tx2">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ectangle 5">
            <a:extLst>
              <a:ext uri="{FF2B5EF4-FFF2-40B4-BE49-F238E27FC236}">
                <a16:creationId xmlns:a16="http://schemas.microsoft.com/office/drawing/2014/main" id="{E5FD8570-A2E3-4EBA-8131-ECFE638BED7E}"/>
              </a:ext>
            </a:extLst>
          </p:cNvPr>
          <p:cNvSpPr/>
          <p:nvPr/>
        </p:nvSpPr>
        <p:spPr>
          <a:xfrm>
            <a:off x="500471" y="4860947"/>
            <a:ext cx="609600" cy="280918"/>
          </a:xfrm>
          <a:prstGeom prst="rect">
            <a:avLst/>
          </a:prstGeom>
          <a:solidFill>
            <a:schemeClr val="tx2">
              <a:lumMod val="40000"/>
              <a:lumOff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cxnSp>
        <p:nvCxnSpPr>
          <p:cNvPr id="7" name="Straight Connector 6">
            <a:extLst>
              <a:ext uri="{FF2B5EF4-FFF2-40B4-BE49-F238E27FC236}">
                <a16:creationId xmlns:a16="http://schemas.microsoft.com/office/drawing/2014/main" id="{46732057-2722-4DC6-A98A-C6A6545AAFA4}"/>
              </a:ext>
            </a:extLst>
          </p:cNvPr>
          <p:cNvCxnSpPr>
            <a:cxnSpLocks/>
          </p:cNvCxnSpPr>
          <p:nvPr/>
        </p:nvCxnSpPr>
        <p:spPr>
          <a:xfrm rot="20025198" flipH="1">
            <a:off x="1740144" y="5353181"/>
            <a:ext cx="725339" cy="89372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E980B31-7986-4BFA-BD53-F0F332D68CD6}"/>
              </a:ext>
            </a:extLst>
          </p:cNvPr>
          <p:cNvCxnSpPr>
            <a:cxnSpLocks/>
          </p:cNvCxnSpPr>
          <p:nvPr/>
        </p:nvCxnSpPr>
        <p:spPr>
          <a:xfrm rot="20025198" flipH="1">
            <a:off x="3435569" y="4842943"/>
            <a:ext cx="380710" cy="5271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29AE264-3B13-47B2-AF28-E834776E7915}"/>
              </a:ext>
            </a:extLst>
          </p:cNvPr>
          <p:cNvCxnSpPr>
            <a:cxnSpLocks/>
          </p:cNvCxnSpPr>
          <p:nvPr/>
        </p:nvCxnSpPr>
        <p:spPr>
          <a:xfrm>
            <a:off x="3132760" y="5376439"/>
            <a:ext cx="2211038" cy="155647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DEC805F-ABBD-411D-A561-8CFC195F81A7}"/>
              </a:ext>
            </a:extLst>
          </p:cNvPr>
          <p:cNvCxnSpPr>
            <a:cxnSpLocks/>
          </p:cNvCxnSpPr>
          <p:nvPr/>
        </p:nvCxnSpPr>
        <p:spPr>
          <a:xfrm rot="20025198" flipH="1" flipV="1">
            <a:off x="1707963" y="5960195"/>
            <a:ext cx="296029" cy="20225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46B29E3-7DA1-47F5-A47E-55FB96ABAA2C}"/>
              </a:ext>
            </a:extLst>
          </p:cNvPr>
          <p:cNvCxnSpPr>
            <a:cxnSpLocks/>
          </p:cNvCxnSpPr>
          <p:nvPr/>
        </p:nvCxnSpPr>
        <p:spPr>
          <a:xfrm rot="20025198" flipH="1" flipV="1">
            <a:off x="1602429" y="6210980"/>
            <a:ext cx="345074" cy="23541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91A01C7-B3A6-4CD9-8806-3384958A5F69}"/>
              </a:ext>
            </a:extLst>
          </p:cNvPr>
          <p:cNvCxnSpPr>
            <a:cxnSpLocks/>
          </p:cNvCxnSpPr>
          <p:nvPr/>
        </p:nvCxnSpPr>
        <p:spPr>
          <a:xfrm rot="20025198" flipV="1">
            <a:off x="2102382" y="6342459"/>
            <a:ext cx="1" cy="553574"/>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2519747-F82A-42A7-8B7E-FE854BF7C109}"/>
              </a:ext>
            </a:extLst>
          </p:cNvPr>
          <p:cNvCxnSpPr>
            <a:cxnSpLocks/>
          </p:cNvCxnSpPr>
          <p:nvPr/>
        </p:nvCxnSpPr>
        <p:spPr>
          <a:xfrm rot="20025198" flipH="1" flipV="1">
            <a:off x="1817462" y="6904483"/>
            <a:ext cx="421252" cy="47377"/>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77AA17A-DCF3-4BB6-829F-F212EC4009A4}"/>
              </a:ext>
            </a:extLst>
          </p:cNvPr>
          <p:cNvCxnSpPr>
            <a:cxnSpLocks/>
          </p:cNvCxnSpPr>
          <p:nvPr/>
        </p:nvCxnSpPr>
        <p:spPr>
          <a:xfrm rot="20025198" flipH="1" flipV="1">
            <a:off x="1659355" y="6414929"/>
            <a:ext cx="35387" cy="62405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C3421D0-8F9D-4957-8C1C-E021F14E5243}"/>
              </a:ext>
            </a:extLst>
          </p:cNvPr>
          <p:cNvCxnSpPr>
            <a:cxnSpLocks/>
          </p:cNvCxnSpPr>
          <p:nvPr/>
        </p:nvCxnSpPr>
        <p:spPr>
          <a:xfrm rot="20025198" flipV="1">
            <a:off x="1364469" y="5814040"/>
            <a:ext cx="586451" cy="53784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B58B797-5B0F-4F68-BB3D-4524999EB339}"/>
              </a:ext>
            </a:extLst>
          </p:cNvPr>
          <p:cNvCxnSpPr>
            <a:cxnSpLocks/>
          </p:cNvCxnSpPr>
          <p:nvPr/>
        </p:nvCxnSpPr>
        <p:spPr>
          <a:xfrm rot="20025198" flipH="1" flipV="1">
            <a:off x="1823518" y="5637813"/>
            <a:ext cx="250146" cy="18295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26A5924-7403-4CA8-88F8-3C5CD300AC52}"/>
              </a:ext>
            </a:extLst>
          </p:cNvPr>
          <p:cNvCxnSpPr>
            <a:cxnSpLocks/>
          </p:cNvCxnSpPr>
          <p:nvPr/>
        </p:nvCxnSpPr>
        <p:spPr>
          <a:xfrm rot="20025198" flipH="1">
            <a:off x="1906149" y="6687332"/>
            <a:ext cx="213838" cy="811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FBEC0A2-E819-4181-A7B4-5620C50CE0F9}"/>
              </a:ext>
            </a:extLst>
          </p:cNvPr>
          <p:cNvCxnSpPr>
            <a:cxnSpLocks/>
          </p:cNvCxnSpPr>
          <p:nvPr/>
        </p:nvCxnSpPr>
        <p:spPr>
          <a:xfrm rot="20025198" flipH="1" flipV="1">
            <a:off x="2076396" y="6057452"/>
            <a:ext cx="177665" cy="14008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CE672FA-446C-419E-9F0A-6734C0DA993B}"/>
              </a:ext>
            </a:extLst>
          </p:cNvPr>
          <p:cNvCxnSpPr>
            <a:cxnSpLocks/>
          </p:cNvCxnSpPr>
          <p:nvPr/>
        </p:nvCxnSpPr>
        <p:spPr>
          <a:xfrm rot="20025198" flipH="1" flipV="1">
            <a:off x="3908933" y="4221307"/>
            <a:ext cx="566034" cy="42127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4ACDF42-BA56-4B58-97C6-9143A4297A27}"/>
              </a:ext>
            </a:extLst>
          </p:cNvPr>
          <p:cNvCxnSpPr>
            <a:cxnSpLocks/>
          </p:cNvCxnSpPr>
          <p:nvPr/>
        </p:nvCxnSpPr>
        <p:spPr>
          <a:xfrm rot="20025198" flipH="1" flipV="1">
            <a:off x="3800448" y="4479006"/>
            <a:ext cx="588380" cy="43484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40A2828C-540A-4DAA-9185-3295077E965F}"/>
              </a:ext>
            </a:extLst>
          </p:cNvPr>
          <p:cNvCxnSpPr>
            <a:cxnSpLocks/>
          </p:cNvCxnSpPr>
          <p:nvPr/>
        </p:nvCxnSpPr>
        <p:spPr>
          <a:xfrm rot="20025198" flipV="1">
            <a:off x="3530929" y="4146145"/>
            <a:ext cx="586451" cy="53784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B3D5317-ADE8-4734-9888-02FA4A369236}"/>
              </a:ext>
            </a:extLst>
          </p:cNvPr>
          <p:cNvCxnSpPr>
            <a:cxnSpLocks/>
          </p:cNvCxnSpPr>
          <p:nvPr/>
        </p:nvCxnSpPr>
        <p:spPr>
          <a:xfrm rot="20025198" flipH="1" flipV="1">
            <a:off x="4026821" y="3888650"/>
            <a:ext cx="561893" cy="422247"/>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B0D8793-BC66-4ED9-B9A4-F845503F446C}"/>
              </a:ext>
            </a:extLst>
          </p:cNvPr>
          <p:cNvCxnSpPr>
            <a:cxnSpLocks/>
          </p:cNvCxnSpPr>
          <p:nvPr/>
        </p:nvCxnSpPr>
        <p:spPr>
          <a:xfrm rot="20025198" flipV="1">
            <a:off x="4957713" y="5082053"/>
            <a:ext cx="352342" cy="476644"/>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9AC1DB4-7460-4F7F-BF8D-22CD59DA36E7}"/>
              </a:ext>
            </a:extLst>
          </p:cNvPr>
          <p:cNvCxnSpPr>
            <a:cxnSpLocks/>
          </p:cNvCxnSpPr>
          <p:nvPr/>
        </p:nvCxnSpPr>
        <p:spPr>
          <a:xfrm rot="20025198" flipH="1" flipV="1">
            <a:off x="3308327" y="6022464"/>
            <a:ext cx="360839" cy="61740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C291E41-A3A6-4E8E-B0CD-D78952B2FCE8}"/>
              </a:ext>
            </a:extLst>
          </p:cNvPr>
          <p:cNvCxnSpPr>
            <a:cxnSpLocks/>
          </p:cNvCxnSpPr>
          <p:nvPr/>
        </p:nvCxnSpPr>
        <p:spPr>
          <a:xfrm rot="20025198" flipH="1" flipV="1">
            <a:off x="4957261" y="5186165"/>
            <a:ext cx="345074" cy="23541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02A9F19-C115-4A46-B653-F2D6FCF76ABF}"/>
              </a:ext>
            </a:extLst>
          </p:cNvPr>
          <p:cNvCxnSpPr>
            <a:cxnSpLocks/>
          </p:cNvCxnSpPr>
          <p:nvPr/>
        </p:nvCxnSpPr>
        <p:spPr>
          <a:xfrm rot="20025198" flipV="1">
            <a:off x="3510159" y="6031314"/>
            <a:ext cx="488235" cy="27461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C0BE1BB-BF50-4730-B61E-472B8805DC83}"/>
              </a:ext>
            </a:extLst>
          </p:cNvPr>
          <p:cNvCxnSpPr>
            <a:cxnSpLocks/>
          </p:cNvCxnSpPr>
          <p:nvPr/>
        </p:nvCxnSpPr>
        <p:spPr>
          <a:xfrm rot="20025198" flipV="1">
            <a:off x="3118062" y="5793359"/>
            <a:ext cx="509051" cy="24987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D2E1B968-7786-4DC0-86D5-D578D35FAA8C}"/>
              </a:ext>
            </a:extLst>
          </p:cNvPr>
          <p:cNvCxnSpPr>
            <a:cxnSpLocks/>
          </p:cNvCxnSpPr>
          <p:nvPr/>
        </p:nvCxnSpPr>
        <p:spPr>
          <a:xfrm rot="20025198" flipV="1">
            <a:off x="3680815" y="6141875"/>
            <a:ext cx="499962" cy="296444"/>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7908DBAE-43F3-4DC2-A1C5-E32F5AA07FEA}"/>
              </a:ext>
            </a:extLst>
          </p:cNvPr>
          <p:cNvCxnSpPr>
            <a:cxnSpLocks/>
          </p:cNvCxnSpPr>
          <p:nvPr/>
        </p:nvCxnSpPr>
        <p:spPr>
          <a:xfrm rot="20025198" flipV="1">
            <a:off x="4221084" y="4246702"/>
            <a:ext cx="599554" cy="625164"/>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8F1FE00-40F0-4374-B9BF-0016C1BD0B80}"/>
              </a:ext>
            </a:extLst>
          </p:cNvPr>
          <p:cNvCxnSpPr>
            <a:cxnSpLocks/>
          </p:cNvCxnSpPr>
          <p:nvPr/>
        </p:nvCxnSpPr>
        <p:spPr>
          <a:xfrm rot="20025198" flipV="1">
            <a:off x="3326922" y="5920860"/>
            <a:ext cx="488235" cy="27461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502DF700-956D-406F-B885-EA12A0A5244C}"/>
              </a:ext>
            </a:extLst>
          </p:cNvPr>
          <p:cNvCxnSpPr>
            <a:cxnSpLocks/>
          </p:cNvCxnSpPr>
          <p:nvPr/>
        </p:nvCxnSpPr>
        <p:spPr>
          <a:xfrm rot="20025198" flipH="1" flipV="1">
            <a:off x="3722920" y="4683055"/>
            <a:ext cx="599893" cy="44473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2" name="Isosceles Triangle 31">
            <a:extLst>
              <a:ext uri="{FF2B5EF4-FFF2-40B4-BE49-F238E27FC236}">
                <a16:creationId xmlns:a16="http://schemas.microsoft.com/office/drawing/2014/main" id="{47EA7916-219A-42F0-93C4-1AB4F1D767CE}"/>
              </a:ext>
            </a:extLst>
          </p:cNvPr>
          <p:cNvSpPr/>
          <p:nvPr/>
        </p:nvSpPr>
        <p:spPr>
          <a:xfrm>
            <a:off x="480866" y="4678031"/>
            <a:ext cx="628494" cy="206014"/>
          </a:xfrm>
          <a:prstGeom prst="triangle">
            <a:avLst/>
          </a:prstGeom>
          <a:pattFill prst="weave">
            <a:fgClr>
              <a:schemeClr val="tx1"/>
            </a:fgClr>
            <a:bgClr>
              <a:schemeClr val="bg1">
                <a:lumMod val="75000"/>
              </a:schemeClr>
            </a:bgClr>
          </a:patt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3" name="TextBox 32">
            <a:extLst>
              <a:ext uri="{FF2B5EF4-FFF2-40B4-BE49-F238E27FC236}">
                <a16:creationId xmlns:a16="http://schemas.microsoft.com/office/drawing/2014/main" id="{7CCEC703-4EAD-4E48-93E9-EF3A2B6F3A2E}"/>
              </a:ext>
            </a:extLst>
          </p:cNvPr>
          <p:cNvSpPr txBox="1"/>
          <p:nvPr/>
        </p:nvSpPr>
        <p:spPr>
          <a:xfrm>
            <a:off x="388777" y="5129722"/>
            <a:ext cx="790601" cy="430887"/>
          </a:xfrm>
          <a:prstGeom prst="rect">
            <a:avLst/>
          </a:prstGeom>
          <a:noFill/>
        </p:spPr>
        <p:txBody>
          <a:bodyPr wrap="none" rtlCol="0">
            <a:spAutoFit/>
          </a:bodyPr>
          <a:lstStyle/>
          <a:p>
            <a:pPr algn="ctr"/>
            <a:r>
              <a:rPr lang="en-US" sz="1050" dirty="0"/>
              <a:t>Treatment</a:t>
            </a:r>
          </a:p>
          <a:p>
            <a:pPr algn="ctr"/>
            <a:r>
              <a:rPr lang="en-US" sz="1050" dirty="0"/>
              <a:t>Plant</a:t>
            </a:r>
          </a:p>
        </p:txBody>
      </p:sp>
      <p:sp>
        <p:nvSpPr>
          <p:cNvPr id="36" name="Oval 35">
            <a:extLst>
              <a:ext uri="{FF2B5EF4-FFF2-40B4-BE49-F238E27FC236}">
                <a16:creationId xmlns:a16="http://schemas.microsoft.com/office/drawing/2014/main" id="{A73F6E95-C7D6-4BBA-B0F3-903652B70423}"/>
              </a:ext>
            </a:extLst>
          </p:cNvPr>
          <p:cNvSpPr/>
          <p:nvPr/>
        </p:nvSpPr>
        <p:spPr>
          <a:xfrm>
            <a:off x="4518158" y="4068535"/>
            <a:ext cx="208104" cy="20390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677EB30E-01EC-4A04-B8F3-2E7AAC891890}"/>
              </a:ext>
            </a:extLst>
          </p:cNvPr>
          <p:cNvSpPr/>
          <p:nvPr/>
        </p:nvSpPr>
        <p:spPr>
          <a:xfrm>
            <a:off x="5251128" y="5237507"/>
            <a:ext cx="198674" cy="1728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FCCCD6A0-938D-48D5-A307-D77A07CE67C8}"/>
              </a:ext>
            </a:extLst>
          </p:cNvPr>
          <p:cNvSpPr/>
          <p:nvPr/>
        </p:nvSpPr>
        <p:spPr>
          <a:xfrm>
            <a:off x="1913373" y="6432680"/>
            <a:ext cx="217465" cy="1793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F2972D66-EEE8-48CC-9072-457C10D97B80}"/>
              </a:ext>
            </a:extLst>
          </p:cNvPr>
          <p:cNvSpPr/>
          <p:nvPr/>
        </p:nvSpPr>
        <p:spPr>
          <a:xfrm>
            <a:off x="0" y="3939206"/>
            <a:ext cx="8930640" cy="3103360"/>
          </a:xfrm>
          <a:prstGeom prst="rect">
            <a:avLst/>
          </a:prstGeom>
          <a:solidFill>
            <a:schemeClr val="bg1">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139856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Key Points</a:t>
            </a:r>
          </a:p>
        </p:txBody>
      </p:sp>
      <p:sp>
        <p:nvSpPr>
          <p:cNvPr id="4" name="Slide Number Placeholder 3"/>
          <p:cNvSpPr>
            <a:spLocks noGrp="1"/>
          </p:cNvSpPr>
          <p:nvPr>
            <p:ph type="sldNum" sz="quarter" idx="12"/>
          </p:nvPr>
        </p:nvSpPr>
        <p:spPr/>
        <p:txBody>
          <a:bodyPr/>
          <a:lstStyle/>
          <a:p>
            <a:pPr>
              <a:defRPr/>
            </a:pPr>
            <a:fld id="{20D0BC91-4744-474C-9824-BC8A6DAC4DED}" type="slidenum">
              <a:rPr lang="en-US" smtClean="0">
                <a:solidFill>
                  <a:prstClr val="black">
                    <a:tint val="75000"/>
                  </a:prstClr>
                </a:solidFill>
              </a:rPr>
              <a:pPr>
                <a:defRPr/>
              </a:pPr>
              <a:t>20</a:t>
            </a:fld>
            <a:endParaRPr lang="en-US">
              <a:solidFill>
                <a:prstClr val="black">
                  <a:tint val="75000"/>
                </a:prstClr>
              </a:solidFill>
            </a:endParaRPr>
          </a:p>
        </p:txBody>
      </p:sp>
      <p:sp>
        <p:nvSpPr>
          <p:cNvPr id="6" name="Content Placeholder 5">
            <a:extLst>
              <a:ext uri="{FF2B5EF4-FFF2-40B4-BE49-F238E27FC236}">
                <a16:creationId xmlns:a16="http://schemas.microsoft.com/office/drawing/2014/main" id="{F02386D8-6D48-4311-A3C0-D47BF7C11DB1}"/>
              </a:ext>
            </a:extLst>
          </p:cNvPr>
          <p:cNvSpPr>
            <a:spLocks noGrp="1"/>
          </p:cNvSpPr>
          <p:nvPr>
            <p:ph idx="1"/>
          </p:nvPr>
        </p:nvSpPr>
        <p:spPr>
          <a:xfrm>
            <a:off x="457200" y="1237786"/>
            <a:ext cx="8229600" cy="4516243"/>
          </a:xfrm>
        </p:spPr>
        <p:txBody>
          <a:bodyPr/>
          <a:lstStyle/>
          <a:p>
            <a:r>
              <a:rPr lang="en-US" dirty="0"/>
              <a:t>The minimum required distribution disinfection level is changed from 0.02 mg/L to 0.2 mg/L to be:</a:t>
            </a:r>
          </a:p>
          <a:p>
            <a:pPr lvl="1"/>
            <a:r>
              <a:rPr lang="en-US" dirty="0"/>
              <a:t>A truly detectable level</a:t>
            </a:r>
          </a:p>
          <a:p>
            <a:pPr lvl="1"/>
            <a:r>
              <a:rPr lang="en-US" dirty="0"/>
              <a:t>A residual that controls microbial pathogens</a:t>
            </a:r>
          </a:p>
        </p:txBody>
      </p:sp>
    </p:spTree>
    <p:custDataLst>
      <p:tags r:id="rId1"/>
    </p:custDataLst>
    <p:extLst>
      <p:ext uri="{BB962C8B-B14F-4D97-AF65-F5344CB8AC3E}">
        <p14:creationId xmlns:p14="http://schemas.microsoft.com/office/powerpoint/2010/main" val="1728975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dirty="0"/>
              <a:t>Background: Distribution Disinfectant Residual</a:t>
            </a:r>
          </a:p>
        </p:txBody>
      </p:sp>
      <p:sp>
        <p:nvSpPr>
          <p:cNvPr id="4" name="Slide Number Placeholder 3"/>
          <p:cNvSpPr>
            <a:spLocks noGrp="1"/>
          </p:cNvSpPr>
          <p:nvPr>
            <p:ph type="sldNum" sz="quarter" idx="12"/>
          </p:nvPr>
        </p:nvSpPr>
        <p:spPr/>
        <p:txBody>
          <a:bodyPr/>
          <a:lstStyle/>
          <a:p>
            <a:pPr>
              <a:defRPr/>
            </a:pPr>
            <a:fld id="{12CC008D-4B26-4501-B953-C7C8F9979BE0}" type="slidenum">
              <a:rPr lang="en-US" smtClean="0">
                <a:solidFill>
                  <a:prstClr val="black">
                    <a:tint val="75000"/>
                  </a:prstClr>
                </a:solidFill>
              </a:rPr>
              <a:pPr>
                <a:defRPr/>
              </a:pPr>
              <a:t>3</a:t>
            </a:fld>
            <a:endParaRPr lang="en-US">
              <a:solidFill>
                <a:prstClr val="black">
                  <a:tint val="75000"/>
                </a:prstClr>
              </a:solidFill>
            </a:endParaRPr>
          </a:p>
        </p:txBody>
      </p:sp>
      <p:sp>
        <p:nvSpPr>
          <p:cNvPr id="2" name="Rectangle 1">
            <a:extLst>
              <a:ext uri="{FF2B5EF4-FFF2-40B4-BE49-F238E27FC236}">
                <a16:creationId xmlns:a16="http://schemas.microsoft.com/office/drawing/2014/main" id="{BD5C387F-F9B6-4176-A7CB-5977E081A642}"/>
              </a:ext>
            </a:extLst>
          </p:cNvPr>
          <p:cNvSpPr/>
          <p:nvPr/>
        </p:nvSpPr>
        <p:spPr>
          <a:xfrm>
            <a:off x="457200" y="1183579"/>
            <a:ext cx="8229600" cy="3949799"/>
          </a:xfrm>
          <a:prstGeom prst="rect">
            <a:avLst/>
          </a:prstGeom>
        </p:spPr>
        <p:txBody>
          <a:bodyPr wrap="square">
            <a:spAutoFit/>
          </a:bodyPr>
          <a:lstStyle/>
          <a:p>
            <a:pPr>
              <a:spcBef>
                <a:spcPts val="768"/>
              </a:spcBef>
            </a:pPr>
            <a:r>
              <a:rPr lang="en-US" sz="3200" dirty="0"/>
              <a:t>PA was concerned that 0.02 mg/L was</a:t>
            </a:r>
            <a:r>
              <a:rPr lang="en-US" sz="3200" b="1" dirty="0"/>
              <a:t>:</a:t>
            </a:r>
          </a:p>
          <a:p>
            <a:pPr marL="457200" indent="-457200">
              <a:spcBef>
                <a:spcPts val="768"/>
              </a:spcBef>
              <a:buFont typeface="Arial" panose="020B0604020202020204" pitchFamily="34" charset="0"/>
              <a:buChar char="•"/>
            </a:pPr>
            <a:r>
              <a:rPr lang="en-US" sz="3200" b="1" dirty="0"/>
              <a:t>Not truly detectable</a:t>
            </a:r>
          </a:p>
          <a:p>
            <a:pPr marL="457200" indent="-457200">
              <a:spcBef>
                <a:spcPts val="768"/>
              </a:spcBef>
              <a:buFont typeface="Arial" panose="020B0604020202020204" pitchFamily="34" charset="0"/>
              <a:buChar char="•"/>
            </a:pPr>
            <a:r>
              <a:rPr lang="en-US" sz="3200" b="1" dirty="0"/>
              <a:t>Inadequate to control microbial pathogens</a:t>
            </a:r>
            <a:endParaRPr lang="en-US" sz="3200" dirty="0"/>
          </a:p>
          <a:p>
            <a:pPr>
              <a:spcBef>
                <a:spcPts val="768"/>
              </a:spcBef>
            </a:pPr>
            <a:endParaRPr lang="en-US" sz="3200" dirty="0"/>
          </a:p>
          <a:p>
            <a:pPr>
              <a:spcBef>
                <a:spcPts val="768"/>
              </a:spcBef>
            </a:pPr>
            <a:r>
              <a:rPr lang="en-US" sz="3200" dirty="0"/>
              <a:t>PA sought to establish a new distribution residual requirement that was both </a:t>
            </a:r>
            <a:r>
              <a:rPr lang="en-US" sz="3200" b="1" dirty="0"/>
              <a:t>truly detectable </a:t>
            </a:r>
            <a:r>
              <a:rPr lang="en-US" sz="3200" dirty="0"/>
              <a:t>and </a:t>
            </a:r>
            <a:r>
              <a:rPr lang="en-US" sz="3200" b="1" dirty="0"/>
              <a:t>controlled microbial pathogens</a:t>
            </a:r>
          </a:p>
        </p:txBody>
      </p:sp>
    </p:spTree>
    <p:custDataLst>
      <p:tags r:id="rId1"/>
    </p:custDataLst>
    <p:extLst>
      <p:ext uri="{BB962C8B-B14F-4D97-AF65-F5344CB8AC3E}">
        <p14:creationId xmlns:p14="http://schemas.microsoft.com/office/powerpoint/2010/main" val="2947932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dirty="0"/>
              <a:t>True Detectable Residual</a:t>
            </a:r>
          </a:p>
        </p:txBody>
      </p:sp>
      <p:sp>
        <p:nvSpPr>
          <p:cNvPr id="4" name="Slide Number Placeholder 3"/>
          <p:cNvSpPr>
            <a:spLocks noGrp="1"/>
          </p:cNvSpPr>
          <p:nvPr>
            <p:ph type="sldNum" sz="quarter" idx="12"/>
          </p:nvPr>
        </p:nvSpPr>
        <p:spPr/>
        <p:txBody>
          <a:bodyPr/>
          <a:lstStyle/>
          <a:p>
            <a:pPr>
              <a:defRPr/>
            </a:pPr>
            <a:fld id="{12CC008D-4B26-4501-B953-C7C8F9979BE0}" type="slidenum">
              <a:rPr lang="en-US" smtClean="0">
                <a:solidFill>
                  <a:prstClr val="black">
                    <a:tint val="75000"/>
                  </a:prstClr>
                </a:solidFill>
              </a:rPr>
              <a:pPr>
                <a:defRPr/>
              </a:pPr>
              <a:t>4</a:t>
            </a:fld>
            <a:endParaRPr lang="en-US">
              <a:solidFill>
                <a:prstClr val="black">
                  <a:tint val="75000"/>
                </a:prstClr>
              </a:solidFill>
            </a:endParaRPr>
          </a:p>
        </p:txBody>
      </p:sp>
      <p:sp>
        <p:nvSpPr>
          <p:cNvPr id="6" name="Rectangle 5">
            <a:extLst>
              <a:ext uri="{FF2B5EF4-FFF2-40B4-BE49-F238E27FC236}">
                <a16:creationId xmlns:a16="http://schemas.microsoft.com/office/drawing/2014/main" id="{DF476FE4-EFD2-48B6-9CC4-168803B1E5C0}"/>
              </a:ext>
            </a:extLst>
          </p:cNvPr>
          <p:cNvSpPr/>
          <p:nvPr/>
        </p:nvSpPr>
        <p:spPr>
          <a:xfrm>
            <a:off x="457200" y="1246909"/>
            <a:ext cx="8229600" cy="4726379"/>
          </a:xfrm>
          <a:prstGeom prst="rect">
            <a:avLst/>
          </a:prstGeom>
        </p:spPr>
        <p:txBody>
          <a:bodyPr wrap="square">
            <a:noAutofit/>
          </a:bodyPr>
          <a:lstStyle/>
          <a:p>
            <a:pPr marL="457200" indent="-457200">
              <a:spcBef>
                <a:spcPts val="768"/>
              </a:spcBef>
              <a:buFont typeface="Arial" panose="020B0604020202020204" pitchFamily="34" charset="0"/>
              <a:buChar char="•"/>
            </a:pPr>
            <a:r>
              <a:rPr lang="en-US" sz="3200" dirty="0"/>
              <a:t>DEP reviewed several studies to determine the true lower detection limit</a:t>
            </a:r>
          </a:p>
          <a:p>
            <a:pPr marL="914400" lvl="1" indent="-457200">
              <a:spcBef>
                <a:spcPts val="768"/>
              </a:spcBef>
              <a:buFont typeface="Arial" panose="020B0604020202020204" pitchFamily="34" charset="0"/>
              <a:buChar char="•"/>
            </a:pPr>
            <a:r>
              <a:rPr lang="en-US" sz="2800" dirty="0"/>
              <a:t>Example: Colorado Dept of Health and </a:t>
            </a:r>
            <a:r>
              <a:rPr lang="en-US" sz="2800" dirty="0" err="1"/>
              <a:t>Env</a:t>
            </a:r>
            <a:r>
              <a:rPr lang="en-US" sz="2800" dirty="0"/>
              <a:t>:</a:t>
            </a:r>
          </a:p>
          <a:p>
            <a:pPr marL="1371600" lvl="2" indent="-457200">
              <a:spcBef>
                <a:spcPts val="768"/>
              </a:spcBef>
              <a:buFont typeface="Arial" panose="020B0604020202020204" pitchFamily="34" charset="0"/>
              <a:buChar char="•"/>
            </a:pPr>
            <a:r>
              <a:rPr lang="en-US" sz="2800" dirty="0"/>
              <a:t>Analyzed data from 450 samples</a:t>
            </a:r>
          </a:p>
          <a:p>
            <a:pPr marL="1371600" lvl="2" indent="-457200">
              <a:spcBef>
                <a:spcPts val="768"/>
              </a:spcBef>
              <a:buFont typeface="Arial" panose="020B0604020202020204" pitchFamily="34" charset="0"/>
              <a:buChar char="•"/>
            </a:pPr>
            <a:r>
              <a:rPr lang="en-US" sz="2800" dirty="0"/>
              <a:t>Detection limit determined to be </a:t>
            </a:r>
            <a:r>
              <a:rPr lang="en-US" sz="2800" b="1" dirty="0"/>
              <a:t>0.09 mg/L</a:t>
            </a:r>
          </a:p>
          <a:p>
            <a:pPr marL="1371600" lvl="2" indent="-457200">
              <a:spcBef>
                <a:spcPts val="768"/>
              </a:spcBef>
              <a:buFont typeface="Arial" panose="020B0604020202020204" pitchFamily="34" charset="0"/>
              <a:buChar char="•"/>
            </a:pPr>
            <a:endParaRPr lang="en-US" sz="2800" b="1" dirty="0"/>
          </a:p>
          <a:p>
            <a:pPr>
              <a:spcBef>
                <a:spcPts val="768"/>
              </a:spcBef>
            </a:pPr>
            <a:endParaRPr lang="en-US" sz="2800" dirty="0"/>
          </a:p>
        </p:txBody>
      </p:sp>
    </p:spTree>
    <p:custDataLst>
      <p:tags r:id="rId1"/>
    </p:custDataLst>
    <p:extLst>
      <p:ext uri="{BB962C8B-B14F-4D97-AF65-F5344CB8AC3E}">
        <p14:creationId xmlns:p14="http://schemas.microsoft.com/office/powerpoint/2010/main" val="2198417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True Detectable Residual</a:t>
            </a:r>
          </a:p>
        </p:txBody>
      </p:sp>
      <p:sp>
        <p:nvSpPr>
          <p:cNvPr id="4" name="Slide Number Placeholder 3"/>
          <p:cNvSpPr>
            <a:spLocks noGrp="1"/>
          </p:cNvSpPr>
          <p:nvPr>
            <p:ph type="sldNum" sz="quarter" idx="12"/>
          </p:nvPr>
        </p:nvSpPr>
        <p:spPr/>
        <p:txBody>
          <a:bodyPr/>
          <a:lstStyle/>
          <a:p>
            <a:pPr>
              <a:defRPr/>
            </a:pPr>
            <a:fld id="{12CC008D-4B26-4501-B953-C7C8F9979BE0}" type="slidenum">
              <a:rPr lang="en-US" smtClean="0">
                <a:solidFill>
                  <a:prstClr val="black">
                    <a:tint val="75000"/>
                  </a:prstClr>
                </a:solidFill>
              </a:rPr>
              <a:pPr>
                <a:defRPr/>
              </a:pPr>
              <a:t>5</a:t>
            </a:fld>
            <a:endParaRPr lang="en-US">
              <a:solidFill>
                <a:prstClr val="black">
                  <a:tint val="75000"/>
                </a:prstClr>
              </a:solidFill>
            </a:endParaRPr>
          </a:p>
        </p:txBody>
      </p:sp>
      <p:sp>
        <p:nvSpPr>
          <p:cNvPr id="6" name="Rectangle 5">
            <a:extLst>
              <a:ext uri="{FF2B5EF4-FFF2-40B4-BE49-F238E27FC236}">
                <a16:creationId xmlns:a16="http://schemas.microsoft.com/office/drawing/2014/main" id="{DF476FE4-EFD2-48B6-9CC4-168803B1E5C0}"/>
              </a:ext>
            </a:extLst>
          </p:cNvPr>
          <p:cNvSpPr/>
          <p:nvPr/>
        </p:nvSpPr>
        <p:spPr>
          <a:xfrm>
            <a:off x="457200" y="1246909"/>
            <a:ext cx="8229600" cy="4726379"/>
          </a:xfrm>
          <a:prstGeom prst="rect">
            <a:avLst/>
          </a:prstGeom>
        </p:spPr>
        <p:txBody>
          <a:bodyPr wrap="square">
            <a:noAutofit/>
          </a:bodyPr>
          <a:lstStyle/>
          <a:p>
            <a:pPr marL="457200" indent="-457200">
              <a:spcBef>
                <a:spcPts val="768"/>
              </a:spcBef>
              <a:buFont typeface="Arial" panose="020B0604020202020204" pitchFamily="34" charset="0"/>
              <a:buChar char="•"/>
            </a:pPr>
            <a:r>
              <a:rPr lang="en-US" sz="2800" dirty="0"/>
              <a:t>EPA established a practical quantitation limit of </a:t>
            </a:r>
            <a:r>
              <a:rPr lang="en-US" sz="2800" b="1" dirty="0"/>
              <a:t>0.1 mg/L </a:t>
            </a:r>
            <a:r>
              <a:rPr lang="en-US" sz="2800" dirty="0"/>
              <a:t>for the approval of free chlorine residual methods (lowest quantifiable limit)</a:t>
            </a:r>
          </a:p>
          <a:p>
            <a:pPr marL="457200" indent="-457200">
              <a:spcBef>
                <a:spcPts val="768"/>
              </a:spcBef>
              <a:buFont typeface="Arial" panose="020B0604020202020204" pitchFamily="34" charset="0"/>
              <a:buChar char="•"/>
            </a:pPr>
            <a:r>
              <a:rPr lang="en-US" sz="2800" dirty="0"/>
              <a:t>Also, all chlorine residual test methods are subject to interference from iron, manganese, and DBPs</a:t>
            </a:r>
          </a:p>
          <a:p>
            <a:pPr marL="457200" indent="-457200">
              <a:spcBef>
                <a:spcPts val="768"/>
              </a:spcBef>
              <a:buFont typeface="Arial" panose="020B0604020202020204" pitchFamily="34" charset="0"/>
              <a:buChar char="•"/>
            </a:pPr>
            <a:endParaRPr lang="en-US" sz="2800" dirty="0"/>
          </a:p>
          <a:p>
            <a:pPr>
              <a:spcBef>
                <a:spcPts val="768"/>
              </a:spcBef>
            </a:pPr>
            <a:endParaRPr lang="en-US" sz="2800" dirty="0"/>
          </a:p>
        </p:txBody>
      </p:sp>
    </p:spTree>
    <p:custDataLst>
      <p:tags r:id="rId1"/>
    </p:custDataLst>
    <p:extLst>
      <p:ext uri="{BB962C8B-B14F-4D97-AF65-F5344CB8AC3E}">
        <p14:creationId xmlns:p14="http://schemas.microsoft.com/office/powerpoint/2010/main" val="4011047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True Detectable Residual</a:t>
            </a:r>
          </a:p>
        </p:txBody>
      </p:sp>
      <p:sp>
        <p:nvSpPr>
          <p:cNvPr id="4" name="Slide Number Placeholder 3"/>
          <p:cNvSpPr>
            <a:spLocks noGrp="1"/>
          </p:cNvSpPr>
          <p:nvPr>
            <p:ph type="sldNum" sz="quarter" idx="12"/>
          </p:nvPr>
        </p:nvSpPr>
        <p:spPr/>
        <p:txBody>
          <a:bodyPr/>
          <a:lstStyle/>
          <a:p>
            <a:pPr>
              <a:defRPr/>
            </a:pPr>
            <a:fld id="{12CC008D-4B26-4501-B953-C7C8F9979BE0}" type="slidenum">
              <a:rPr lang="en-US" smtClean="0">
                <a:solidFill>
                  <a:prstClr val="black">
                    <a:tint val="75000"/>
                  </a:prstClr>
                </a:solidFill>
              </a:rPr>
              <a:pPr>
                <a:defRPr/>
              </a:pPr>
              <a:t>6</a:t>
            </a:fld>
            <a:endParaRPr lang="en-US">
              <a:solidFill>
                <a:prstClr val="black">
                  <a:tint val="75000"/>
                </a:prstClr>
              </a:solidFill>
            </a:endParaRPr>
          </a:p>
        </p:txBody>
      </p:sp>
      <p:sp>
        <p:nvSpPr>
          <p:cNvPr id="6" name="Rectangle 5">
            <a:extLst>
              <a:ext uri="{FF2B5EF4-FFF2-40B4-BE49-F238E27FC236}">
                <a16:creationId xmlns:a16="http://schemas.microsoft.com/office/drawing/2014/main" id="{DF476FE4-EFD2-48B6-9CC4-168803B1E5C0}"/>
              </a:ext>
            </a:extLst>
          </p:cNvPr>
          <p:cNvSpPr/>
          <p:nvPr/>
        </p:nvSpPr>
        <p:spPr>
          <a:xfrm>
            <a:off x="457200" y="1246909"/>
            <a:ext cx="8229600" cy="4726379"/>
          </a:xfrm>
          <a:prstGeom prst="rect">
            <a:avLst/>
          </a:prstGeom>
        </p:spPr>
        <p:txBody>
          <a:bodyPr wrap="square">
            <a:noAutofit/>
          </a:bodyPr>
          <a:lstStyle/>
          <a:p>
            <a:pPr>
              <a:spcBef>
                <a:spcPts val="768"/>
              </a:spcBef>
            </a:pPr>
            <a:r>
              <a:rPr lang="en-US" sz="3200" i="1" dirty="0"/>
              <a:t>What is a true detectable residual?</a:t>
            </a:r>
          </a:p>
          <a:p>
            <a:pPr marL="457200" indent="-457200">
              <a:spcBef>
                <a:spcPts val="768"/>
              </a:spcBef>
              <a:buFont typeface="Arial" panose="020B0604020202020204" pitchFamily="34" charset="0"/>
              <a:buChar char="•"/>
            </a:pPr>
            <a:r>
              <a:rPr lang="en-US" sz="2800" dirty="0"/>
              <a:t>Learned that 0.02 mg/L was not a true detectable residual.</a:t>
            </a:r>
          </a:p>
          <a:p>
            <a:pPr marL="457200" indent="-457200">
              <a:spcBef>
                <a:spcPts val="768"/>
              </a:spcBef>
              <a:buFont typeface="Arial" panose="020B0604020202020204" pitchFamily="34" charset="0"/>
              <a:buChar char="•"/>
            </a:pPr>
            <a:r>
              <a:rPr lang="en-US" sz="2800" dirty="0"/>
              <a:t>Analyzers cannot accurately read that low</a:t>
            </a:r>
          </a:p>
          <a:p>
            <a:pPr marL="457200" indent="-457200">
              <a:spcBef>
                <a:spcPts val="768"/>
              </a:spcBef>
              <a:buFont typeface="Arial" panose="020B0604020202020204" pitchFamily="34" charset="0"/>
              <a:buChar char="•"/>
            </a:pPr>
            <a:r>
              <a:rPr lang="en-US" sz="2800" dirty="0"/>
              <a:t>Based on all this information, a true detectable residual is likely somewhere between </a:t>
            </a:r>
            <a:r>
              <a:rPr lang="en-US" sz="2800" b="1" dirty="0"/>
              <a:t>0.1 and 0.2 mg/L</a:t>
            </a:r>
          </a:p>
          <a:p>
            <a:pPr marL="457200" indent="-457200">
              <a:spcBef>
                <a:spcPts val="768"/>
              </a:spcBef>
              <a:buFont typeface="Arial" panose="020B0604020202020204" pitchFamily="34" charset="0"/>
              <a:buChar char="•"/>
            </a:pPr>
            <a:endParaRPr lang="en-US" sz="2800" b="1" dirty="0"/>
          </a:p>
          <a:p>
            <a:pPr marL="457200" indent="-457200">
              <a:spcBef>
                <a:spcPts val="768"/>
              </a:spcBef>
              <a:buFont typeface="Arial" panose="020B0604020202020204" pitchFamily="34" charset="0"/>
              <a:buChar char="•"/>
            </a:pPr>
            <a:endParaRPr lang="en-US" sz="2800" dirty="0"/>
          </a:p>
          <a:p>
            <a:pPr>
              <a:spcBef>
                <a:spcPts val="768"/>
              </a:spcBef>
            </a:pPr>
            <a:endParaRPr lang="en-US" sz="2800" dirty="0"/>
          </a:p>
        </p:txBody>
      </p:sp>
    </p:spTree>
    <p:custDataLst>
      <p:tags r:id="rId1"/>
    </p:custDataLst>
    <p:extLst>
      <p:ext uri="{BB962C8B-B14F-4D97-AF65-F5344CB8AC3E}">
        <p14:creationId xmlns:p14="http://schemas.microsoft.com/office/powerpoint/2010/main" val="2733727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Microbial Control</a:t>
            </a:r>
          </a:p>
        </p:txBody>
      </p:sp>
      <p:sp>
        <p:nvSpPr>
          <p:cNvPr id="4" name="Slide Number Placeholder 3"/>
          <p:cNvSpPr>
            <a:spLocks noGrp="1"/>
          </p:cNvSpPr>
          <p:nvPr>
            <p:ph type="sldNum" sz="quarter" idx="12"/>
          </p:nvPr>
        </p:nvSpPr>
        <p:spPr/>
        <p:txBody>
          <a:bodyPr/>
          <a:lstStyle/>
          <a:p>
            <a:pPr>
              <a:defRPr/>
            </a:pPr>
            <a:fld id="{12CC008D-4B26-4501-B953-C7C8F9979BE0}" type="slidenum">
              <a:rPr lang="en-US" smtClean="0">
                <a:solidFill>
                  <a:prstClr val="black">
                    <a:tint val="75000"/>
                  </a:prstClr>
                </a:solidFill>
              </a:rPr>
              <a:pPr>
                <a:defRPr/>
              </a:pPr>
              <a:t>7</a:t>
            </a:fld>
            <a:endParaRPr lang="en-US" dirty="0">
              <a:solidFill>
                <a:prstClr val="black">
                  <a:tint val="75000"/>
                </a:prstClr>
              </a:solidFill>
            </a:endParaRPr>
          </a:p>
        </p:txBody>
      </p:sp>
      <p:sp>
        <p:nvSpPr>
          <p:cNvPr id="6" name="Rectangle 5">
            <a:extLst>
              <a:ext uri="{FF2B5EF4-FFF2-40B4-BE49-F238E27FC236}">
                <a16:creationId xmlns:a16="http://schemas.microsoft.com/office/drawing/2014/main" id="{DF476FE4-EFD2-48B6-9CC4-168803B1E5C0}"/>
              </a:ext>
            </a:extLst>
          </p:cNvPr>
          <p:cNvSpPr/>
          <p:nvPr/>
        </p:nvSpPr>
        <p:spPr>
          <a:xfrm>
            <a:off x="570016" y="1246910"/>
            <a:ext cx="8116784" cy="4180114"/>
          </a:xfrm>
          <a:prstGeom prst="rect">
            <a:avLst/>
          </a:prstGeom>
        </p:spPr>
        <p:txBody>
          <a:bodyPr wrap="square">
            <a:noAutofit/>
          </a:bodyPr>
          <a:lstStyle/>
          <a:p>
            <a:pPr>
              <a:spcBef>
                <a:spcPts val="768"/>
              </a:spcBef>
              <a:spcAft>
                <a:spcPts val="600"/>
              </a:spcAft>
            </a:pPr>
            <a:endParaRPr lang="en-US" sz="3200" dirty="0"/>
          </a:p>
          <a:p>
            <a:pPr>
              <a:spcBef>
                <a:spcPts val="768"/>
              </a:spcBef>
              <a:spcAft>
                <a:spcPts val="600"/>
              </a:spcAft>
            </a:pPr>
            <a:endParaRPr lang="en-US" sz="3200" dirty="0"/>
          </a:p>
          <a:p>
            <a:pPr>
              <a:spcBef>
                <a:spcPts val="768"/>
              </a:spcBef>
              <a:spcAft>
                <a:spcPts val="600"/>
              </a:spcAft>
            </a:pPr>
            <a:r>
              <a:rPr lang="en-US" sz="3200" dirty="0"/>
              <a:t>DEP’s next step: Establish a residual that </a:t>
            </a:r>
            <a:r>
              <a:rPr lang="en-US" sz="3200" i="1" dirty="0"/>
              <a:t>controls microbial pathogens</a:t>
            </a:r>
          </a:p>
          <a:p>
            <a:pPr marL="457200" indent="-457200">
              <a:spcBef>
                <a:spcPts val="768"/>
              </a:spcBef>
              <a:buFont typeface="Arial" panose="020B0604020202020204" pitchFamily="34" charset="0"/>
              <a:buChar char="•"/>
            </a:pPr>
            <a:endParaRPr lang="en-US" sz="2800" dirty="0"/>
          </a:p>
          <a:p>
            <a:pPr marL="457200" indent="-457200">
              <a:spcBef>
                <a:spcPts val="768"/>
              </a:spcBef>
              <a:buFont typeface="Arial" panose="020B0604020202020204" pitchFamily="34" charset="0"/>
              <a:buChar char="•"/>
            </a:pPr>
            <a:endParaRPr lang="en-US" sz="2800" dirty="0"/>
          </a:p>
          <a:p>
            <a:pPr>
              <a:spcBef>
                <a:spcPts val="768"/>
              </a:spcBef>
            </a:pPr>
            <a:endParaRPr lang="en-US" sz="2800" dirty="0"/>
          </a:p>
        </p:txBody>
      </p:sp>
    </p:spTree>
    <p:custDataLst>
      <p:tags r:id="rId1"/>
    </p:custDataLst>
    <p:extLst>
      <p:ext uri="{BB962C8B-B14F-4D97-AF65-F5344CB8AC3E}">
        <p14:creationId xmlns:p14="http://schemas.microsoft.com/office/powerpoint/2010/main" val="3767701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Still a Problem…</a:t>
            </a:r>
          </a:p>
        </p:txBody>
      </p:sp>
      <p:sp>
        <p:nvSpPr>
          <p:cNvPr id="4" name="Slide Number Placeholder 3"/>
          <p:cNvSpPr>
            <a:spLocks noGrp="1"/>
          </p:cNvSpPr>
          <p:nvPr>
            <p:ph type="sldNum" sz="quarter" idx="12"/>
          </p:nvPr>
        </p:nvSpPr>
        <p:spPr/>
        <p:txBody>
          <a:bodyPr/>
          <a:lstStyle/>
          <a:p>
            <a:pPr>
              <a:defRPr/>
            </a:pPr>
            <a:fld id="{12CC008D-4B26-4501-B953-C7C8F9979BE0}" type="slidenum">
              <a:rPr lang="en-US" smtClean="0">
                <a:solidFill>
                  <a:prstClr val="black">
                    <a:tint val="75000"/>
                  </a:prstClr>
                </a:solidFill>
              </a:rPr>
              <a:pPr>
                <a:defRPr/>
              </a:pPr>
              <a:t>8</a:t>
            </a:fld>
            <a:endParaRPr lang="en-US">
              <a:solidFill>
                <a:prstClr val="black">
                  <a:tint val="75000"/>
                </a:prstClr>
              </a:solidFill>
            </a:endParaRPr>
          </a:p>
        </p:txBody>
      </p:sp>
      <p:sp>
        <p:nvSpPr>
          <p:cNvPr id="6" name="Rectangle 5">
            <a:extLst>
              <a:ext uri="{FF2B5EF4-FFF2-40B4-BE49-F238E27FC236}">
                <a16:creationId xmlns:a16="http://schemas.microsoft.com/office/drawing/2014/main" id="{DF476FE4-EFD2-48B6-9CC4-168803B1E5C0}"/>
              </a:ext>
            </a:extLst>
          </p:cNvPr>
          <p:cNvSpPr/>
          <p:nvPr/>
        </p:nvSpPr>
        <p:spPr>
          <a:xfrm>
            <a:off x="322117" y="1052945"/>
            <a:ext cx="8485975" cy="1163347"/>
          </a:xfrm>
          <a:prstGeom prst="rect">
            <a:avLst/>
          </a:prstGeom>
        </p:spPr>
        <p:txBody>
          <a:bodyPr wrap="square">
            <a:noAutofit/>
          </a:bodyPr>
          <a:lstStyle/>
          <a:p>
            <a:r>
              <a:rPr lang="en-US" sz="2400" dirty="0"/>
              <a:t>Despite advances in water treatment and management, waterborne disease outbreaks continue to occur in the United States. </a:t>
            </a:r>
            <a:r>
              <a:rPr lang="en-US" sz="2400" dirty="0">
                <a:ea typeface="Times New Roman" panose="02020603050405020304" pitchFamily="18" charset="0"/>
                <a:cs typeface="Times New Roman" panose="02020603050405020304" pitchFamily="18" charset="0"/>
              </a:rPr>
              <a:t> </a:t>
            </a:r>
            <a:endParaRPr lang="en-US" sz="2400" dirty="0"/>
          </a:p>
        </p:txBody>
      </p:sp>
      <p:sp>
        <p:nvSpPr>
          <p:cNvPr id="8" name="TextBox 7">
            <a:extLst>
              <a:ext uri="{FF2B5EF4-FFF2-40B4-BE49-F238E27FC236}">
                <a16:creationId xmlns:a16="http://schemas.microsoft.com/office/drawing/2014/main" id="{D03FFF98-CEF9-46DB-B94C-FDDBC38CC151}"/>
              </a:ext>
            </a:extLst>
          </p:cNvPr>
          <p:cNvSpPr txBox="1"/>
          <p:nvPr/>
        </p:nvSpPr>
        <p:spPr>
          <a:xfrm>
            <a:off x="626258" y="2765240"/>
            <a:ext cx="360178" cy="2862322"/>
          </a:xfrm>
          <a:prstGeom prst="rect">
            <a:avLst/>
          </a:prstGeom>
          <a:solidFill>
            <a:schemeClr val="bg1"/>
          </a:solidFill>
        </p:spPr>
        <p:txBody>
          <a:bodyPr wrap="square" rtlCol="0">
            <a:spAutoFit/>
          </a:bodyPr>
          <a:lstStyle/>
          <a:p>
            <a:r>
              <a:rPr lang="en-US" b="1" dirty="0">
                <a:solidFill>
                  <a:srgbClr val="0070C0"/>
                </a:solidFill>
              </a:rPr>
              <a:t>#</a:t>
            </a:r>
          </a:p>
          <a:p>
            <a:r>
              <a:rPr lang="en-US" b="1" dirty="0">
                <a:solidFill>
                  <a:srgbClr val="0070C0"/>
                </a:solidFill>
              </a:rPr>
              <a:t>OUTBREAKS</a:t>
            </a:r>
          </a:p>
        </p:txBody>
      </p:sp>
      <p:sp>
        <p:nvSpPr>
          <p:cNvPr id="2" name="Rectangle 1">
            <a:extLst>
              <a:ext uri="{FF2B5EF4-FFF2-40B4-BE49-F238E27FC236}">
                <a16:creationId xmlns:a16="http://schemas.microsoft.com/office/drawing/2014/main" id="{EBE6599A-C060-4A33-BBBA-189F65ACD1FB}"/>
              </a:ext>
            </a:extLst>
          </p:cNvPr>
          <p:cNvSpPr/>
          <p:nvPr/>
        </p:nvSpPr>
        <p:spPr>
          <a:xfrm>
            <a:off x="6556664" y="5808518"/>
            <a:ext cx="2587336" cy="10494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The figure shows the number of waterborne disease outbreaks associated with drinking water (N = 851), by year and etiology, in the United States during 1971-2010. The outÂ¬breaks resulted in 1,040 illnesses, 85 hospitalizations (8.2% of cases), and nine deaths. At least one etiologic agent was identified in all but one drinking water outbreak; Legionella was implicated in 19 outbreaks, 72 illnesses, 58 hospitalizaÂ¬tions, and eight deaths, and Campylobacter was implicated in four single-etiology outbreaks involving 812 illnesses, 17 hospitalizations, and no deaths, as well as two multiple-etiology outbreaks resulting in 17 illnesses.">
            <a:extLst>
              <a:ext uri="{FF2B5EF4-FFF2-40B4-BE49-F238E27FC236}">
                <a16:creationId xmlns:a16="http://schemas.microsoft.com/office/drawing/2014/main" id="{45E30181-47C2-41D4-AA9F-4993B5A5C4F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99472" y="2230147"/>
            <a:ext cx="7642095" cy="4508791"/>
          </a:xfrm>
          <a:prstGeom prst="rect">
            <a:avLst/>
          </a:prstGeom>
          <a:noFill/>
          <a:ln>
            <a:noFill/>
          </a:ln>
        </p:spPr>
      </p:pic>
      <p:sp>
        <p:nvSpPr>
          <p:cNvPr id="5" name="Rectangle 4">
            <a:extLst>
              <a:ext uri="{FF2B5EF4-FFF2-40B4-BE49-F238E27FC236}">
                <a16:creationId xmlns:a16="http://schemas.microsoft.com/office/drawing/2014/main" id="{AB11BB5B-30CE-4914-8721-7E6119CF1557}"/>
              </a:ext>
            </a:extLst>
          </p:cNvPr>
          <p:cNvSpPr/>
          <p:nvPr/>
        </p:nvSpPr>
        <p:spPr>
          <a:xfrm>
            <a:off x="2173559" y="2478099"/>
            <a:ext cx="4693920" cy="1402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2009-10 study: CDC determined that the large proportion (78%) of illnesses observed in outbreaks involved distribution system deficiencies.</a:t>
            </a:r>
          </a:p>
        </p:txBody>
      </p:sp>
      <p:sp>
        <p:nvSpPr>
          <p:cNvPr id="10" name="Oval 9">
            <a:extLst>
              <a:ext uri="{FF2B5EF4-FFF2-40B4-BE49-F238E27FC236}">
                <a16:creationId xmlns:a16="http://schemas.microsoft.com/office/drawing/2014/main" id="{8F1B3113-D24B-4893-9882-F6D76350BF7D}"/>
              </a:ext>
            </a:extLst>
          </p:cNvPr>
          <p:cNvSpPr/>
          <p:nvPr/>
        </p:nvSpPr>
        <p:spPr>
          <a:xfrm>
            <a:off x="7595499" y="4875057"/>
            <a:ext cx="509665" cy="90759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46124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Still a Problem…</a:t>
            </a:r>
          </a:p>
        </p:txBody>
      </p:sp>
      <p:sp>
        <p:nvSpPr>
          <p:cNvPr id="4" name="Slide Number Placeholder 3"/>
          <p:cNvSpPr>
            <a:spLocks noGrp="1"/>
          </p:cNvSpPr>
          <p:nvPr>
            <p:ph type="sldNum" sz="quarter" idx="12"/>
          </p:nvPr>
        </p:nvSpPr>
        <p:spPr/>
        <p:txBody>
          <a:bodyPr/>
          <a:lstStyle/>
          <a:p>
            <a:pPr>
              <a:defRPr/>
            </a:pPr>
            <a:fld id="{12CC008D-4B26-4501-B953-C7C8F9979BE0}" type="slidenum">
              <a:rPr lang="en-US" smtClean="0">
                <a:solidFill>
                  <a:prstClr val="black">
                    <a:tint val="75000"/>
                  </a:prstClr>
                </a:solidFill>
              </a:rPr>
              <a:pPr>
                <a:defRPr/>
              </a:pPr>
              <a:t>9</a:t>
            </a:fld>
            <a:endParaRPr lang="en-US" dirty="0">
              <a:solidFill>
                <a:prstClr val="black">
                  <a:tint val="75000"/>
                </a:prstClr>
              </a:solidFill>
            </a:endParaRPr>
          </a:p>
        </p:txBody>
      </p:sp>
      <p:sp>
        <p:nvSpPr>
          <p:cNvPr id="6" name="Rectangle 5">
            <a:extLst>
              <a:ext uri="{FF2B5EF4-FFF2-40B4-BE49-F238E27FC236}">
                <a16:creationId xmlns:a16="http://schemas.microsoft.com/office/drawing/2014/main" id="{DF476FE4-EFD2-48B6-9CC4-168803B1E5C0}"/>
              </a:ext>
            </a:extLst>
          </p:cNvPr>
          <p:cNvSpPr/>
          <p:nvPr/>
        </p:nvSpPr>
        <p:spPr>
          <a:xfrm>
            <a:off x="261257" y="1246910"/>
            <a:ext cx="8425543" cy="2505694"/>
          </a:xfrm>
          <a:prstGeom prst="rect">
            <a:avLst/>
          </a:prstGeom>
        </p:spPr>
        <p:txBody>
          <a:bodyPr wrap="square">
            <a:noAutofit/>
          </a:bodyPr>
          <a:lstStyle/>
          <a:p>
            <a:pPr>
              <a:spcBef>
                <a:spcPts val="768"/>
              </a:spcBef>
            </a:pPr>
            <a:r>
              <a:rPr lang="en-US" sz="3200" dirty="0"/>
              <a:t>Pennsylvania:</a:t>
            </a:r>
          </a:p>
          <a:p>
            <a:pPr marL="342900" indent="-342900">
              <a:spcBef>
                <a:spcPts val="768"/>
              </a:spcBef>
              <a:buFont typeface="Arial" panose="020B0604020202020204" pitchFamily="34" charset="0"/>
              <a:buChar char="•"/>
            </a:pPr>
            <a:r>
              <a:rPr lang="en-US" sz="2800" dirty="0"/>
              <a:t>Nearly all outbreaks since 2010 have been associated with distribution system deficiencies and Legionella</a:t>
            </a:r>
          </a:p>
          <a:p>
            <a:pPr marL="342900" indent="-342900">
              <a:spcBef>
                <a:spcPts val="768"/>
              </a:spcBef>
              <a:buFont typeface="Arial" panose="020B0604020202020204" pitchFamily="34" charset="0"/>
              <a:buChar char="•"/>
            </a:pPr>
            <a:r>
              <a:rPr lang="en-US" sz="2800" dirty="0"/>
              <a:t>In 2017, there were 90 </a:t>
            </a:r>
            <a:r>
              <a:rPr lang="en-US" sz="2800" i="1" dirty="0"/>
              <a:t>E. Coli </a:t>
            </a:r>
            <a:r>
              <a:rPr lang="en-US" sz="2800" dirty="0"/>
              <a:t>MCL violations at 79 different public water systems</a:t>
            </a:r>
          </a:p>
          <a:p>
            <a:pPr marL="342900" indent="-342900">
              <a:spcBef>
                <a:spcPts val="768"/>
              </a:spcBef>
              <a:buFont typeface="Arial" panose="020B0604020202020204" pitchFamily="34" charset="0"/>
              <a:buChar char="•"/>
            </a:pPr>
            <a:endParaRPr lang="en-US" sz="2800" dirty="0"/>
          </a:p>
          <a:p>
            <a:pPr>
              <a:spcBef>
                <a:spcPts val="768"/>
              </a:spcBef>
            </a:pPr>
            <a:endParaRPr lang="en-US" sz="2800" dirty="0"/>
          </a:p>
        </p:txBody>
      </p:sp>
      <p:grpSp>
        <p:nvGrpSpPr>
          <p:cNvPr id="5" name="Group 4">
            <a:extLst>
              <a:ext uri="{FF2B5EF4-FFF2-40B4-BE49-F238E27FC236}">
                <a16:creationId xmlns:a16="http://schemas.microsoft.com/office/drawing/2014/main" id="{52DE4FD1-D176-44D3-A38F-E5421A5741C4}"/>
              </a:ext>
            </a:extLst>
          </p:cNvPr>
          <p:cNvGrpSpPr/>
          <p:nvPr/>
        </p:nvGrpSpPr>
        <p:grpSpPr>
          <a:xfrm>
            <a:off x="-451354" y="4035192"/>
            <a:ext cx="7216696" cy="3044260"/>
            <a:chOff x="-451354" y="4035192"/>
            <a:chExt cx="7216696" cy="3044260"/>
          </a:xfrm>
        </p:grpSpPr>
        <p:sp>
          <p:nvSpPr>
            <p:cNvPr id="9" name="Cylinder 8">
              <a:extLst>
                <a:ext uri="{FF2B5EF4-FFF2-40B4-BE49-F238E27FC236}">
                  <a16:creationId xmlns:a16="http://schemas.microsoft.com/office/drawing/2014/main" id="{6C82071C-B812-4C49-ABF4-E2D054173F0F}"/>
                </a:ext>
              </a:extLst>
            </p:cNvPr>
            <p:cNvSpPr/>
            <p:nvPr/>
          </p:nvSpPr>
          <p:spPr>
            <a:xfrm rot="16654334" flipH="1">
              <a:off x="3428019" y="2354502"/>
              <a:ext cx="45719" cy="6628927"/>
            </a:xfrm>
            <a:prstGeom prst="can">
              <a:avLst/>
            </a:prstGeom>
            <a:solidFill>
              <a:schemeClr val="tx2">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ectangle 9">
              <a:extLst>
                <a:ext uri="{FF2B5EF4-FFF2-40B4-BE49-F238E27FC236}">
                  <a16:creationId xmlns:a16="http://schemas.microsoft.com/office/drawing/2014/main" id="{22F04D8D-DA89-465F-9356-91EC9E9753D7}"/>
                </a:ext>
              </a:extLst>
            </p:cNvPr>
            <p:cNvSpPr/>
            <p:nvPr/>
          </p:nvSpPr>
          <p:spPr>
            <a:xfrm>
              <a:off x="-431749" y="5007489"/>
              <a:ext cx="609600" cy="280918"/>
            </a:xfrm>
            <a:prstGeom prst="rect">
              <a:avLst/>
            </a:prstGeom>
            <a:solidFill>
              <a:schemeClr val="tx2">
                <a:lumMod val="40000"/>
                <a:lumOff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cxnSp>
          <p:nvCxnSpPr>
            <p:cNvPr id="11" name="Straight Connector 10">
              <a:extLst>
                <a:ext uri="{FF2B5EF4-FFF2-40B4-BE49-F238E27FC236}">
                  <a16:creationId xmlns:a16="http://schemas.microsoft.com/office/drawing/2014/main" id="{60852E0C-00D5-4978-878F-A65C39BBC462}"/>
                </a:ext>
              </a:extLst>
            </p:cNvPr>
            <p:cNvCxnSpPr>
              <a:cxnSpLocks/>
            </p:cNvCxnSpPr>
            <p:nvPr/>
          </p:nvCxnSpPr>
          <p:spPr>
            <a:xfrm rot="20025198" flipH="1">
              <a:off x="807924" y="5499723"/>
              <a:ext cx="725339" cy="89372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3B52E3E-2847-40D1-81A6-4AD830E9AA4F}"/>
                </a:ext>
              </a:extLst>
            </p:cNvPr>
            <p:cNvCxnSpPr>
              <a:cxnSpLocks/>
            </p:cNvCxnSpPr>
            <p:nvPr/>
          </p:nvCxnSpPr>
          <p:spPr>
            <a:xfrm rot="20025198" flipH="1">
              <a:off x="2503349" y="4989485"/>
              <a:ext cx="380710" cy="5271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65C6736-85E5-4B8F-AFE6-74A57751A64A}"/>
                </a:ext>
              </a:extLst>
            </p:cNvPr>
            <p:cNvCxnSpPr>
              <a:cxnSpLocks/>
            </p:cNvCxnSpPr>
            <p:nvPr/>
          </p:nvCxnSpPr>
          <p:spPr>
            <a:xfrm>
              <a:off x="2200540" y="5522981"/>
              <a:ext cx="2211038" cy="155647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4B2796D-46A0-4C64-A8A6-AEB1CE57E582}"/>
                </a:ext>
              </a:extLst>
            </p:cNvPr>
            <p:cNvCxnSpPr>
              <a:cxnSpLocks/>
            </p:cNvCxnSpPr>
            <p:nvPr/>
          </p:nvCxnSpPr>
          <p:spPr>
            <a:xfrm rot="20025198" flipH="1" flipV="1">
              <a:off x="775743" y="6106737"/>
              <a:ext cx="296029" cy="20225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B3EED7E-28C3-4CAE-88C2-E05E258729A2}"/>
                </a:ext>
              </a:extLst>
            </p:cNvPr>
            <p:cNvCxnSpPr>
              <a:cxnSpLocks/>
            </p:cNvCxnSpPr>
            <p:nvPr/>
          </p:nvCxnSpPr>
          <p:spPr>
            <a:xfrm rot="20025198" flipH="1" flipV="1">
              <a:off x="670209" y="6357522"/>
              <a:ext cx="345074" cy="23541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05A7FDF-B353-4EF6-A870-854C4D03F435}"/>
                </a:ext>
              </a:extLst>
            </p:cNvPr>
            <p:cNvCxnSpPr>
              <a:cxnSpLocks/>
            </p:cNvCxnSpPr>
            <p:nvPr/>
          </p:nvCxnSpPr>
          <p:spPr>
            <a:xfrm rot="20025198" flipV="1">
              <a:off x="1170162" y="6489001"/>
              <a:ext cx="1" cy="553574"/>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E3A618E-5A02-4C0F-AE70-305DF67BE36A}"/>
                </a:ext>
              </a:extLst>
            </p:cNvPr>
            <p:cNvCxnSpPr>
              <a:cxnSpLocks/>
            </p:cNvCxnSpPr>
            <p:nvPr/>
          </p:nvCxnSpPr>
          <p:spPr>
            <a:xfrm rot="20025198" flipV="1">
              <a:off x="432249" y="5960582"/>
              <a:ext cx="586451" cy="53784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CB2F966-098E-467B-9315-7109B563B1FE}"/>
                </a:ext>
              </a:extLst>
            </p:cNvPr>
            <p:cNvCxnSpPr>
              <a:cxnSpLocks/>
            </p:cNvCxnSpPr>
            <p:nvPr/>
          </p:nvCxnSpPr>
          <p:spPr>
            <a:xfrm rot="20025198" flipH="1" flipV="1">
              <a:off x="891298" y="5784355"/>
              <a:ext cx="250146" cy="18295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00F1DCA-5D32-48C3-AFE3-DD1CCA407EFF}"/>
                </a:ext>
              </a:extLst>
            </p:cNvPr>
            <p:cNvCxnSpPr>
              <a:cxnSpLocks/>
            </p:cNvCxnSpPr>
            <p:nvPr/>
          </p:nvCxnSpPr>
          <p:spPr>
            <a:xfrm rot="20025198" flipH="1">
              <a:off x="973929" y="6833874"/>
              <a:ext cx="213838" cy="811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42D2CF4-9286-4F08-9B22-E789774B9728}"/>
                </a:ext>
              </a:extLst>
            </p:cNvPr>
            <p:cNvCxnSpPr>
              <a:cxnSpLocks/>
            </p:cNvCxnSpPr>
            <p:nvPr/>
          </p:nvCxnSpPr>
          <p:spPr>
            <a:xfrm rot="20025198" flipH="1" flipV="1">
              <a:off x="1144176" y="6203994"/>
              <a:ext cx="177665" cy="14008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AD83C3D-92F4-4BB9-A408-271DD5124C52}"/>
                </a:ext>
              </a:extLst>
            </p:cNvPr>
            <p:cNvCxnSpPr>
              <a:cxnSpLocks/>
            </p:cNvCxnSpPr>
            <p:nvPr/>
          </p:nvCxnSpPr>
          <p:spPr>
            <a:xfrm rot="20025198" flipH="1" flipV="1">
              <a:off x="2976713" y="4367849"/>
              <a:ext cx="566034" cy="42127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15E2FB0-0DE7-4CC2-A2E6-31D8978AB167}"/>
                </a:ext>
              </a:extLst>
            </p:cNvPr>
            <p:cNvCxnSpPr>
              <a:cxnSpLocks/>
            </p:cNvCxnSpPr>
            <p:nvPr/>
          </p:nvCxnSpPr>
          <p:spPr>
            <a:xfrm rot="20025198" flipH="1" flipV="1">
              <a:off x="2868228" y="4625548"/>
              <a:ext cx="588380" cy="43484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994B57A-58BF-44B1-A3FF-0ABC608916F8}"/>
                </a:ext>
              </a:extLst>
            </p:cNvPr>
            <p:cNvCxnSpPr>
              <a:cxnSpLocks/>
            </p:cNvCxnSpPr>
            <p:nvPr/>
          </p:nvCxnSpPr>
          <p:spPr>
            <a:xfrm rot="20025198" flipV="1">
              <a:off x="2598709" y="4292687"/>
              <a:ext cx="586451" cy="53784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FE51CF3-D6D3-4FBC-B2CB-2879996ABC0B}"/>
                </a:ext>
              </a:extLst>
            </p:cNvPr>
            <p:cNvCxnSpPr>
              <a:cxnSpLocks/>
            </p:cNvCxnSpPr>
            <p:nvPr/>
          </p:nvCxnSpPr>
          <p:spPr>
            <a:xfrm rot="20025198" flipH="1" flipV="1">
              <a:off x="3094601" y="4035192"/>
              <a:ext cx="561893" cy="422247"/>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6336EBC-6575-4325-8A07-CEFB96A69E23}"/>
                </a:ext>
              </a:extLst>
            </p:cNvPr>
            <p:cNvCxnSpPr>
              <a:cxnSpLocks/>
            </p:cNvCxnSpPr>
            <p:nvPr/>
          </p:nvCxnSpPr>
          <p:spPr>
            <a:xfrm rot="20025198" flipV="1">
              <a:off x="4025493" y="5228595"/>
              <a:ext cx="352342" cy="476644"/>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4164AAD-3A28-4885-AD00-BC6548831F75}"/>
                </a:ext>
              </a:extLst>
            </p:cNvPr>
            <p:cNvCxnSpPr>
              <a:cxnSpLocks/>
            </p:cNvCxnSpPr>
            <p:nvPr/>
          </p:nvCxnSpPr>
          <p:spPr>
            <a:xfrm rot="20025198" flipH="1" flipV="1">
              <a:off x="2376107" y="6169006"/>
              <a:ext cx="360839" cy="61740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6C039EE-055F-4F0D-B5E9-F5982837C404}"/>
                </a:ext>
              </a:extLst>
            </p:cNvPr>
            <p:cNvCxnSpPr>
              <a:cxnSpLocks/>
            </p:cNvCxnSpPr>
            <p:nvPr/>
          </p:nvCxnSpPr>
          <p:spPr>
            <a:xfrm rot="20025198" flipH="1" flipV="1">
              <a:off x="4025041" y="5332707"/>
              <a:ext cx="345074" cy="23541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D60D290F-A5BE-4A13-BFC5-38C39E7D1FCA}"/>
                </a:ext>
              </a:extLst>
            </p:cNvPr>
            <p:cNvCxnSpPr>
              <a:cxnSpLocks/>
            </p:cNvCxnSpPr>
            <p:nvPr/>
          </p:nvCxnSpPr>
          <p:spPr>
            <a:xfrm rot="20025198" flipV="1">
              <a:off x="2577939" y="6177856"/>
              <a:ext cx="488235" cy="27461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CFACA4DF-86FE-40C5-8616-491208E53D25}"/>
                </a:ext>
              </a:extLst>
            </p:cNvPr>
            <p:cNvCxnSpPr>
              <a:cxnSpLocks/>
            </p:cNvCxnSpPr>
            <p:nvPr/>
          </p:nvCxnSpPr>
          <p:spPr>
            <a:xfrm rot="20025198" flipV="1">
              <a:off x="2185842" y="5939901"/>
              <a:ext cx="509051" cy="24987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801D0F1-0559-4737-8A03-49F20E59CC6E}"/>
                </a:ext>
              </a:extLst>
            </p:cNvPr>
            <p:cNvCxnSpPr>
              <a:cxnSpLocks/>
            </p:cNvCxnSpPr>
            <p:nvPr/>
          </p:nvCxnSpPr>
          <p:spPr>
            <a:xfrm rot="20025198" flipV="1">
              <a:off x="2748595" y="6288417"/>
              <a:ext cx="499962" cy="296444"/>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0106555-0D69-4C7C-89C2-845BDD642889}"/>
                </a:ext>
              </a:extLst>
            </p:cNvPr>
            <p:cNvCxnSpPr>
              <a:cxnSpLocks/>
            </p:cNvCxnSpPr>
            <p:nvPr/>
          </p:nvCxnSpPr>
          <p:spPr>
            <a:xfrm rot="20025198" flipV="1">
              <a:off x="3288864" y="4393244"/>
              <a:ext cx="599554" cy="625164"/>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35A281E-603B-4396-AD26-A17D1255E7FA}"/>
                </a:ext>
              </a:extLst>
            </p:cNvPr>
            <p:cNvCxnSpPr>
              <a:cxnSpLocks/>
            </p:cNvCxnSpPr>
            <p:nvPr/>
          </p:nvCxnSpPr>
          <p:spPr>
            <a:xfrm rot="20025198" flipV="1">
              <a:off x="2394702" y="6067402"/>
              <a:ext cx="488235" cy="27461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6B26520-14A1-49C2-BF6A-37BFB19B71D5}"/>
                </a:ext>
              </a:extLst>
            </p:cNvPr>
            <p:cNvCxnSpPr>
              <a:cxnSpLocks/>
            </p:cNvCxnSpPr>
            <p:nvPr/>
          </p:nvCxnSpPr>
          <p:spPr>
            <a:xfrm rot="20025198" flipH="1" flipV="1">
              <a:off x="2790700" y="4829597"/>
              <a:ext cx="599893" cy="44473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4" name="Isosceles Triangle 33">
              <a:extLst>
                <a:ext uri="{FF2B5EF4-FFF2-40B4-BE49-F238E27FC236}">
                  <a16:creationId xmlns:a16="http://schemas.microsoft.com/office/drawing/2014/main" id="{30DD8338-D0E6-4B2A-BA0B-8CED92DC9C09}"/>
                </a:ext>
              </a:extLst>
            </p:cNvPr>
            <p:cNvSpPr/>
            <p:nvPr/>
          </p:nvSpPr>
          <p:spPr>
            <a:xfrm>
              <a:off x="-451354" y="4824573"/>
              <a:ext cx="628494" cy="206014"/>
            </a:xfrm>
            <a:prstGeom prst="triangle">
              <a:avLst/>
            </a:prstGeom>
            <a:pattFill prst="weave">
              <a:fgClr>
                <a:schemeClr val="tx1"/>
              </a:fgClr>
              <a:bgClr>
                <a:schemeClr val="bg1">
                  <a:lumMod val="75000"/>
                </a:schemeClr>
              </a:bgClr>
            </a:patt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Rectangle 1">
            <a:extLst>
              <a:ext uri="{FF2B5EF4-FFF2-40B4-BE49-F238E27FC236}">
                <a16:creationId xmlns:a16="http://schemas.microsoft.com/office/drawing/2014/main" id="{3C9CA296-7C9A-4EC9-8E9E-C8D14AD4E5D7}"/>
              </a:ext>
            </a:extLst>
          </p:cNvPr>
          <p:cNvSpPr/>
          <p:nvPr/>
        </p:nvSpPr>
        <p:spPr>
          <a:xfrm>
            <a:off x="4675884" y="3892367"/>
            <a:ext cx="4334341" cy="20003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768"/>
              </a:spcBef>
            </a:pPr>
            <a:r>
              <a:rPr lang="en-US" sz="2400" dirty="0"/>
              <a:t>The distribution system is the remaining component yet to be adequately addressed in efforts eliminate waterborne disease outbreaks.</a:t>
            </a:r>
          </a:p>
        </p:txBody>
      </p:sp>
      <p:cxnSp>
        <p:nvCxnSpPr>
          <p:cNvPr id="37" name="Straight Connector 36">
            <a:extLst>
              <a:ext uri="{FF2B5EF4-FFF2-40B4-BE49-F238E27FC236}">
                <a16:creationId xmlns:a16="http://schemas.microsoft.com/office/drawing/2014/main" id="{83D91C64-9E16-48B9-BA5A-FB30FFECAA6E}"/>
              </a:ext>
            </a:extLst>
          </p:cNvPr>
          <p:cNvCxnSpPr>
            <a:cxnSpLocks/>
          </p:cNvCxnSpPr>
          <p:nvPr/>
        </p:nvCxnSpPr>
        <p:spPr>
          <a:xfrm rot="20025198" flipV="1">
            <a:off x="711874" y="6557582"/>
            <a:ext cx="1" cy="553574"/>
          </a:xfrm>
          <a:prstGeom prst="line">
            <a:avLst/>
          </a:prstGeom>
          <a:ln w="12700"/>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541074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
                                  </p:stCondLst>
                                  <p:childTnLst>
                                    <p:set>
                                      <p:cBhvr>
                                        <p:cTn id="9"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SLIDE_COUNT" val="26"/>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77803B09052D468E9557076442FAB9" ma:contentTypeVersion="16" ma:contentTypeDescription="Create a new document." ma:contentTypeScope="" ma:versionID="97a989846e0c0697510bcf91c890603f">
  <xsd:schema xmlns:xsd="http://www.w3.org/2001/XMLSchema" xmlns:xs="http://www.w3.org/2001/XMLSchema" xmlns:p="http://schemas.microsoft.com/office/2006/metadata/properties" xmlns:ns1="http://schemas.microsoft.com/sharepoint/v3" xmlns:ns2="4ffa91fb-a0ff-4ac5-b2db-65c790d184a4" xmlns:ns3="http://schemas.microsoft.com/sharepoint.v3" xmlns:ns4="http://schemas.microsoft.com/sharepoint/v3/fields" xmlns:ns5="6c695cde-bc60-442e-ba0c-330988b19ac4" xmlns:ns6="b5511b39-d3b5-4f41-b43b-d977582790d4" targetNamespace="http://schemas.microsoft.com/office/2006/metadata/properties" ma:root="true" ma:fieldsID="7d5222ce5454368fabe8cff74a45bec5" ns1:_="" ns2:_="" ns3:_="" ns4:_="" ns5:_="" ns6:_="">
    <xsd:import namespace="http://schemas.microsoft.com/sharepoint/v3"/>
    <xsd:import namespace="4ffa91fb-a0ff-4ac5-b2db-65c790d184a4"/>
    <xsd:import namespace="http://schemas.microsoft.com/sharepoint.v3"/>
    <xsd:import namespace="http://schemas.microsoft.com/sharepoint/v3/fields"/>
    <xsd:import namespace="6c695cde-bc60-442e-ba0c-330988b19ac4"/>
    <xsd:import namespace="b5511b39-d3b5-4f41-b43b-d977582790d4"/>
    <xsd:element name="properties">
      <xsd:complexType>
        <xsd:sequence>
          <xsd:element name="documentManagement">
            <xsd:complexType>
              <xsd:all>
                <xsd:element ref="ns2:Document_x0020_Creation_x0020_Date" minOccurs="0"/>
                <xsd:element ref="ns2:Creator" minOccurs="0"/>
                <xsd:element ref="ns2:EPA_x0020_Office" minOccurs="0"/>
                <xsd:element ref="ns2:Record" minOccurs="0"/>
                <xsd:element ref="ns3:CategoryDescription" minOccurs="0"/>
                <xsd:element ref="ns2:Identifier" minOccurs="0"/>
                <xsd:element ref="ns2:EPA_x0020_Contributor" minOccurs="0"/>
                <xsd:element ref="ns2:External_x0020_Contributor" minOccurs="0"/>
                <xsd:element ref="ns4:_Coverage" minOccurs="0"/>
                <xsd:element ref="ns2:EPA_x0020_Related_x0020_Documents" minOccurs="0"/>
                <xsd:element ref="ns4:_Source" minOccurs="0"/>
                <xsd:element ref="ns2:Rights" minOccurs="0"/>
                <xsd:element ref="ns1:Language" minOccurs="0"/>
                <xsd:element ref="ns2:j747ac98061d40f0aa7bd47e1db5675d" minOccurs="0"/>
                <xsd:element ref="ns2:TaxKeywordTaxHTField" minOccurs="0"/>
                <xsd:element ref="ns2:TaxCatchAllLabel" minOccurs="0"/>
                <xsd:element ref="ns2:TaxCatchAll" minOccurs="0"/>
                <xsd:element ref="ns2:e3f09c3df709400db2417a7161762d62" minOccurs="0"/>
                <xsd:element ref="ns5:SharedWithUsers" minOccurs="0"/>
                <xsd:element ref="ns5:SharedWithDetails" minOccurs="0"/>
                <xsd:element ref="ns6:MediaServiceMetadata" minOccurs="0"/>
                <xsd:element ref="ns6:MediaServiceFastMetadata" minOccurs="0"/>
                <xsd:element ref="ns6:MediaServiceDateTaken" minOccurs="0"/>
                <xsd:element ref="ns6:Resource_x0020_Type" minOccurs="0"/>
                <xsd:element ref="ns6:MediaServiceAutoTags" minOccurs="0"/>
                <xsd:element ref="ns6:MediaServiceOCR" minOccurs="0"/>
                <xsd:element ref="ns6:MediaServiceLocation" minOccurs="0"/>
                <xsd:element ref="ns6:MediaServiceGenerationTime" minOccurs="0"/>
                <xsd:element ref="ns6:MediaServiceEventHashCode" minOccurs="0"/>
                <xsd:element ref="ns6: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ma:readOnly="fals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ma:readOnly="false">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description="" ma:hidden="true" ma:list="{4f9f4d8f-5ec6-47f8-bd7c-6364b55befdb}" ma:internalName="TaxCatchAllLabel" ma:readOnly="true" ma:showField="CatchAllDataLabel" ma:web="6c695cde-bc60-442e-ba0c-330988b19ac4">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description="" ma:hidden="true" ma:list="{4f9f4d8f-5ec6-47f8-bd7c-6364b55befdb}" ma:internalName="TaxCatchAll" ma:showField="CatchAllData" ma:web="6c695cde-bc60-442e-ba0c-330988b19ac4">
      <xsd:complexType>
        <xsd:complexContent>
          <xsd:extension base="dms:MultiChoiceLookup">
            <xsd:sequence>
              <xsd:element name="Value" type="dms:Lookup" maxOccurs="unbounded" minOccurs="0" nillable="true"/>
            </xsd:sequence>
          </xsd:extension>
        </xsd:complexContent>
      </xsd:complexType>
    </xsd:element>
    <xsd:element name="e3f09c3df709400db2417a7161762d62" ma:index="28" nillable="true" ma:taxonomy="true" ma:internalName="e3f09c3df709400db2417a7161762d62" ma:taxonomyFieldName="EPA_x0020_Subject" ma:displayName="EPA Subject" ma:readOnly="false" ma:default="" ma:fieldId="{e3f09c3d-f709-400d-b241-7a7161762d62}" ma:taxonomyMulti="true" ma:sspId="29f62856-1543-49d4-a736-4569d363f533" ma:termSetId="7a3d4ae0-7e62-45a2-a406-c6a8a6a8eee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c695cde-bc60-442e-ba0c-330988b19ac4" elementFormDefault="qualified">
    <xsd:import namespace="http://schemas.microsoft.com/office/2006/documentManagement/types"/>
    <xsd:import namespace="http://schemas.microsoft.com/office/infopath/2007/PartnerControls"/>
    <xsd:element name="SharedWithUsers" ma:index="2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0"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5511b39-d3b5-4f41-b43b-d977582790d4" elementFormDefault="qualified">
    <xsd:import namespace="http://schemas.microsoft.com/office/2006/documentManagement/types"/>
    <xsd:import namespace="http://schemas.microsoft.com/office/infopath/2007/PartnerControls"/>
    <xsd:element name="MediaServiceMetadata" ma:index="31" nillable="true" ma:displayName="MediaServiceMetadata" ma:description="" ma:hidden="true" ma:internalName="MediaServiceMetadata" ma:readOnly="true">
      <xsd:simpleType>
        <xsd:restriction base="dms:Note"/>
      </xsd:simpleType>
    </xsd:element>
    <xsd:element name="MediaServiceFastMetadata" ma:index="32" nillable="true" ma:displayName="MediaServiceFastMetadata" ma:description="" ma:hidden="true" ma:internalName="MediaServiceFastMetadata" ma:readOnly="true">
      <xsd:simpleType>
        <xsd:restriction base="dms:Note"/>
      </xsd:simpleType>
    </xsd:element>
    <xsd:element name="MediaServiceDateTaken" ma:index="33" nillable="true" ma:displayName="MediaServiceDateTaken" ma:description="" ma:hidden="true" ma:internalName="MediaServiceDateTaken" ma:readOnly="true">
      <xsd:simpleType>
        <xsd:restriction base="dms:Text"/>
      </xsd:simpleType>
    </xsd:element>
    <xsd:element name="Resource_x0020_Type" ma:index="34" nillable="true" ma:displayName="Resource Type" ma:internalName="Resource_x0020_Type">
      <xsd:simpleType>
        <xsd:restriction base="dms:Text">
          <xsd:maxLength value="255"/>
        </xsd:restriction>
      </xsd:simpleType>
    </xsd:element>
    <xsd:element name="MediaServiceAutoTags" ma:index="35" nillable="true" ma:displayName="MediaServiceAutoTags" ma:internalName="MediaServiceAutoTags" ma:readOnly="true">
      <xsd:simpleType>
        <xsd:restriction base="dms:Text"/>
      </xsd:simpleType>
    </xsd:element>
    <xsd:element name="MediaServiceOCR" ma:index="36" nillable="true" ma:displayName="Extracted Text" ma:internalName="MediaServiceOCR" ma:readOnly="true">
      <xsd:simpleType>
        <xsd:restriction base="dms:Note">
          <xsd:maxLength value="255"/>
        </xsd:restriction>
      </xsd:simpleType>
    </xsd:element>
    <xsd:element name="MediaServiceLocation" ma:index="37" nillable="true" ma:displayName="Location" ma:internalName="MediaServiceLocation" ma:readOnly="true">
      <xsd:simpleType>
        <xsd:restriction base="dms:Text"/>
      </xsd:simpleType>
    </xsd:element>
    <xsd:element name="MediaServiceGenerationTime" ma:index="38" nillable="true" ma:displayName="MediaServiceGenerationTime" ma:hidden="true" ma:internalName="MediaServiceGenerationTime" ma:readOnly="true">
      <xsd:simpleType>
        <xsd:restriction base="dms:Text"/>
      </xsd:simpleType>
    </xsd:element>
    <xsd:element name="MediaServiceEventHashCode" ma:index="39" nillable="true" ma:displayName="MediaServiceEventHashCode" ma:hidden="true" ma:internalName="MediaServiceEventHashCode" ma:readOnly="true">
      <xsd:simpleType>
        <xsd:restriction base="dms:Text"/>
      </xsd:simpleType>
    </xsd:element>
    <xsd:element name="MediaLengthInSeconds" ma:index="4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29f62856-1543-49d4-a736-4569d363f533" ContentTypeId="0x01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anguage xmlns="http://schemas.microsoft.com/sharepoint/v3">English</Language>
    <j747ac98061d40f0aa7bd47e1db5675d xmlns="4ffa91fb-a0ff-4ac5-b2db-65c790d184a4">
      <Terms xmlns="http://schemas.microsoft.com/office/infopath/2007/PartnerControls"/>
    </j747ac98061d40f0aa7bd47e1db5675d>
    <e3f09c3df709400db2417a7161762d62 xmlns="4ffa91fb-a0ff-4ac5-b2db-65c790d184a4">
      <Terms xmlns="http://schemas.microsoft.com/office/infopath/2007/PartnerControls"/>
    </e3f09c3df709400db2417a7161762d62>
    <External_x0020_Contributor xmlns="4ffa91fb-a0ff-4ac5-b2db-65c790d184a4" xsi:nil="true"/>
    <TaxKeywordTaxHTField xmlns="4ffa91fb-a0ff-4ac5-b2db-65c790d184a4">
      <Terms xmlns="http://schemas.microsoft.com/office/infopath/2007/PartnerControls"/>
    </TaxKeywordTaxHTField>
    <Record xmlns="4ffa91fb-a0ff-4ac5-b2db-65c790d184a4">Shared</Record>
    <Rights xmlns="4ffa91fb-a0ff-4ac5-b2db-65c790d184a4" xsi:nil="true"/>
    <Document_x0020_Creation_x0020_Date xmlns="4ffa91fb-a0ff-4ac5-b2db-65c790d184a4">2021-09-27T18:26:58+00:00</Document_x0020_Creation_x0020_Date>
    <EPA_x0020_Office xmlns="4ffa91fb-a0ff-4ac5-b2db-65c790d184a4" xsi:nil="true"/>
    <CategoryDescription xmlns="http://schemas.microsoft.com/sharepoint.v3" xsi:nil="true"/>
    <Identifier xmlns="4ffa91fb-a0ff-4ac5-b2db-65c790d184a4" xsi:nil="true"/>
    <_Coverage xmlns="http://schemas.microsoft.com/sharepoint/v3/fields" xsi:nil="true"/>
    <Creator xmlns="4ffa91fb-a0ff-4ac5-b2db-65c790d184a4">
      <UserInfo>
        <DisplayName/>
        <AccountId xsi:nil="true"/>
        <AccountType/>
      </UserInfo>
    </Creator>
    <EPA_x0020_Related_x0020_Documents xmlns="4ffa91fb-a0ff-4ac5-b2db-65c790d184a4" xsi:nil="true"/>
    <EPA_x0020_Contributor xmlns="4ffa91fb-a0ff-4ac5-b2db-65c790d184a4">
      <UserInfo>
        <DisplayName/>
        <AccountId xsi:nil="true"/>
        <AccountType/>
      </UserInfo>
    </EPA_x0020_Contributor>
    <TaxCatchAll xmlns="4ffa91fb-a0ff-4ac5-b2db-65c790d184a4"/>
    <Resource_x0020_Type xmlns="b5511b39-d3b5-4f41-b43b-d977582790d4" xsi:nil="true"/>
  </documentManagement>
</p:properties>
</file>

<file path=customXml/itemProps1.xml><?xml version="1.0" encoding="utf-8"?>
<ds:datastoreItem xmlns:ds="http://schemas.openxmlformats.org/officeDocument/2006/customXml" ds:itemID="{FCF8523C-FC82-4763-A052-09349B64E547}"/>
</file>

<file path=customXml/itemProps2.xml><?xml version="1.0" encoding="utf-8"?>
<ds:datastoreItem xmlns:ds="http://schemas.openxmlformats.org/officeDocument/2006/customXml" ds:itemID="{8FDF9782-735D-4645-9587-52E246772000}"/>
</file>

<file path=customXml/itemProps3.xml><?xml version="1.0" encoding="utf-8"?>
<ds:datastoreItem xmlns:ds="http://schemas.openxmlformats.org/officeDocument/2006/customXml" ds:itemID="{9DEF8DF3-61C9-4407-A16C-F4BE26E3560C}"/>
</file>

<file path=customXml/itemProps4.xml><?xml version="1.0" encoding="utf-8"?>
<ds:datastoreItem xmlns:ds="http://schemas.openxmlformats.org/officeDocument/2006/customXml" ds:itemID="{E28DEAB1-70EA-423C-A153-7F1026CBA803}"/>
</file>

<file path=docProps/app.xml><?xml version="1.0" encoding="utf-8"?>
<Properties xmlns="http://schemas.openxmlformats.org/officeDocument/2006/extended-properties" xmlns:vt="http://schemas.openxmlformats.org/officeDocument/2006/docPropsVTypes">
  <TotalTime>19815</TotalTime>
  <Words>2178</Words>
  <Application>Microsoft Office PowerPoint</Application>
  <PresentationFormat>On-screen Show (4:3)</PresentationFormat>
  <Paragraphs>380</Paragraphs>
  <Slides>20</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 New Roman</vt:lpstr>
      <vt:lpstr>Wingdings</vt:lpstr>
      <vt:lpstr>1_Office Theme</vt:lpstr>
      <vt:lpstr>PowerPoint Presentation</vt:lpstr>
      <vt:lpstr>Background: Distribution Disinfectant Residual</vt:lpstr>
      <vt:lpstr>Background: Distribution Disinfectant Residual</vt:lpstr>
      <vt:lpstr>True Detectable Residual</vt:lpstr>
      <vt:lpstr>True Detectable Residual</vt:lpstr>
      <vt:lpstr>True Detectable Residual</vt:lpstr>
      <vt:lpstr>Microbial Control</vt:lpstr>
      <vt:lpstr>Still a Problem…</vt:lpstr>
      <vt:lpstr>Still a Problem…</vt:lpstr>
      <vt:lpstr>Microbial Control</vt:lpstr>
      <vt:lpstr>Establishing 0.2 mg/L</vt:lpstr>
      <vt:lpstr>Comparison to Other States</vt:lpstr>
      <vt:lpstr>Establishing 0.2 mg/L</vt:lpstr>
      <vt:lpstr>Establishing 0.2 mg/L</vt:lpstr>
      <vt:lpstr>Establishing 0.2 mg/L</vt:lpstr>
      <vt:lpstr>PowerPoint Presentation</vt:lpstr>
      <vt:lpstr>PowerPoint Presentation</vt:lpstr>
      <vt:lpstr>Early Findings/Impacts</vt:lpstr>
      <vt:lpstr>DBPR &amp; RTCR Compliance</vt:lpstr>
      <vt:lpstr>Key Points</vt:lpstr>
    </vt:vector>
  </TitlesOfParts>
  <Company>Commonwealth of Pennsylvania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LT2 ESWTR IMPLEMENTATION</dc:title>
  <dc:creator>Beck, William  S. (DEP-RCOB)</dc:creator>
  <cp:lastModifiedBy>Anderson, Kevin</cp:lastModifiedBy>
  <cp:revision>1225</cp:revision>
  <cp:lastPrinted>2018-11-05T15:27:55Z</cp:lastPrinted>
  <dcterms:created xsi:type="dcterms:W3CDTF">2013-06-20T18:36:27Z</dcterms:created>
  <dcterms:modified xsi:type="dcterms:W3CDTF">2021-07-09T17:42:53Z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9F6F73BA-DCC0-4DC8-BC60-98C73E5C5164</vt:lpwstr>
  </property>
  <property fmtid="{D5CDD505-2E9C-101B-9397-08002B2CF9AE}" pid="3" name="ArticulatePath">
    <vt:lpwstr>RTCR Sample Siting Plan Training</vt:lpwstr>
  </property>
  <property fmtid="{D5CDD505-2E9C-101B-9397-08002B2CF9AE}" pid="4" name="ContentTypeId">
    <vt:lpwstr>0x0101007277803B09052D468E9557076442FAB9</vt:lpwstr>
  </property>
</Properties>
</file>