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56" r:id="rId5"/>
    <p:sldId id="257" r:id="rId6"/>
    <p:sldId id="261" r:id="rId7"/>
    <p:sldId id="262" r:id="rId8"/>
    <p:sldId id="258" r:id="rId9"/>
    <p:sldId id="2657" r:id="rId10"/>
    <p:sldId id="259" r:id="rId11"/>
    <p:sldId id="260" r:id="rId12"/>
    <p:sldId id="263" r:id="rId13"/>
    <p:sldId id="264" r:id="rId14"/>
    <p:sldId id="2636" r:id="rId15"/>
    <p:sldId id="25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B16142-D7B7-C1DA-2B20-D69A295A4252}" name="Brook, Chelsea [DEP]" initials="B[" userId="S::chelsea.brook@dep.nj.gov::ddbb514c-d786-4662-ae01-b18d8766b4c5" providerId="AD"/>
  <p188:author id="{6CC284BD-8C8E-B19B-EFBB-7CFCE6690A26}" name="Brook, Chelsea [DEP]" initials="BC[" userId="S::Chelsea.Brook@dep.nj.gov::ddbb514c-d786-4662-ae01-b18d8766b4c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irdre White" userId="ef9da2d6-607a-45f8-a4bb-f4288dfa6175" providerId="ADAL" clId="{AB95F3F5-9810-490B-84EB-344CAE44CF58}"/>
    <pc:docChg chg="modShowInfo">
      <pc:chgData name="Deirdre White" userId="ef9da2d6-607a-45f8-a4bb-f4288dfa6175" providerId="ADAL" clId="{AB95F3F5-9810-490B-84EB-344CAE44CF58}" dt="2023-05-11T16:42:40.597" v="0" actId="2744"/>
      <pc:docMkLst>
        <pc:docMk/>
      </pc:docMkLst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41C752-A40A-4228-A5EC-B151E3ADB4FB}" type="doc">
      <dgm:prSet loTypeId="urn:microsoft.com/office/officeart/2005/8/layout/orgChart1" loCatId="hierarchy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E49A2EFC-ED1C-4D98-BB1A-C1BE94C6E780}">
      <dgm:prSet/>
      <dgm:spPr/>
      <dgm:t>
        <a:bodyPr/>
        <a:lstStyle/>
        <a:p>
          <a:r>
            <a:rPr lang="en-US">
              <a:latin typeface="+mj-lt"/>
            </a:rPr>
            <a:t>•Most of our understanding of blooms come from studying planktonic events</a:t>
          </a:r>
        </a:p>
      </dgm:t>
    </dgm:pt>
    <dgm:pt modelId="{092CCDB9-8C41-49BA-A498-588DA9AF013D}" type="parTrans" cxnId="{1BB090E4-04C2-4B3F-9916-304D045F42D8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9148842F-3D64-4740-8F7F-E17442C5027B}" type="sibTrans" cxnId="{1BB090E4-04C2-4B3F-9916-304D045F42D8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DBD5F1F3-0C8D-45F3-8B92-3F9D32EF3763}">
      <dgm:prSet/>
      <dgm:spPr/>
      <dgm:t>
        <a:bodyPr/>
        <a:lstStyle/>
        <a:p>
          <a:r>
            <a:rPr lang="en-US">
              <a:latin typeface="+mj-lt"/>
            </a:rPr>
            <a:t>•Events in flowing water are rare but have been documented</a:t>
          </a:r>
        </a:p>
      </dgm:t>
    </dgm:pt>
    <dgm:pt modelId="{C154C2F4-A823-4235-BD6D-7DE7DE337CFD}" type="parTrans" cxnId="{D5F9776C-B617-4EC4-9172-A2A8DCDFB061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DAB63E85-F9EA-4FF7-ACF6-861131EA4FC9}" type="sibTrans" cxnId="{D5F9776C-B617-4EC4-9172-A2A8DCDFB061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F4A9CD4D-10E7-4ED6-AAAE-87B38DD99C56}">
      <dgm:prSet/>
      <dgm:spPr/>
      <dgm:t>
        <a:bodyPr/>
        <a:lstStyle/>
        <a:p>
          <a:r>
            <a:rPr lang="en-US">
              <a:latin typeface="+mj-lt"/>
            </a:rPr>
            <a:t>•Bloom starts in one waterbody and moves to another through the water column</a:t>
          </a:r>
        </a:p>
      </dgm:t>
    </dgm:pt>
    <dgm:pt modelId="{CD0F6FF5-0671-4837-A47A-524676CB47D8}" type="parTrans" cxnId="{CF05228E-AE25-4CEC-9B53-BA13FFC9A705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C83701F5-9F8B-472D-8B44-ADB3892ACCDC}" type="sibTrans" cxnId="{CF05228E-AE25-4CEC-9B53-BA13FFC9A705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8090CE96-CCD2-4AD7-8EA8-B8E2A99A3CC7}">
      <dgm:prSet/>
      <dgm:spPr/>
      <dgm:t>
        <a:bodyPr/>
        <a:lstStyle/>
        <a:p>
          <a:r>
            <a:rPr lang="en-US">
              <a:latin typeface="+mj-lt"/>
            </a:rPr>
            <a:t>•Bloom begins to grow in low flow regions of flowing water or in shallow areas where temperature can increase</a:t>
          </a:r>
        </a:p>
      </dgm:t>
    </dgm:pt>
    <dgm:pt modelId="{5F550F2D-FB1D-434F-A3E5-105F8926149F}" type="parTrans" cxnId="{D899109F-6614-4A41-B5A8-33510EFD8A39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FE5DDFED-4F1B-4AE3-93A0-EAD194C56585}" type="sibTrans" cxnId="{D899109F-6614-4A41-B5A8-33510EFD8A39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054D5BD-6C56-47C5-8008-D900732E5640}">
      <dgm:prSet/>
      <dgm:spPr/>
      <dgm:t>
        <a:bodyPr/>
        <a:lstStyle/>
        <a:p>
          <a:r>
            <a:rPr lang="en-US">
              <a:latin typeface="+mj-lt"/>
            </a:rPr>
            <a:t>•Globally we see benthic events more in flowing water than planktonic events</a:t>
          </a:r>
        </a:p>
      </dgm:t>
    </dgm:pt>
    <dgm:pt modelId="{C28D75C3-0212-45DC-94B2-A11ED20D15AB}" type="parTrans" cxnId="{3D615C64-CF06-4758-9B46-77D22CF36822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6F72181F-97FD-479A-A5F4-9FB3DE69BF2A}" type="sibTrans" cxnId="{3D615C64-CF06-4758-9B46-77D22CF36822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A557A7A-86C2-47E1-A895-D43F5189413C}" type="pres">
      <dgm:prSet presAssocID="{0441C752-A40A-4228-A5EC-B151E3ADB4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08F940A-E5DF-48DA-9F6E-1C98AC9FB8D3}" type="pres">
      <dgm:prSet presAssocID="{E49A2EFC-ED1C-4D98-BB1A-C1BE94C6E780}" presName="hierRoot1" presStyleCnt="0">
        <dgm:presLayoutVars>
          <dgm:hierBranch val="init"/>
        </dgm:presLayoutVars>
      </dgm:prSet>
      <dgm:spPr/>
    </dgm:pt>
    <dgm:pt modelId="{066B198D-3537-451B-A3C6-C663BD20D5FD}" type="pres">
      <dgm:prSet presAssocID="{E49A2EFC-ED1C-4D98-BB1A-C1BE94C6E780}" presName="rootComposite1" presStyleCnt="0"/>
      <dgm:spPr/>
    </dgm:pt>
    <dgm:pt modelId="{0873D741-F2A4-484E-A4B1-06F1E7E75AD0}" type="pres">
      <dgm:prSet presAssocID="{E49A2EFC-ED1C-4D98-BB1A-C1BE94C6E780}" presName="rootText1" presStyleLbl="node0" presStyleIdx="0" presStyleCnt="2">
        <dgm:presLayoutVars>
          <dgm:chPref val="3"/>
        </dgm:presLayoutVars>
      </dgm:prSet>
      <dgm:spPr/>
    </dgm:pt>
    <dgm:pt modelId="{3206BC2B-8152-4931-9D3A-99C4181A9A28}" type="pres">
      <dgm:prSet presAssocID="{E49A2EFC-ED1C-4D98-BB1A-C1BE94C6E780}" presName="rootConnector1" presStyleLbl="node1" presStyleIdx="0" presStyleCnt="0"/>
      <dgm:spPr/>
    </dgm:pt>
    <dgm:pt modelId="{65065260-5253-49AF-A2EF-9A03B1E34E12}" type="pres">
      <dgm:prSet presAssocID="{E49A2EFC-ED1C-4D98-BB1A-C1BE94C6E780}" presName="hierChild2" presStyleCnt="0"/>
      <dgm:spPr/>
    </dgm:pt>
    <dgm:pt modelId="{40406902-2DB6-46BA-B3F2-CFDDACD782EC}" type="pres">
      <dgm:prSet presAssocID="{E49A2EFC-ED1C-4D98-BB1A-C1BE94C6E780}" presName="hierChild3" presStyleCnt="0"/>
      <dgm:spPr/>
    </dgm:pt>
    <dgm:pt modelId="{913059F9-4AC7-47DB-A9F0-C667C8863AA3}" type="pres">
      <dgm:prSet presAssocID="{DBD5F1F3-0C8D-45F3-8B92-3F9D32EF3763}" presName="hierRoot1" presStyleCnt="0">
        <dgm:presLayoutVars>
          <dgm:hierBranch val="init"/>
        </dgm:presLayoutVars>
      </dgm:prSet>
      <dgm:spPr/>
    </dgm:pt>
    <dgm:pt modelId="{CE467E3F-9E0B-4518-93B1-CF35AC5D9AA6}" type="pres">
      <dgm:prSet presAssocID="{DBD5F1F3-0C8D-45F3-8B92-3F9D32EF3763}" presName="rootComposite1" presStyleCnt="0"/>
      <dgm:spPr/>
    </dgm:pt>
    <dgm:pt modelId="{2625331A-58AD-4C39-8A5F-2CE3CF9A6B7E}" type="pres">
      <dgm:prSet presAssocID="{DBD5F1F3-0C8D-45F3-8B92-3F9D32EF3763}" presName="rootText1" presStyleLbl="node0" presStyleIdx="1" presStyleCnt="2">
        <dgm:presLayoutVars>
          <dgm:chPref val="3"/>
        </dgm:presLayoutVars>
      </dgm:prSet>
      <dgm:spPr/>
    </dgm:pt>
    <dgm:pt modelId="{A3A66CE3-4966-49F7-934D-BBA27F11C54B}" type="pres">
      <dgm:prSet presAssocID="{DBD5F1F3-0C8D-45F3-8B92-3F9D32EF3763}" presName="rootConnector1" presStyleLbl="node1" presStyleIdx="0" presStyleCnt="0"/>
      <dgm:spPr/>
    </dgm:pt>
    <dgm:pt modelId="{E819AB54-111D-49C3-94A9-46B1B70FF418}" type="pres">
      <dgm:prSet presAssocID="{DBD5F1F3-0C8D-45F3-8B92-3F9D32EF3763}" presName="hierChild2" presStyleCnt="0"/>
      <dgm:spPr/>
    </dgm:pt>
    <dgm:pt modelId="{422DCB13-DB60-4D73-9298-0424961A66B9}" type="pres">
      <dgm:prSet presAssocID="{CD0F6FF5-0671-4837-A47A-524676CB47D8}" presName="Name37" presStyleLbl="parChTrans1D2" presStyleIdx="0" presStyleCnt="2"/>
      <dgm:spPr/>
    </dgm:pt>
    <dgm:pt modelId="{1DC5BEBA-8FB2-4DBE-AED2-823C71EB4C30}" type="pres">
      <dgm:prSet presAssocID="{F4A9CD4D-10E7-4ED6-AAAE-87B38DD99C56}" presName="hierRoot2" presStyleCnt="0">
        <dgm:presLayoutVars>
          <dgm:hierBranch val="init"/>
        </dgm:presLayoutVars>
      </dgm:prSet>
      <dgm:spPr/>
    </dgm:pt>
    <dgm:pt modelId="{F864F7ED-AA19-4BDA-91D8-09E82771123F}" type="pres">
      <dgm:prSet presAssocID="{F4A9CD4D-10E7-4ED6-AAAE-87B38DD99C56}" presName="rootComposite" presStyleCnt="0"/>
      <dgm:spPr/>
    </dgm:pt>
    <dgm:pt modelId="{ABB27189-DC78-4EAB-9994-970F8F41CA06}" type="pres">
      <dgm:prSet presAssocID="{F4A9CD4D-10E7-4ED6-AAAE-87B38DD99C56}" presName="rootText" presStyleLbl="node2" presStyleIdx="0" presStyleCnt="2">
        <dgm:presLayoutVars>
          <dgm:chPref val="3"/>
        </dgm:presLayoutVars>
      </dgm:prSet>
      <dgm:spPr/>
    </dgm:pt>
    <dgm:pt modelId="{11B0039E-2609-4D08-8877-BC54AFEF76BC}" type="pres">
      <dgm:prSet presAssocID="{F4A9CD4D-10E7-4ED6-AAAE-87B38DD99C56}" presName="rootConnector" presStyleLbl="node2" presStyleIdx="0" presStyleCnt="2"/>
      <dgm:spPr/>
    </dgm:pt>
    <dgm:pt modelId="{A620A567-A0B1-47A1-941D-F2C54F450B05}" type="pres">
      <dgm:prSet presAssocID="{F4A9CD4D-10E7-4ED6-AAAE-87B38DD99C56}" presName="hierChild4" presStyleCnt="0"/>
      <dgm:spPr/>
    </dgm:pt>
    <dgm:pt modelId="{AF3CD942-F479-40F1-BEAA-683F1B13F9D6}" type="pres">
      <dgm:prSet presAssocID="{F4A9CD4D-10E7-4ED6-AAAE-87B38DD99C56}" presName="hierChild5" presStyleCnt="0"/>
      <dgm:spPr/>
    </dgm:pt>
    <dgm:pt modelId="{89ABAFE4-B3DF-4AF6-A0E0-1C35310CD497}" type="pres">
      <dgm:prSet presAssocID="{5F550F2D-FB1D-434F-A3E5-105F8926149F}" presName="Name37" presStyleLbl="parChTrans1D2" presStyleIdx="1" presStyleCnt="2"/>
      <dgm:spPr/>
    </dgm:pt>
    <dgm:pt modelId="{637E705D-37F9-4915-9E24-94258E974518}" type="pres">
      <dgm:prSet presAssocID="{8090CE96-CCD2-4AD7-8EA8-B8E2A99A3CC7}" presName="hierRoot2" presStyleCnt="0">
        <dgm:presLayoutVars>
          <dgm:hierBranch val="init"/>
        </dgm:presLayoutVars>
      </dgm:prSet>
      <dgm:spPr/>
    </dgm:pt>
    <dgm:pt modelId="{D63AEB4F-C390-4BA9-9085-9207E9E4AE41}" type="pres">
      <dgm:prSet presAssocID="{8090CE96-CCD2-4AD7-8EA8-B8E2A99A3CC7}" presName="rootComposite" presStyleCnt="0"/>
      <dgm:spPr/>
    </dgm:pt>
    <dgm:pt modelId="{4F71B987-D9D7-4170-A4B9-7EFF5756C837}" type="pres">
      <dgm:prSet presAssocID="{8090CE96-CCD2-4AD7-8EA8-B8E2A99A3CC7}" presName="rootText" presStyleLbl="node2" presStyleIdx="1" presStyleCnt="2">
        <dgm:presLayoutVars>
          <dgm:chPref val="3"/>
        </dgm:presLayoutVars>
      </dgm:prSet>
      <dgm:spPr/>
    </dgm:pt>
    <dgm:pt modelId="{E1A7186E-6F0A-4BE1-A221-455AE193CF9F}" type="pres">
      <dgm:prSet presAssocID="{8090CE96-CCD2-4AD7-8EA8-B8E2A99A3CC7}" presName="rootConnector" presStyleLbl="node2" presStyleIdx="1" presStyleCnt="2"/>
      <dgm:spPr/>
    </dgm:pt>
    <dgm:pt modelId="{8569F831-F8B1-4EEC-A8A0-5462368C4A6C}" type="pres">
      <dgm:prSet presAssocID="{8090CE96-CCD2-4AD7-8EA8-B8E2A99A3CC7}" presName="hierChild4" presStyleCnt="0"/>
      <dgm:spPr/>
    </dgm:pt>
    <dgm:pt modelId="{5279D7AA-981B-4A16-83DF-2A0F2D7EEAE5}" type="pres">
      <dgm:prSet presAssocID="{C28D75C3-0212-45DC-94B2-A11ED20D15AB}" presName="Name37" presStyleLbl="parChTrans1D3" presStyleIdx="0" presStyleCnt="1"/>
      <dgm:spPr/>
    </dgm:pt>
    <dgm:pt modelId="{DFFC22CF-AF9B-43F4-85E0-C5F698CA6CCA}" type="pres">
      <dgm:prSet presAssocID="{4054D5BD-6C56-47C5-8008-D900732E5640}" presName="hierRoot2" presStyleCnt="0">
        <dgm:presLayoutVars>
          <dgm:hierBranch val="init"/>
        </dgm:presLayoutVars>
      </dgm:prSet>
      <dgm:spPr/>
    </dgm:pt>
    <dgm:pt modelId="{23F67791-7FC4-43CD-86BB-E75DF646D227}" type="pres">
      <dgm:prSet presAssocID="{4054D5BD-6C56-47C5-8008-D900732E5640}" presName="rootComposite" presStyleCnt="0"/>
      <dgm:spPr/>
    </dgm:pt>
    <dgm:pt modelId="{2E963470-8120-45E0-A70B-A7069B7AB9AE}" type="pres">
      <dgm:prSet presAssocID="{4054D5BD-6C56-47C5-8008-D900732E5640}" presName="rootText" presStyleLbl="node3" presStyleIdx="0" presStyleCnt="1">
        <dgm:presLayoutVars>
          <dgm:chPref val="3"/>
        </dgm:presLayoutVars>
      </dgm:prSet>
      <dgm:spPr/>
    </dgm:pt>
    <dgm:pt modelId="{55BF0301-85F5-4DEB-BA42-36D78CED7872}" type="pres">
      <dgm:prSet presAssocID="{4054D5BD-6C56-47C5-8008-D900732E5640}" presName="rootConnector" presStyleLbl="node3" presStyleIdx="0" presStyleCnt="1"/>
      <dgm:spPr/>
    </dgm:pt>
    <dgm:pt modelId="{14C43C3E-A200-4DB6-AFF6-C58C00F4AF00}" type="pres">
      <dgm:prSet presAssocID="{4054D5BD-6C56-47C5-8008-D900732E5640}" presName="hierChild4" presStyleCnt="0"/>
      <dgm:spPr/>
    </dgm:pt>
    <dgm:pt modelId="{8B7948DB-3612-4FFD-9216-9DCBDFE233D6}" type="pres">
      <dgm:prSet presAssocID="{4054D5BD-6C56-47C5-8008-D900732E5640}" presName="hierChild5" presStyleCnt="0"/>
      <dgm:spPr/>
    </dgm:pt>
    <dgm:pt modelId="{A2E33F10-7C4C-4422-A865-8F3ACDA0CC84}" type="pres">
      <dgm:prSet presAssocID="{8090CE96-CCD2-4AD7-8EA8-B8E2A99A3CC7}" presName="hierChild5" presStyleCnt="0"/>
      <dgm:spPr/>
    </dgm:pt>
    <dgm:pt modelId="{3F3C2EE1-77F7-4B12-A8AE-0EC81381E062}" type="pres">
      <dgm:prSet presAssocID="{DBD5F1F3-0C8D-45F3-8B92-3F9D32EF3763}" presName="hierChild3" presStyleCnt="0"/>
      <dgm:spPr/>
    </dgm:pt>
  </dgm:ptLst>
  <dgm:cxnLst>
    <dgm:cxn modelId="{31AFDA19-5B6D-44FC-9D1F-F58CD64A8262}" type="presOf" srcId="{F4A9CD4D-10E7-4ED6-AAAE-87B38DD99C56}" destId="{11B0039E-2609-4D08-8877-BC54AFEF76BC}" srcOrd="1" destOrd="0" presId="urn:microsoft.com/office/officeart/2005/8/layout/orgChart1"/>
    <dgm:cxn modelId="{86FF6A30-FC33-4102-84AE-7D5BF77B0DEB}" type="presOf" srcId="{C28D75C3-0212-45DC-94B2-A11ED20D15AB}" destId="{5279D7AA-981B-4A16-83DF-2A0F2D7EEAE5}" srcOrd="0" destOrd="0" presId="urn:microsoft.com/office/officeart/2005/8/layout/orgChart1"/>
    <dgm:cxn modelId="{64025961-72B3-46E6-BADD-6C75C5492337}" type="presOf" srcId="{8090CE96-CCD2-4AD7-8EA8-B8E2A99A3CC7}" destId="{E1A7186E-6F0A-4BE1-A221-455AE193CF9F}" srcOrd="1" destOrd="0" presId="urn:microsoft.com/office/officeart/2005/8/layout/orgChart1"/>
    <dgm:cxn modelId="{3D615C64-CF06-4758-9B46-77D22CF36822}" srcId="{8090CE96-CCD2-4AD7-8EA8-B8E2A99A3CC7}" destId="{4054D5BD-6C56-47C5-8008-D900732E5640}" srcOrd="0" destOrd="0" parTransId="{C28D75C3-0212-45DC-94B2-A11ED20D15AB}" sibTransId="{6F72181F-97FD-479A-A5F4-9FB3DE69BF2A}"/>
    <dgm:cxn modelId="{D5F9776C-B617-4EC4-9172-A2A8DCDFB061}" srcId="{0441C752-A40A-4228-A5EC-B151E3ADB4FB}" destId="{DBD5F1F3-0C8D-45F3-8B92-3F9D32EF3763}" srcOrd="1" destOrd="0" parTransId="{C154C2F4-A823-4235-BD6D-7DE7DE337CFD}" sibTransId="{DAB63E85-F9EA-4FF7-ACF6-861131EA4FC9}"/>
    <dgm:cxn modelId="{5FA22B6F-75B0-4D41-8A8F-6B95FF3808E1}" type="presOf" srcId="{CD0F6FF5-0671-4837-A47A-524676CB47D8}" destId="{422DCB13-DB60-4D73-9298-0424961A66B9}" srcOrd="0" destOrd="0" presId="urn:microsoft.com/office/officeart/2005/8/layout/orgChart1"/>
    <dgm:cxn modelId="{B556D188-4213-48DD-913F-8638A448002A}" type="presOf" srcId="{5F550F2D-FB1D-434F-A3E5-105F8926149F}" destId="{89ABAFE4-B3DF-4AF6-A0E0-1C35310CD497}" srcOrd="0" destOrd="0" presId="urn:microsoft.com/office/officeart/2005/8/layout/orgChart1"/>
    <dgm:cxn modelId="{059DDA8C-A477-4AC7-ACB3-E329E8C7062B}" type="presOf" srcId="{F4A9CD4D-10E7-4ED6-AAAE-87B38DD99C56}" destId="{ABB27189-DC78-4EAB-9994-970F8F41CA06}" srcOrd="0" destOrd="0" presId="urn:microsoft.com/office/officeart/2005/8/layout/orgChart1"/>
    <dgm:cxn modelId="{CF05228E-AE25-4CEC-9B53-BA13FFC9A705}" srcId="{DBD5F1F3-0C8D-45F3-8B92-3F9D32EF3763}" destId="{F4A9CD4D-10E7-4ED6-AAAE-87B38DD99C56}" srcOrd="0" destOrd="0" parTransId="{CD0F6FF5-0671-4837-A47A-524676CB47D8}" sibTransId="{C83701F5-9F8B-472D-8B44-ADB3892ACCDC}"/>
    <dgm:cxn modelId="{A46DEB8E-7CEA-4553-9E3E-CCBDE354F0D5}" type="presOf" srcId="{DBD5F1F3-0C8D-45F3-8B92-3F9D32EF3763}" destId="{2625331A-58AD-4C39-8A5F-2CE3CF9A6B7E}" srcOrd="0" destOrd="0" presId="urn:microsoft.com/office/officeart/2005/8/layout/orgChart1"/>
    <dgm:cxn modelId="{2BC7FD96-0311-4C99-AB73-CC901CF60F69}" type="presOf" srcId="{4054D5BD-6C56-47C5-8008-D900732E5640}" destId="{2E963470-8120-45E0-A70B-A7069B7AB9AE}" srcOrd="0" destOrd="0" presId="urn:microsoft.com/office/officeart/2005/8/layout/orgChart1"/>
    <dgm:cxn modelId="{D899109F-6614-4A41-B5A8-33510EFD8A39}" srcId="{DBD5F1F3-0C8D-45F3-8B92-3F9D32EF3763}" destId="{8090CE96-CCD2-4AD7-8EA8-B8E2A99A3CC7}" srcOrd="1" destOrd="0" parTransId="{5F550F2D-FB1D-434F-A3E5-105F8926149F}" sibTransId="{FE5DDFED-4F1B-4AE3-93A0-EAD194C56585}"/>
    <dgm:cxn modelId="{0B4AA1A2-EED4-4E53-8314-6AC46DF8C9E8}" type="presOf" srcId="{8090CE96-CCD2-4AD7-8EA8-B8E2A99A3CC7}" destId="{4F71B987-D9D7-4170-A4B9-7EFF5756C837}" srcOrd="0" destOrd="0" presId="urn:microsoft.com/office/officeart/2005/8/layout/orgChart1"/>
    <dgm:cxn modelId="{C3317CA8-978F-447A-A088-70DE0BE068A3}" type="presOf" srcId="{E49A2EFC-ED1C-4D98-BB1A-C1BE94C6E780}" destId="{3206BC2B-8152-4931-9D3A-99C4181A9A28}" srcOrd="1" destOrd="0" presId="urn:microsoft.com/office/officeart/2005/8/layout/orgChart1"/>
    <dgm:cxn modelId="{CC3C38B0-9566-42D0-843D-8797A153665A}" type="presOf" srcId="{0441C752-A40A-4228-A5EC-B151E3ADB4FB}" destId="{4A557A7A-86C2-47E1-A895-D43F5189413C}" srcOrd="0" destOrd="0" presId="urn:microsoft.com/office/officeart/2005/8/layout/orgChart1"/>
    <dgm:cxn modelId="{6C4BCEDE-AB47-4833-8037-2F3BA984D723}" type="presOf" srcId="{4054D5BD-6C56-47C5-8008-D900732E5640}" destId="{55BF0301-85F5-4DEB-BA42-36D78CED7872}" srcOrd="1" destOrd="0" presId="urn:microsoft.com/office/officeart/2005/8/layout/orgChart1"/>
    <dgm:cxn modelId="{612D21E2-2131-4D6B-8414-1DE6678C4754}" type="presOf" srcId="{E49A2EFC-ED1C-4D98-BB1A-C1BE94C6E780}" destId="{0873D741-F2A4-484E-A4B1-06F1E7E75AD0}" srcOrd="0" destOrd="0" presId="urn:microsoft.com/office/officeart/2005/8/layout/orgChart1"/>
    <dgm:cxn modelId="{1BB090E4-04C2-4B3F-9916-304D045F42D8}" srcId="{0441C752-A40A-4228-A5EC-B151E3ADB4FB}" destId="{E49A2EFC-ED1C-4D98-BB1A-C1BE94C6E780}" srcOrd="0" destOrd="0" parTransId="{092CCDB9-8C41-49BA-A498-588DA9AF013D}" sibTransId="{9148842F-3D64-4740-8F7F-E17442C5027B}"/>
    <dgm:cxn modelId="{A2E8DDE4-3BA5-4944-B607-A1EB5A2CBE1D}" type="presOf" srcId="{DBD5F1F3-0C8D-45F3-8B92-3F9D32EF3763}" destId="{A3A66CE3-4966-49F7-934D-BBA27F11C54B}" srcOrd="1" destOrd="0" presId="urn:microsoft.com/office/officeart/2005/8/layout/orgChart1"/>
    <dgm:cxn modelId="{5429FC83-1FE4-4FEA-B120-3FC444DA8296}" type="presParOf" srcId="{4A557A7A-86C2-47E1-A895-D43F5189413C}" destId="{A08F940A-E5DF-48DA-9F6E-1C98AC9FB8D3}" srcOrd="0" destOrd="0" presId="urn:microsoft.com/office/officeart/2005/8/layout/orgChart1"/>
    <dgm:cxn modelId="{692EEDFB-A4CF-444C-B4C4-AB263AB18E13}" type="presParOf" srcId="{A08F940A-E5DF-48DA-9F6E-1C98AC9FB8D3}" destId="{066B198D-3537-451B-A3C6-C663BD20D5FD}" srcOrd="0" destOrd="0" presId="urn:microsoft.com/office/officeart/2005/8/layout/orgChart1"/>
    <dgm:cxn modelId="{61BA9DF4-BCF4-4494-B08F-EE904C1FEA34}" type="presParOf" srcId="{066B198D-3537-451B-A3C6-C663BD20D5FD}" destId="{0873D741-F2A4-484E-A4B1-06F1E7E75AD0}" srcOrd="0" destOrd="0" presId="urn:microsoft.com/office/officeart/2005/8/layout/orgChart1"/>
    <dgm:cxn modelId="{1D25FB56-627E-43E2-8444-F198F42896D3}" type="presParOf" srcId="{066B198D-3537-451B-A3C6-C663BD20D5FD}" destId="{3206BC2B-8152-4931-9D3A-99C4181A9A28}" srcOrd="1" destOrd="0" presId="urn:microsoft.com/office/officeart/2005/8/layout/orgChart1"/>
    <dgm:cxn modelId="{52650B4A-DAAF-4916-8BBC-67D43F6BE175}" type="presParOf" srcId="{A08F940A-E5DF-48DA-9F6E-1C98AC9FB8D3}" destId="{65065260-5253-49AF-A2EF-9A03B1E34E12}" srcOrd="1" destOrd="0" presId="urn:microsoft.com/office/officeart/2005/8/layout/orgChart1"/>
    <dgm:cxn modelId="{0DAF1ADE-D406-4F83-A9F7-775920EF63EC}" type="presParOf" srcId="{A08F940A-E5DF-48DA-9F6E-1C98AC9FB8D3}" destId="{40406902-2DB6-46BA-B3F2-CFDDACD782EC}" srcOrd="2" destOrd="0" presId="urn:microsoft.com/office/officeart/2005/8/layout/orgChart1"/>
    <dgm:cxn modelId="{F1EE56F7-D692-4546-8D18-2F77EB9E38A0}" type="presParOf" srcId="{4A557A7A-86C2-47E1-A895-D43F5189413C}" destId="{913059F9-4AC7-47DB-A9F0-C667C8863AA3}" srcOrd="1" destOrd="0" presId="urn:microsoft.com/office/officeart/2005/8/layout/orgChart1"/>
    <dgm:cxn modelId="{20CF7A12-0284-418C-924B-461E2EA7B3A2}" type="presParOf" srcId="{913059F9-4AC7-47DB-A9F0-C667C8863AA3}" destId="{CE467E3F-9E0B-4518-93B1-CF35AC5D9AA6}" srcOrd="0" destOrd="0" presId="urn:microsoft.com/office/officeart/2005/8/layout/orgChart1"/>
    <dgm:cxn modelId="{FB6B4526-7006-4638-BBA1-1C85A48EF8D3}" type="presParOf" srcId="{CE467E3F-9E0B-4518-93B1-CF35AC5D9AA6}" destId="{2625331A-58AD-4C39-8A5F-2CE3CF9A6B7E}" srcOrd="0" destOrd="0" presId="urn:microsoft.com/office/officeart/2005/8/layout/orgChart1"/>
    <dgm:cxn modelId="{F56DBD04-9D98-474F-AD97-0CE644587F2F}" type="presParOf" srcId="{CE467E3F-9E0B-4518-93B1-CF35AC5D9AA6}" destId="{A3A66CE3-4966-49F7-934D-BBA27F11C54B}" srcOrd="1" destOrd="0" presId="urn:microsoft.com/office/officeart/2005/8/layout/orgChart1"/>
    <dgm:cxn modelId="{C0B115DF-59D8-4D91-8E3F-8CB809AAB747}" type="presParOf" srcId="{913059F9-4AC7-47DB-A9F0-C667C8863AA3}" destId="{E819AB54-111D-49C3-94A9-46B1B70FF418}" srcOrd="1" destOrd="0" presId="urn:microsoft.com/office/officeart/2005/8/layout/orgChart1"/>
    <dgm:cxn modelId="{4A03F67D-A982-4956-9201-145A67C352A7}" type="presParOf" srcId="{E819AB54-111D-49C3-94A9-46B1B70FF418}" destId="{422DCB13-DB60-4D73-9298-0424961A66B9}" srcOrd="0" destOrd="0" presId="urn:microsoft.com/office/officeart/2005/8/layout/orgChart1"/>
    <dgm:cxn modelId="{D90766D4-2873-4AD5-B2BC-F2E815EA3925}" type="presParOf" srcId="{E819AB54-111D-49C3-94A9-46B1B70FF418}" destId="{1DC5BEBA-8FB2-4DBE-AED2-823C71EB4C30}" srcOrd="1" destOrd="0" presId="urn:microsoft.com/office/officeart/2005/8/layout/orgChart1"/>
    <dgm:cxn modelId="{D49D3B19-6663-4B3D-81EA-B73AC3FEE6BE}" type="presParOf" srcId="{1DC5BEBA-8FB2-4DBE-AED2-823C71EB4C30}" destId="{F864F7ED-AA19-4BDA-91D8-09E82771123F}" srcOrd="0" destOrd="0" presId="urn:microsoft.com/office/officeart/2005/8/layout/orgChart1"/>
    <dgm:cxn modelId="{E992048E-A0DA-4C06-AD48-3E064FE55749}" type="presParOf" srcId="{F864F7ED-AA19-4BDA-91D8-09E82771123F}" destId="{ABB27189-DC78-4EAB-9994-970F8F41CA06}" srcOrd="0" destOrd="0" presId="urn:microsoft.com/office/officeart/2005/8/layout/orgChart1"/>
    <dgm:cxn modelId="{B74EF589-FFAA-48BB-877B-929F44A4FF05}" type="presParOf" srcId="{F864F7ED-AA19-4BDA-91D8-09E82771123F}" destId="{11B0039E-2609-4D08-8877-BC54AFEF76BC}" srcOrd="1" destOrd="0" presId="urn:microsoft.com/office/officeart/2005/8/layout/orgChart1"/>
    <dgm:cxn modelId="{E8CFF36E-2A54-4BBD-BD08-3CF413D81915}" type="presParOf" srcId="{1DC5BEBA-8FB2-4DBE-AED2-823C71EB4C30}" destId="{A620A567-A0B1-47A1-941D-F2C54F450B05}" srcOrd="1" destOrd="0" presId="urn:microsoft.com/office/officeart/2005/8/layout/orgChart1"/>
    <dgm:cxn modelId="{CE179BD2-5761-4276-A949-787A9A711E65}" type="presParOf" srcId="{1DC5BEBA-8FB2-4DBE-AED2-823C71EB4C30}" destId="{AF3CD942-F479-40F1-BEAA-683F1B13F9D6}" srcOrd="2" destOrd="0" presId="urn:microsoft.com/office/officeart/2005/8/layout/orgChart1"/>
    <dgm:cxn modelId="{A78F6CC6-342C-40F8-AA11-27F55D301E0C}" type="presParOf" srcId="{E819AB54-111D-49C3-94A9-46B1B70FF418}" destId="{89ABAFE4-B3DF-4AF6-A0E0-1C35310CD497}" srcOrd="2" destOrd="0" presId="urn:microsoft.com/office/officeart/2005/8/layout/orgChart1"/>
    <dgm:cxn modelId="{45E05213-6AD3-4D1B-BC69-9905A7985DCA}" type="presParOf" srcId="{E819AB54-111D-49C3-94A9-46B1B70FF418}" destId="{637E705D-37F9-4915-9E24-94258E974518}" srcOrd="3" destOrd="0" presId="urn:microsoft.com/office/officeart/2005/8/layout/orgChart1"/>
    <dgm:cxn modelId="{F17F0203-475A-4996-AF97-288BD57FC389}" type="presParOf" srcId="{637E705D-37F9-4915-9E24-94258E974518}" destId="{D63AEB4F-C390-4BA9-9085-9207E9E4AE41}" srcOrd="0" destOrd="0" presId="urn:microsoft.com/office/officeart/2005/8/layout/orgChart1"/>
    <dgm:cxn modelId="{51F7005E-B37A-4220-8E8E-F602707F7AE2}" type="presParOf" srcId="{D63AEB4F-C390-4BA9-9085-9207E9E4AE41}" destId="{4F71B987-D9D7-4170-A4B9-7EFF5756C837}" srcOrd="0" destOrd="0" presId="urn:microsoft.com/office/officeart/2005/8/layout/orgChart1"/>
    <dgm:cxn modelId="{304387A6-30E6-4F2C-B87B-2045883DD168}" type="presParOf" srcId="{D63AEB4F-C390-4BA9-9085-9207E9E4AE41}" destId="{E1A7186E-6F0A-4BE1-A221-455AE193CF9F}" srcOrd="1" destOrd="0" presId="urn:microsoft.com/office/officeart/2005/8/layout/orgChart1"/>
    <dgm:cxn modelId="{676AA2A4-170C-4C26-95D1-3C8CEA2A0216}" type="presParOf" srcId="{637E705D-37F9-4915-9E24-94258E974518}" destId="{8569F831-F8B1-4EEC-A8A0-5462368C4A6C}" srcOrd="1" destOrd="0" presId="urn:microsoft.com/office/officeart/2005/8/layout/orgChart1"/>
    <dgm:cxn modelId="{CA69C5E2-AE1D-4E9A-AD5B-C9E2F8E341CC}" type="presParOf" srcId="{8569F831-F8B1-4EEC-A8A0-5462368C4A6C}" destId="{5279D7AA-981B-4A16-83DF-2A0F2D7EEAE5}" srcOrd="0" destOrd="0" presId="urn:microsoft.com/office/officeart/2005/8/layout/orgChart1"/>
    <dgm:cxn modelId="{80348C5D-5C98-4D51-84C4-178E6C413BC1}" type="presParOf" srcId="{8569F831-F8B1-4EEC-A8A0-5462368C4A6C}" destId="{DFFC22CF-AF9B-43F4-85E0-C5F698CA6CCA}" srcOrd="1" destOrd="0" presId="urn:microsoft.com/office/officeart/2005/8/layout/orgChart1"/>
    <dgm:cxn modelId="{726362BE-34D4-4486-A91B-4C200FC9383C}" type="presParOf" srcId="{DFFC22CF-AF9B-43F4-85E0-C5F698CA6CCA}" destId="{23F67791-7FC4-43CD-86BB-E75DF646D227}" srcOrd="0" destOrd="0" presId="urn:microsoft.com/office/officeart/2005/8/layout/orgChart1"/>
    <dgm:cxn modelId="{0CCE4231-B69A-4393-8793-30346D001CCC}" type="presParOf" srcId="{23F67791-7FC4-43CD-86BB-E75DF646D227}" destId="{2E963470-8120-45E0-A70B-A7069B7AB9AE}" srcOrd="0" destOrd="0" presId="urn:microsoft.com/office/officeart/2005/8/layout/orgChart1"/>
    <dgm:cxn modelId="{88A85631-8543-4707-8C53-36516505213E}" type="presParOf" srcId="{23F67791-7FC4-43CD-86BB-E75DF646D227}" destId="{55BF0301-85F5-4DEB-BA42-36D78CED7872}" srcOrd="1" destOrd="0" presId="urn:microsoft.com/office/officeart/2005/8/layout/orgChart1"/>
    <dgm:cxn modelId="{C5D44CD8-0F32-4C13-889B-C9F6FFDAA5BA}" type="presParOf" srcId="{DFFC22CF-AF9B-43F4-85E0-C5F698CA6CCA}" destId="{14C43C3E-A200-4DB6-AFF6-C58C00F4AF00}" srcOrd="1" destOrd="0" presId="urn:microsoft.com/office/officeart/2005/8/layout/orgChart1"/>
    <dgm:cxn modelId="{BFCE1B59-F4BF-436B-8814-09B101A3F4D5}" type="presParOf" srcId="{DFFC22CF-AF9B-43F4-85E0-C5F698CA6CCA}" destId="{8B7948DB-3612-4FFD-9216-9DCBDFE233D6}" srcOrd="2" destOrd="0" presId="urn:microsoft.com/office/officeart/2005/8/layout/orgChart1"/>
    <dgm:cxn modelId="{34DFAE60-A869-423D-9B08-7D3D5775EB8B}" type="presParOf" srcId="{637E705D-37F9-4915-9E24-94258E974518}" destId="{A2E33F10-7C4C-4422-A865-8F3ACDA0CC84}" srcOrd="2" destOrd="0" presId="urn:microsoft.com/office/officeart/2005/8/layout/orgChart1"/>
    <dgm:cxn modelId="{D6956ED3-D5B4-43D7-A5EA-AA07FBBD8118}" type="presParOf" srcId="{913059F9-4AC7-47DB-A9F0-C667C8863AA3}" destId="{3F3C2EE1-77F7-4B12-A8AE-0EC81381E06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79D7AA-981B-4A16-83DF-2A0F2D7EEAE5}">
      <dsp:nvSpPr>
        <dsp:cNvPr id="0" name=""/>
        <dsp:cNvSpPr/>
      </dsp:nvSpPr>
      <dsp:spPr>
        <a:xfrm>
          <a:off x="6948803" y="3487020"/>
          <a:ext cx="432007" cy="13248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4824"/>
              </a:lnTo>
              <a:lnTo>
                <a:pt x="432007" y="1324824"/>
              </a:lnTo>
            </a:path>
          </a:pathLst>
        </a:custGeom>
        <a:noFill/>
        <a:ln w="19050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ABAFE4-B3DF-4AF6-A0E0-1C35310CD497}">
      <dsp:nvSpPr>
        <dsp:cNvPr id="0" name=""/>
        <dsp:cNvSpPr/>
      </dsp:nvSpPr>
      <dsp:spPr>
        <a:xfrm>
          <a:off x="6358393" y="1442182"/>
          <a:ext cx="1742431" cy="6048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2405"/>
              </a:lnTo>
              <a:lnTo>
                <a:pt x="1742431" y="302405"/>
              </a:lnTo>
              <a:lnTo>
                <a:pt x="1742431" y="604810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2DCB13-DB60-4D73-9298-0424961A66B9}">
      <dsp:nvSpPr>
        <dsp:cNvPr id="0" name=""/>
        <dsp:cNvSpPr/>
      </dsp:nvSpPr>
      <dsp:spPr>
        <a:xfrm>
          <a:off x="4615961" y="1442182"/>
          <a:ext cx="1742431" cy="604810"/>
        </a:xfrm>
        <a:custGeom>
          <a:avLst/>
          <a:gdLst/>
          <a:ahLst/>
          <a:cxnLst/>
          <a:rect l="0" t="0" r="0" b="0"/>
          <a:pathLst>
            <a:path>
              <a:moveTo>
                <a:pt x="1742431" y="0"/>
              </a:moveTo>
              <a:lnTo>
                <a:pt x="1742431" y="302405"/>
              </a:lnTo>
              <a:lnTo>
                <a:pt x="0" y="302405"/>
              </a:lnTo>
              <a:lnTo>
                <a:pt x="0" y="604810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73D741-F2A4-484E-A4B1-06F1E7E75AD0}">
      <dsp:nvSpPr>
        <dsp:cNvPr id="0" name=""/>
        <dsp:cNvSpPr/>
      </dsp:nvSpPr>
      <dsp:spPr>
        <a:xfrm>
          <a:off x="1433504" y="2156"/>
          <a:ext cx="2880052" cy="144002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+mj-lt"/>
            </a:rPr>
            <a:t>•Most of our understanding of blooms come from studying planktonic events</a:t>
          </a:r>
        </a:p>
      </dsp:txBody>
      <dsp:txXfrm>
        <a:off x="1433504" y="2156"/>
        <a:ext cx="2880052" cy="1440026"/>
      </dsp:txXfrm>
    </dsp:sp>
    <dsp:sp modelId="{2625331A-58AD-4C39-8A5F-2CE3CF9A6B7E}">
      <dsp:nvSpPr>
        <dsp:cNvPr id="0" name=""/>
        <dsp:cNvSpPr/>
      </dsp:nvSpPr>
      <dsp:spPr>
        <a:xfrm>
          <a:off x="4918367" y="2156"/>
          <a:ext cx="2880052" cy="144002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+mj-lt"/>
            </a:rPr>
            <a:t>•Events in flowing water are rare but have been documented</a:t>
          </a:r>
        </a:p>
      </dsp:txBody>
      <dsp:txXfrm>
        <a:off x="4918367" y="2156"/>
        <a:ext cx="2880052" cy="1440026"/>
      </dsp:txXfrm>
    </dsp:sp>
    <dsp:sp modelId="{ABB27189-DC78-4EAB-9994-970F8F41CA06}">
      <dsp:nvSpPr>
        <dsp:cNvPr id="0" name=""/>
        <dsp:cNvSpPr/>
      </dsp:nvSpPr>
      <dsp:spPr>
        <a:xfrm>
          <a:off x="3175935" y="2046993"/>
          <a:ext cx="2880052" cy="144002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+mj-lt"/>
            </a:rPr>
            <a:t>•Bloom starts in one waterbody and moves to another through the water column</a:t>
          </a:r>
        </a:p>
      </dsp:txBody>
      <dsp:txXfrm>
        <a:off x="3175935" y="2046993"/>
        <a:ext cx="2880052" cy="1440026"/>
      </dsp:txXfrm>
    </dsp:sp>
    <dsp:sp modelId="{4F71B987-D9D7-4170-A4B9-7EFF5756C837}">
      <dsp:nvSpPr>
        <dsp:cNvPr id="0" name=""/>
        <dsp:cNvSpPr/>
      </dsp:nvSpPr>
      <dsp:spPr>
        <a:xfrm>
          <a:off x="6660798" y="2046993"/>
          <a:ext cx="2880052" cy="144002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+mj-lt"/>
            </a:rPr>
            <a:t>•Bloom begins to grow in low flow regions of flowing water or in shallow areas where temperature can increase</a:t>
          </a:r>
        </a:p>
      </dsp:txBody>
      <dsp:txXfrm>
        <a:off x="6660798" y="2046993"/>
        <a:ext cx="2880052" cy="1440026"/>
      </dsp:txXfrm>
    </dsp:sp>
    <dsp:sp modelId="{2E963470-8120-45E0-A70B-A7069B7AB9AE}">
      <dsp:nvSpPr>
        <dsp:cNvPr id="0" name=""/>
        <dsp:cNvSpPr/>
      </dsp:nvSpPr>
      <dsp:spPr>
        <a:xfrm>
          <a:off x="7380811" y="4091831"/>
          <a:ext cx="2880052" cy="144002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+mj-lt"/>
            </a:rPr>
            <a:t>•Globally we see benthic events more in flowing water than planktonic events</a:t>
          </a:r>
        </a:p>
      </dsp:txBody>
      <dsp:txXfrm>
        <a:off x="7380811" y="4091831"/>
        <a:ext cx="2880052" cy="1440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F2091-6F23-48BD-805F-89414B5F8BB7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A1C7E-C048-4219-9EBF-B6A8784B3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21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A0038-7055-434C-B6C4-B8C69565C60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533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37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62A09D68-45EC-4B22-846B-E67A959A04F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15162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ECC8-2955-45FF-B4C0-C6C884B95A8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980C-4E9B-4041-A0F4-6C09E5A5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0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ECC8-2955-45FF-B4C0-C6C884B95A8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980C-4E9B-4041-A0F4-6C09E5A5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60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ECC8-2955-45FF-B4C0-C6C884B95A8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980C-4E9B-4041-A0F4-6C09E5A5C2E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9294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ECC8-2955-45FF-B4C0-C6C884B95A8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980C-4E9B-4041-A0F4-6C09E5A5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0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ECC8-2955-45FF-B4C0-C6C884B95A8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980C-4E9B-4041-A0F4-6C09E5A5C2E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0217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ECC8-2955-45FF-B4C0-C6C884B95A8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980C-4E9B-4041-A0F4-6C09E5A5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01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ECC8-2955-45FF-B4C0-C6C884B95A8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980C-4E9B-4041-A0F4-6C09E5A5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96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ECC8-2955-45FF-B4C0-C6C884B95A8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980C-4E9B-4041-A0F4-6C09E5A5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78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92C0C-7E68-45AE-8824-6858C6874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2502" y="4973519"/>
            <a:ext cx="7299618" cy="1440000"/>
          </a:xfrm>
          <a:solidFill>
            <a:schemeClr val="accent1"/>
          </a:solidFill>
        </p:spPr>
        <p:txBody>
          <a:bodyPr lIns="216000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8575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0"/>
            <a:ext cx="4197927" cy="6857995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14461" y="1074809"/>
            <a:ext cx="5756608" cy="731694"/>
          </a:xfr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14461" y="2365537"/>
            <a:ext cx="5756608" cy="731694"/>
          </a:xfr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14461" y="3656265"/>
            <a:ext cx="5756608" cy="731694"/>
          </a:xfr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14461" y="4946994"/>
            <a:ext cx="5756608" cy="731694"/>
          </a:xfr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Picture Placeholder 5" title="Decorative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6055" y="100214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1" name="Picture Placeholder 5" title="Decorative">
            <a:extLst>
              <a:ext uri="{FF2B5EF4-FFF2-40B4-BE49-F238E27FC236}">
                <a16:creationId xmlns:a16="http://schemas.microsoft.com/office/drawing/2014/main" id="{44A0EDB5-B80A-4225-9741-99690ADBCE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46055" y="2291505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2" name="Picture Placeholder 5" title="Decorative">
            <a:extLst>
              <a:ext uri="{FF2B5EF4-FFF2-40B4-BE49-F238E27FC236}">
                <a16:creationId xmlns:a16="http://schemas.microsoft.com/office/drawing/2014/main" id="{E5C18081-A6EE-421D-96AC-0A7FA46F74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46055" y="3580864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3" name="Picture Placeholder 5" title="Decorative">
            <a:extLst>
              <a:ext uri="{FF2B5EF4-FFF2-40B4-BE49-F238E27FC236}">
                <a16:creationId xmlns:a16="http://schemas.microsoft.com/office/drawing/2014/main" id="{1D21CB0A-3210-4B51-85A0-5111AEBA21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46055" y="4870223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1765" y="1100290"/>
            <a:ext cx="3548930" cy="706213"/>
          </a:xfrm>
        </p:spPr>
        <p:txBody>
          <a:bodyPr lIns="0"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1766" y="2435633"/>
            <a:ext cx="3548930" cy="443644"/>
          </a:xfrm>
        </p:spPr>
        <p:txBody>
          <a:bodyPr lIns="0" anchor="t">
            <a:noAutofit/>
          </a:bodyPr>
          <a:lstStyle>
            <a:lvl1pPr marL="0" indent="0">
              <a:buNone/>
              <a:defRPr sz="3200" spc="0" baseline="0">
                <a:solidFill>
                  <a:schemeClr val="bg1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907" y="3053749"/>
            <a:ext cx="3548931" cy="296232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2099265" y="1192048"/>
            <a:ext cx="1" cy="3548930"/>
          </a:xfrm>
          <a:prstGeom prst="line">
            <a:avLst/>
          </a:prstGeom>
          <a:ln w="76200">
            <a:solidFill>
              <a:srgbClr val="39BDC7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393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38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4769712" y="3138616"/>
            <a:ext cx="7422288" cy="32127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413" y="4304207"/>
            <a:ext cx="6439156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14413" y="5505120"/>
            <a:ext cx="6439155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H="1" flipV="1">
            <a:off x="8542368" y="1893391"/>
            <a:ext cx="1" cy="6855914"/>
          </a:xfrm>
          <a:prstGeom prst="line">
            <a:avLst/>
          </a:prstGeom>
          <a:ln w="76200">
            <a:solidFill>
              <a:srgbClr val="B5D13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/>
          </a:p>
        </p:txBody>
      </p:sp>
    </p:spTree>
    <p:extLst>
      <p:ext uri="{BB962C8B-B14F-4D97-AF65-F5344CB8AC3E}">
        <p14:creationId xmlns:p14="http://schemas.microsoft.com/office/powerpoint/2010/main" val="507613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ECC8-2955-45FF-B4C0-C6C884B95A8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980C-4E9B-4041-A0F4-6C09E5A5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56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ECC8-2955-45FF-B4C0-C6C884B95A8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980C-4E9B-4041-A0F4-6C09E5A5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35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ECC8-2955-45FF-B4C0-C6C884B95A8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980C-4E9B-4041-A0F4-6C09E5A5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58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ECC8-2955-45FF-B4C0-C6C884B95A8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980C-4E9B-4041-A0F4-6C09E5A5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34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ECC8-2955-45FF-B4C0-C6C884B95A8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980C-4E9B-4041-A0F4-6C09E5A5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8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ECC8-2955-45FF-B4C0-C6C884B95A8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980C-4E9B-4041-A0F4-6C09E5A5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38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ECC8-2955-45FF-B4C0-C6C884B95A8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980C-4E9B-4041-A0F4-6C09E5A5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24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ECC8-2955-45FF-B4C0-C6C884B95A8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980C-4E9B-4041-A0F4-6C09E5A5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95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DECC8-2955-45FF-B4C0-C6C884B95A8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1A9980C-4E9B-4041-A0F4-6C09E5A5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4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hyperlink" Target="https://www.facebook.com/newjerseydep" TargetMode="External"/><Relationship Id="rId12" Type="http://schemas.openxmlformats.org/officeDocument/2006/relationships/hyperlink" Target="https://www.linkedin.com/company/newjerseydep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svg"/><Relationship Id="rId11" Type="http://schemas.openxmlformats.org/officeDocument/2006/relationships/hyperlink" Target="https://www.youtube.com/channel/UC2C01lO4mVInYzqqwevFvSw" TargetMode="External"/><Relationship Id="rId5" Type="http://schemas.openxmlformats.org/officeDocument/2006/relationships/image" Target="../media/image12.png"/><Relationship Id="rId10" Type="http://schemas.openxmlformats.org/officeDocument/2006/relationships/hyperlink" Target="https://www.instagram.com/nj.dep/" TargetMode="External"/><Relationship Id="rId4" Type="http://schemas.openxmlformats.org/officeDocument/2006/relationships/image" Target="../media/image11.svg"/><Relationship Id="rId9" Type="http://schemas.openxmlformats.org/officeDocument/2006/relationships/hyperlink" Target="https://twitter.com/NewJerseyDE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70EFD-140E-A5E6-30A2-1A77FBC854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2023 ASDWA Presentation </a:t>
            </a:r>
            <a:br>
              <a:rPr lang="en-US" dirty="0"/>
            </a:br>
            <a:r>
              <a:rPr lang="en-US" dirty="0"/>
              <a:t>Millstone River HAB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8466E7-431E-8922-9A6C-32B164219E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Rob Newby, Ph.D.</a:t>
            </a:r>
          </a:p>
          <a:p>
            <a:r>
              <a:rPr lang="en-US" dirty="0"/>
              <a:t>Microbiologist</a:t>
            </a:r>
          </a:p>
          <a:p>
            <a:r>
              <a:rPr lang="en-US" dirty="0"/>
              <a:t>NJDEP Division of Science and Research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49B865A-436F-966F-8013-4C1A0F82E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51714"/>
            <a:ext cx="1247670" cy="13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48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F684B-6AD6-F91B-4934-A366F1CFB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0E16635-931F-3988-F72A-284C5D2D63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3364207"/>
              </p:ext>
            </p:extLst>
          </p:nvPr>
        </p:nvGraphicFramePr>
        <p:xfrm>
          <a:off x="248816" y="1323975"/>
          <a:ext cx="11694368" cy="5534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0FD647F-7C5D-6BA6-4D5B-0DBBF227D3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70958" y="6417198"/>
            <a:ext cx="421022" cy="4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13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6A9E1A-1C3C-49C6-8556-F5D24236A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72" y="65933"/>
            <a:ext cx="10855472" cy="8087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3722DC-68DE-DAA2-05FF-862ECF28D5A2}"/>
              </a:ext>
            </a:extLst>
          </p:cNvPr>
          <p:cNvSpPr txBox="1"/>
          <p:nvPr/>
        </p:nvSpPr>
        <p:spPr>
          <a:xfrm>
            <a:off x="359575" y="1169041"/>
            <a:ext cx="11234113" cy="480131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400">
                <a:latin typeface="+mj-lt"/>
                <a:cs typeface="Calibri" panose="020F0502020204030204"/>
              </a:rPr>
              <a:t>Based on the trackdown study, the 9-Mile long Millstone HAB of 2022 was able to propagate because: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>
                <a:latin typeface="+mj-lt"/>
                <a:cs typeface="Calibri" panose="020F0502020204030204"/>
              </a:rPr>
              <a:t>Low flow/Lake-like conditions due to the drought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>
                <a:latin typeface="+mj-lt"/>
                <a:cs typeface="Calibri" panose="020F0502020204030204"/>
              </a:rPr>
              <a:t>Significant levels of total phosphorus being discharged to the Millstone River.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>
              <a:latin typeface="+mj-lt"/>
              <a:cs typeface="Calibri" panose="020F0502020204030204"/>
            </a:endParaRPr>
          </a:p>
          <a:p>
            <a:pPr algn="just"/>
            <a:r>
              <a:rPr lang="en-US" sz="2400">
                <a:latin typeface="+mj-lt"/>
                <a:cs typeface="Calibri" panose="020F0502020204030204"/>
              </a:rPr>
              <a:t>DEP is working with partners and investigating ways to decrease TP inputs and increase stream flow.</a:t>
            </a:r>
          </a:p>
          <a:p>
            <a:pPr algn="just"/>
            <a:endParaRPr lang="en-US" sz="2400">
              <a:latin typeface="+mj-lt"/>
              <a:cs typeface="Calibri" panose="020F0502020204030204"/>
            </a:endParaRPr>
          </a:p>
          <a:p>
            <a:pPr algn="just"/>
            <a:r>
              <a:rPr lang="en-US" sz="2400">
                <a:latin typeface="+mj-lt"/>
                <a:cs typeface="Calibri" panose="020F0502020204030204"/>
              </a:rPr>
              <a:t>Monitoring at Carnegie Lake as well as the Millstone will continue in 2023.</a:t>
            </a:r>
          </a:p>
          <a:p>
            <a:pPr algn="just"/>
            <a:r>
              <a:rPr lang="en-US" sz="2400">
                <a:latin typeface="+mj-lt"/>
                <a:cs typeface="Calibri" panose="020F0502020204030204"/>
              </a:rPr>
              <a:t>We hope to be able to identify a HAB if it happens again before conditions increase to 2022 levels so we can take appropriate action before a threat to DW occurs. </a:t>
            </a:r>
          </a:p>
          <a:p>
            <a:pPr algn="just"/>
            <a:endParaRPr lang="en-US" sz="2400">
              <a:latin typeface="+mj-lt"/>
              <a:cs typeface="Calibri" panose="020F0502020204030204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>
              <a:latin typeface="+mj-l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07814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2414D74-66D2-4C65-A48E-39F723FB2B2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75377" y="1238245"/>
            <a:ext cx="3027346" cy="731694"/>
          </a:xfrm>
        </p:spPr>
        <p:txBody>
          <a:bodyPr/>
          <a:lstStyle/>
          <a:p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robert.newby@dep.nj.gov</a:t>
            </a:r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4D7EF6E-37B1-4694-B769-3DDEC29D83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68181" y="5285309"/>
            <a:ext cx="2702631" cy="327079"/>
          </a:xfrm>
        </p:spPr>
        <p:txBody>
          <a:bodyPr/>
          <a:lstStyle/>
          <a:p>
            <a:pPr algn="ctr">
              <a:lnSpc>
                <a:spcPct val="50000"/>
              </a:lnSpc>
            </a:pPr>
            <a:r>
              <a:rPr lang="en-US" sz="2000" b="1">
                <a:latin typeface="Calibri"/>
                <a:cs typeface="Calibri"/>
              </a:rPr>
              <a:t>Like &amp; follow us</a:t>
            </a:r>
            <a:r>
              <a:rPr lang="en-US" sz="2800" b="1">
                <a:latin typeface="Calibri"/>
                <a:cs typeface="Calibri"/>
              </a:rPr>
              <a:t>!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BF89FBA-20AC-4FD7-833B-ADA0EEFFCA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5377" y="2289464"/>
            <a:ext cx="4303101" cy="731694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/>
              <a:t>www.nj.gov/dep/hab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6DBE169-BA91-4B17-9AF2-4BAD528BE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907" y="1642184"/>
            <a:ext cx="3548930" cy="706213"/>
          </a:xfrm>
        </p:spPr>
        <p:txBody>
          <a:bodyPr>
            <a:normAutofit fontScale="90000"/>
          </a:bodyPr>
          <a:lstStyle/>
          <a:p>
            <a:r>
              <a:rPr lang="en-US"/>
              <a:t>Questions?</a:t>
            </a:r>
            <a:br>
              <a:rPr lang="en-US"/>
            </a:br>
            <a:br>
              <a:rPr lang="en-US"/>
            </a:br>
            <a:r>
              <a:rPr lang="en-US"/>
              <a:t>Contact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C2EAA8-D3C6-403B-B439-F95C60D0B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br>
              <a:rPr lang="en-US"/>
            </a:br>
            <a:r>
              <a:rPr lang="en-US"/>
              <a:t>Microbiologist</a:t>
            </a:r>
          </a:p>
          <a:p>
            <a:r>
              <a:rPr lang="en-US"/>
              <a:t>Division of Science and Research</a:t>
            </a:r>
          </a:p>
        </p:txBody>
      </p:sp>
      <p:pic>
        <p:nvPicPr>
          <p:cNvPr id="16" name="Graphic 15" descr="Email with solid fill">
            <a:extLst>
              <a:ext uri="{FF2B5EF4-FFF2-40B4-BE49-F238E27FC236}">
                <a16:creationId xmlns:a16="http://schemas.microsoft.com/office/drawing/2014/main" id="{344880D5-292C-F945-A522-BEF6073C7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87640" y="1186735"/>
            <a:ext cx="731694" cy="731694"/>
          </a:xfrm>
          <a:prstGeom prst="rect">
            <a:avLst/>
          </a:prstGeom>
        </p:spPr>
      </p:pic>
      <p:pic>
        <p:nvPicPr>
          <p:cNvPr id="3" name="Graphic 2" descr="Internet with solid fill">
            <a:extLst>
              <a:ext uri="{FF2B5EF4-FFF2-40B4-BE49-F238E27FC236}">
                <a16:creationId xmlns:a16="http://schemas.microsoft.com/office/drawing/2014/main" id="{5F1572C0-DAA8-4EBE-BD1D-622C138F3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96287" y="2182492"/>
            <a:ext cx="914400" cy="9144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489669-4A13-4856-AE79-50449EBB32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Rob Newby, Ph.D.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639AAD63-26D3-4BD3-B944-4CB577A06DD7}"/>
              </a:ext>
            </a:extLst>
          </p:cNvPr>
          <p:cNvSpPr txBox="1">
            <a:spLocks/>
          </p:cNvSpPr>
          <p:nvPr/>
        </p:nvSpPr>
        <p:spPr>
          <a:xfrm>
            <a:off x="6869409" y="5880082"/>
            <a:ext cx="2492788" cy="6179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b="1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@newjerseydep</a:t>
            </a:r>
          </a:p>
        </p:txBody>
      </p:sp>
      <p:pic>
        <p:nvPicPr>
          <p:cNvPr id="36" name="Picture 35" descr="Logo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04FCDB8D-08D0-4FAA-AA33-4963DFDBFA5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7873"/>
          <a:stretch/>
        </p:blipFill>
        <p:spPr>
          <a:xfrm>
            <a:off x="4982938" y="5945544"/>
            <a:ext cx="409981" cy="426397"/>
          </a:xfrm>
          <a:prstGeom prst="rect">
            <a:avLst/>
          </a:prstGeom>
        </p:spPr>
      </p:pic>
      <p:pic>
        <p:nvPicPr>
          <p:cNvPr id="38" name="Picture 37" descr="Logo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161E378B-AB13-46DB-B447-78F56831CC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379" t="-15253" r="51200"/>
          <a:stretch/>
        </p:blipFill>
        <p:spPr>
          <a:xfrm>
            <a:off x="5451642" y="5880510"/>
            <a:ext cx="433971" cy="491431"/>
          </a:xfrm>
          <a:prstGeom prst="rect">
            <a:avLst/>
          </a:prstGeom>
        </p:spPr>
      </p:pic>
      <p:pic>
        <p:nvPicPr>
          <p:cNvPr id="39" name="Picture 38" descr="Logo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C6D5DB36-3CB6-4DF1-8618-426ADDC5926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155" r="25424"/>
          <a:stretch/>
        </p:blipFill>
        <p:spPr>
          <a:xfrm>
            <a:off x="9471742" y="5981419"/>
            <a:ext cx="433971" cy="426397"/>
          </a:xfrm>
          <a:prstGeom prst="rect">
            <a:avLst/>
          </a:prstGeom>
        </p:spPr>
      </p:pic>
      <p:pic>
        <p:nvPicPr>
          <p:cNvPr id="40" name="Picture 39" descr="Logo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DB6E869E-ECF8-453C-8EDD-A15C016A30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652"/>
          <a:stretch/>
        </p:blipFill>
        <p:spPr>
          <a:xfrm>
            <a:off x="5902391" y="5956368"/>
            <a:ext cx="469681" cy="426396"/>
          </a:xfrm>
          <a:prstGeom prst="rect">
            <a:avLst/>
          </a:prstGeom>
        </p:spPr>
      </p:pic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F87744B7-BC16-42B8-8588-7F257369375B}"/>
              </a:ext>
            </a:extLst>
          </p:cNvPr>
          <p:cNvSpPr txBox="1">
            <a:spLocks/>
          </p:cNvSpPr>
          <p:nvPr/>
        </p:nvSpPr>
        <p:spPr>
          <a:xfrm>
            <a:off x="9905713" y="5881127"/>
            <a:ext cx="1250003" cy="6179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b="1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@nj.dep</a:t>
            </a:r>
          </a:p>
        </p:txBody>
      </p:sp>
      <p:pic>
        <p:nvPicPr>
          <p:cNvPr id="42" name="Picture 41" descr="Logo&#10;&#10;Description automatically generated">
            <a:hlinkClick r:id="rId12"/>
            <a:extLst>
              <a:ext uri="{FF2B5EF4-FFF2-40B4-BE49-F238E27FC236}">
                <a16:creationId xmlns:a16="http://schemas.microsoft.com/office/drawing/2014/main" id="{5BDD48AD-21FA-4253-8286-D9D17A7D29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32509" y="5947978"/>
            <a:ext cx="536265" cy="426396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DA56756-9B13-4644-80B1-FDD40B768ADA}"/>
              </a:ext>
            </a:extLst>
          </p:cNvPr>
          <p:cNvCxnSpPr/>
          <p:nvPr/>
        </p:nvCxnSpPr>
        <p:spPr>
          <a:xfrm>
            <a:off x="4186106" y="4874802"/>
            <a:ext cx="80058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2607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E244-3907-60D5-6F6A-DD7441C2F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/>
              <a:t>2022 Millstone HAB 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A7DB3-F4BB-F288-F11C-552799EDE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609" y="2167602"/>
            <a:ext cx="4064439" cy="388077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On 07/21/22</a:t>
            </a:r>
            <a:r>
              <a:rPr lang="en-US"/>
              <a:t>,</a:t>
            </a:r>
            <a:r>
              <a:rPr lang="en-US" dirty="0"/>
              <a:t> a HAB was discovered </a:t>
            </a:r>
            <a:r>
              <a:rPr lang="en-US"/>
              <a:t>at Rt. 518 </a:t>
            </a:r>
            <a:r>
              <a:rPr lang="en-US" dirty="0"/>
              <a:t>during routine </a:t>
            </a:r>
            <a:r>
              <a:rPr lang="en-US"/>
              <a:t>water quality </a:t>
            </a:r>
            <a:r>
              <a:rPr lang="en-US" dirty="0"/>
              <a:t>monitoring.</a:t>
            </a:r>
          </a:p>
          <a:p>
            <a:r>
              <a:rPr lang="en-US" dirty="0"/>
              <a:t>The HAB event was tracked and eventually found to traverse the full extent of the Millstone River to the confluence of the Raritan River ~ 9 Miles.</a:t>
            </a:r>
          </a:p>
          <a:p>
            <a:r>
              <a:rPr lang="en-US" dirty="0"/>
              <a:t>At the confluent point there is a drinking water intake which serves ~800,000 people.</a:t>
            </a:r>
          </a:p>
          <a:p>
            <a:r>
              <a:rPr lang="en-US" dirty="0"/>
              <a:t>Blooms on flowing waters are considered to be rare but may be under reported or under characterized.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D9905-C682-C6E2-F804-D466C7F39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8" r="-1" b="-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2F03AFD-DE18-BC48-E0EB-F331DC176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0958" y="6417198"/>
            <a:ext cx="421022" cy="4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86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" descr="A body of water with trees around it&#10;&#10;Description automatically generated with medium confidence">
            <a:extLst>
              <a:ext uri="{FF2B5EF4-FFF2-40B4-BE49-F238E27FC236}">
                <a16:creationId xmlns:a16="http://schemas.microsoft.com/office/drawing/2014/main" id="{E8E46210-83E5-C04F-F300-FB9255783E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68" b="17832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7C9151-F72E-A516-012B-30F51BF4D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247650"/>
            <a:ext cx="5418666" cy="714375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Driving Forces of Blooms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85C00DD-184C-2E36-3C9F-81D475767019}"/>
              </a:ext>
            </a:extLst>
          </p:cNvPr>
          <p:cNvGrpSpPr/>
          <p:nvPr/>
        </p:nvGrpSpPr>
        <p:grpSpPr>
          <a:xfrm>
            <a:off x="677334" y="1537160"/>
            <a:ext cx="4167187" cy="2500312"/>
            <a:chOff x="1980406" y="661"/>
            <a:chExt cx="4167187" cy="250031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43690B4-6861-8D9A-2E1D-5C6DBD6ABACB}"/>
                </a:ext>
              </a:extLst>
            </p:cNvPr>
            <p:cNvSpPr/>
            <p:nvPr/>
          </p:nvSpPr>
          <p:spPr>
            <a:xfrm>
              <a:off x="1980406" y="661"/>
              <a:ext cx="4167187" cy="2500312"/>
            </a:xfrm>
            <a:prstGeom prst="rect">
              <a:avLst/>
            </a:prstGeom>
            <a:solidFill>
              <a:srgbClr val="69AF4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D57787F-AD76-378C-4A82-B91242EE0585}"/>
                </a:ext>
              </a:extLst>
            </p:cNvPr>
            <p:cNvSpPr txBox="1"/>
            <p:nvPr/>
          </p:nvSpPr>
          <p:spPr>
            <a:xfrm>
              <a:off x="1980406" y="661"/>
              <a:ext cx="4167187" cy="25003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t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/>
                <a:t>Key Nutrients</a:t>
              </a:r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200" kern="1200"/>
                <a:t>Phosphorus</a:t>
              </a:r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200" kern="1200"/>
                <a:t>Nitrate</a:t>
              </a:r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200" kern="1200"/>
                <a:t>Iron, Zinc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12B25B0-1C88-B7A9-01C1-C75332825B35}"/>
              </a:ext>
            </a:extLst>
          </p:cNvPr>
          <p:cNvGrpSpPr/>
          <p:nvPr/>
        </p:nvGrpSpPr>
        <p:grpSpPr>
          <a:xfrm>
            <a:off x="5263887" y="4037472"/>
            <a:ext cx="4167187" cy="2500312"/>
            <a:chOff x="1980406" y="2917692"/>
            <a:chExt cx="4167187" cy="25003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3A00BE-64D9-1C58-58E6-D338DFF2D89C}"/>
                </a:ext>
              </a:extLst>
            </p:cNvPr>
            <p:cNvSpPr/>
            <p:nvPr/>
          </p:nvSpPr>
          <p:spPr>
            <a:xfrm>
              <a:off x="1980406" y="2917692"/>
              <a:ext cx="4167187" cy="2500312"/>
            </a:xfrm>
            <a:prstGeom prst="rect">
              <a:avLst/>
            </a:prstGeom>
            <a:solidFill>
              <a:srgbClr val="69AF4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D33173-8634-62D7-9CD9-3E52FD46253F}"/>
                </a:ext>
              </a:extLst>
            </p:cNvPr>
            <p:cNvSpPr txBox="1"/>
            <p:nvPr/>
          </p:nvSpPr>
          <p:spPr>
            <a:xfrm>
              <a:off x="1980406" y="2917692"/>
              <a:ext cx="4167187" cy="25003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t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/>
                <a:t>Physical Properties</a:t>
              </a:r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200" kern="1200"/>
                <a:t>Temperature</a:t>
              </a:r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200" kern="1200"/>
                <a:t>Water “stillness”</a:t>
              </a:r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200" kern="1200"/>
                <a:t>Wind activity</a:t>
              </a:r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200" kern="1200"/>
                <a:t>Predation</a:t>
              </a:r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200" kern="1200"/>
                <a:t>Rainfall</a:t>
              </a:r>
            </a:p>
          </p:txBody>
        </p:sp>
      </p:grp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C9CE164-0B95-3516-8BA3-F042D2F7D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0958" y="6417198"/>
            <a:ext cx="421022" cy="4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13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6C1B5-0D7F-E418-6C85-036B056E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Nutrients and Blooms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0E4D8-5EE5-3D94-0B21-3629E6AB4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Largest driving force of cyanobacteria growth (besides sunlight and warmth) is the availability of nitrogen and phosphorous (N/P)</a:t>
            </a:r>
          </a:p>
          <a:p>
            <a:r>
              <a:rPr lang="en-US" dirty="0"/>
              <a:t>Some species of cyanobacteria can take atmospheric nitrogen (inert) and make it into a biologically available form</a:t>
            </a:r>
          </a:p>
          <a:p>
            <a:r>
              <a:rPr lang="en-US" dirty="0"/>
              <a:t>For most blooms in NJ, N is not the limiting factor; P is.</a:t>
            </a:r>
          </a:p>
          <a:p>
            <a:r>
              <a:rPr lang="en-US" dirty="0"/>
              <a:t>The biological state of N seems to play a role in toxin production.</a:t>
            </a:r>
          </a:p>
          <a:p>
            <a:r>
              <a:rPr lang="en-US" dirty="0"/>
              <a:t>Phosphate can be carried over several generations; so cyanobacteria can source the P from one location in a waterbody and then be moved away without any immediate impact to their growth</a:t>
            </a:r>
          </a:p>
          <a:p>
            <a:r>
              <a:rPr lang="en-US" dirty="0"/>
              <a:t>Cyanobacteria are also adept at getting P out of the water; by altering the water chemistry and other factors</a:t>
            </a:r>
          </a:p>
          <a:p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C25A2AD-1FF0-2C89-8F9F-66D089C57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0958" y="6417198"/>
            <a:ext cx="421022" cy="4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83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4EB99-5D2E-9612-DC37-34312BD07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Bloom 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814AF-F065-5890-5309-CB4CDC1AC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78" y="1488613"/>
            <a:ext cx="8596668" cy="3880773"/>
          </a:xfrm>
        </p:spPr>
        <p:txBody>
          <a:bodyPr>
            <a:normAutofit lnSpcReduction="10000"/>
          </a:bodyPr>
          <a:lstStyle/>
          <a:p>
            <a:endParaRPr lang="en-US"/>
          </a:p>
          <a:p>
            <a:r>
              <a:rPr lang="en-US">
                <a:ea typeface="+mn-lt"/>
                <a:cs typeface="+mn-lt"/>
              </a:rPr>
              <a:t>Flows on the Millstone were at historic lows.  Portions of the River were characterized as “lake-like.”</a:t>
            </a:r>
            <a:endParaRPr lang="en-US"/>
          </a:p>
          <a:p>
            <a:r>
              <a:rPr lang="en-US" dirty="0"/>
              <a:t>Phycological analysis revealed that the bloom was not the same throughout the </a:t>
            </a:r>
            <a:r>
              <a:rPr lang="en-US"/>
              <a:t>9-mile</a:t>
            </a:r>
            <a:r>
              <a:rPr lang="en-US" dirty="0"/>
              <a:t> stretch</a:t>
            </a:r>
          </a:p>
          <a:p>
            <a:pPr lvl="1"/>
            <a:r>
              <a:rPr lang="en-US" dirty="0"/>
              <a:t>This was our first indicator that this wasn’t a flowing event from Carnegie Lake and just riding the currents through the Millstone.  We had entire cell population differences as we got closer to the confluence.</a:t>
            </a:r>
          </a:p>
          <a:p>
            <a:r>
              <a:rPr lang="en-US" dirty="0"/>
              <a:t>The bloom was producing toxins, but not in a way which was initially intuitive.</a:t>
            </a:r>
          </a:p>
          <a:p>
            <a:pPr lvl="1"/>
            <a:r>
              <a:rPr lang="en-US" dirty="0"/>
              <a:t>The science behind why blooms make toxins is still very much emerging – likely factors are the limiting factors such as N &amp; P, but the biological state these factors are in – such as nitrate or nitrite for N.</a:t>
            </a:r>
          </a:p>
          <a:p>
            <a:pPr lvl="1"/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577900B-D810-67F5-7E80-A94D3063B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0958" y="6417198"/>
            <a:ext cx="421022" cy="4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45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3298B2D-EC3C-D5D0-4852-4902190AB475}"/>
              </a:ext>
            </a:extLst>
          </p:cNvPr>
          <p:cNvSpPr txBox="1">
            <a:spLocks/>
          </p:cNvSpPr>
          <p:nvPr/>
        </p:nvSpPr>
        <p:spPr>
          <a:xfrm>
            <a:off x="767440" y="163876"/>
            <a:ext cx="5171969" cy="9499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1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b="1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1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Gill Sans" panose="020B0502020104020203" pitchFamily="34" charset="-79"/>
              </a:rPr>
              <a:t>Initial Results: 7/21/2022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AC703AA-837F-7A08-1B98-6527A8CB351B}"/>
              </a:ext>
            </a:extLst>
          </p:cNvPr>
          <p:cNvGraphicFramePr>
            <a:graphicFrameLocks noGrp="1"/>
          </p:cNvGraphicFramePr>
          <p:nvPr/>
        </p:nvGraphicFramePr>
        <p:xfrm>
          <a:off x="6638794" y="4231701"/>
          <a:ext cx="5078654" cy="2400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0629">
                  <a:extLst>
                    <a:ext uri="{9D8B030D-6E8A-4147-A177-3AD203B41FA5}">
                      <a16:colId xmlns:a16="http://schemas.microsoft.com/office/drawing/2014/main" val="64467191"/>
                    </a:ext>
                  </a:extLst>
                </a:gridCol>
                <a:gridCol w="1470598">
                  <a:extLst>
                    <a:ext uri="{9D8B030D-6E8A-4147-A177-3AD203B41FA5}">
                      <a16:colId xmlns:a16="http://schemas.microsoft.com/office/drawing/2014/main" val="3774479444"/>
                    </a:ext>
                  </a:extLst>
                </a:gridCol>
                <a:gridCol w="1917427">
                  <a:extLst>
                    <a:ext uri="{9D8B030D-6E8A-4147-A177-3AD203B41FA5}">
                      <a16:colId xmlns:a16="http://schemas.microsoft.com/office/drawing/2014/main" val="2293424192"/>
                    </a:ext>
                  </a:extLst>
                </a:gridCol>
              </a:tblGrid>
              <a:tr h="48528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Site Location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Microcystins</a:t>
                      </a:r>
                    </a:p>
                    <a:p>
                      <a:pPr algn="ctr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(µg/l)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Cell count</a:t>
                      </a:r>
                    </a:p>
                    <a:p>
                      <a:pPr algn="ctr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(cells/ml)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299196"/>
                  </a:ext>
                </a:extLst>
              </a:tr>
              <a:tr h="25108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Carnegie Faculty dock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6.64*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900,250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109265"/>
                  </a:ext>
                </a:extLst>
              </a:tr>
              <a:tr h="21223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Rt 518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50.20**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Present; below quantification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59961"/>
                  </a:ext>
                </a:extLst>
              </a:tr>
              <a:tr h="27667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Griggstown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417.00**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9,210,000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43588"/>
                  </a:ext>
                </a:extLst>
              </a:tr>
              <a:tr h="21223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Blackwell Mills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32.98**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73,750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864778"/>
                  </a:ext>
                </a:extLst>
              </a:tr>
              <a:tr h="20688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Below Royce Creek (8/10)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4.89*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226,500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846841"/>
                  </a:ext>
                </a:extLst>
              </a:tr>
              <a:tr h="212239"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*Above Advisory Alert 2.0 ug/L microcystin &amp; 80,000 cells/mL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963484"/>
                  </a:ext>
                </a:extLst>
              </a:tr>
              <a:tr h="212239"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nn-NO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**Above Warning Alert 20-2000 ug/L microcystin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29437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EE7A734-3792-9D9A-6377-D3B094857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05" y="3051182"/>
            <a:ext cx="6202625" cy="36869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D6DF12-5760-7AED-40DD-99DD8755B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409" y="51848"/>
            <a:ext cx="6202625" cy="3728174"/>
          </a:xfrm>
          <a:prstGeom prst="rect">
            <a:avLst/>
          </a:prstGeom>
        </p:spPr>
      </p:pic>
      <p:sp>
        <p:nvSpPr>
          <p:cNvPr id="14" name="Ribbon: Tilted Up 13">
            <a:extLst>
              <a:ext uri="{FF2B5EF4-FFF2-40B4-BE49-F238E27FC236}">
                <a16:creationId xmlns:a16="http://schemas.microsoft.com/office/drawing/2014/main" id="{EF4E8C05-FD56-A42E-3A7E-2E8CD8553B82}"/>
              </a:ext>
            </a:extLst>
          </p:cNvPr>
          <p:cNvSpPr/>
          <p:nvPr/>
        </p:nvSpPr>
        <p:spPr>
          <a:xfrm>
            <a:off x="767441" y="864973"/>
            <a:ext cx="4372970" cy="1841157"/>
          </a:xfrm>
          <a:prstGeom prst="ribbon2">
            <a:avLst/>
          </a:prstGeom>
          <a:solidFill>
            <a:srgbClr val="B5D1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6033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12th highest toxins</a:t>
            </a:r>
          </a:p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6033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8th highest cell count </a:t>
            </a:r>
          </a:p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6033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on record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60334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079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023C6-6ADC-6AE0-C7F5-672214901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Bloom Investigation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D8CA162-8F50-6DA1-2BD2-9E23D36FD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0958" y="6417198"/>
            <a:ext cx="421022" cy="440802"/>
          </a:xfrm>
          <a:prstGeom prst="rect">
            <a:avLst/>
          </a:prstGeom>
        </p:spPr>
      </p:pic>
      <p:pic>
        <p:nvPicPr>
          <p:cNvPr id="6" name="Picture 5" descr="A picture containing text, screenshot, map&#10;&#10;Description automatically generated">
            <a:extLst>
              <a:ext uri="{FF2B5EF4-FFF2-40B4-BE49-F238E27FC236}">
                <a16:creationId xmlns:a16="http://schemas.microsoft.com/office/drawing/2014/main" id="{C5EA756B-986F-DC0D-DC2E-060BD1EBC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20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C15E441-8B8B-C54B-7A65-FD6800B02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0958" y="6417198"/>
            <a:ext cx="421022" cy="4408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3C3CF8-539D-D6ED-28A1-54D74DADF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41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56470-14AB-2927-786B-E643C18DB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768" y="138820"/>
            <a:ext cx="8596668" cy="1320800"/>
          </a:xfrm>
        </p:spPr>
        <p:txBody>
          <a:bodyPr/>
          <a:lstStyle/>
          <a:p>
            <a:r>
              <a:rPr lang="en-US" dirty="0"/>
              <a:t>Mitigation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F240D-E29A-3035-FA66-89AAA7C0A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744" y="902042"/>
            <a:ext cx="7005479" cy="551515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What can you do in this situation?</a:t>
            </a:r>
            <a:r>
              <a:rPr lang="en-US"/>
              <a:t> </a:t>
            </a:r>
            <a:endParaRPr lang="en-US" dirty="0"/>
          </a:p>
          <a:p>
            <a:pPr lvl="1"/>
            <a:r>
              <a:rPr lang="en-US"/>
              <a:t>Treat</a:t>
            </a:r>
          </a:p>
          <a:p>
            <a:pPr lvl="2"/>
            <a:r>
              <a:rPr lang="en-US"/>
              <a:t>DEP explored using peroxide or alum to treat the entire 9-mile run.</a:t>
            </a:r>
          </a:p>
          <a:p>
            <a:pPr lvl="3"/>
            <a:r>
              <a:rPr lang="en-US"/>
              <a:t>Extremely cost prohibitive and would have a very short effective life</a:t>
            </a:r>
          </a:p>
          <a:p>
            <a:pPr lvl="2"/>
            <a:r>
              <a:rPr lang="en-US"/>
              <a:t>DEP initiated a pilot with on water treatment using an experimental ROV</a:t>
            </a:r>
          </a:p>
          <a:p>
            <a:pPr lvl="1"/>
            <a:r>
              <a:rPr lang="en-US"/>
              <a:t>Increase Flows</a:t>
            </a:r>
          </a:p>
          <a:p>
            <a:pPr lvl="2"/>
            <a:r>
              <a:rPr lang="en-US"/>
              <a:t>5 BG of water</a:t>
            </a:r>
            <a:r>
              <a:rPr lang="en-US" dirty="0"/>
              <a:t> was discharged from other reservoirs to keep the bulk of the bloom away</a:t>
            </a:r>
            <a:endParaRPr lang="en-US"/>
          </a:p>
          <a:p>
            <a:pPr lvl="3"/>
            <a:r>
              <a:rPr lang="en-US"/>
              <a:t>Not sustainable as we were in the middle of a water supply drought watch. </a:t>
            </a:r>
            <a:r>
              <a:rPr lang="en-US" dirty="0"/>
              <a:t>The </a:t>
            </a:r>
            <a:r>
              <a:rPr lang="en-US"/>
              <a:t>utility constructed a weir on the South Branch of the Raritan to try to increase the velocity to help “push” the bloom away.</a:t>
            </a:r>
          </a:p>
          <a:p>
            <a:pPr lvl="1"/>
            <a:r>
              <a:rPr lang="en-US"/>
              <a:t>Other Initiatives</a:t>
            </a:r>
          </a:p>
          <a:p>
            <a:pPr lvl="2"/>
            <a:r>
              <a:rPr lang="en-US"/>
              <a:t>The utility conducted</a:t>
            </a:r>
            <a:r>
              <a:rPr lang="en-US" dirty="0"/>
              <a:t> daily testing of raw and finished drinking water for toxins</a:t>
            </a:r>
          </a:p>
          <a:p>
            <a:pPr lvl="2"/>
            <a:r>
              <a:rPr lang="en-US"/>
              <a:t>The utility explored alternate sources, but had challenges due to PFAS</a:t>
            </a:r>
          </a:p>
          <a:p>
            <a:pPr lvl="2"/>
            <a:r>
              <a:rPr lang="en-US"/>
              <a:t>The utility installed a turbidity curtain along the South Branch at the confluence to minimize cells backing up into the South Branch from the Millstone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DF760E7-0343-CAEB-3939-4B1589581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0958" y="6417198"/>
            <a:ext cx="421022" cy="440802"/>
          </a:xfrm>
          <a:prstGeom prst="rect">
            <a:avLst/>
          </a:prstGeom>
        </p:spPr>
      </p:pic>
      <p:pic>
        <p:nvPicPr>
          <p:cNvPr id="5" name="Picture 4" descr="A picture containing water, outdoor, nature, waterside&#10;&#10;Description automatically generated">
            <a:extLst>
              <a:ext uri="{FF2B5EF4-FFF2-40B4-BE49-F238E27FC236}">
                <a16:creationId xmlns:a16="http://schemas.microsoft.com/office/drawing/2014/main" id="{0CF1EE71-D43B-FFB0-321A-AC189ACA27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64"/>
          <a:stretch/>
        </p:blipFill>
        <p:spPr>
          <a:xfrm>
            <a:off x="7543627" y="6465"/>
            <a:ext cx="4648353" cy="2452357"/>
          </a:xfrm>
          <a:prstGeom prst="rect">
            <a:avLst/>
          </a:prstGeom>
        </p:spPr>
      </p:pic>
      <p:pic>
        <p:nvPicPr>
          <p:cNvPr id="6" name="Picture Placeholder 4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2144B7AC-C16B-C551-641D-F83F3BA874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18" t="4672" b="4672"/>
          <a:stretch/>
        </p:blipFill>
        <p:spPr>
          <a:xfrm rot="5400000">
            <a:off x="7981808" y="2647807"/>
            <a:ext cx="4399178" cy="4021207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022A1CD4-2C4C-9E77-C4A9-F03B667F2291}"/>
              </a:ext>
            </a:extLst>
          </p:cNvPr>
          <p:cNvSpPr/>
          <p:nvPr/>
        </p:nvSpPr>
        <p:spPr>
          <a:xfrm rot="6064897">
            <a:off x="8770234" y="822880"/>
            <a:ext cx="763212" cy="1538190"/>
          </a:xfrm>
          <a:prstGeom prst="downArrow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/>
              <a:t>Weir wall extension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67A46E81-5195-863D-FD1A-18FC38E770A4}"/>
              </a:ext>
            </a:extLst>
          </p:cNvPr>
          <p:cNvSpPr/>
          <p:nvPr/>
        </p:nvSpPr>
        <p:spPr>
          <a:xfrm rot="6064897">
            <a:off x="10993379" y="1197437"/>
            <a:ext cx="670943" cy="1464233"/>
          </a:xfrm>
          <a:prstGeom prst="downArrow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/>
              <a:t>Turbidity curtain</a:t>
            </a:r>
          </a:p>
        </p:txBody>
      </p:sp>
    </p:spTree>
    <p:extLst>
      <p:ext uri="{BB962C8B-B14F-4D97-AF65-F5344CB8AC3E}">
        <p14:creationId xmlns:p14="http://schemas.microsoft.com/office/powerpoint/2010/main" val="99962989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0ACF44DD843F4B942F5D8982D0CBC9" ma:contentTypeVersion="17" ma:contentTypeDescription="Create a new document." ma:contentTypeScope="" ma:versionID="3008d59b077f82c5c9004a9a1cfa9bbb">
  <xsd:schema xmlns:xsd="http://www.w3.org/2001/XMLSchema" xmlns:xs="http://www.w3.org/2001/XMLSchema" xmlns:p="http://schemas.microsoft.com/office/2006/metadata/properties" xmlns:ns2="43aa5029-632d-4f3d-8c32-7cc88cd5415b" xmlns:ns3="f50b8e66-415b-4c37-945f-b7186ade6346" targetNamespace="http://schemas.microsoft.com/office/2006/metadata/properties" ma:root="true" ma:fieldsID="5bdb17ade0b3ee7c69ba28dc3bb23e3a" ns2:_="" ns3:_="">
    <xsd:import namespace="43aa5029-632d-4f3d-8c32-7cc88cd5415b"/>
    <xsd:import namespace="f50b8e66-415b-4c37-945f-b7186ade63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aa5029-632d-4f3d-8c32-7cc88cd541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ac2dc9a-ed54-43ed-b4ad-63ec69a185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0b8e66-415b-4c37-945f-b7186ade634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44dd67c-5a2a-499e-ab61-8372a48b6f54}" ma:internalName="TaxCatchAll" ma:showField="CatchAllData" ma:web="f50b8e66-415b-4c37-945f-b7186ade63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50b8e66-415b-4c37-945f-b7186ade6346" xsi:nil="true"/>
    <lcf76f155ced4ddcb4097134ff3c332f xmlns="43aa5029-632d-4f3d-8c32-7cc88cd5415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345E083-A08B-4CD9-92E1-0492AE92EB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aa5029-632d-4f3d-8c32-7cc88cd5415b"/>
    <ds:schemaRef ds:uri="f50b8e66-415b-4c37-945f-b7186ade63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5A59D2-7ED5-4DDD-9CAB-7446FD4F05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E965CD-57CF-4D99-A9BE-09E5F1C0C683}">
  <ds:schemaRefs>
    <ds:schemaRef ds:uri="90f0a014-b5a8-42b6-97fd-2eda6097c3a7"/>
    <ds:schemaRef ds:uri="http://purl.org/dc/terms/"/>
    <ds:schemaRef ds:uri="5fc2c4dc-e240-403f-bafc-ccfdc66f7669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f50b8e66-415b-4c37-945f-b7186ade6346"/>
    <ds:schemaRef ds:uri="43aa5029-632d-4f3d-8c32-7cc88cd5415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327</TotalTime>
  <Words>861</Words>
  <Application>Microsoft Office PowerPoint</Application>
  <PresentationFormat>Widescreen</PresentationFormat>
  <Paragraphs>103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Corbel</vt:lpstr>
      <vt:lpstr>Helvetica Light</vt:lpstr>
      <vt:lpstr>Trebuchet MS</vt:lpstr>
      <vt:lpstr>Wingdings 3</vt:lpstr>
      <vt:lpstr>Facet</vt:lpstr>
      <vt:lpstr>2023 ASDWA Presentation  Millstone River HAB</vt:lpstr>
      <vt:lpstr>2022 Millstone HAB Summary</vt:lpstr>
      <vt:lpstr>Driving Forces of Blooms</vt:lpstr>
      <vt:lpstr>Nutrients and Blooms</vt:lpstr>
      <vt:lpstr>Bloom Investigation</vt:lpstr>
      <vt:lpstr>PowerPoint Presentation</vt:lpstr>
      <vt:lpstr>Bloom Investigation</vt:lpstr>
      <vt:lpstr>PowerPoint Presentation</vt:lpstr>
      <vt:lpstr>Mitigation</vt:lpstr>
      <vt:lpstr>Lessons Learned</vt:lpstr>
      <vt:lpstr>Conclusions</vt:lpstr>
      <vt:lpstr>Questions?  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ASDWA Presentation –  Millstone River HAB</dc:title>
  <dc:creator>Newby, Robert [DEP]</dc:creator>
  <cp:lastModifiedBy>Deirdre White</cp:lastModifiedBy>
  <cp:revision>3</cp:revision>
  <dcterms:created xsi:type="dcterms:W3CDTF">2023-05-09T19:43:16Z</dcterms:created>
  <dcterms:modified xsi:type="dcterms:W3CDTF">2023-05-11T16:42:51Z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0x0101002156754C80DB0E42AFD28E6D2F00C9F8</vt:lpwstr>
  </property>
  <property fmtid="{D5CDD505-2E9C-101B-9397-08002B2CF9AE}" pid="3" name="MediaServiceImageTags">
    <vt:lpwstr/>
  </property>
</Properties>
</file>