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0" r:id="rId5"/>
    <p:sldMasterId id="2147483690" r:id="rId6"/>
  </p:sldMasterIdLst>
  <p:notesMasterIdLst>
    <p:notesMasterId r:id="rId25"/>
  </p:notesMasterIdLst>
  <p:handoutMasterIdLst>
    <p:handoutMasterId r:id="rId26"/>
  </p:handoutMasterIdLst>
  <p:sldIdLst>
    <p:sldId id="477" r:id="rId7"/>
    <p:sldId id="464" r:id="rId8"/>
    <p:sldId id="467" r:id="rId9"/>
    <p:sldId id="465" r:id="rId10"/>
    <p:sldId id="476" r:id="rId11"/>
    <p:sldId id="455" r:id="rId12"/>
    <p:sldId id="456" r:id="rId13"/>
    <p:sldId id="466" r:id="rId14"/>
    <p:sldId id="462" r:id="rId15"/>
    <p:sldId id="505" r:id="rId16"/>
    <p:sldId id="507" r:id="rId17"/>
    <p:sldId id="508" r:id="rId18"/>
    <p:sldId id="509" r:id="rId19"/>
    <p:sldId id="510" r:id="rId20"/>
    <p:sldId id="511" r:id="rId21"/>
    <p:sldId id="454" r:id="rId22"/>
    <p:sldId id="463" r:id="rId23"/>
    <p:sldId id="504" r:id="rId24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agin, Nancy  (DOH)" initials="FN(" lastIdx="1" clrIdx="0">
    <p:extLst>
      <p:ext uri="{19B8F6BF-5375-455C-9EA6-DF929625EA0E}">
        <p15:presenceInfo xmlns:p15="http://schemas.microsoft.com/office/powerpoint/2012/main" userId="S::Nancy.Feagin@doh.wa.gov::b9f33951-2fd5-47ce-b1ab-05ed3fa88d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956" autoAdjust="0"/>
    <p:restoredTop sz="86995" autoAdjust="0"/>
  </p:normalViewPr>
  <p:slideViewPr>
    <p:cSldViewPr snapToGrid="0">
      <p:cViewPr varScale="1">
        <p:scale>
          <a:sx n="58" d="100"/>
          <a:sy n="58" d="100"/>
        </p:scale>
        <p:origin x="7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irdre White" userId="ef9da2d6-607a-45f8-a4bb-f4288dfa6175" providerId="ADAL" clId="{F76D9D4A-D916-4434-9063-31900E4EDF95}"/>
    <pc:docChg chg="modShowInfo">
      <pc:chgData name="Deirdre White" userId="ef9da2d6-607a-45f8-a4bb-f4288dfa6175" providerId="ADAL" clId="{F76D9D4A-D916-4434-9063-31900E4EDF95}" dt="2023-05-11T16:43:39.702" v="0" actId="2744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27E70C-6B37-41D8-9EA2-A047CB45E0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276C95-BE47-4996-8166-DE17BCA027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21D09BEF-6F1A-4885-A07D-C75EE7941452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2B2DC-CB21-4B43-A4D6-A966D575FC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CF721-81C0-4458-9290-70B429DC1B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0A58B5B5-EE86-4372-98AF-429FA0CBD7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97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89D9A165-6EF4-4801-8D84-D4A71629FE81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56B40CC5-EE53-4CEF-B902-FE685D7812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3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9/15/2021 message from ERO: Take a look at today’s headline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Richland DO variance maybe impacted by Air scour </a:t>
            </a:r>
            <a:r>
              <a:rPr lang="en-US"/>
              <a:t>screen cleaning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Resolvable – pixel minimum area 300 x 300 meters – need minimum of 3 pixels.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9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1,000 pixels in this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75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33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64200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9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 preceded by June 30</a:t>
            </a:r>
            <a:r>
              <a:rPr lang="en-US" baseline="30000" dirty="0"/>
              <a:t>th</a:t>
            </a:r>
            <a:r>
              <a:rPr lang="en-US" dirty="0"/>
              <a:t> “heat dome” and August dog deaths Spokane and Little Spokane rivers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4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Dogs died within 15 minutes of exposure.  Note Richland plant initially not significantly reducing toxin.</a:t>
            </a:r>
          </a:p>
          <a:p>
            <a:r>
              <a:rPr lang="en-US" dirty="0"/>
              <a:t>Compare this photo with bloom pics shown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dots are PWS intake locations. Point out Hanford reservation, Hanford reach (51 miles only free flowing stretch in US) , agricultural development/wasteways on east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0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 up of tri-cities. Plant intake locations. Point out diversity of WTPs: 2 membrane plants (MF-Pall and UF-Evoqua), 1 conventional, 2 direct, 2 GWI/GWUDI. </a:t>
            </a:r>
          </a:p>
          <a:p>
            <a:r>
              <a:rPr lang="en-US" dirty="0"/>
              <a:t>Note location of Yakima and Snake Rivers.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4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know the source of the cyanobacteria/cyanotoxins. Here’s what we do know/have learned.</a:t>
            </a:r>
          </a:p>
          <a:p>
            <a:r>
              <a:rPr lang="en-US" dirty="0"/>
              <a:t>KCEL Anatoxin-a EPA Method 545 (LC/MS/MS)</a:t>
            </a:r>
          </a:p>
          <a:p>
            <a:r>
              <a:rPr lang="en-US" dirty="0"/>
              <a:t>KCEL Total </a:t>
            </a:r>
            <a:r>
              <a:rPr lang="en-US" dirty="0" err="1"/>
              <a:t>Microcystins</a:t>
            </a:r>
            <a:r>
              <a:rPr lang="en-US" dirty="0"/>
              <a:t> EPA Method 546 (ELISA)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74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BFHD – ELISA Microplate Method, </a:t>
            </a:r>
            <a:r>
              <a:rPr lang="en-US" dirty="0" err="1"/>
              <a:t>Abraxis</a:t>
            </a:r>
            <a:r>
              <a:rPr lang="en-US" dirty="0"/>
              <a:t> Anatoxin-a ELISA (96T) PN 520060</a:t>
            </a:r>
          </a:p>
          <a:p>
            <a:r>
              <a:rPr lang="en-US" dirty="0"/>
              <a:t>Total </a:t>
            </a:r>
            <a:r>
              <a:rPr lang="en-US" dirty="0" err="1"/>
              <a:t>microcystins</a:t>
            </a:r>
            <a:r>
              <a:rPr lang="en-US" dirty="0"/>
              <a:t> ADDA SAES ELISA Microplate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96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40CC5-EE53-4CEF-B902-FE685D7812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1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B81F-F08F-41D0-82EF-367E3505B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B67EF-E7DB-4C3D-93FB-7084DA62C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1281-6761-4F40-9DBC-DC8BE119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BBE8-E040-42D6-AEC1-6FF73DFF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A12A3-0E83-4B1C-B727-7948A4BF8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0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BEDC-296B-4BAB-9EEE-3986A2CA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F8ABD-E261-4834-942D-7A0228C50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D1D4E-945D-4158-8AAA-07BEE25B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95049-9D5C-45B8-8068-BECFC799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A3C5-5E40-4FD7-B82D-21421CC4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1D78D-B8B6-4C7E-8126-7A306437D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E0C23-3AA5-4FDD-9BB7-DBB0693F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712C-1B6F-4EF5-88FB-F0A1E096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2AB9C-23E2-4EB9-A671-BC126D79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F573-FA74-4D1C-83BA-EB11B55B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69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 Ad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33455" y="5865639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48045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Washington State Department of Health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2" y="5352116"/>
            <a:ext cx="1996064" cy="8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66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008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9D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3746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request this document in another format, call 1-800-525-0127. Deaf or hard of</a:t>
            </a:r>
          </a:p>
          <a:p>
            <a:pPr algn="ctr"/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hearing customers, please call 711 (Washington Relay) or email </a:t>
            </a:r>
            <a:r>
              <a:rPr lang="en-US" sz="1800" u="non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civil.rights@doh.wa.gov</a:t>
            </a:r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21" y="3607263"/>
            <a:ext cx="2847557" cy="1238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41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-9099" y="680798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674143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1067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35080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B81F-F08F-41D0-82EF-367E3505B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B67EF-E7DB-4C3D-93FB-7084DA62C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1281-6761-4F40-9DBC-DC8BE119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BBE8-E040-42D6-AEC1-6FF73DFF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A12A3-0E83-4B1C-B727-7948A4BF8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2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F222-3B28-4270-B71B-976E31F0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210B6-4684-418C-96EF-A1C77D6AE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886A-0AA2-48BD-A266-80218C1A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FDAB3-CD0C-46CC-B00E-0C05B2FB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CB3F4-77C1-4DDE-9E4E-382EA205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19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D2ED-4364-45D4-B891-8BF7B0CE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E16AA-19B8-4CF8-9879-A6835D6BD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A55C1-669D-4CE7-B07B-20A0F22A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B5AF-C70B-4C1E-A374-3B3045BD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C3107-29FE-4E53-BD3A-C08A72CF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41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F222-3B28-4270-B71B-976E31F0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210B6-4684-418C-96EF-A1C77D6AE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886A-0AA2-48BD-A266-80218C1A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FDAB3-CD0C-46CC-B00E-0C05B2FB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CB3F4-77C1-4DDE-9E4E-382EA205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72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FCC6-A623-468C-A44F-131DF5B9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EF3D-64F0-4CB2-A74B-E2FDD4D4B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D76AE-35EC-46DF-887D-0AEA7CF47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AB09F-1D45-4CFB-B71C-ECE9B0A0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1EBA7-79AC-4408-8254-34D8AB28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23A33-CBEB-4F4A-892B-3891C1AE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77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4E5-5E7A-42BD-9068-D8E8851C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BD917-E365-4191-8373-67B22FB7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C9542-2EAB-44FC-8794-87922AB3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B581B-73A3-4049-B556-B50C2CF21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BA982-0880-4F35-AC9B-4DE672BC1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D84AF-F5FE-4535-8884-0B08C7E6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E28A9-AB1E-429C-A392-B635E6C4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BE3E3-DE16-4494-8057-38C5F613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442FA-A876-4E07-B67E-9C26F4A9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DF816-4201-4803-8B14-ABD8DF22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991C-3E50-47FE-A296-6DB065B4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3FEDA-4352-494D-ADE3-BA86FE72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3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85E6E-13EC-4247-98E7-EA0E353B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25D33-5805-4BF0-BB36-1456269C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6CEA3-F70B-4BB6-ACA0-6A7BE223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33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D384-9D86-4CB5-B5C4-7D617A48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C933-590F-40C5-B654-D5A6254B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F34AF-E179-4FCF-B790-0A0F9FB50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90A50-4CE0-4CAA-81E5-FC2AD3F7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06F12-9B66-41C7-8D8F-10F0DC7B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0621C-9949-444E-B618-10BAC765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4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44C4-D6AF-47A1-B598-FFDC1265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43CAA-0CDD-44A9-850B-15F16DB65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D1AE-3BE0-4BF6-B6CE-F17846F0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3BFE0-E2DD-442C-BA23-34E99430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D5546-F318-4C22-B715-2BE65338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3567C-EE13-46A7-A0AC-ADE853EC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6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BEDC-296B-4BAB-9EEE-3986A2CA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F8ABD-E261-4834-942D-7A0228C50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D1D4E-945D-4158-8AAA-07BEE25B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95049-9D5C-45B8-8068-BECFC799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A3C5-5E40-4FD7-B82D-21421CC4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42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1D78D-B8B6-4C7E-8126-7A306437D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E0C23-3AA5-4FDD-9BB7-DBB0693F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712C-1B6F-4EF5-88FB-F0A1E096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2AB9C-23E2-4EB9-A671-BC126D79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F573-FA74-4D1C-83BA-EB11B55B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62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Ad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33455" y="5865639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48045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Washington State Department of Health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2" y="5352116"/>
            <a:ext cx="1996064" cy="8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9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9D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3746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request this document in another format, call 1-800-525-0127. Deaf or hard of</a:t>
            </a:r>
          </a:p>
          <a:p>
            <a:pPr algn="ctr"/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hearing customers, please call 711 (Washington Relay) or email </a:t>
            </a:r>
            <a:r>
              <a:rPr lang="en-US" sz="1800" u="non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civil.rights@doh.wa.gov</a:t>
            </a:r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21" y="3607263"/>
            <a:ext cx="2847557" cy="1238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31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D2ED-4364-45D4-B891-8BF7B0CE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E16AA-19B8-4CF8-9879-A6835D6BD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A55C1-669D-4CE7-B07B-20A0F22A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B5AF-C70B-4C1E-A374-3B3045BD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C3107-29FE-4E53-BD3A-C08A72CF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4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-9099" y="680798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410064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No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9986357" cy="5228706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54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 Slid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79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2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59219" cy="4662833"/>
          </a:xfrm>
        </p:spPr>
        <p:txBody>
          <a:bodyPr>
            <a:noAutofit/>
          </a:bodyPr>
          <a:lstStyle>
            <a:lvl1pPr marL="290513" indent="-290513">
              <a:buClr>
                <a:schemeClr val="tx1"/>
              </a:buClr>
              <a:buFont typeface="+mj-lt"/>
              <a:buAutoNum type="arabicPeriod"/>
              <a:tabLst/>
              <a:defRPr sz="2200">
                <a:solidFill>
                  <a:schemeClr val="tx1"/>
                </a:solidFill>
                <a:latin typeface="+mn-lt"/>
              </a:defRPr>
            </a:lvl1pPr>
            <a:lvl2pPr marL="571500" indent="-290513">
              <a:buClr>
                <a:schemeClr val="tx1"/>
              </a:buClr>
              <a:buFont typeface="+mj-lt"/>
              <a:buAutoNum type="alphaLcPeriod"/>
              <a:defRPr sz="2200">
                <a:solidFill>
                  <a:schemeClr val="tx1"/>
                </a:solidFill>
                <a:latin typeface="+mn-lt"/>
              </a:defRPr>
            </a:lvl2pPr>
            <a:lvl3pPr marL="747713" indent="-228600">
              <a:buClr>
                <a:schemeClr val="tx1"/>
              </a:buClr>
              <a:buFont typeface="+mj-lt"/>
              <a:buAutoNum type="romanLcPeriod"/>
              <a:defRPr sz="2000">
                <a:solidFill>
                  <a:schemeClr val="tx1"/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3973"/>
            <a:ext cx="12180916" cy="48203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Number List 2: Traditional</a:t>
            </a:r>
          </a:p>
        </p:txBody>
      </p:sp>
    </p:spTree>
    <p:extLst>
      <p:ext uri="{BB962C8B-B14F-4D97-AF65-F5344CB8AC3E}">
        <p14:creationId xmlns:p14="http://schemas.microsoft.com/office/powerpoint/2010/main" val="2538414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3927255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57680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ba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65639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48045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0" name="Picture 9" descr="Washington State Department of Health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2" y="5352116"/>
            <a:ext cx="1996064" cy="883125"/>
          </a:xfrm>
          <a:prstGeom prst="rect">
            <a:avLst/>
          </a:prstGeom>
        </p:spPr>
      </p:pic>
      <p:pic>
        <p:nvPicPr>
          <p:cNvPr id="11" name="Picture 10" descr="photo of downtown Spokane with Spokane River in forefront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b="15783"/>
          <a:stretch/>
        </p:blipFill>
        <p:spPr>
          <a:xfrm>
            <a:off x="1" y="0"/>
            <a:ext cx="122005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B81F-F08F-41D0-82EF-367E3505B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B67EF-E7DB-4C3D-93FB-7084DA62C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1281-6761-4F40-9DBC-DC8BE119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BBE8-E040-42D6-AEC1-6FF73DFF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A12A3-0E83-4B1C-B727-7948A4BF8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28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F222-3B28-4270-B71B-976E31F0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210B6-4684-418C-96EF-A1C77D6AE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886A-0AA2-48BD-A266-80218C1A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FDAB3-CD0C-46CC-B00E-0C05B2FB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CB3F4-77C1-4DDE-9E4E-382EA205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25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D2ED-4364-45D4-B891-8BF7B0CE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E16AA-19B8-4CF8-9879-A6835D6BD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A55C1-669D-4CE7-B07B-20A0F22A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B5AF-C70B-4C1E-A374-3B3045BD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C3107-29FE-4E53-BD3A-C08A72CF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0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FCC6-A623-468C-A44F-131DF5B9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EF3D-64F0-4CB2-A74B-E2FDD4D4B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D76AE-35EC-46DF-887D-0AEA7CF47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AB09F-1D45-4CFB-B71C-ECE9B0A0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1EBA7-79AC-4408-8254-34D8AB28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23A33-CBEB-4F4A-892B-3891C1AE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45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FCC6-A623-468C-A44F-131DF5B9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EF3D-64F0-4CB2-A74B-E2FDD4D4B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D76AE-35EC-46DF-887D-0AEA7CF47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AB09F-1D45-4CFB-B71C-ECE9B0A0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1EBA7-79AC-4408-8254-34D8AB28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23A33-CBEB-4F4A-892B-3891C1AE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78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4E5-5E7A-42BD-9068-D8E8851C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BD917-E365-4191-8373-67B22FB7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C9542-2EAB-44FC-8794-87922AB3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B581B-73A3-4049-B556-B50C2CF21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BA982-0880-4F35-AC9B-4DE672BC1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D84AF-F5FE-4535-8884-0B08C7E6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E28A9-AB1E-429C-A392-B635E6C4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BE3E3-DE16-4494-8057-38C5F613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442FA-A876-4E07-B67E-9C26F4A9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DF816-4201-4803-8B14-ABD8DF22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991C-3E50-47FE-A296-6DB065B4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3FEDA-4352-494D-ADE3-BA86FE72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49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85E6E-13EC-4247-98E7-EA0E353B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25D33-5805-4BF0-BB36-1456269C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6CEA3-F70B-4BB6-ACA0-6A7BE223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46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D384-9D86-4CB5-B5C4-7D617A48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C933-590F-40C5-B654-D5A6254B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F34AF-E179-4FCF-B790-0A0F9FB50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90A50-4CE0-4CAA-81E5-FC2AD3F7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06F12-9B66-41C7-8D8F-10F0DC7B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0621C-9949-444E-B618-10BAC765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44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44C4-D6AF-47A1-B598-FFDC1265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43CAA-0CDD-44A9-850B-15F16DB65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D1AE-3BE0-4BF6-B6CE-F17846F0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3BFE0-E2DD-442C-BA23-34E99430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D5546-F318-4C22-B715-2BE65338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3567C-EE13-46A7-A0AC-ADE853EC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96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BEDC-296B-4BAB-9EEE-3986A2CA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F8ABD-E261-4834-942D-7A0228C50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D1D4E-945D-4158-8AAA-07BEE25B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95049-9D5C-45B8-8068-BECFC799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A3C5-5E40-4FD7-B82D-21421CC4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977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1D78D-B8B6-4C7E-8126-7A306437D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E0C23-3AA5-4FDD-9BB7-DBB0693F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712C-1B6F-4EF5-88FB-F0A1E096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2AB9C-23E2-4EB9-A671-BC126D79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F573-FA74-4D1C-83BA-EB11B55B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18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Ad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33455" y="5865639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48045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Washington State Department of Health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2" y="5352116"/>
            <a:ext cx="1996064" cy="8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2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9D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3746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request this document in another format, call 1-800-525-0127. Deaf or hard of</a:t>
            </a:r>
          </a:p>
          <a:p>
            <a:pPr algn="ctr"/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hearing customers, please call 711 (Washington Relay) or email </a:t>
            </a:r>
            <a:r>
              <a:rPr lang="en-US" sz="1800" u="non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civil.rights@doh.wa.gov</a:t>
            </a:r>
            <a:r>
              <a: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21" y="3607263"/>
            <a:ext cx="2847557" cy="1238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90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4E5-5E7A-42BD-9068-D8E8851C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BD917-E365-4191-8373-67B22FB76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C9542-2EAB-44FC-8794-87922AB3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B581B-73A3-4049-B556-B50C2CF21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BA982-0880-4F35-AC9B-4DE672BC1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D84AF-F5FE-4535-8884-0B08C7E6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E28A9-AB1E-429C-A392-B635E6C4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BE3E3-DE16-4494-8057-38C5F613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31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-9099" y="680798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35807529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No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9986357" cy="5228706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30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2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59219" cy="4662833"/>
          </a:xfrm>
        </p:spPr>
        <p:txBody>
          <a:bodyPr>
            <a:noAutofit/>
          </a:bodyPr>
          <a:lstStyle>
            <a:lvl1pPr marL="290513" indent="-290513">
              <a:buClr>
                <a:schemeClr val="tx1"/>
              </a:buClr>
              <a:buFont typeface="+mj-lt"/>
              <a:buAutoNum type="arabicPeriod"/>
              <a:tabLst/>
              <a:defRPr sz="2200">
                <a:solidFill>
                  <a:schemeClr val="tx1"/>
                </a:solidFill>
                <a:latin typeface="+mn-lt"/>
              </a:defRPr>
            </a:lvl1pPr>
            <a:lvl2pPr marL="571500" indent="-290513">
              <a:buClr>
                <a:schemeClr val="tx1"/>
              </a:buClr>
              <a:buFont typeface="+mj-lt"/>
              <a:buAutoNum type="alphaLcPeriod"/>
              <a:defRPr sz="2200">
                <a:solidFill>
                  <a:schemeClr val="tx1"/>
                </a:solidFill>
                <a:latin typeface="+mn-lt"/>
              </a:defRPr>
            </a:lvl2pPr>
            <a:lvl3pPr marL="747713" indent="-228600">
              <a:buClr>
                <a:schemeClr val="tx1"/>
              </a:buClr>
              <a:buFont typeface="+mj-lt"/>
              <a:buAutoNum type="romanLcPeriod"/>
              <a:defRPr sz="2000">
                <a:solidFill>
                  <a:schemeClr val="tx1"/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3973"/>
            <a:ext cx="12180916" cy="48203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Number List 2: Traditional</a:t>
            </a:r>
          </a:p>
        </p:txBody>
      </p:sp>
    </p:spTree>
    <p:extLst>
      <p:ext uri="{BB962C8B-B14F-4D97-AF65-F5344CB8AC3E}">
        <p14:creationId xmlns:p14="http://schemas.microsoft.com/office/powerpoint/2010/main" val="2465700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3908766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7076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ba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65639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48045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0" name="Picture 9" descr="Washington State Department of Health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2" y="5352116"/>
            <a:ext cx="1996064" cy="883125"/>
          </a:xfrm>
          <a:prstGeom prst="rect">
            <a:avLst/>
          </a:prstGeom>
        </p:spPr>
      </p:pic>
      <p:pic>
        <p:nvPicPr>
          <p:cNvPr id="11" name="Picture 10" descr="photo of downtown Spokane with Spokane River in forefront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b="15783"/>
          <a:stretch/>
        </p:blipFill>
        <p:spPr>
          <a:xfrm>
            <a:off x="1" y="0"/>
            <a:ext cx="122005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6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442FA-A876-4E07-B67E-9C26F4A9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DF816-4201-4803-8B14-ABD8DF22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991C-3E50-47FE-A296-6DB065B4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3FEDA-4352-494D-ADE3-BA86FE72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9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85E6E-13EC-4247-98E7-EA0E353B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25D33-5805-4BF0-BB36-1456269C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6CEA3-F70B-4BB6-ACA0-6A7BE223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3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D384-9D86-4CB5-B5C4-7D617A48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C933-590F-40C5-B654-D5A6254B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F34AF-E179-4FCF-B790-0A0F9FB50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90A50-4CE0-4CAA-81E5-FC2AD3F7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06F12-9B66-41C7-8D8F-10F0DC7B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0621C-9949-444E-B618-10BAC765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6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44C4-D6AF-47A1-B598-FFDC1265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43CAA-0CDD-44A9-850B-15F16DB65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D1AE-3BE0-4BF6-B6CE-F17846F0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3BFE0-E2DD-442C-BA23-34E99430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D5546-F318-4C22-B715-2BE65338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3567C-EE13-46A7-A0AC-ADE853EC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6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08F9E-D284-4B03-AB4F-A0C059B3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EEE54-1338-4CA7-8B8B-1585FCD62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5A521-7461-4EE3-8FF3-1F87A918E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E2DF7-59EB-4261-9215-6CC7211B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0E58E-842F-4686-BBF3-2CD9698E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0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7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08F9E-D284-4B03-AB4F-A0C059B3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EEE54-1338-4CA7-8B8B-1585FCD62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5A521-7461-4EE3-8FF3-1F87A918E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E2DF7-59EB-4261-9215-6CC7211B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0E58E-842F-4686-BBF3-2CD9698E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710" r:id="rId16"/>
    <p:sldLayoutId id="2147483686" r:id="rId17"/>
    <p:sldLayoutId id="2147483687" r:id="rId18"/>
    <p:sldLayoutId id="2147483688" r:id="rId19"/>
    <p:sldLayoutId id="214748368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08F9E-D284-4B03-AB4F-A0C059B3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EEE54-1338-4CA7-8B8B-1585FCD62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5A521-7461-4EE3-8FF3-1F87A918E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0E648-1AF2-4916-9FE4-C4BD49E3037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E2DF7-59EB-4261-9215-6CC7211B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0E58E-842F-4686-BBF3-2CD9698E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E921-457E-4D3C-B001-B7AB65A08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.deem@doh.wa.gov" TargetMode="External"/><Relationship Id="rId2" Type="http://schemas.openxmlformats.org/officeDocument/2006/relationships/hyperlink" Target="mailto:nancy.feagin@doh.wa.gov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hyperlink" Target="mailto:gopala.mulukutla@doh.wa.g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3A5E7E-A689-439B-AA3E-88202CFCAB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490" y="2782159"/>
            <a:ext cx="4174518" cy="2632523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dirty="0"/>
              <a:t>WQTC Cincinnati </a:t>
            </a:r>
          </a:p>
          <a:p>
            <a:pPr algn="r"/>
            <a:r>
              <a:rPr lang="en-US" dirty="0"/>
              <a:t>November 2022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sz="2200" dirty="0"/>
              <a:t>Nancy Feagin and Steve Deem</a:t>
            </a:r>
          </a:p>
          <a:p>
            <a:pPr algn="r"/>
            <a:r>
              <a:rPr lang="en-US" sz="1700" dirty="0"/>
              <a:t>Office of Drinking Water</a:t>
            </a:r>
          </a:p>
          <a:p>
            <a:pPr algn="r"/>
            <a:endParaRPr lang="en-US" sz="1600" dirty="0"/>
          </a:p>
          <a:p>
            <a:pPr algn="r"/>
            <a:r>
              <a:rPr lang="en-US" sz="2200" dirty="0"/>
              <a:t>Gopal Mulukutla</a:t>
            </a:r>
          </a:p>
          <a:p>
            <a:pPr algn="r"/>
            <a:r>
              <a:rPr lang="en-US" sz="1700" dirty="0"/>
              <a:t>Division of Climate and Health</a:t>
            </a:r>
          </a:p>
          <a:p>
            <a:pPr algn="r"/>
            <a:endParaRPr lang="en-US" sz="1700" dirty="0"/>
          </a:p>
          <a:p>
            <a:pPr algn="r"/>
            <a:r>
              <a:rPr lang="en-US" sz="1600" dirty="0"/>
              <a:t>Washington State Department of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A3423-D4D5-4D67-9DD3-73435724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81912"/>
            <a:ext cx="8962417" cy="646331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en-US" sz="3300" dirty="0"/>
              <a:t>Columbia River 2022 Cyanotoxin response and monitoring project</a:t>
            </a:r>
            <a:br>
              <a:rPr lang="en-US" sz="3000" cap="all" dirty="0"/>
            </a:br>
            <a:r>
              <a:rPr lang="en-US" sz="2800" cap="all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br>
              <a:rPr lang="en-US" sz="2400" cap="all" dirty="0">
                <a:solidFill>
                  <a:prstClr val="black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0178A-21D5-4B7A-9FE4-1AC41B8AB19A}"/>
              </a:ext>
            </a:extLst>
          </p:cNvPr>
          <p:cNvSpPr txBox="1"/>
          <p:nvPr/>
        </p:nvSpPr>
        <p:spPr>
          <a:xfrm>
            <a:off x="2688550" y="202325"/>
            <a:ext cx="665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work with others to protect the health of the people of Washington State by ensuring safe and reliable drinking water. 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2FA3689-CB16-4114-A35F-54414458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40" y="2228243"/>
            <a:ext cx="5609436" cy="4205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E83A7-3A1B-4E7E-8557-EA4D342E7375}"/>
              </a:ext>
            </a:extLst>
          </p:cNvPr>
          <p:cNvSpPr txBox="1"/>
          <p:nvPr/>
        </p:nvSpPr>
        <p:spPr>
          <a:xfrm>
            <a:off x="7343677" y="6483925"/>
            <a:ext cx="4695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 ITRC Harmful Cyanobacterial Blooms</a:t>
            </a:r>
          </a:p>
        </p:txBody>
      </p:sp>
    </p:spTree>
    <p:extLst>
      <p:ext uri="{BB962C8B-B14F-4D97-AF65-F5344CB8AC3E}">
        <p14:creationId xmlns:p14="http://schemas.microsoft.com/office/powerpoint/2010/main" val="260325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A0C34-985B-7236-6C15-FDEF526797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7705" y="1420239"/>
            <a:ext cx="10070943" cy="4848678"/>
          </a:xfrm>
        </p:spPr>
        <p:txBody>
          <a:bodyPr/>
          <a:lstStyle/>
          <a:p>
            <a:r>
              <a:rPr lang="en-US" dirty="0"/>
              <a:t>Delay. ‘Supply chain’ more delay! </a:t>
            </a:r>
          </a:p>
          <a:p>
            <a:r>
              <a:rPr lang="en-US" dirty="0"/>
              <a:t>Benton Franklin Health District – ELISA – operational! Began July 2022. Recreational and Drinking Water sampling concurrently </a:t>
            </a:r>
          </a:p>
          <a:p>
            <a:r>
              <a:rPr lang="en-US" dirty="0"/>
              <a:t>Sonde deployed – August 17, 2022</a:t>
            </a:r>
          </a:p>
          <a:p>
            <a:pPr lvl="1"/>
            <a:r>
              <a:rPr lang="en-US" dirty="0"/>
              <a:t>Data beginning September 2022</a:t>
            </a:r>
          </a:p>
          <a:p>
            <a:r>
              <a:rPr lang="en-US" dirty="0"/>
              <a:t>Anatoxin-a detections September. Richland: Confirmed low level ATX raw/finished water Oct 12. KMnO4 dose 0.08 mg/L reduced ATX levels to ND in finished water. </a:t>
            </a:r>
          </a:p>
          <a:p>
            <a:r>
              <a:rPr lang="en-US" dirty="0"/>
              <a:t>King County Environmental Lab (KCEL) contract in place and confirmation sampling enacted.</a:t>
            </a:r>
          </a:p>
          <a:p>
            <a:r>
              <a:rPr lang="en-US" dirty="0"/>
              <a:t>Identified and initiated permanganate residual measurement procedure.</a:t>
            </a:r>
          </a:p>
          <a:p>
            <a:r>
              <a:rPr lang="en-US" dirty="0"/>
              <a:t>Tri-cities plus one created joint Cyanobacteria Response Plan – version 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E91F23-21FA-9B19-62ED-B5EAF105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Columbia River Cyanotoxin Response &amp; Monitoring Project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9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D1C4B0-4C37-771C-AECC-0519193B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8" y="708980"/>
            <a:ext cx="8216182" cy="60278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BADD35-2F94-C0DD-A3BD-5CA520E7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170" y="220916"/>
            <a:ext cx="12191997" cy="48806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Columbia River Cyanotoxin Monitoring Project 2022</a:t>
            </a:r>
            <a:br>
              <a:rPr lang="en-US" sz="2800" dirty="0"/>
            </a:br>
            <a:r>
              <a:rPr lang="en-US" sz="2800" dirty="0"/>
              <a:t>TESTING RESULTS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29026-6BB7-E839-CDDB-AFDA0FC89F2F}"/>
              </a:ext>
            </a:extLst>
          </p:cNvPr>
          <p:cNvSpPr txBox="1"/>
          <p:nvPr/>
        </p:nvSpPr>
        <p:spPr>
          <a:xfrm>
            <a:off x="8093569" y="1449555"/>
            <a:ext cx="4254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RFU – relative fluorescence units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Weekly collection of data and examination of relevant variables.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Compilation of data from multiple sources – City of Richland, Ecology/KCEL, Grant County PUD, USGS Priest Rapids Dam gage.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Chlorophyll and Phycocyanin are relatively low even when Anatoxin-a exceeded recreational advisory (</a:t>
            </a:r>
            <a:r>
              <a:rPr lang="en-US" sz="2000" i="1" dirty="0"/>
              <a:t>1ug</a:t>
            </a:r>
            <a:r>
              <a:rPr lang="en-US" sz="2000" dirty="0"/>
              <a:t>/L).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Temperature exceeds 20 C at Richland (same in 2021)</a:t>
            </a:r>
          </a:p>
        </p:txBody>
      </p:sp>
    </p:spTree>
    <p:extLst>
      <p:ext uri="{BB962C8B-B14F-4D97-AF65-F5344CB8AC3E}">
        <p14:creationId xmlns:p14="http://schemas.microsoft.com/office/powerpoint/2010/main" val="4089866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B0805FD-5ABF-2108-E339-2EF9D396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662" y="187768"/>
            <a:ext cx="7644063" cy="48806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Columbia River Cyanotoxin Monitoring Project 2022</a:t>
            </a:r>
            <a:br>
              <a:rPr lang="en-US" sz="2800" dirty="0"/>
            </a:br>
            <a:r>
              <a:rPr lang="en-US" sz="2800" dirty="0"/>
              <a:t>					TESTING RESULTS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34DF2-7318-333F-5F3F-A7E7968B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11" y="431800"/>
            <a:ext cx="7312271" cy="59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35C83-F58E-16EA-B848-3D6EBA64D8CE}"/>
              </a:ext>
            </a:extLst>
          </p:cNvPr>
          <p:cNvSpPr txBox="1"/>
          <p:nvPr/>
        </p:nvSpPr>
        <p:spPr>
          <a:xfrm>
            <a:off x="7232001" y="1689034"/>
            <a:ext cx="464717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Wide variability in intra-day stage height due to reservoir management/ water releases at PR dam.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Both Anatoxin-a events (2021 and 2022) occurred during seasonally low water levels in river ( &lt; 15 ft at Priest Rapids dam USGS gage)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0265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FFA03A-5AB5-F191-F374-DA9B79D3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808"/>
            <a:ext cx="12191997" cy="488064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Evaluating the use of Cyanobacterial Assessment Network  (Project CyAN) data</a:t>
            </a:r>
          </a:p>
        </p:txBody>
      </p:sp>
      <p:pic>
        <p:nvPicPr>
          <p:cNvPr id="1026" name="Picture 2" descr="cyan colorbar">
            <a:extLst>
              <a:ext uri="{FF2B5EF4-FFF2-40B4-BE49-F238E27FC236}">
                <a16:creationId xmlns:a16="http://schemas.microsoft.com/office/drawing/2014/main" id="{DC8DC0A1-0BEB-EC8C-BAE8-008519D8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829" y="3900523"/>
            <a:ext cx="1511968" cy="253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400967-3209-A620-F797-8DD226E7EE8D}"/>
              </a:ext>
            </a:extLst>
          </p:cNvPr>
          <p:cNvSpPr txBox="1"/>
          <p:nvPr/>
        </p:nvSpPr>
        <p:spPr>
          <a:xfrm>
            <a:off x="179133" y="1466415"/>
            <a:ext cx="57856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Project CyAN  is a multi-agency project among EPA, NASA, NOAA and USGS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Uses satellite remote sensing data to detect cyanobacteria blooms. 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WA DOH is developing capacity to leverage Project CyAN data for early detection and warning for HAB issues in </a:t>
            </a:r>
            <a:r>
              <a:rPr lang="en-US" sz="2000" b="1" dirty="0"/>
              <a:t>resolvable</a:t>
            </a:r>
            <a:r>
              <a:rPr lang="en-US" sz="2000" dirty="0"/>
              <a:t> waterbodies.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Question: Can Project CyAN data be used to understand cyanobacteria in the Columbia River?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4CCBAF-A919-0493-7919-519993610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90" y="961956"/>
            <a:ext cx="5670354" cy="2938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26913-18C2-E0C5-CD91-54DA2FCC3D70}"/>
              </a:ext>
            </a:extLst>
          </p:cNvPr>
          <p:cNvSpPr txBox="1"/>
          <p:nvPr/>
        </p:nvSpPr>
        <p:spPr>
          <a:xfrm>
            <a:off x="6227197" y="3884611"/>
            <a:ext cx="6136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Source: Project CyAN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35E37-104C-0675-1973-88F88A705219}"/>
              </a:ext>
            </a:extLst>
          </p:cNvPr>
          <p:cNvSpPr txBox="1"/>
          <p:nvPr/>
        </p:nvSpPr>
        <p:spPr>
          <a:xfrm>
            <a:off x="8060855" y="675229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 imagery</a:t>
            </a:r>
          </a:p>
        </p:txBody>
      </p:sp>
    </p:spTree>
    <p:extLst>
      <p:ext uri="{BB962C8B-B14F-4D97-AF65-F5344CB8AC3E}">
        <p14:creationId xmlns:p14="http://schemas.microsoft.com/office/powerpoint/2010/main" val="345127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8124A-F677-2E49-B97C-FC5C88A59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04" y="945852"/>
            <a:ext cx="5263982" cy="5108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ED4DF-815A-58EA-F140-D89D5B4B67C2}"/>
              </a:ext>
            </a:extLst>
          </p:cNvPr>
          <p:cNvSpPr txBox="1"/>
          <p:nvPr/>
        </p:nvSpPr>
        <p:spPr>
          <a:xfrm>
            <a:off x="6096000" y="1430517"/>
            <a:ext cx="52639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a custom polygon incorporating areas upstream of Tri-Cities (Hanford Reach) with two reservoirs (Priest Rapid and </a:t>
            </a:r>
            <a:r>
              <a:rPr lang="en-US" dirty="0" err="1"/>
              <a:t>Wanapum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North American river line polygons were buffered by 2X the channel width values (Allen and </a:t>
            </a:r>
            <a:r>
              <a:rPr lang="en-US" dirty="0" err="1"/>
              <a:t>Pavelsky</a:t>
            </a:r>
            <a:r>
              <a:rPr lang="en-US" dirty="0"/>
              <a:t>, 2015*)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land cover data base (2016) data was used to capture water area within polygon ( ~130 km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796D9-C5AB-F262-60B6-9930E938A1B1}"/>
              </a:ext>
            </a:extLst>
          </p:cNvPr>
          <p:cNvSpPr txBox="1"/>
          <p:nvPr/>
        </p:nvSpPr>
        <p:spPr>
          <a:xfrm>
            <a:off x="3705726" y="231006"/>
            <a:ext cx="616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Area of Interest Delineation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62373-7AA9-63A6-D844-1E1B3D44F75B}"/>
              </a:ext>
            </a:extLst>
          </p:cNvPr>
          <p:cNvSpPr txBox="1"/>
          <p:nvPr/>
        </p:nvSpPr>
        <p:spPr>
          <a:xfrm>
            <a:off x="7048500" y="5427483"/>
            <a:ext cx="5143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*Allen, G. H., </a:t>
            </a:r>
            <a:r>
              <a:rPr lang="en-US" sz="1400" dirty="0" err="1"/>
              <a:t>Pavelsky</a:t>
            </a:r>
            <a:r>
              <a:rPr lang="en-US" sz="1400" dirty="0"/>
              <a:t> T.M., (2015), Patterns of river width and surface area newly revealed by the satellite-derived North American River Width data set. Geophysical Research Letters.</a:t>
            </a:r>
          </a:p>
        </p:txBody>
      </p:sp>
    </p:spTree>
    <p:extLst>
      <p:ext uri="{BB962C8B-B14F-4D97-AF65-F5344CB8AC3E}">
        <p14:creationId xmlns:p14="http://schemas.microsoft.com/office/powerpoint/2010/main" val="304916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67BADCB-69DC-9616-1499-F7B803FFAE05}"/>
              </a:ext>
            </a:extLst>
          </p:cNvPr>
          <p:cNvSpPr txBox="1"/>
          <p:nvPr/>
        </p:nvSpPr>
        <p:spPr>
          <a:xfrm>
            <a:off x="3504799" y="164646"/>
            <a:ext cx="464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Extraction - Preliminary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09595-61A5-B419-7B2D-7465020C3F53}"/>
              </a:ext>
            </a:extLst>
          </p:cNvPr>
          <p:cNvSpPr txBox="1"/>
          <p:nvPr/>
        </p:nvSpPr>
        <p:spPr>
          <a:xfrm>
            <a:off x="7055519" y="1011812"/>
            <a:ext cx="427361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Data from 7-day composite satellite imagery extracted from June 2016 –present (with significant missing data in 2020)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High cell counts seen during warm season (June-October), but with relatively low water areas with detectable cell counts.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Change in pattern in 2021 and 2022, with much higher recorded values of cell counts (coinciding with Anatoxin-a events).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Reviewing the validity of using Project CyAN data for the Columbia River.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FFB7CB-06EC-05AA-BC96-C3079580E96F}"/>
              </a:ext>
            </a:extLst>
          </p:cNvPr>
          <p:cNvGrpSpPr/>
          <p:nvPr/>
        </p:nvGrpSpPr>
        <p:grpSpPr>
          <a:xfrm>
            <a:off x="527295" y="430072"/>
            <a:ext cx="6239429" cy="3362985"/>
            <a:chOff x="518342" y="1965199"/>
            <a:chExt cx="6239429" cy="33629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56CD89-2431-2338-4624-2E5F63BF4C76}"/>
                </a:ext>
              </a:extLst>
            </p:cNvPr>
            <p:cNvSpPr txBox="1"/>
            <p:nvPr/>
          </p:nvSpPr>
          <p:spPr>
            <a:xfrm>
              <a:off x="1007732" y="4606085"/>
              <a:ext cx="42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Water area with detectable cell counts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F3C471-88F1-7673-6CAD-C5FAE9DE986C}"/>
                </a:ext>
              </a:extLst>
            </p:cNvPr>
            <p:cNvGrpSpPr/>
            <p:nvPr/>
          </p:nvGrpSpPr>
          <p:grpSpPr>
            <a:xfrm>
              <a:off x="518342" y="1965199"/>
              <a:ext cx="6239429" cy="3362985"/>
              <a:chOff x="533598" y="165220"/>
              <a:chExt cx="6239429" cy="33629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06AA7EE-71A8-C30E-0D0C-F0438FDE2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598" y="342581"/>
                <a:ext cx="6239429" cy="31856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91CE1C-2500-6F39-DA22-F704D3643738}"/>
                  </a:ext>
                </a:extLst>
              </p:cNvPr>
              <p:cNvSpPr/>
              <p:nvPr/>
            </p:nvSpPr>
            <p:spPr>
              <a:xfrm>
                <a:off x="933856" y="165220"/>
                <a:ext cx="399644" cy="3066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EEE2C2-1FB8-958E-91F8-92DA2A09D636}"/>
                </a:ext>
              </a:extLst>
            </p:cNvPr>
            <p:cNvSpPr txBox="1"/>
            <p:nvPr/>
          </p:nvSpPr>
          <p:spPr>
            <a:xfrm>
              <a:off x="3589197" y="2445339"/>
              <a:ext cx="2782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Anatoxin-a events</a:t>
              </a:r>
            </a:p>
            <a:p>
              <a:r>
                <a:rPr lang="en-US" sz="1600" dirty="0"/>
                <a:t> 2021, 2022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AF326F-C95D-0E4F-000A-2EBA4660B151}"/>
                </a:ext>
              </a:extLst>
            </p:cNvPr>
            <p:cNvCxnSpPr>
              <a:cxnSpLocks/>
            </p:cNvCxnSpPr>
            <p:nvPr/>
          </p:nvCxnSpPr>
          <p:spPr>
            <a:xfrm>
              <a:off x="4850195" y="3110817"/>
              <a:ext cx="260059" cy="3066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2790FFF-FFDC-59D5-0D48-1FF441CBA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0195" y="2832857"/>
              <a:ext cx="1245805" cy="104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3A8FD-0121-8847-20F0-D1F62929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5" y="3288955"/>
            <a:ext cx="6239429" cy="31233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8E9611-6A2C-6235-0592-B7C34EE27160}"/>
              </a:ext>
            </a:extLst>
          </p:cNvPr>
          <p:cNvSpPr/>
          <p:nvPr/>
        </p:nvSpPr>
        <p:spPr>
          <a:xfrm>
            <a:off x="575992" y="596787"/>
            <a:ext cx="3965740" cy="545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Area Averaged Cell Abundance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279AB0-C791-C4DF-133B-5A3A84759192}"/>
              </a:ext>
            </a:extLst>
          </p:cNvPr>
          <p:cNvSpPr txBox="1"/>
          <p:nvPr/>
        </p:nvSpPr>
        <p:spPr>
          <a:xfrm>
            <a:off x="1127375" y="3456382"/>
            <a:ext cx="353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Water area with &gt; 100k cells/ml</a:t>
            </a:r>
          </a:p>
        </p:txBody>
      </p:sp>
    </p:spTree>
    <p:extLst>
      <p:ext uri="{BB962C8B-B14F-4D97-AF65-F5344CB8AC3E}">
        <p14:creationId xmlns:p14="http://schemas.microsoft.com/office/powerpoint/2010/main" val="383433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341C-1724-42EC-8648-1F6BBD5DCE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22311" y="1356174"/>
            <a:ext cx="6933224" cy="466283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Previously focused on lakes. </a:t>
            </a:r>
            <a:r>
              <a:rPr lang="en-US" u="sng" dirty="0"/>
              <a:t>All surface water sources vulnerable</a:t>
            </a:r>
            <a:r>
              <a:rPr lang="en-US" i="1" dirty="0"/>
              <a:t>. </a:t>
            </a:r>
            <a:r>
              <a:rPr lang="en-US" dirty="0"/>
              <a:t>Past history may not be a good indicator of the future.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Benthic cyanobacteria information added-what are they, factors favoring growth, potential parameters to monitor.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Animal deaths/recreational advisory added to response flow chart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Health advisory templates for anatoxin-a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Expanded lab list: National Environmental Laboratory Accreditation Conference (NELAC)</a:t>
            </a:r>
          </a:p>
          <a:p>
            <a:pPr marL="514350" indent="-514350"/>
            <a:r>
              <a:rPr lang="en-US" dirty="0"/>
              <a:t>Robust treatment reduces risk. For anatoxin-a permanganate highly effective, chlorine ineffective.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7CD99-45E2-4488-9891-1227FAA6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381" y="356963"/>
            <a:ext cx="12180916" cy="482030"/>
          </a:xfrm>
        </p:spPr>
        <p:txBody>
          <a:bodyPr>
            <a:noAutofit/>
          </a:bodyPr>
          <a:lstStyle/>
          <a:p>
            <a:r>
              <a:rPr lang="en-US" sz="3200" dirty="0"/>
              <a:t>ODW Followup – Updated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49ADCC-048E-4629-9DBC-EE369A2F1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7"/>
          <a:stretch/>
        </p:blipFill>
        <p:spPr>
          <a:xfrm>
            <a:off x="411209" y="968375"/>
            <a:ext cx="4335799" cy="519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298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70C5-5FAE-4CC5-B196-7A66B818F8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15111" y="1042823"/>
            <a:ext cx="4854575" cy="642542"/>
          </a:xfrm>
        </p:spPr>
        <p:txBody>
          <a:bodyPr anchor="b">
            <a:normAutofit/>
          </a:bodyPr>
          <a:lstStyle/>
          <a:p>
            <a:r>
              <a:rPr lang="en-US" sz="3600" dirty="0"/>
              <a:t>Questions/Comments?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DD6E9-0970-4DC5-815B-64F0A1F4FE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57345" y="1855694"/>
            <a:ext cx="6249987" cy="49036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Nancy Feagin, PE and Steve Deem, PE</a:t>
            </a:r>
          </a:p>
          <a:p>
            <a:pPr marL="0" indent="0" algn="ctr">
              <a:buNone/>
            </a:pPr>
            <a:r>
              <a:rPr lang="en-US" sz="2200" dirty="0"/>
              <a:t>Engineering &amp; Technical Services</a:t>
            </a:r>
          </a:p>
          <a:p>
            <a:pPr marL="0" indent="0" algn="ctr">
              <a:buNone/>
            </a:pPr>
            <a:r>
              <a:rPr lang="en-US" sz="2200" dirty="0"/>
              <a:t>Office of Drinking Water</a:t>
            </a:r>
          </a:p>
          <a:p>
            <a:pPr marL="0" indent="0" algn="ctr">
              <a:buNone/>
            </a:pPr>
            <a:r>
              <a:rPr lang="en-US" sz="2200" u="sng" dirty="0">
                <a:hlinkClick r:id="rId2"/>
              </a:rPr>
              <a:t>nancy.feagin@doh.wa.gov</a:t>
            </a:r>
            <a:endParaRPr lang="en-US" sz="2200" u="sng" dirty="0"/>
          </a:p>
          <a:p>
            <a:pPr marL="0" indent="0" algn="ctr">
              <a:buNone/>
            </a:pPr>
            <a:r>
              <a:rPr lang="en-US" sz="2200" u="sng" dirty="0">
                <a:hlinkClick r:id="rId3"/>
              </a:rPr>
              <a:t>steve.deem@doh.wa.gov</a:t>
            </a:r>
            <a:endParaRPr lang="en-US" sz="2200" u="sng" dirty="0"/>
          </a:p>
          <a:p>
            <a:pPr marL="0" indent="0" algn="ctr">
              <a:buNone/>
            </a:pPr>
            <a:r>
              <a:rPr lang="en-US" sz="2200" dirty="0"/>
              <a:t>Gopal Mulukutla</a:t>
            </a:r>
          </a:p>
          <a:p>
            <a:pPr marL="0" indent="0" algn="ctr">
              <a:buNone/>
            </a:pPr>
            <a:r>
              <a:rPr lang="en-US" sz="2200" dirty="0"/>
              <a:t>Division of Climate &amp; Health</a:t>
            </a:r>
          </a:p>
          <a:p>
            <a:pPr marL="0" indent="0" algn="ctr">
              <a:buNone/>
            </a:pPr>
            <a:r>
              <a:rPr lang="en-US" sz="2200" dirty="0">
                <a:hlinkClick r:id="rId4"/>
              </a:rPr>
              <a:t>gopala.mulukutla@doh.wa.gov</a:t>
            </a:r>
            <a:endParaRPr lang="en-US" sz="2200" dirty="0"/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Washington State Department of Health</a:t>
            </a:r>
          </a:p>
          <a:p>
            <a:pPr marL="0" indent="0" algn="ctr">
              <a:buNone/>
            </a:pPr>
            <a:endParaRPr lang="en-US" sz="2200" dirty="0"/>
          </a:p>
          <a:p>
            <a:pPr marL="0" indent="0" algn="ctr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0C243-F5BB-48B3-B051-36B49E99C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30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014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71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F3C3D-C989-466F-957E-D09752D3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4" y="257438"/>
            <a:ext cx="5303416" cy="597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31FB1-E7CE-4CDA-BCF2-2D0CE834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75" y="1017587"/>
            <a:ext cx="5200650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F71C6-8485-4686-A577-FE9BAFC9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53" y="2654300"/>
            <a:ext cx="445809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47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CD99-45E2-4488-9891-1227FAA6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644" y="369721"/>
            <a:ext cx="12192000" cy="482030"/>
          </a:xfrm>
        </p:spPr>
        <p:txBody>
          <a:bodyPr>
            <a:noAutofit/>
          </a:bodyPr>
          <a:lstStyle/>
          <a:p>
            <a:r>
              <a:rPr lang="en-US" sz="3200" dirty="0"/>
              <a:t>Columbia River 2021 Anatoxin-a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341C-1724-42EC-8648-1F6BBD5DCE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19800" y="1076759"/>
            <a:ext cx="6039284" cy="5306112"/>
          </a:xfrm>
        </p:spPr>
        <p:txBody>
          <a:bodyPr>
            <a:normAutofit/>
          </a:bodyPr>
          <a:lstStyle/>
          <a:p>
            <a:r>
              <a:rPr lang="en-US" sz="2400" dirty="0"/>
              <a:t>June heat wave</a:t>
            </a:r>
          </a:p>
          <a:p>
            <a:r>
              <a:rPr lang="en-US" sz="2400" dirty="0"/>
              <a:t>Dog death reports starting Sep 11-12 </a:t>
            </a:r>
          </a:p>
          <a:p>
            <a:r>
              <a:rPr lang="en-US" sz="2400" dirty="0"/>
              <a:t>Recreational anatoxin-a detections Sept - Nov</a:t>
            </a:r>
          </a:p>
          <a:p>
            <a:pPr lvl="1"/>
            <a:r>
              <a:rPr lang="en-US" sz="1800" dirty="0"/>
              <a:t>Leslie Groves Park max: 14.4 </a:t>
            </a:r>
            <a:r>
              <a:rPr lang="el-GR" sz="1800" dirty="0"/>
              <a:t>μ</a:t>
            </a:r>
            <a:r>
              <a:rPr lang="en-US" sz="1800" dirty="0"/>
              <a:t>g/L</a:t>
            </a:r>
          </a:p>
          <a:p>
            <a:pPr lvl="1"/>
            <a:r>
              <a:rPr lang="en-US" sz="1800" dirty="0"/>
              <a:t>Howard Amon Park max: 67.2 </a:t>
            </a:r>
            <a:r>
              <a:rPr lang="el-GR" sz="1800" dirty="0"/>
              <a:t>μ</a:t>
            </a:r>
            <a:r>
              <a:rPr lang="en-US" sz="1800" dirty="0"/>
              <a:t>g/L</a:t>
            </a:r>
          </a:p>
          <a:p>
            <a:r>
              <a:rPr lang="en-US" sz="2400" dirty="0"/>
              <a:t>Cyanobacteria identified in recreational samples (KCEL)</a:t>
            </a:r>
          </a:p>
          <a:p>
            <a:r>
              <a:rPr lang="en-US" sz="2400" dirty="0"/>
              <a:t>Microcoleus identified in Kennewick settling basin</a:t>
            </a:r>
          </a:p>
          <a:p>
            <a:r>
              <a:rPr lang="en-US" sz="2400" dirty="0"/>
              <a:t>No signs of an active bloom</a:t>
            </a:r>
          </a:p>
          <a:p>
            <a:pPr marL="0" indent="0" algn="r">
              <a:buNone/>
            </a:pPr>
            <a:r>
              <a:rPr lang="en-US" sz="1800" dirty="0"/>
              <a:t>KCEL-King County Environmental lab</a:t>
            </a:r>
          </a:p>
          <a:p>
            <a:pPr marL="0" indent="0" algn="r">
              <a:buNone/>
            </a:pPr>
            <a:r>
              <a:rPr lang="en-US" sz="1800" dirty="0"/>
              <a:t>BFHD-Benton Franklin Health District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DB5A7-5FDE-49D3-8BF5-31B25AE886FE}"/>
              </a:ext>
            </a:extLst>
          </p:cNvPr>
          <p:cNvSpPr txBox="1"/>
          <p:nvPr/>
        </p:nvSpPr>
        <p:spPr>
          <a:xfrm>
            <a:off x="403603" y="5366410"/>
            <a:ext cx="4967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Photo courtesy of Dr. Barry Rosen, Florida Gulf Coast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6370D-097F-4919-90D6-35937C538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6" y="1491590"/>
            <a:ext cx="5726440" cy="38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2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7CD99-45E2-4488-9891-1227FAA6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876"/>
            <a:ext cx="12192000" cy="48203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Columbia River Anatoxin-a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341C-1724-42EC-8648-1F6BBD5DCE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1133348"/>
            <a:ext cx="5716555" cy="52447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Anatoxin-a </a:t>
            </a:r>
          </a:p>
          <a:p>
            <a:pPr lvl="1"/>
            <a:r>
              <a:rPr lang="en-US" sz="2000" dirty="0"/>
              <a:t>Neurotoxin (Very Fast Death Factor). </a:t>
            </a:r>
          </a:p>
          <a:p>
            <a:pPr lvl="1"/>
            <a:r>
              <a:rPr lang="en-US" sz="2000" dirty="0"/>
              <a:t>Unregulated contaminant</a:t>
            </a:r>
          </a:p>
          <a:p>
            <a:pPr lvl="1"/>
            <a:r>
              <a:rPr lang="en-US" sz="2000" dirty="0"/>
              <a:t>WA recreational guideline value 1.0 </a:t>
            </a:r>
            <a:r>
              <a:rPr lang="el-GR" sz="2000" dirty="0"/>
              <a:t>μ</a:t>
            </a:r>
            <a:r>
              <a:rPr lang="en-US" sz="2000" dirty="0"/>
              <a:t>g/L.</a:t>
            </a:r>
          </a:p>
          <a:p>
            <a:pPr lvl="1"/>
            <a:r>
              <a:rPr lang="en-US" sz="2000" dirty="0"/>
              <a:t>DOH-Office of Drinking Water recommends using 0.3 </a:t>
            </a:r>
            <a:r>
              <a:rPr lang="el-GR" sz="2000" dirty="0"/>
              <a:t>μ</a:t>
            </a:r>
            <a:r>
              <a:rPr lang="en-US" sz="2000" dirty="0"/>
              <a:t>g/L as trigger level for action. </a:t>
            </a:r>
            <a:endParaRPr lang="en-US" sz="2400" dirty="0"/>
          </a:p>
          <a:p>
            <a:r>
              <a:rPr lang="en-US" sz="2400" dirty="0"/>
              <a:t>First ever confirmed cyanotoxin detections in Washington public water systems -- raw or finished water.</a:t>
            </a:r>
          </a:p>
          <a:p>
            <a:pPr lvl="1"/>
            <a:r>
              <a:rPr lang="en-US" sz="2000" dirty="0"/>
              <a:t>Highest at Richland (max raw 0.385 </a:t>
            </a:r>
            <a:r>
              <a:rPr lang="el-GR" sz="2000" dirty="0"/>
              <a:t>μ</a:t>
            </a:r>
            <a:r>
              <a:rPr lang="en-US" sz="2000" dirty="0"/>
              <a:t>g/L, max finished 0.362 </a:t>
            </a:r>
            <a:r>
              <a:rPr lang="el-GR" sz="2000" dirty="0"/>
              <a:t>μ</a:t>
            </a:r>
            <a:r>
              <a:rPr lang="en-US" sz="2000" dirty="0"/>
              <a:t>g/L). </a:t>
            </a:r>
          </a:p>
          <a:p>
            <a:pPr lvl="1"/>
            <a:r>
              <a:rPr lang="en-US" sz="2000" dirty="0"/>
              <a:t>Last raw detection Oct 21 (0.081 </a:t>
            </a:r>
            <a:r>
              <a:rPr lang="el-GR" sz="2000" dirty="0"/>
              <a:t>μ</a:t>
            </a:r>
            <a:r>
              <a:rPr lang="en-US" sz="2000" dirty="0"/>
              <a:t>g/L)</a:t>
            </a:r>
          </a:p>
          <a:p>
            <a:r>
              <a:rPr lang="en-US" sz="2400" dirty="0"/>
              <a:t>3 public water systems operating 6 water treatment plants potentially impacted, Population &gt; 225,000.</a:t>
            </a:r>
          </a:p>
          <a:p>
            <a:r>
              <a:rPr lang="en-US" sz="2400" dirty="0"/>
              <a:t>Hanford reach (3 systems): no toxin detected (&lt;0.03 </a:t>
            </a:r>
            <a:r>
              <a:rPr lang="el-GR" sz="2400" dirty="0"/>
              <a:t>μ</a:t>
            </a:r>
            <a:r>
              <a:rPr lang="en-US" sz="2400" dirty="0"/>
              <a:t>g/)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20B1F-527E-4174-9983-E3BD70CEF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25" y="1104953"/>
            <a:ext cx="5602014" cy="4906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FDB5A7-5FDE-49D3-8BF5-31B25AE886FE}"/>
              </a:ext>
            </a:extLst>
          </p:cNvPr>
          <p:cNvSpPr txBox="1"/>
          <p:nvPr/>
        </p:nvSpPr>
        <p:spPr>
          <a:xfrm>
            <a:off x="1038045" y="6011182"/>
            <a:ext cx="363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Leslie Groves Beach 10.19.2021</a:t>
            </a:r>
          </a:p>
        </p:txBody>
      </p:sp>
    </p:spTree>
    <p:extLst>
      <p:ext uri="{BB962C8B-B14F-4D97-AF65-F5344CB8AC3E}">
        <p14:creationId xmlns:p14="http://schemas.microsoft.com/office/powerpoint/2010/main" val="62611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D3BA4-9EDB-4838-838D-B1AF9973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" y="0"/>
            <a:ext cx="1131485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4FB2E7-5E44-4FDF-8C96-760D18C5DF24}"/>
              </a:ext>
            </a:extLst>
          </p:cNvPr>
          <p:cNvSpPr txBox="1"/>
          <p:nvPr/>
        </p:nvSpPr>
        <p:spPr>
          <a:xfrm>
            <a:off x="588397" y="166977"/>
            <a:ext cx="20832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Priest Rapids Dam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959B1-336B-4CDF-A246-54EFD386132B}"/>
              </a:ext>
            </a:extLst>
          </p:cNvPr>
          <p:cNvCxnSpPr/>
          <p:nvPr/>
        </p:nvCxnSpPr>
        <p:spPr>
          <a:xfrm>
            <a:off x="1470991" y="612250"/>
            <a:ext cx="1526651" cy="74742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41CECF-58CC-4E2D-8F1B-29DA9734E7AF}"/>
              </a:ext>
            </a:extLst>
          </p:cNvPr>
          <p:cNvSpPr txBox="1"/>
          <p:nvPr/>
        </p:nvSpPr>
        <p:spPr>
          <a:xfrm>
            <a:off x="5302185" y="3105793"/>
            <a:ext cx="1367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Dog deaths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5B5955-F35C-4B78-AED2-952A3AD93A08}"/>
              </a:ext>
            </a:extLst>
          </p:cNvPr>
          <p:cNvCxnSpPr>
            <a:cxnSpLocks/>
          </p:cNvCxnSpPr>
          <p:nvPr/>
        </p:nvCxnSpPr>
        <p:spPr>
          <a:xfrm flipV="1">
            <a:off x="6583680" y="2989691"/>
            <a:ext cx="1447297" cy="3693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8E99A6-65B0-4437-855E-DED6951766F6}"/>
              </a:ext>
            </a:extLst>
          </p:cNvPr>
          <p:cNvCxnSpPr>
            <a:cxnSpLocks/>
          </p:cNvCxnSpPr>
          <p:nvPr/>
        </p:nvCxnSpPr>
        <p:spPr>
          <a:xfrm>
            <a:off x="6394185" y="3429000"/>
            <a:ext cx="1517363" cy="204149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57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62788-CC6B-4BB3-A9A5-88F25CDD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74645"/>
            <a:ext cx="11868150" cy="6124575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4FC9426-8245-4A8B-8663-1D3629C65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643740"/>
              </p:ext>
            </p:extLst>
          </p:nvPr>
        </p:nvGraphicFramePr>
        <p:xfrm>
          <a:off x="6869927" y="74645"/>
          <a:ext cx="5256727" cy="13817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62357">
                  <a:extLst>
                    <a:ext uri="{9D8B030D-6E8A-4147-A177-3AD203B41FA5}">
                      <a16:colId xmlns:a16="http://schemas.microsoft.com/office/drawing/2014/main" val="2571526421"/>
                    </a:ext>
                  </a:extLst>
                </a:gridCol>
                <a:gridCol w="3194370">
                  <a:extLst>
                    <a:ext uri="{9D8B030D-6E8A-4147-A177-3AD203B41FA5}">
                      <a16:colId xmlns:a16="http://schemas.microsoft.com/office/drawing/2014/main" val="8217674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Recreational Sampling Results: Anatoxin-a (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085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Howard Amon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 – 67.2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3734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Leslie Groves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 – 14.4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1076260"/>
                  </a:ext>
                </a:extLst>
              </a:tr>
            </a:tbl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48802916-7D6A-4BDF-9280-92FF58FD1388}"/>
              </a:ext>
            </a:extLst>
          </p:cNvPr>
          <p:cNvSpPr/>
          <p:nvPr/>
        </p:nvSpPr>
        <p:spPr>
          <a:xfrm>
            <a:off x="3917240" y="2532085"/>
            <a:ext cx="166978" cy="174929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9B85D86-BEA3-4587-93A3-4C527EBBFC44}"/>
              </a:ext>
            </a:extLst>
          </p:cNvPr>
          <p:cNvSpPr/>
          <p:nvPr/>
        </p:nvSpPr>
        <p:spPr>
          <a:xfrm>
            <a:off x="4090472" y="1128436"/>
            <a:ext cx="166978" cy="174929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41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1A92-D21E-40FB-86EE-D428381065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4705" y="1527228"/>
            <a:ext cx="10070943" cy="48735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Filtration removes intact cyanobacterial cells, </a:t>
            </a:r>
            <a:r>
              <a:rPr lang="en-US" i="1" dirty="0"/>
              <a:t>but 70-100% toxin in raw water was extracellular (outside of the cell).</a:t>
            </a:r>
          </a:p>
          <a:p>
            <a:r>
              <a:rPr lang="en-US" dirty="0"/>
              <a:t>Benthic cyanobacteria suspected.</a:t>
            </a:r>
          </a:p>
          <a:p>
            <a:r>
              <a:rPr lang="en-US" dirty="0"/>
              <a:t>Chlorine ineffective (unlike microcystins).</a:t>
            </a:r>
          </a:p>
          <a:p>
            <a:r>
              <a:rPr lang="en-US" dirty="0"/>
              <a:t>Permanganate surprisingly effective. Relatively easy to retrofit. Utilities don’t typically measure residual. </a:t>
            </a:r>
          </a:p>
          <a:p>
            <a:r>
              <a:rPr lang="en-US" dirty="0"/>
              <a:t>Anatoxin-a not detected (&lt;0.06 </a:t>
            </a:r>
            <a:r>
              <a:rPr lang="en-US" dirty="0" err="1"/>
              <a:t>μg</a:t>
            </a:r>
            <a:r>
              <a:rPr lang="en-US" dirty="0"/>
              <a:t>/L) at Kennewick’s Ranney well, or Richland’s infiltration wellfield.</a:t>
            </a:r>
          </a:p>
          <a:p>
            <a:r>
              <a:rPr lang="en-US" dirty="0"/>
              <a:t>Worked with each treatment plant to optimize for anatoxin-a reduction. EPA Region 10 and EPA Offices in Cincinnati provided valuable support.</a:t>
            </a:r>
          </a:p>
          <a:p>
            <a:r>
              <a:rPr lang="en-US" dirty="0"/>
              <a:t>Commercial labs unacceptable levels of service.</a:t>
            </a:r>
          </a:p>
          <a:p>
            <a:r>
              <a:rPr lang="en-US" dirty="0"/>
              <a:t>EPA lab provided analytical support.</a:t>
            </a:r>
          </a:p>
          <a:p>
            <a:r>
              <a:rPr lang="en-US" dirty="0"/>
              <a:t>No drinking water health advisories needed.</a:t>
            </a:r>
          </a:p>
          <a:p>
            <a:endParaRPr lang="en-US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AE425-D109-4975-AAE9-789D3C92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667939"/>
            <a:ext cx="11275645" cy="488064"/>
          </a:xfrm>
        </p:spPr>
        <p:txBody>
          <a:bodyPr>
            <a:noAutofit/>
          </a:bodyPr>
          <a:lstStyle/>
          <a:p>
            <a:r>
              <a:rPr lang="en-US" sz="3200" dirty="0"/>
              <a:t>Columbia River Anatoxin-a event: Summary</a:t>
            </a:r>
          </a:p>
        </p:txBody>
      </p:sp>
    </p:spTree>
    <p:extLst>
      <p:ext uri="{BB962C8B-B14F-4D97-AF65-F5344CB8AC3E}">
        <p14:creationId xmlns:p14="http://schemas.microsoft.com/office/powerpoint/2010/main" val="424615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E109C-27AA-4966-BCCC-9B297ED886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2509" y="1606083"/>
            <a:ext cx="8003227" cy="429595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What cyanobacteria species are present in the Columbia River?</a:t>
            </a:r>
          </a:p>
          <a:p>
            <a:pPr lvl="0"/>
            <a:r>
              <a:rPr lang="en-US" sz="2400" dirty="0"/>
              <a:t>Where are they located and when will they produce toxins?</a:t>
            </a:r>
          </a:p>
          <a:p>
            <a:r>
              <a:rPr lang="en-US" sz="2400" dirty="0"/>
              <a:t>What site specific factors cause Columbia River cyanobacteria to produce and release cyanotoxins? </a:t>
            </a:r>
          </a:p>
          <a:p>
            <a:r>
              <a:rPr lang="en-US" sz="2400" dirty="0"/>
              <a:t>What water quality parameters can be used to monitor benthic cyanobacterial and cyanotoxins?</a:t>
            </a:r>
          </a:p>
          <a:p>
            <a:r>
              <a:rPr lang="en-US" sz="2400" dirty="0"/>
              <a:t>Should we install effective cyanotoxin treatment and operate all year round regardless of surrogate parameters or toxin testing?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D81E1-FA69-48F9-B409-1077F8E3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Columbia River Anatoxin-a event: Questions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5" descr="A picture containing riding, wave&#10;&#10;Description automatically generated">
            <a:extLst>
              <a:ext uri="{FF2B5EF4-FFF2-40B4-BE49-F238E27FC236}">
                <a16:creationId xmlns:a16="http://schemas.microsoft.com/office/drawing/2014/main" id="{D32E8992-D6D9-414C-B777-8B5231DAE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0581" y="1812472"/>
            <a:ext cx="4761242" cy="357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625E9-E7D2-E259-2F05-DA72B9095262}"/>
              </a:ext>
            </a:extLst>
          </p:cNvPr>
          <p:cNvSpPr txBox="1"/>
          <p:nvPr/>
        </p:nvSpPr>
        <p:spPr>
          <a:xfrm>
            <a:off x="9878786" y="5975266"/>
            <a:ext cx="2563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Richland intake air scour</a:t>
            </a:r>
          </a:p>
        </p:txBody>
      </p:sp>
    </p:spTree>
    <p:extLst>
      <p:ext uri="{BB962C8B-B14F-4D97-AF65-F5344CB8AC3E}">
        <p14:creationId xmlns:p14="http://schemas.microsoft.com/office/powerpoint/2010/main" val="413244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6800CD-85AF-47EA-876A-CEA8C068EE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0528" y="1156003"/>
            <a:ext cx="10070943" cy="519997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600" dirty="0"/>
              <a:t>Main Goals: </a:t>
            </a:r>
            <a:r>
              <a:rPr lang="en-US" sz="2600" u="sng" dirty="0"/>
              <a:t>Establish and use local lab capacity</a:t>
            </a:r>
            <a:r>
              <a:rPr lang="en-US" sz="2600" dirty="0"/>
              <a:t>. What is the extent (time and space) of cyanotoxins? Are there WQ monitoring parameters that can be used to trigger cyanotoxin monitoring for benthic cyanobacteria? </a:t>
            </a:r>
          </a:p>
          <a:p>
            <a:pPr marL="514350" indent="-514350">
              <a:buFont typeface="+mj-lt"/>
              <a:buAutoNum type="arabicPeriod"/>
            </a:pPr>
            <a:endParaRPr lang="en-US" sz="9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Add ELISA cyanotoxin capacity to BFHD lab</a:t>
            </a:r>
          </a:p>
          <a:p>
            <a:pPr marL="514350" indent="-514350">
              <a:buFont typeface="+mj-lt"/>
              <a:buAutoNum type="arabicPeriod"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Install multiparameter water quality probe at Richland intake (temperature, conductivity, dissolved oxygen, pH, chlorophyll* and phycocyanin*).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ELISA drinking water samples (≥ 0.15 </a:t>
            </a:r>
            <a:r>
              <a:rPr lang="el-GR" sz="2600" dirty="0"/>
              <a:t>μ</a:t>
            </a:r>
            <a:r>
              <a:rPr lang="en-US" sz="2600" dirty="0"/>
              <a:t>g/L </a:t>
            </a:r>
            <a:r>
              <a:rPr lang="en-US" sz="2600" dirty="0" err="1"/>
              <a:t>microcystins</a:t>
            </a:r>
            <a:r>
              <a:rPr lang="en-US" sz="2600" dirty="0"/>
              <a:t> or anatoxin-a) to KCEL for confirmation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Collect screening samples from Tri-Cities water intakes, May-November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600" dirty="0"/>
              <a:t>Microcystins &amp; anatoxin-a twice per month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600" dirty="0"/>
              <a:t>Kjedahl nitrogen &amp; total phosphorus, monthly, Pasco &amp; Richland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600" dirty="0"/>
              <a:t>Chlorophyll-a &amp; phycocyanin, twice monthly, Richland only</a:t>
            </a:r>
          </a:p>
          <a:p>
            <a:pPr marL="0" indent="0">
              <a:buNone/>
            </a:pPr>
            <a:r>
              <a:rPr lang="en-US" sz="2200" dirty="0"/>
              <a:t>						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						</a:t>
            </a:r>
            <a:r>
              <a:rPr lang="en-US" sz="2200" dirty="0"/>
              <a:t>*results in relative fluorescence units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28DCB2-EA75-4916-9348-128EB309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" y="667939"/>
            <a:ext cx="11629502" cy="48806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Columbia River Cyanotoxin Monitoring Project 2022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66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CF44DD843F4B942F5D8982D0CBC9" ma:contentTypeVersion="17" ma:contentTypeDescription="Create a new document." ma:contentTypeScope="" ma:versionID="3008d59b077f82c5c9004a9a1cfa9bbb">
  <xsd:schema xmlns:xsd="http://www.w3.org/2001/XMLSchema" xmlns:xs="http://www.w3.org/2001/XMLSchema" xmlns:p="http://schemas.microsoft.com/office/2006/metadata/properties" xmlns:ns2="43aa5029-632d-4f3d-8c32-7cc88cd5415b" xmlns:ns3="f50b8e66-415b-4c37-945f-b7186ade6346" targetNamespace="http://schemas.microsoft.com/office/2006/metadata/properties" ma:root="true" ma:fieldsID="5bdb17ade0b3ee7c69ba28dc3bb23e3a" ns2:_="" ns3:_="">
    <xsd:import namespace="43aa5029-632d-4f3d-8c32-7cc88cd5415b"/>
    <xsd:import namespace="f50b8e66-415b-4c37-945f-b7186ade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a5029-632d-4f3d-8c32-7cc88cd54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ac2dc9a-ed54-43ed-b4ad-63ec69a185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b8e66-415b-4c37-945f-b7186ade6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4dd67c-5a2a-499e-ab61-8372a48b6f54}" ma:internalName="TaxCatchAll" ma:showField="CatchAllData" ma:web="f50b8e66-415b-4c37-945f-b7186ade6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0b8e66-415b-4c37-945f-b7186ade6346" xsi:nil="true"/>
    <lcf76f155ced4ddcb4097134ff3c332f xmlns="43aa5029-632d-4f3d-8c32-7cc88cd541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87BE99-49AB-4A67-A29A-C4A52363A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a5029-632d-4f3d-8c32-7cc88cd5415b"/>
    <ds:schemaRef ds:uri="f50b8e66-415b-4c37-945f-b7186ade6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8BCE0B-8BD5-438C-8573-A1F15B69A4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0CB4B5-1580-45CF-BF4F-24846D909128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sharepoint/v3/fields"/>
    <ds:schemaRef ds:uri="http://purl.org/dc/terms/"/>
    <ds:schemaRef ds:uri="12134908-5be4-4963-aeaa-463e1f3d5617"/>
    <ds:schemaRef ds:uri="http://schemas.microsoft.com/office/infopath/2007/PartnerControls"/>
    <ds:schemaRef ds:uri="http://schemas.openxmlformats.org/package/2006/metadata/core-properties"/>
    <ds:schemaRef ds:uri="32e453bc-491e-4703-a51b-0d9b748e3842"/>
    <ds:schemaRef ds:uri="http://www.w3.org/XML/1998/namespace"/>
    <ds:schemaRef ds:uri="f50b8e66-415b-4c37-945f-b7186ade6346"/>
    <ds:schemaRef ds:uri="43aa5029-632d-4f3d-8c32-7cc88cd541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1559</Words>
  <Application>Microsoft Office PowerPoint</Application>
  <PresentationFormat>Widescreen</PresentationFormat>
  <Paragraphs>169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Segoe UI Semibold</vt:lpstr>
      <vt:lpstr>Office Theme</vt:lpstr>
      <vt:lpstr>1_Office Theme</vt:lpstr>
      <vt:lpstr>2_Office Theme</vt:lpstr>
      <vt:lpstr>Columbia River 2022 Cyanotoxin response and monitoring project   </vt:lpstr>
      <vt:lpstr>PowerPoint Presentation</vt:lpstr>
      <vt:lpstr>Columbia River 2021 Anatoxin-a event</vt:lpstr>
      <vt:lpstr>Columbia River Anatoxin-a event</vt:lpstr>
      <vt:lpstr>PowerPoint Presentation</vt:lpstr>
      <vt:lpstr>PowerPoint Presentation</vt:lpstr>
      <vt:lpstr>Columbia River Anatoxin-a event: Summary</vt:lpstr>
      <vt:lpstr>Columbia River Anatoxin-a event: Questions </vt:lpstr>
      <vt:lpstr>Columbia River Cyanotoxin Monitoring Project 2022 </vt:lpstr>
      <vt:lpstr>Columbia River Cyanotoxin Response &amp; Monitoring Project 2022</vt:lpstr>
      <vt:lpstr>Columbia River Cyanotoxin Monitoring Project 2022 TESTING RESULTS</vt:lpstr>
      <vt:lpstr>Columbia River Cyanotoxin Monitoring Project 2022      TESTING RESULTS</vt:lpstr>
      <vt:lpstr>Evaluating the use of Cyanobacterial Assessment Network  (Project CyAN) data</vt:lpstr>
      <vt:lpstr>PowerPoint Presentation</vt:lpstr>
      <vt:lpstr>PowerPoint Presentation</vt:lpstr>
      <vt:lpstr>ODW Followup – Updated guidance</vt:lpstr>
      <vt:lpstr>Questions/Comments?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Deem, Stephen  (DOH)</dc:creator>
  <cp:lastModifiedBy>Deirdre White</cp:lastModifiedBy>
  <cp:revision>69</cp:revision>
  <cp:lastPrinted>2022-04-19T21:49:22Z</cp:lastPrinted>
  <dcterms:created xsi:type="dcterms:W3CDTF">2022-04-15T17:42:14Z</dcterms:created>
  <dcterms:modified xsi:type="dcterms:W3CDTF">2023-05-11T16:43:41Z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20fa42-cf58-4c22-8b93-58cf1d3bd1cb_Enabled">
    <vt:lpwstr>true</vt:lpwstr>
  </property>
  <property fmtid="{D5CDD505-2E9C-101B-9397-08002B2CF9AE}" pid="3" name="MSIP_Label_1520fa42-cf58-4c22-8b93-58cf1d3bd1cb_SetDate">
    <vt:lpwstr>2022-10-24T23:09:30Z</vt:lpwstr>
  </property>
  <property fmtid="{D5CDD505-2E9C-101B-9397-08002B2CF9AE}" pid="4" name="MSIP_Label_1520fa42-cf58-4c22-8b93-58cf1d3bd1cb_Method">
    <vt:lpwstr>Standard</vt:lpwstr>
  </property>
  <property fmtid="{D5CDD505-2E9C-101B-9397-08002B2CF9AE}" pid="5" name="MSIP_Label_1520fa42-cf58-4c22-8b93-58cf1d3bd1cb_Name">
    <vt:lpwstr>Public Information</vt:lpwstr>
  </property>
  <property fmtid="{D5CDD505-2E9C-101B-9397-08002B2CF9AE}" pid="6" name="MSIP_Label_1520fa42-cf58-4c22-8b93-58cf1d3bd1cb_SiteId">
    <vt:lpwstr>11d0e217-264e-400a-8ba0-57dcc127d72d</vt:lpwstr>
  </property>
  <property fmtid="{D5CDD505-2E9C-101B-9397-08002B2CF9AE}" pid="7" name="MSIP_Label_1520fa42-cf58-4c22-8b93-58cf1d3bd1cb_ActionId">
    <vt:lpwstr>004a3836-5c28-4c0d-9ae9-09c309bd5461</vt:lpwstr>
  </property>
  <property fmtid="{D5CDD505-2E9C-101B-9397-08002B2CF9AE}" pid="8" name="MSIP_Label_1520fa42-cf58-4c22-8b93-58cf1d3bd1cb_ContentBits">
    <vt:lpwstr>0</vt:lpwstr>
  </property>
  <property fmtid="{D5CDD505-2E9C-101B-9397-08002B2CF9AE}" pid="9" name="ContentTypeId">
    <vt:lpwstr>0x010100840ACF44DD843F4B942F5D8982D0CBC9</vt:lpwstr>
  </property>
  <property fmtid="{D5CDD505-2E9C-101B-9397-08002B2CF9AE}" pid="10" name="MediaServiceImageTags">
    <vt:lpwstr/>
  </property>
</Properties>
</file>