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6" r:id="rId5"/>
    <p:sldMasterId id="2147483668" r:id="rId6"/>
    <p:sldMasterId id="2147483670" r:id="rId7"/>
  </p:sldMasterIdLst>
  <p:notesMasterIdLst>
    <p:notesMasterId r:id="rId29"/>
  </p:notesMasterIdLst>
  <p:sldIdLst>
    <p:sldId id="256" r:id="rId8"/>
    <p:sldId id="556" r:id="rId9"/>
    <p:sldId id="543" r:id="rId10"/>
    <p:sldId id="560" r:id="rId11"/>
    <p:sldId id="558" r:id="rId12"/>
    <p:sldId id="557" r:id="rId13"/>
    <p:sldId id="579" r:id="rId14"/>
    <p:sldId id="578" r:id="rId15"/>
    <p:sldId id="561" r:id="rId16"/>
    <p:sldId id="258" r:id="rId17"/>
    <p:sldId id="562" r:id="rId18"/>
    <p:sldId id="565" r:id="rId19"/>
    <p:sldId id="563" r:id="rId20"/>
    <p:sldId id="564" r:id="rId21"/>
    <p:sldId id="580" r:id="rId22"/>
    <p:sldId id="572" r:id="rId23"/>
    <p:sldId id="573" r:id="rId24"/>
    <p:sldId id="575" r:id="rId25"/>
    <p:sldId id="571" r:id="rId26"/>
    <p:sldId id="574" r:id="rId27"/>
    <p:sldId id="5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White" userId="ef9da2d6-607a-45f8-a4bb-f4288dfa6175" providerId="ADAL" clId="{B1FE8486-13D4-4155-869D-50C48349099E}"/>
    <pc:docChg chg="modShowInfo">
      <pc:chgData name="Deirdre White" userId="ef9da2d6-607a-45f8-a4bb-f4288dfa6175" providerId="ADAL" clId="{B1FE8486-13D4-4155-869D-50C48349099E}" dt="2023-05-11T16:45:15.934" v="0" actId="2744"/>
      <pc:docMkLst>
        <pc:docMk/>
      </pc:docMkLst>
    </pc:docChg>
  </pc:docChgLst>
  <pc:docChgLst>
    <pc:chgData name="Davis, Courtney (HEALTH)" userId="S::courtney.davis@health.ny.gov::30eba4c4-6964-406f-9c4f-5928e77d9012" providerId="AD" clId="Web-{5996467F-F761-FE15-FE04-6CB8BD757686}"/>
    <pc:docChg chg="modSld">
      <pc:chgData name="Davis, Courtney (HEALTH)" userId="S::courtney.davis@health.ny.gov::30eba4c4-6964-406f-9c4f-5928e77d9012" providerId="AD" clId="Web-{5996467F-F761-FE15-FE04-6CB8BD757686}" dt="2023-05-10T14:53:43.003" v="14"/>
      <pc:docMkLst>
        <pc:docMk/>
      </pc:docMkLst>
      <pc:sldChg chg="delSp modNotes">
        <pc:chgData name="Davis, Courtney (HEALTH)" userId="S::courtney.davis@health.ny.gov::30eba4c4-6964-406f-9c4f-5928e77d9012" providerId="AD" clId="Web-{5996467F-F761-FE15-FE04-6CB8BD757686}" dt="2023-05-10T14:53:00.377" v="6"/>
        <pc:sldMkLst>
          <pc:docMk/>
          <pc:sldMk cId="0" sldId="543"/>
        </pc:sldMkLst>
        <pc:spChg chg="del">
          <ac:chgData name="Davis, Courtney (HEALTH)" userId="S::courtney.davis@health.ny.gov::30eba4c4-6964-406f-9c4f-5928e77d9012" providerId="AD" clId="Web-{5996467F-F761-FE15-FE04-6CB8BD757686}" dt="2023-05-10T14:49:13.093" v="0"/>
          <ac:spMkLst>
            <pc:docMk/>
            <pc:sldMk cId="0" sldId="543"/>
            <ac:spMk id="4" creationId="{9700E39D-50EA-43F0-93BC-F058F910FEB0}"/>
          </ac:spMkLst>
        </pc:spChg>
      </pc:sldChg>
      <pc:sldChg chg="modNotes">
        <pc:chgData name="Davis, Courtney (HEALTH)" userId="S::courtney.davis@health.ny.gov::30eba4c4-6964-406f-9c4f-5928e77d9012" providerId="AD" clId="Web-{5996467F-F761-FE15-FE04-6CB8BD757686}" dt="2023-05-10T14:53:08.174" v="8"/>
        <pc:sldMkLst>
          <pc:docMk/>
          <pc:sldMk cId="578750646" sldId="557"/>
        </pc:sldMkLst>
      </pc:sldChg>
      <pc:sldChg chg="modNotes">
        <pc:chgData name="Davis, Courtney (HEALTH)" userId="S::courtney.davis@health.ny.gov::30eba4c4-6964-406f-9c4f-5928e77d9012" providerId="AD" clId="Web-{5996467F-F761-FE15-FE04-6CB8BD757686}" dt="2023-05-10T14:53:04.721" v="7"/>
        <pc:sldMkLst>
          <pc:docMk/>
          <pc:sldMk cId="3191178723" sldId="558"/>
        </pc:sldMkLst>
      </pc:sldChg>
      <pc:sldChg chg="delSp modNotes">
        <pc:chgData name="Davis, Courtney (HEALTH)" userId="S::courtney.davis@health.ny.gov::30eba4c4-6964-406f-9c4f-5928e77d9012" providerId="AD" clId="Web-{5996467F-F761-FE15-FE04-6CB8BD757686}" dt="2023-05-10T14:53:38.425" v="13"/>
        <pc:sldMkLst>
          <pc:docMk/>
          <pc:sldMk cId="3272600718" sldId="571"/>
        </pc:sldMkLst>
        <pc:spChg chg="del">
          <ac:chgData name="Davis, Courtney (HEALTH)" userId="S::courtney.davis@health.ny.gov::30eba4c4-6964-406f-9c4f-5928e77d9012" providerId="AD" clId="Web-{5996467F-F761-FE15-FE04-6CB8BD757686}" dt="2023-05-10T14:51:01.110" v="3"/>
          <ac:spMkLst>
            <pc:docMk/>
            <pc:sldMk cId="3272600718" sldId="571"/>
            <ac:spMk id="8" creationId="{84DFD434-A96C-4EF3-9424-BB8EBCC0291A}"/>
          </ac:spMkLst>
        </pc:spChg>
      </pc:sldChg>
      <pc:sldChg chg="modNotes">
        <pc:chgData name="Davis, Courtney (HEALTH)" userId="S::courtney.davis@health.ny.gov::30eba4c4-6964-406f-9c4f-5928e77d9012" providerId="AD" clId="Web-{5996467F-F761-FE15-FE04-6CB8BD757686}" dt="2023-05-10T14:53:20.378" v="9"/>
        <pc:sldMkLst>
          <pc:docMk/>
          <pc:sldMk cId="207876853" sldId="572"/>
        </pc:sldMkLst>
      </pc:sldChg>
      <pc:sldChg chg="delSp modNotes">
        <pc:chgData name="Davis, Courtney (HEALTH)" userId="S::courtney.davis@health.ny.gov::30eba4c4-6964-406f-9c4f-5928e77d9012" providerId="AD" clId="Web-{5996467F-F761-FE15-FE04-6CB8BD757686}" dt="2023-05-10T14:53:26.612" v="11"/>
        <pc:sldMkLst>
          <pc:docMk/>
          <pc:sldMk cId="3102980098" sldId="573"/>
        </pc:sldMkLst>
        <pc:spChg chg="del">
          <ac:chgData name="Davis, Courtney (HEALTH)" userId="S::courtney.davis@health.ny.gov::30eba4c4-6964-406f-9c4f-5928e77d9012" providerId="AD" clId="Web-{5996467F-F761-FE15-FE04-6CB8BD757686}" dt="2023-05-10T14:49:34.906" v="1"/>
          <ac:spMkLst>
            <pc:docMk/>
            <pc:sldMk cId="3102980098" sldId="573"/>
            <ac:spMk id="9" creationId="{357C5CEE-DB96-4520-B33B-81DDC5480619}"/>
          </ac:spMkLst>
        </pc:spChg>
      </pc:sldChg>
      <pc:sldChg chg="delSp modSp modNotes">
        <pc:chgData name="Davis, Courtney (HEALTH)" userId="S::courtney.davis@health.ny.gov::30eba4c4-6964-406f-9c4f-5928e77d9012" providerId="AD" clId="Web-{5996467F-F761-FE15-FE04-6CB8BD757686}" dt="2023-05-10T14:53:43.003" v="14"/>
        <pc:sldMkLst>
          <pc:docMk/>
          <pc:sldMk cId="473072479" sldId="574"/>
        </pc:sldMkLst>
        <pc:spChg chg="del mod">
          <ac:chgData name="Davis, Courtney (HEALTH)" userId="S::courtney.davis@health.ny.gov::30eba4c4-6964-406f-9c4f-5928e77d9012" providerId="AD" clId="Web-{5996467F-F761-FE15-FE04-6CB8BD757686}" dt="2023-05-10T14:51:06.751" v="5"/>
          <ac:spMkLst>
            <pc:docMk/>
            <pc:sldMk cId="473072479" sldId="574"/>
            <ac:spMk id="6" creationId="{12F2F9D3-0D71-47E3-A278-3DF1836FFDBF}"/>
          </ac:spMkLst>
        </pc:spChg>
      </pc:sldChg>
      <pc:sldChg chg="delSp modNotes">
        <pc:chgData name="Davis, Courtney (HEALTH)" userId="S::courtney.davis@health.ny.gov::30eba4c4-6964-406f-9c4f-5928e77d9012" providerId="AD" clId="Web-{5996467F-F761-FE15-FE04-6CB8BD757686}" dt="2023-05-10T14:53:34.190" v="12"/>
        <pc:sldMkLst>
          <pc:docMk/>
          <pc:sldMk cId="2432820381" sldId="575"/>
        </pc:sldMkLst>
        <pc:spChg chg="del">
          <ac:chgData name="Davis, Courtney (HEALTH)" userId="S::courtney.davis@health.ny.gov::30eba4c4-6964-406f-9c4f-5928e77d9012" providerId="AD" clId="Web-{5996467F-F761-FE15-FE04-6CB8BD757686}" dt="2023-05-10T14:50:57.141" v="2"/>
          <ac:spMkLst>
            <pc:docMk/>
            <pc:sldMk cId="2432820381" sldId="575"/>
            <ac:spMk id="8" creationId="{58AC4FF9-E0E4-451A-B32C-2E30BCE86C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37230-769C-4A0C-9480-C94F0F9BEEF8}" type="doc">
      <dgm:prSet loTypeId="urn:microsoft.com/office/officeart/2005/8/layout/radial3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5C206F-6582-4C83-8792-E5774439B036}">
      <dgm:prSet phldrT="[Text]" custT="1"/>
      <dgm:spPr/>
      <dgm:t>
        <a:bodyPr/>
        <a:lstStyle/>
        <a:p>
          <a:r>
            <a:rPr lang="en-US" sz="4000" b="1" dirty="0"/>
            <a:t>DOH HABs</a:t>
          </a:r>
        </a:p>
      </dgm:t>
    </dgm:pt>
    <dgm:pt modelId="{C50CE55F-5CCA-4D0F-9B05-DF0AE3A5C23C}" type="parTrans" cxnId="{7F377B76-D67F-4F73-A661-86445EF5ED4E}">
      <dgm:prSet/>
      <dgm:spPr/>
      <dgm:t>
        <a:bodyPr/>
        <a:lstStyle/>
        <a:p>
          <a:endParaRPr lang="en-US"/>
        </a:p>
      </dgm:t>
    </dgm:pt>
    <dgm:pt modelId="{AFC2A3F7-97B7-49B8-9544-D7A7E43A51EF}" type="sibTrans" cxnId="{7F377B76-D67F-4F73-A661-86445EF5ED4E}">
      <dgm:prSet/>
      <dgm:spPr/>
      <dgm:t>
        <a:bodyPr/>
        <a:lstStyle/>
        <a:p>
          <a:endParaRPr lang="en-US"/>
        </a:p>
      </dgm:t>
    </dgm:pt>
    <dgm:pt modelId="{A9903812-5982-4232-984D-EE4C9C9FCA62}">
      <dgm:prSet phldrT="[Text]"/>
      <dgm:spPr/>
      <dgm:t>
        <a:bodyPr/>
        <a:lstStyle/>
        <a:p>
          <a:endParaRPr lang="en-US" dirty="0"/>
        </a:p>
      </dgm:t>
    </dgm:pt>
    <dgm:pt modelId="{47B77E77-68B3-489E-A050-A739796A3FE0}" type="parTrans" cxnId="{D8C1C13B-0CD6-4D95-8706-D2C2B42A8B8C}">
      <dgm:prSet/>
      <dgm:spPr/>
      <dgm:t>
        <a:bodyPr/>
        <a:lstStyle/>
        <a:p>
          <a:endParaRPr lang="en-US"/>
        </a:p>
      </dgm:t>
    </dgm:pt>
    <dgm:pt modelId="{410B3A64-7F71-4F33-AF89-71B8AB854E85}" type="sibTrans" cxnId="{D8C1C13B-0CD6-4D95-8706-D2C2B42A8B8C}">
      <dgm:prSet/>
      <dgm:spPr/>
      <dgm:t>
        <a:bodyPr/>
        <a:lstStyle/>
        <a:p>
          <a:endParaRPr lang="en-US"/>
        </a:p>
      </dgm:t>
    </dgm:pt>
    <dgm:pt modelId="{EED0DD13-9DA7-4A56-B9CD-6F9FE4C23DC2}">
      <dgm:prSet phldrT="[Text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Recreational Water</a:t>
          </a:r>
        </a:p>
      </dgm:t>
    </dgm:pt>
    <dgm:pt modelId="{C0D1AEB8-13FA-42BB-8AD2-06640EA31BC7}" type="parTrans" cxnId="{40064C74-5520-4049-B324-507B5249AD99}">
      <dgm:prSet/>
      <dgm:spPr/>
      <dgm:t>
        <a:bodyPr/>
        <a:lstStyle/>
        <a:p>
          <a:endParaRPr lang="en-US"/>
        </a:p>
      </dgm:t>
    </dgm:pt>
    <dgm:pt modelId="{644D96E2-8231-4E3A-9E8C-2C14C0AA21F9}" type="sibTrans" cxnId="{40064C74-5520-4049-B324-507B5249AD99}">
      <dgm:prSet/>
      <dgm:spPr/>
      <dgm:t>
        <a:bodyPr/>
        <a:lstStyle/>
        <a:p>
          <a:endParaRPr lang="en-US"/>
        </a:p>
      </dgm:t>
    </dgm:pt>
    <dgm:pt modelId="{1C2BB097-5169-4E02-89BC-FD96CCDC45A5}">
      <dgm:prSet phldrT="[Text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Drinking Water</a:t>
          </a:r>
        </a:p>
      </dgm:t>
    </dgm:pt>
    <dgm:pt modelId="{D31103BA-D7A6-4948-9B18-0FB3A453CB26}" type="parTrans" cxnId="{017F10DE-06C0-4ED2-9F61-D43671CEFE8F}">
      <dgm:prSet/>
      <dgm:spPr/>
      <dgm:t>
        <a:bodyPr/>
        <a:lstStyle/>
        <a:p>
          <a:endParaRPr lang="en-US"/>
        </a:p>
      </dgm:t>
    </dgm:pt>
    <dgm:pt modelId="{6976031A-679C-462B-AA13-C4E44A7C475A}" type="sibTrans" cxnId="{017F10DE-06C0-4ED2-9F61-D43671CEFE8F}">
      <dgm:prSet/>
      <dgm:spPr/>
      <dgm:t>
        <a:bodyPr/>
        <a:lstStyle/>
        <a:p>
          <a:endParaRPr lang="en-US"/>
        </a:p>
      </dgm:t>
    </dgm:pt>
    <dgm:pt modelId="{91A2A517-E02A-4F3D-AA12-E5CBDB0FD8F7}">
      <dgm:prSet phldrT="[Text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Risk Assessment</a:t>
          </a:r>
        </a:p>
      </dgm:t>
    </dgm:pt>
    <dgm:pt modelId="{D5F26B00-5625-493F-85E0-6C56765CBEE9}" type="parTrans" cxnId="{175C29D1-05E7-4D12-900D-4196D2A48A55}">
      <dgm:prSet/>
      <dgm:spPr/>
      <dgm:t>
        <a:bodyPr/>
        <a:lstStyle/>
        <a:p>
          <a:endParaRPr lang="en-US"/>
        </a:p>
      </dgm:t>
    </dgm:pt>
    <dgm:pt modelId="{893A427C-6181-4012-B688-5EFA5926FCD3}" type="sibTrans" cxnId="{175C29D1-05E7-4D12-900D-4196D2A48A55}">
      <dgm:prSet/>
      <dgm:spPr/>
      <dgm:t>
        <a:bodyPr/>
        <a:lstStyle/>
        <a:p>
          <a:endParaRPr lang="en-US"/>
        </a:p>
      </dgm:t>
    </dgm:pt>
    <dgm:pt modelId="{657BD222-3DD6-4040-9C04-C037FA42425B}">
      <dgm:prSet phldrT="[Text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Health Surveillance</a:t>
          </a:r>
        </a:p>
      </dgm:t>
    </dgm:pt>
    <dgm:pt modelId="{B29BA270-0E29-488C-ADDD-E3A609D646F6}" type="parTrans" cxnId="{C97EFB3A-157E-4E8C-98CB-39456AAD8F94}">
      <dgm:prSet/>
      <dgm:spPr/>
      <dgm:t>
        <a:bodyPr/>
        <a:lstStyle/>
        <a:p>
          <a:endParaRPr lang="en-US"/>
        </a:p>
      </dgm:t>
    </dgm:pt>
    <dgm:pt modelId="{22E420D5-8FFE-49CE-AF62-6E45E54CAD1C}" type="sibTrans" cxnId="{C97EFB3A-157E-4E8C-98CB-39456AAD8F94}">
      <dgm:prSet/>
      <dgm:spPr/>
      <dgm:t>
        <a:bodyPr/>
        <a:lstStyle/>
        <a:p>
          <a:endParaRPr lang="en-US"/>
        </a:p>
      </dgm:t>
    </dgm:pt>
    <dgm:pt modelId="{397D845F-53F1-4425-B5CD-D616D63B4697}">
      <dgm:prSet phldrT="[Text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Wadsworth Center Laboratory</a:t>
          </a:r>
        </a:p>
      </dgm:t>
    </dgm:pt>
    <dgm:pt modelId="{D3B0B47A-04F7-48CA-BF37-08A41002F0AC}" type="parTrans" cxnId="{84E18435-1A4F-4CA3-8304-930BE923C0BA}">
      <dgm:prSet/>
      <dgm:spPr/>
      <dgm:t>
        <a:bodyPr/>
        <a:lstStyle/>
        <a:p>
          <a:endParaRPr lang="en-US"/>
        </a:p>
      </dgm:t>
    </dgm:pt>
    <dgm:pt modelId="{E461F9C7-EBB7-44CA-A433-D1A001C71099}" type="sibTrans" cxnId="{84E18435-1A4F-4CA3-8304-930BE923C0BA}">
      <dgm:prSet/>
      <dgm:spPr/>
      <dgm:t>
        <a:bodyPr/>
        <a:lstStyle/>
        <a:p>
          <a:endParaRPr lang="en-US"/>
        </a:p>
      </dgm:t>
    </dgm:pt>
    <dgm:pt modelId="{D210DC80-187C-4675-915B-1996994688C6}">
      <dgm:prSet phldrT="[Text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Outreach &amp; Education</a:t>
          </a:r>
        </a:p>
      </dgm:t>
    </dgm:pt>
    <dgm:pt modelId="{B403CB8D-9A69-4FD8-81D8-2F43B4B9D658}" type="sibTrans" cxnId="{BA78D8ED-5091-4693-B724-648D12663441}">
      <dgm:prSet/>
      <dgm:spPr/>
      <dgm:t>
        <a:bodyPr/>
        <a:lstStyle/>
        <a:p>
          <a:endParaRPr lang="en-US"/>
        </a:p>
      </dgm:t>
    </dgm:pt>
    <dgm:pt modelId="{B5372901-9DB7-4EBA-A34E-C625FFB6744F}" type="parTrans" cxnId="{BA78D8ED-5091-4693-B724-648D12663441}">
      <dgm:prSet/>
      <dgm:spPr/>
      <dgm:t>
        <a:bodyPr/>
        <a:lstStyle/>
        <a:p>
          <a:endParaRPr lang="en-US"/>
        </a:p>
      </dgm:t>
    </dgm:pt>
    <dgm:pt modelId="{2613DA14-3D38-436C-87FC-BA49758728DF}" type="pres">
      <dgm:prSet presAssocID="{0EE37230-769C-4A0C-9480-C94F0F9BEEF8}" presName="composite" presStyleCnt="0">
        <dgm:presLayoutVars>
          <dgm:chMax val="1"/>
          <dgm:dir/>
          <dgm:resizeHandles val="exact"/>
        </dgm:presLayoutVars>
      </dgm:prSet>
      <dgm:spPr/>
    </dgm:pt>
    <dgm:pt modelId="{59915DDF-6B12-412A-9B67-BA2F7AF6DA22}" type="pres">
      <dgm:prSet presAssocID="{0EE37230-769C-4A0C-9480-C94F0F9BEEF8}" presName="radial" presStyleCnt="0">
        <dgm:presLayoutVars>
          <dgm:animLvl val="ctr"/>
        </dgm:presLayoutVars>
      </dgm:prSet>
      <dgm:spPr/>
    </dgm:pt>
    <dgm:pt modelId="{27DBD437-3B56-44DD-B898-7E7A639C6B0C}" type="pres">
      <dgm:prSet presAssocID="{F95C206F-6582-4C83-8792-E5774439B036}" presName="centerShape" presStyleLbl="vennNode1" presStyleIdx="0" presStyleCnt="7"/>
      <dgm:spPr/>
    </dgm:pt>
    <dgm:pt modelId="{275C3B13-D1F8-4C8A-BCFB-1CCC3A2B5CBB}" type="pres">
      <dgm:prSet presAssocID="{EED0DD13-9DA7-4A56-B9CD-6F9FE4C23DC2}" presName="node" presStyleLbl="vennNode1" presStyleIdx="1" presStyleCnt="7" custScaleX="127091" custScaleY="121352">
        <dgm:presLayoutVars>
          <dgm:bulletEnabled val="1"/>
        </dgm:presLayoutVars>
      </dgm:prSet>
      <dgm:spPr/>
    </dgm:pt>
    <dgm:pt modelId="{7D5530E2-36B8-412C-8124-7C3234877712}" type="pres">
      <dgm:prSet presAssocID="{1C2BB097-5169-4E02-89BC-FD96CCDC45A5}" presName="node" presStyleLbl="vennNode1" presStyleIdx="2" presStyleCnt="7" custScaleX="120950" custScaleY="116970">
        <dgm:presLayoutVars>
          <dgm:bulletEnabled val="1"/>
        </dgm:presLayoutVars>
      </dgm:prSet>
      <dgm:spPr/>
    </dgm:pt>
    <dgm:pt modelId="{DA23D477-730A-4B23-BF3F-77617E1F6FA2}" type="pres">
      <dgm:prSet presAssocID="{91A2A517-E02A-4F3D-AA12-E5CBDB0FD8F7}" presName="node" presStyleLbl="vennNode1" presStyleIdx="3" presStyleCnt="7" custScaleX="125116" custScaleY="125116">
        <dgm:presLayoutVars>
          <dgm:bulletEnabled val="1"/>
        </dgm:presLayoutVars>
      </dgm:prSet>
      <dgm:spPr/>
    </dgm:pt>
    <dgm:pt modelId="{9D3F9191-FAE4-420D-9AC0-967626A95DDF}" type="pres">
      <dgm:prSet presAssocID="{D210DC80-187C-4675-915B-1996994688C6}" presName="node" presStyleLbl="vennNode1" presStyleIdx="4" presStyleCnt="7" custScaleX="128623" custScaleY="128623">
        <dgm:presLayoutVars>
          <dgm:bulletEnabled val="1"/>
        </dgm:presLayoutVars>
      </dgm:prSet>
      <dgm:spPr/>
    </dgm:pt>
    <dgm:pt modelId="{3B6851BB-4577-467A-AD2D-E5ED9FE32FBC}" type="pres">
      <dgm:prSet presAssocID="{657BD222-3DD6-4040-9C04-C037FA42425B}" presName="node" presStyleLbl="vennNode1" presStyleIdx="5" presStyleCnt="7" custScaleX="119558" custScaleY="119558" custRadScaleRad="99841" custRadScaleInc="262">
        <dgm:presLayoutVars>
          <dgm:bulletEnabled val="1"/>
        </dgm:presLayoutVars>
      </dgm:prSet>
      <dgm:spPr/>
    </dgm:pt>
    <dgm:pt modelId="{344CC826-F197-4D01-911C-60941DA94187}" type="pres">
      <dgm:prSet presAssocID="{397D845F-53F1-4425-B5CD-D616D63B4697}" presName="node" presStyleLbl="vennNode1" presStyleIdx="6" presStyleCnt="7" custScaleX="125664" custScaleY="125664">
        <dgm:presLayoutVars>
          <dgm:bulletEnabled val="1"/>
        </dgm:presLayoutVars>
      </dgm:prSet>
      <dgm:spPr/>
    </dgm:pt>
  </dgm:ptLst>
  <dgm:cxnLst>
    <dgm:cxn modelId="{84E18435-1A4F-4CA3-8304-930BE923C0BA}" srcId="{F95C206F-6582-4C83-8792-E5774439B036}" destId="{397D845F-53F1-4425-B5CD-D616D63B4697}" srcOrd="5" destOrd="0" parTransId="{D3B0B47A-04F7-48CA-BF37-08A41002F0AC}" sibTransId="{E461F9C7-EBB7-44CA-A433-D1A001C71099}"/>
    <dgm:cxn modelId="{C97EFB3A-157E-4E8C-98CB-39456AAD8F94}" srcId="{F95C206F-6582-4C83-8792-E5774439B036}" destId="{657BD222-3DD6-4040-9C04-C037FA42425B}" srcOrd="4" destOrd="0" parTransId="{B29BA270-0E29-488C-ADDD-E3A609D646F6}" sibTransId="{22E420D5-8FFE-49CE-AF62-6E45E54CAD1C}"/>
    <dgm:cxn modelId="{D8C1C13B-0CD6-4D95-8706-D2C2B42A8B8C}" srcId="{0EE37230-769C-4A0C-9480-C94F0F9BEEF8}" destId="{A9903812-5982-4232-984D-EE4C9C9FCA62}" srcOrd="1" destOrd="0" parTransId="{47B77E77-68B3-489E-A050-A739796A3FE0}" sibTransId="{410B3A64-7F71-4F33-AF89-71B8AB854E85}"/>
    <dgm:cxn modelId="{D03D3740-FF52-4A54-A8D4-95BE8717EACC}" type="presOf" srcId="{D210DC80-187C-4675-915B-1996994688C6}" destId="{9D3F9191-FAE4-420D-9AC0-967626A95DDF}" srcOrd="0" destOrd="0" presId="urn:microsoft.com/office/officeart/2005/8/layout/radial3"/>
    <dgm:cxn modelId="{74563042-37D8-45F4-B6E0-432A9F86360C}" type="presOf" srcId="{1C2BB097-5169-4E02-89BC-FD96CCDC45A5}" destId="{7D5530E2-36B8-412C-8124-7C3234877712}" srcOrd="0" destOrd="0" presId="urn:microsoft.com/office/officeart/2005/8/layout/radial3"/>
    <dgm:cxn modelId="{597C666D-DAE7-4017-B680-0BBA642977C0}" type="presOf" srcId="{0EE37230-769C-4A0C-9480-C94F0F9BEEF8}" destId="{2613DA14-3D38-436C-87FC-BA49758728DF}" srcOrd="0" destOrd="0" presId="urn:microsoft.com/office/officeart/2005/8/layout/radial3"/>
    <dgm:cxn modelId="{ADBF5A70-E087-4095-A31F-E08665CC169B}" type="presOf" srcId="{F95C206F-6582-4C83-8792-E5774439B036}" destId="{27DBD437-3B56-44DD-B898-7E7A639C6B0C}" srcOrd="0" destOrd="0" presId="urn:microsoft.com/office/officeart/2005/8/layout/radial3"/>
    <dgm:cxn modelId="{8FA16854-1650-4DD2-A51F-8CB609CE02BE}" type="presOf" srcId="{397D845F-53F1-4425-B5CD-D616D63B4697}" destId="{344CC826-F197-4D01-911C-60941DA94187}" srcOrd="0" destOrd="0" presId="urn:microsoft.com/office/officeart/2005/8/layout/radial3"/>
    <dgm:cxn modelId="{40064C74-5520-4049-B324-507B5249AD99}" srcId="{F95C206F-6582-4C83-8792-E5774439B036}" destId="{EED0DD13-9DA7-4A56-B9CD-6F9FE4C23DC2}" srcOrd="0" destOrd="0" parTransId="{C0D1AEB8-13FA-42BB-8AD2-06640EA31BC7}" sibTransId="{644D96E2-8231-4E3A-9E8C-2C14C0AA21F9}"/>
    <dgm:cxn modelId="{7F377B76-D67F-4F73-A661-86445EF5ED4E}" srcId="{0EE37230-769C-4A0C-9480-C94F0F9BEEF8}" destId="{F95C206F-6582-4C83-8792-E5774439B036}" srcOrd="0" destOrd="0" parTransId="{C50CE55F-5CCA-4D0F-9B05-DF0AE3A5C23C}" sibTransId="{AFC2A3F7-97B7-49B8-9544-D7A7E43A51EF}"/>
    <dgm:cxn modelId="{41C0C0B8-357E-4204-87F5-FA38A9606ABC}" type="presOf" srcId="{657BD222-3DD6-4040-9C04-C037FA42425B}" destId="{3B6851BB-4577-467A-AD2D-E5ED9FE32FBC}" srcOrd="0" destOrd="0" presId="urn:microsoft.com/office/officeart/2005/8/layout/radial3"/>
    <dgm:cxn modelId="{175C29D1-05E7-4D12-900D-4196D2A48A55}" srcId="{F95C206F-6582-4C83-8792-E5774439B036}" destId="{91A2A517-E02A-4F3D-AA12-E5CBDB0FD8F7}" srcOrd="2" destOrd="0" parTransId="{D5F26B00-5625-493F-85E0-6C56765CBEE9}" sibTransId="{893A427C-6181-4012-B688-5EFA5926FCD3}"/>
    <dgm:cxn modelId="{AC5D1DD6-73E4-47FD-A2A2-0584357BCD0D}" type="presOf" srcId="{91A2A517-E02A-4F3D-AA12-E5CBDB0FD8F7}" destId="{DA23D477-730A-4B23-BF3F-77617E1F6FA2}" srcOrd="0" destOrd="0" presId="urn:microsoft.com/office/officeart/2005/8/layout/radial3"/>
    <dgm:cxn modelId="{5290E3DB-31A2-4B1D-A9BF-284DBAFAF851}" type="presOf" srcId="{EED0DD13-9DA7-4A56-B9CD-6F9FE4C23DC2}" destId="{275C3B13-D1F8-4C8A-BCFB-1CCC3A2B5CBB}" srcOrd="0" destOrd="0" presId="urn:microsoft.com/office/officeart/2005/8/layout/radial3"/>
    <dgm:cxn modelId="{017F10DE-06C0-4ED2-9F61-D43671CEFE8F}" srcId="{F95C206F-6582-4C83-8792-E5774439B036}" destId="{1C2BB097-5169-4E02-89BC-FD96CCDC45A5}" srcOrd="1" destOrd="0" parTransId="{D31103BA-D7A6-4948-9B18-0FB3A453CB26}" sibTransId="{6976031A-679C-462B-AA13-C4E44A7C475A}"/>
    <dgm:cxn modelId="{BA78D8ED-5091-4693-B724-648D12663441}" srcId="{F95C206F-6582-4C83-8792-E5774439B036}" destId="{D210DC80-187C-4675-915B-1996994688C6}" srcOrd="3" destOrd="0" parTransId="{B5372901-9DB7-4EBA-A34E-C625FFB6744F}" sibTransId="{B403CB8D-9A69-4FD8-81D8-2F43B4B9D658}"/>
    <dgm:cxn modelId="{CBB4D68F-E95F-4910-9D8E-CBF802A400E7}" type="presParOf" srcId="{2613DA14-3D38-436C-87FC-BA49758728DF}" destId="{59915DDF-6B12-412A-9B67-BA2F7AF6DA22}" srcOrd="0" destOrd="0" presId="urn:microsoft.com/office/officeart/2005/8/layout/radial3"/>
    <dgm:cxn modelId="{10BEA27B-96D9-4F6E-94E1-C7B5021532A4}" type="presParOf" srcId="{59915DDF-6B12-412A-9B67-BA2F7AF6DA22}" destId="{27DBD437-3B56-44DD-B898-7E7A639C6B0C}" srcOrd="0" destOrd="0" presId="urn:microsoft.com/office/officeart/2005/8/layout/radial3"/>
    <dgm:cxn modelId="{C2502406-701A-449E-BE5C-E0092DC86394}" type="presParOf" srcId="{59915DDF-6B12-412A-9B67-BA2F7AF6DA22}" destId="{275C3B13-D1F8-4C8A-BCFB-1CCC3A2B5CBB}" srcOrd="1" destOrd="0" presId="urn:microsoft.com/office/officeart/2005/8/layout/radial3"/>
    <dgm:cxn modelId="{117E465A-0C2F-4692-946F-42F42D9EB776}" type="presParOf" srcId="{59915DDF-6B12-412A-9B67-BA2F7AF6DA22}" destId="{7D5530E2-36B8-412C-8124-7C3234877712}" srcOrd="2" destOrd="0" presId="urn:microsoft.com/office/officeart/2005/8/layout/radial3"/>
    <dgm:cxn modelId="{877FD30B-66DE-4BA1-A28A-7B46E4F3059F}" type="presParOf" srcId="{59915DDF-6B12-412A-9B67-BA2F7AF6DA22}" destId="{DA23D477-730A-4B23-BF3F-77617E1F6FA2}" srcOrd="3" destOrd="0" presId="urn:microsoft.com/office/officeart/2005/8/layout/radial3"/>
    <dgm:cxn modelId="{49D88F8E-0133-406D-A3E5-328E6B65CBDF}" type="presParOf" srcId="{59915DDF-6B12-412A-9B67-BA2F7AF6DA22}" destId="{9D3F9191-FAE4-420D-9AC0-967626A95DDF}" srcOrd="4" destOrd="0" presId="urn:microsoft.com/office/officeart/2005/8/layout/radial3"/>
    <dgm:cxn modelId="{6C4A0CA3-4DC6-4D96-9921-9382899DD7C7}" type="presParOf" srcId="{59915DDF-6B12-412A-9B67-BA2F7AF6DA22}" destId="{3B6851BB-4577-467A-AD2D-E5ED9FE32FBC}" srcOrd="5" destOrd="0" presId="urn:microsoft.com/office/officeart/2005/8/layout/radial3"/>
    <dgm:cxn modelId="{C1A25579-4BC0-47B3-9997-16AC12F0165B}" type="presParOf" srcId="{59915DDF-6B12-412A-9B67-BA2F7AF6DA22}" destId="{344CC826-F197-4D01-911C-60941DA9418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BD437-3B56-44DD-B898-7E7A639C6B0C}">
      <dsp:nvSpPr>
        <dsp:cNvPr id="0" name=""/>
        <dsp:cNvSpPr/>
      </dsp:nvSpPr>
      <dsp:spPr>
        <a:xfrm>
          <a:off x="2231996" y="1080205"/>
          <a:ext cx="2753380" cy="27533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DOH HABs</a:t>
          </a:r>
        </a:p>
      </dsp:txBody>
      <dsp:txXfrm>
        <a:off x="2635219" y="1483428"/>
        <a:ext cx="1946934" cy="1946934"/>
      </dsp:txXfrm>
    </dsp:sp>
    <dsp:sp modelId="{275C3B13-D1F8-4C8A-BCFB-1CCC3A2B5CBB}">
      <dsp:nvSpPr>
        <dsp:cNvPr id="0" name=""/>
        <dsp:cNvSpPr/>
      </dsp:nvSpPr>
      <dsp:spPr>
        <a:xfrm>
          <a:off x="2733861" y="-171508"/>
          <a:ext cx="1749649" cy="167064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Recreational Water</a:t>
          </a:r>
        </a:p>
      </dsp:txBody>
      <dsp:txXfrm>
        <a:off x="2990091" y="73152"/>
        <a:ext cx="1237189" cy="1181320"/>
      </dsp:txXfrm>
    </dsp:sp>
    <dsp:sp modelId="{7D5530E2-36B8-412C-8124-7C3234877712}">
      <dsp:nvSpPr>
        <dsp:cNvPr id="0" name=""/>
        <dsp:cNvSpPr/>
      </dsp:nvSpPr>
      <dsp:spPr>
        <a:xfrm>
          <a:off x="4328988" y="755196"/>
          <a:ext cx="1665106" cy="161031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Drinking Water</a:t>
          </a:r>
        </a:p>
      </dsp:txBody>
      <dsp:txXfrm>
        <a:off x="4572837" y="991021"/>
        <a:ext cx="1177408" cy="1138664"/>
      </dsp:txXfrm>
    </dsp:sp>
    <dsp:sp modelId="{DA23D477-730A-4B23-BF3F-77617E1F6FA2}">
      <dsp:nvSpPr>
        <dsp:cNvPr id="0" name=""/>
        <dsp:cNvSpPr/>
      </dsp:nvSpPr>
      <dsp:spPr>
        <a:xfrm>
          <a:off x="4300312" y="2492207"/>
          <a:ext cx="1722459" cy="17224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Risk Assessment</a:t>
          </a:r>
        </a:p>
      </dsp:txBody>
      <dsp:txXfrm>
        <a:off x="4552560" y="2744455"/>
        <a:ext cx="1217963" cy="1217963"/>
      </dsp:txXfrm>
    </dsp:sp>
    <dsp:sp modelId="{9D3F9191-FAE4-420D-9AC0-967626A95DDF}">
      <dsp:nvSpPr>
        <dsp:cNvPr id="0" name=""/>
        <dsp:cNvSpPr/>
      </dsp:nvSpPr>
      <dsp:spPr>
        <a:xfrm>
          <a:off x="2723316" y="3364608"/>
          <a:ext cx="1770739" cy="177073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Outreach &amp; Education</a:t>
          </a:r>
        </a:p>
      </dsp:txBody>
      <dsp:txXfrm>
        <a:off x="2982635" y="3623927"/>
        <a:ext cx="1252101" cy="1252101"/>
      </dsp:txXfrm>
    </dsp:sp>
    <dsp:sp modelId="{3B6851BB-4577-467A-AD2D-E5ED9FE32FBC}">
      <dsp:nvSpPr>
        <dsp:cNvPr id="0" name=""/>
        <dsp:cNvSpPr/>
      </dsp:nvSpPr>
      <dsp:spPr>
        <a:xfrm>
          <a:off x="1232877" y="2524782"/>
          <a:ext cx="1645943" cy="164594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Health Surveillance</a:t>
          </a:r>
        </a:p>
      </dsp:txBody>
      <dsp:txXfrm>
        <a:off x="1473920" y="2765825"/>
        <a:ext cx="1163857" cy="1163857"/>
      </dsp:txXfrm>
    </dsp:sp>
    <dsp:sp modelId="{344CC826-F197-4D01-911C-60941DA94187}">
      <dsp:nvSpPr>
        <dsp:cNvPr id="0" name=""/>
        <dsp:cNvSpPr/>
      </dsp:nvSpPr>
      <dsp:spPr>
        <a:xfrm>
          <a:off x="1190828" y="695351"/>
          <a:ext cx="1730003" cy="173000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Wadsworth Center Laboratory</a:t>
          </a:r>
        </a:p>
      </dsp:txBody>
      <dsp:txXfrm>
        <a:off x="1444181" y="948704"/>
        <a:ext cx="1223297" cy="122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DC50-98BE-4ABF-B1B8-4E1A1687EB1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55E77-ADF0-4E77-8C67-D6476F1F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2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38"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27E5C2E-AAFF-426A-A292-1BDCDB543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A422F-CC5B-44DB-BF7D-FC78AF96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defTabSz="929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CB4712C-F7E3-43FC-9B43-D5F4B0C6A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D28E6-B963-4457-A84F-0E9A515AB5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3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5E77-ADF0-4E77-8C67-D6476F1F29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4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0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9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E667E-8A5F-44CC-9324-304676D1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76E1-BE37-4A76-9D03-DC9E89BF0CB7}" type="datetimeFigureOut">
              <a:rPr lang="en-US"/>
              <a:pPr>
                <a:defRPr/>
              </a:pPr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F25F-C70F-4337-873D-78F1735E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6D59E-96BC-4B27-B268-4B7B3351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C7AD5A-B2D9-4C38-B337-4EFF5B6CE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1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24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7AB2B5-B421-43C3-A5A7-7935BFA6278F}"/>
              </a:ext>
            </a:extLst>
          </p:cNvPr>
          <p:cNvSpPr/>
          <p:nvPr userDrawn="1"/>
        </p:nvSpPr>
        <p:spPr>
          <a:xfrm>
            <a:off x="0" y="82552"/>
            <a:ext cx="12192000" cy="400049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483D63AC-1648-42F4-B3EF-1AF2E9D4E8AF}"/>
              </a:ext>
            </a:extLst>
          </p:cNvPr>
          <p:cNvSpPr txBox="1">
            <a:spLocks/>
          </p:cNvSpPr>
          <p:nvPr userDrawn="1"/>
        </p:nvSpPr>
        <p:spPr>
          <a:xfrm>
            <a:off x="203200" y="116418"/>
            <a:ext cx="28448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D895C513-F154-4522-A8FA-F362DA1950CF}"/>
              </a:ext>
            </a:extLst>
          </p:cNvPr>
          <p:cNvSpPr txBox="1">
            <a:spLocks/>
          </p:cNvSpPr>
          <p:nvPr userDrawn="1"/>
        </p:nvSpPr>
        <p:spPr>
          <a:xfrm>
            <a:off x="11074400" y="116418"/>
            <a:ext cx="9144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94ACAE7-90A7-4463-9A29-C857FA9C9DE4}" type="slidenum"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2A57A2-1D37-4D87-886C-0219192AA6F5}"/>
              </a:ext>
            </a:extLst>
          </p:cNvPr>
          <p:cNvSpPr/>
          <p:nvPr userDrawn="1"/>
        </p:nvSpPr>
        <p:spPr>
          <a:xfrm>
            <a:off x="0" y="-25400"/>
            <a:ext cx="12192000" cy="107951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3078" name="Picture 7">
            <a:extLst>
              <a:ext uri="{FF2B5EF4-FFF2-40B4-BE49-F238E27FC236}">
                <a16:creationId xmlns:a16="http://schemas.microsoft.com/office/drawing/2014/main" id="{8AF57C75-D79D-4249-B914-06EDC49F55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2" y="6070601"/>
            <a:ext cx="1873249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4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108200"/>
            <a:ext cx="7112000" cy="36576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053938"/>
            <a:ext cx="7112000" cy="108525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3200" y="11747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1074400" y="117474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600" smtClean="0">
                <a:solidFill>
                  <a:srgbClr val="002D73"/>
                </a:solidFill>
              </a:rPr>
              <a:pPr/>
              <a:t>‹#›</a:t>
            </a:fld>
            <a:endParaRPr lang="en-US" sz="1600" dirty="0">
              <a:solidFill>
                <a:srgbClr val="002D7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DAB2A-665D-4D2A-B09B-7FD577B5F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96" y="6070600"/>
            <a:ext cx="1873504" cy="4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953000"/>
            <a:ext cx="12192000" cy="1981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0" y="4953000"/>
            <a:ext cx="12192000" cy="1016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609600" y="525780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67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20110-8417-4623-8373-113911D60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82600"/>
            <a:ext cx="356684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83126"/>
            <a:ext cx="12192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Date Placeholder 1"/>
          <p:cNvSpPr txBox="1">
            <a:spLocks/>
          </p:cNvSpPr>
          <p:nvPr userDrawn="1"/>
        </p:nvSpPr>
        <p:spPr>
          <a:xfrm>
            <a:off x="203200" y="11747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11074400" y="117474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25400"/>
            <a:ext cx="12192000" cy="108525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74977-6698-4DBA-AFD8-9E490F5C1C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96" y="6070600"/>
            <a:ext cx="1873504" cy="4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599" y="2413000"/>
            <a:ext cx="998042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5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Drinking Water HAB Response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E9924-0AAC-483D-B4DA-5704D8FCFA69}"/>
              </a:ext>
            </a:extLst>
          </p:cNvPr>
          <p:cNvSpPr txBox="1"/>
          <p:nvPr/>
        </p:nvSpPr>
        <p:spPr>
          <a:xfrm>
            <a:off x="609599" y="5263116"/>
            <a:ext cx="10660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Courtney Davis, MPH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13000"/>
            <a:ext cx="6096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Plans</a:t>
            </a:r>
          </a:p>
        </p:txBody>
      </p:sp>
    </p:spTree>
    <p:extLst>
      <p:ext uri="{BB962C8B-B14F-4D97-AF65-F5344CB8AC3E}">
        <p14:creationId xmlns:p14="http://schemas.microsoft.com/office/powerpoint/2010/main" val="295752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 Response Plans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803401"/>
            <a:ext cx="11684000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 PWS that previously observed a HAB on their surface water source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a template for PWS operators to use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relevant information about source water, treatment, and monitoring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on how to respond if a HAB impacts a system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Simple, concise fillable form </a:t>
            </a:r>
          </a:p>
        </p:txBody>
      </p:sp>
    </p:spTree>
    <p:extLst>
      <p:ext uri="{BB962C8B-B14F-4D97-AF65-F5344CB8AC3E}">
        <p14:creationId xmlns:p14="http://schemas.microsoft.com/office/powerpoint/2010/main" val="11934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 Response Plans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710561"/>
            <a:ext cx="11684000" cy="44473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1219170"/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Elements:</a:t>
            </a:r>
          </a:p>
          <a:p>
            <a:pPr defTabSz="1219170"/>
            <a:endParaRPr lang="en-US" sz="6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endParaRPr lang="en-US" sz="6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ability of in-place treatments to remove toxins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Identify a laboratory approved by DOH to analyze for total microcystin </a:t>
            </a: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designated finished water sampling point that represents the maximum chlorine contact time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action plan(s) for providing alternative drinking water to customers with local leaders and emergency management </a:t>
            </a:r>
          </a:p>
        </p:txBody>
      </p:sp>
    </p:spTree>
    <p:extLst>
      <p:ext uri="{BB962C8B-B14F-4D97-AF65-F5344CB8AC3E}">
        <p14:creationId xmlns:p14="http://schemas.microsoft.com/office/powerpoint/2010/main" val="299832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 Response Plans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803401"/>
            <a:ext cx="11684000" cy="5832366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571500" indent="-571500" defTabSz="1219170">
              <a:spcAft>
                <a:spcPts val="600"/>
              </a:spcAft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Summary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Summary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Microcystin Treatment Capabilities</a:t>
            </a:r>
          </a:p>
          <a:p>
            <a:pPr marL="571500" indent="-571500" defTabSz="1219170">
              <a:spcAft>
                <a:spcPts val="600"/>
              </a:spcAft>
              <a:buFont typeface="+mj-lt"/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Equipment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Locations</a:t>
            </a:r>
          </a:p>
          <a:p>
            <a:pPr marL="571500" indent="-571500" defTabSz="1219170">
              <a:spcAft>
                <a:spcPts val="600"/>
              </a:spcAft>
              <a:buFont typeface="+mj-lt"/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Monitoring</a:t>
            </a:r>
          </a:p>
          <a:p>
            <a:pPr marL="571500" indent="-571500" defTabSz="1219170">
              <a:spcAft>
                <a:spcPts val="600"/>
              </a:spcAft>
              <a:buFont typeface="+mj-lt"/>
              <a:buAutoNum type="romanUcPeriod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1219170">
              <a:spcAft>
                <a:spcPts val="600"/>
              </a:spcAft>
              <a:buFont typeface="+mj-lt"/>
              <a:buAutoNum type="romanUcPeriod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1219170">
              <a:spcAft>
                <a:spcPts val="600"/>
              </a:spcAft>
              <a:buFont typeface="+mj-lt"/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Based Actions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Warning Signs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Sampling Scenarios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Results</a:t>
            </a:r>
          </a:p>
          <a:p>
            <a:pPr marL="571500" indent="-571500" defTabSz="1219170">
              <a:spcAft>
                <a:spcPts val="600"/>
              </a:spcAft>
              <a:buFont typeface="+mj-lt"/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Response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Water Supply</a:t>
            </a:r>
          </a:p>
          <a:p>
            <a:pPr marL="1028700" lvl="1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Notification</a:t>
            </a:r>
          </a:p>
          <a:p>
            <a:pPr marL="1028700" lvl="1" indent="-571500" defTabSz="1219170">
              <a:spcAft>
                <a:spcPts val="600"/>
              </a:spcAft>
              <a:buFont typeface="+mj-lt"/>
              <a:buAutoNum type="romanUcPeriod"/>
            </a:pPr>
            <a:endParaRPr lang="en-US" sz="2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1219170">
              <a:spcAft>
                <a:spcPts val="600"/>
              </a:spcAft>
              <a:buFont typeface="+mj-lt"/>
              <a:buAutoNum type="romanUcPeriod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4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 Response Plans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803401"/>
            <a:ext cx="1168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(Arial Regular)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C51DB-F31F-4771-BEAC-08ACC22D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" y="1333188"/>
            <a:ext cx="6858000" cy="474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04E2B-E23C-4D3B-864B-5BB7E32F3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9" y="769659"/>
            <a:ext cx="4623981" cy="52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3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13000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and 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4599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Infographic: Treatment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3430A-C56A-4E30-9AC6-5973E19C5B4E}"/>
              </a:ext>
            </a:extLst>
          </p:cNvPr>
          <p:cNvSpPr txBox="1"/>
          <p:nvPr/>
        </p:nvSpPr>
        <p:spPr>
          <a:xfrm>
            <a:off x="7904508" y="6581001"/>
            <a:ext cx="28156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www.health.ny.gov/HarmfulAlgae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CD011-21CC-4EED-B514-3C05CFC9861F}"/>
              </a:ext>
            </a:extLst>
          </p:cNvPr>
          <p:cNvSpPr txBox="1"/>
          <p:nvPr/>
        </p:nvSpPr>
        <p:spPr>
          <a:xfrm>
            <a:off x="203199" y="1807535"/>
            <a:ext cx="6027479" cy="48320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a conventional treatment plant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treatment processes can be effective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ways operators may optimize treatment during a bloom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1A3C9-653A-4F9F-B073-8BC0D8655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588" y="1333188"/>
            <a:ext cx="6041366" cy="46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Infographic: EPA Health Advisory Level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948244"/>
            <a:ext cx="7080102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value for unregulated contaminant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far below levels that cause health effects (margin of protection)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of vulnerable populations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take actions because margin of protection is reduced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B511A-7E32-4F4A-A4CB-55FA5145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38" y="1408456"/>
            <a:ext cx="3822262" cy="4582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DCC4-4A99-43D3-9812-73135A722F7A}"/>
              </a:ext>
            </a:extLst>
          </p:cNvPr>
          <p:cNvSpPr txBox="1"/>
          <p:nvPr/>
        </p:nvSpPr>
        <p:spPr>
          <a:xfrm>
            <a:off x="7963338" y="5696762"/>
            <a:ext cx="36565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www.health.ny.gov/HarmfulAlgae</a:t>
            </a:r>
          </a:p>
        </p:txBody>
      </p:sp>
    </p:spTree>
    <p:extLst>
      <p:ext uri="{BB962C8B-B14F-4D97-AF65-F5344CB8AC3E}">
        <p14:creationId xmlns:p14="http://schemas.microsoft.com/office/powerpoint/2010/main" val="310298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Templates: Public Notification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803401"/>
            <a:ext cx="652272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language templates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Drink recommended when finished water samples are confirmed &gt; 0.3 </a:t>
            </a:r>
            <a:r>
              <a:rPr lang="en-US" alt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µg/l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templates for toxin detection notification available (optional)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646569"/>
              </a:solidFill>
            </a:endParaRPr>
          </a:p>
          <a:p>
            <a:pPr defTabSz="1219170">
              <a:spcAft>
                <a:spcPts val="600"/>
              </a:spcAft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DA8BADA-DFA4-4DFA-969D-9AD10F4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" b="15221"/>
          <a:stretch>
            <a:fillRect/>
          </a:stretch>
        </p:blipFill>
        <p:spPr bwMode="auto">
          <a:xfrm>
            <a:off x="7987862" y="1358549"/>
            <a:ext cx="4000938" cy="44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8B6F0-DE93-4E96-AC5C-B938B5747CBA}"/>
              </a:ext>
            </a:extLst>
          </p:cNvPr>
          <p:cNvSpPr txBox="1"/>
          <p:nvPr/>
        </p:nvSpPr>
        <p:spPr>
          <a:xfrm>
            <a:off x="8672128" y="5698208"/>
            <a:ext cx="28156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www.health.ny.gov/HarmfulAlgae</a:t>
            </a:r>
          </a:p>
        </p:txBody>
      </p:sp>
    </p:spTree>
    <p:extLst>
      <p:ext uri="{BB962C8B-B14F-4D97-AF65-F5344CB8AC3E}">
        <p14:creationId xmlns:p14="http://schemas.microsoft.com/office/powerpoint/2010/main" val="243282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Factsheet: HABs &amp; Private Intakes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1" y="1803401"/>
            <a:ext cx="683768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risk of piping surface water:</a:t>
            </a:r>
          </a:p>
          <a:p>
            <a:pPr defTabSz="1219170">
              <a:spcAft>
                <a:spcPts val="600"/>
              </a:spcAft>
            </a:pPr>
            <a:endParaRPr lang="en-US" sz="6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contain harmful blue-green algae and their toxins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may contain bacteria, parasites, viruses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home treatment may not be effective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 water </a:t>
            </a:r>
            <a:r>
              <a:rPr lang="en-US" sz="2800" u="sng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defTabSz="1219170">
              <a:spcAft>
                <a:spcPts val="600"/>
              </a:spcAft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5173E-00FE-491C-BA6E-8080E977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517" y="1447874"/>
            <a:ext cx="3534979" cy="4300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5B9C9B-5F67-4018-B5E5-119A93A98380}"/>
              </a:ext>
            </a:extLst>
          </p:cNvPr>
          <p:cNvSpPr txBox="1"/>
          <p:nvPr/>
        </p:nvSpPr>
        <p:spPr>
          <a:xfrm>
            <a:off x="8864817" y="5724447"/>
            <a:ext cx="28156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www.health.ny.gov/HarmfulAlgae</a:t>
            </a:r>
          </a:p>
        </p:txBody>
      </p:sp>
    </p:spTree>
    <p:extLst>
      <p:ext uri="{BB962C8B-B14F-4D97-AF65-F5344CB8AC3E}">
        <p14:creationId xmlns:p14="http://schemas.microsoft.com/office/powerpoint/2010/main" val="327260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803401"/>
            <a:ext cx="11684000" cy="44935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on NYS HAB response and notification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NYS public drinking water &amp; HABs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three elements of the NYS Drinking Water HAB Response Program: </a:t>
            </a:r>
          </a:p>
          <a:p>
            <a:pPr marL="1028700" lvl="1" indent="-571500" defTabSz="1219170">
              <a:spcAft>
                <a:spcPts val="600"/>
              </a:spcAft>
              <a:buFont typeface="+mj-lt"/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Monitoring</a:t>
            </a:r>
          </a:p>
          <a:p>
            <a:pPr marL="1028700" lvl="1" indent="-571500" defTabSz="1219170">
              <a:spcAft>
                <a:spcPts val="600"/>
              </a:spcAft>
              <a:buFont typeface="+mj-lt"/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plans</a:t>
            </a:r>
          </a:p>
          <a:p>
            <a:pPr marL="1028700" lvl="1" indent="-571500" defTabSz="1219170">
              <a:spcAft>
                <a:spcPts val="600"/>
              </a:spcAft>
              <a:buFont typeface="+mj-lt"/>
              <a:buAutoNum type="romanUcPeriod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outreach resources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5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Messaging: Simple/Actionable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3716316"/>
            <a:ext cx="1158240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en-US" sz="32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It! </a:t>
            </a: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the colored water</a:t>
            </a:r>
          </a:p>
          <a:p>
            <a:pPr defTabSz="1219170">
              <a:spcAft>
                <a:spcPts val="600"/>
              </a:spcAft>
            </a:pPr>
            <a:r>
              <a:rPr lang="en-US" sz="32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It! </a:t>
            </a: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and pets stay out of the suspicious water and recreate in clear water</a:t>
            </a:r>
          </a:p>
          <a:p>
            <a:pPr defTabSz="1219170">
              <a:spcAft>
                <a:spcPts val="600"/>
              </a:spcAft>
            </a:pPr>
            <a:r>
              <a:rPr lang="en-US" sz="32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It! </a:t>
            </a: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blooms to DEC or your local health department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F0027DE-9A4B-48E8-BD07-19C2C4CC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571034"/>
            <a:ext cx="6845300" cy="20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7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473788"/>
            <a:ext cx="11684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harmfulalgae@health.ny.gov</a:t>
            </a:r>
          </a:p>
          <a:p>
            <a:pPr algn="ctr" defTabSz="1219170"/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www.health.ny.gov/HarmfulAlgae</a:t>
            </a:r>
          </a:p>
          <a:p>
            <a:pPr defTabSz="1219170"/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937765C-5F67-47F1-B91B-B1692FF7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72" y="4025421"/>
            <a:ext cx="386556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4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>
            <a:extLst>
              <a:ext uri="{FF2B5EF4-FFF2-40B4-BE49-F238E27FC236}">
                <a16:creationId xmlns:a16="http://schemas.microsoft.com/office/drawing/2014/main" id="{72759596-72E8-419D-A40E-7F2D520397F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  <a:latin typeface="ExpresswayRg-Regular"/>
                <a:ea typeface="ExpresswayRg-Regular"/>
                <a:cs typeface="ExpresswayRg-Regular"/>
              </a:rPr>
              <a:t>Click to edit Master text styles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  <a:latin typeface="ExpresswayRg-Regular"/>
                <a:ea typeface="ExpresswayRg-Regular"/>
                <a:cs typeface="ExpresswayRg-Regular"/>
              </a:rPr>
              <a:t>Second level</a:t>
            </a:r>
          </a:p>
          <a:p>
            <a:pPr lvl="2" eaLnBrk="1" hangingPunct="1"/>
            <a:r>
              <a:rPr lang="en-US" altLang="en-US">
                <a:solidFill>
                  <a:schemeClr val="bg1"/>
                </a:solidFill>
                <a:latin typeface="ExpresswayRg-Regular"/>
                <a:ea typeface="ExpresswayRg-Regular"/>
                <a:cs typeface="ExpresswayRg-Regular"/>
              </a:rPr>
              <a:t>Third level</a:t>
            </a:r>
          </a:p>
          <a:p>
            <a:pPr lvl="3" eaLnBrk="1" hangingPunct="1"/>
            <a:r>
              <a:rPr lang="en-US" altLang="en-US">
                <a:solidFill>
                  <a:schemeClr val="bg1"/>
                </a:solidFill>
                <a:latin typeface="ExpresswayRg-Regular"/>
                <a:ea typeface="ExpresswayRg-Regular"/>
                <a:cs typeface="ExpresswayRg-Regular"/>
              </a:rPr>
              <a:t>Fourth level</a:t>
            </a:r>
          </a:p>
          <a:p>
            <a:pPr lvl="4" eaLnBrk="1" hangingPunct="1"/>
            <a:r>
              <a:rPr lang="en-US" altLang="en-US">
                <a:solidFill>
                  <a:schemeClr val="bg1"/>
                </a:solidFill>
                <a:latin typeface="ExpresswayRg-Regular"/>
                <a:ea typeface="ExpresswayRg-Regular"/>
                <a:cs typeface="ExpresswayRg-Regular"/>
              </a:rPr>
              <a:t>Fifth level</a:t>
            </a:r>
            <a:endParaRPr lang="en-US" altLang="en-US" sz="5333">
              <a:solidFill>
                <a:schemeClr val="bg1"/>
              </a:solidFill>
              <a:latin typeface="PT Sans Caption" panose="020B0603020203020204" pitchFamily="34" charset="0"/>
              <a:ea typeface="ExpresswayRg-Regular"/>
              <a:cs typeface="ExpresswayRg-Regular"/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5D3CA739-C61B-4FAD-AE7D-6C2CD95B5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598340"/>
              </p:ext>
            </p:extLst>
          </p:nvPr>
        </p:nvGraphicFramePr>
        <p:xfrm>
          <a:off x="-380124" y="1547156"/>
          <a:ext cx="7213600" cy="496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Content Placeholder 2">
            <a:extLst>
              <a:ext uri="{FF2B5EF4-FFF2-40B4-BE49-F238E27FC236}">
                <a16:creationId xmlns:a16="http://schemas.microsoft.com/office/drawing/2014/main" id="{2B26679E-FCFF-475A-9BA2-0C55C9F62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1363134"/>
            <a:ext cx="5486400" cy="53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667" dirty="0"/>
          </a:p>
          <a:p>
            <a:pPr eaLnBrk="1" hangingPunct="1"/>
            <a:endParaRPr lang="en-US" altLang="en-US" sz="37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E822C-7E58-4CA9-8527-D080B4B8B5BC}"/>
              </a:ext>
            </a:extLst>
          </p:cNvPr>
          <p:cNvSpPr txBox="1"/>
          <p:nvPr/>
        </p:nvSpPr>
        <p:spPr>
          <a:xfrm>
            <a:off x="171303" y="614146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HAB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3CC4E-8AC3-47AA-BDD1-F53F04F59580}"/>
              </a:ext>
            </a:extLst>
          </p:cNvPr>
          <p:cNvSpPr txBox="1"/>
          <p:nvPr/>
        </p:nvSpPr>
        <p:spPr>
          <a:xfrm>
            <a:off x="6833476" y="1363134"/>
            <a:ext cx="51872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Regulated: recreational (beaches, camps), public water supplies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Unregulated: private facilities, residences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(DOH)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Conservation (DEC)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Parks Recreation &amp; Historic Preservation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Agriculture and Markets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Health Departments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suppliers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 operators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camps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Watershed groups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HAB Notification Network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1" y="1803401"/>
            <a:ext cx="6388986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suspected HABs to DEC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reports are shared with DOH through a GIS workspace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reports are also shared with the public</a:t>
            </a:r>
          </a:p>
        </p:txBody>
      </p:sp>
      <p:pic>
        <p:nvPicPr>
          <p:cNvPr id="5" name="Picture 1" descr="image001">
            <a:extLst>
              <a:ext uri="{FF2B5EF4-FFF2-40B4-BE49-F238E27FC236}">
                <a16:creationId xmlns:a16="http://schemas.microsoft.com/office/drawing/2014/main" id="{746A61B3-FDE3-43C1-9BF1-206FB47E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7" y="1491168"/>
            <a:ext cx="5429251" cy="415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DAE7F8-3F15-47BE-9622-11F3E05DD6F2}"/>
              </a:ext>
            </a:extLst>
          </p:cNvPr>
          <p:cNvSpPr txBox="1"/>
          <p:nvPr/>
        </p:nvSpPr>
        <p:spPr>
          <a:xfrm>
            <a:off x="7672063" y="5669899"/>
            <a:ext cx="38472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https://www.dec.ny.gov/chemical/83310.html</a:t>
            </a:r>
          </a:p>
        </p:txBody>
      </p:sp>
    </p:spTree>
    <p:extLst>
      <p:ext uri="{BB962C8B-B14F-4D97-AF65-F5344CB8AC3E}">
        <p14:creationId xmlns:p14="http://schemas.microsoft.com/office/powerpoint/2010/main" val="240029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Drinking Water Sources &amp; HABs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803401"/>
            <a:ext cx="11684000" cy="42011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260 surface waters supply public drinking water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 PWS primary source is surface water, which serve an additional 426 PWS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In 2021, there were approx. 450 HAB reports received by DEC on public drinking water sources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Observed on source water from late May – early November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 defTabSz="1219170"/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7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Drinking Water HAB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05529-9F43-4CB5-88C5-F35149AEAD27}"/>
              </a:ext>
            </a:extLst>
          </p:cNvPr>
          <p:cNvSpPr txBox="1"/>
          <p:nvPr/>
        </p:nvSpPr>
        <p:spPr>
          <a:xfrm>
            <a:off x="203200" y="1803401"/>
            <a:ext cx="11684000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partners to: </a:t>
            </a:r>
          </a:p>
          <a:p>
            <a:pPr defTabSz="1219170">
              <a:spcAft>
                <a:spcPts val="600"/>
              </a:spcAft>
            </a:pPr>
            <a:endParaRPr lang="en-US" sz="6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implement HAB guidance and response plans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evaluate HAB reports on public drinking water sources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microcystin monitoring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technical assistance when optimizing treatment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microcystin result database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research</a:t>
            </a:r>
            <a:endParaRPr lang="en-US" altLang="en-US" sz="3200" dirty="0">
              <a:solidFill>
                <a:srgbClr val="646569"/>
              </a:solidFill>
            </a:endParaRP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5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13000"/>
            <a:ext cx="6096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360864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Water Supply Monitoring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601374"/>
            <a:ext cx="11684000" cy="45858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Microcystin is the most prevalent cyanotoxin found in NYS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Risk-and-response based microcystin monitoring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waterbodies where blooms most likely occur</a:t>
            </a:r>
          </a:p>
          <a:p>
            <a:pPr defTabSz="1219170">
              <a:spcAft>
                <a:spcPts val="600"/>
              </a:spcAft>
            </a:pPr>
            <a:endParaRPr lang="en-US" sz="6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spcAft>
                <a:spcPts val="600"/>
              </a:spcAft>
            </a:pP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types: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monitoring </a:t>
            </a: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higher risk systems with frequent HABs observed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Event-based sampling</a:t>
            </a: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a HAB is reported near a PWS intake and/or water quality changes in treatment plant</a:t>
            </a:r>
          </a:p>
        </p:txBody>
      </p:sp>
    </p:spTree>
    <p:extLst>
      <p:ext uri="{BB962C8B-B14F-4D97-AF65-F5344CB8AC3E}">
        <p14:creationId xmlns:p14="http://schemas.microsoft.com/office/powerpoint/2010/main" val="320003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84200"/>
            <a:ext cx="115824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Water Supply Monitoring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1803401"/>
            <a:ext cx="11684000" cy="33547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Starting in 2018, NYS Environmental Laboratory Approval Program offers certification for total microcystin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Certification for drinking water by EPA Method 546 (ELISA)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11 labs currently certified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Helpful to have certified labs located throughout NYS </a:t>
            </a:r>
          </a:p>
          <a:p>
            <a:pPr marL="457200" indent="-457200" defTabSz="12191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46569"/>
                </a:solidFill>
                <a:latin typeface="Arial"/>
                <a:cs typeface="Arial"/>
              </a:rPr>
              <a:t>In-house analytical capability (Wadsworth Center) </a:t>
            </a:r>
          </a:p>
        </p:txBody>
      </p:sp>
    </p:spTree>
    <p:extLst>
      <p:ext uri="{BB962C8B-B14F-4D97-AF65-F5344CB8AC3E}">
        <p14:creationId xmlns:p14="http://schemas.microsoft.com/office/powerpoint/2010/main" val="320846053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%20DOH%20Powerpoint[1].potx  -  Read-Only" id="{DD451F9B-419E-4AAD-87AE-944E508E46DA}" vid="{485A8E03-A014-4BD8-99A7-6709CF2FF3B8}"/>
    </a:ext>
  </a:extLst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379EC2-3FD5-4EB6-A184-E5741B7D86A8}" vid="{5537D532-7E99-4287-8B97-0B9B647A2751}"/>
    </a:ext>
  </a:extLst>
</a:theme>
</file>

<file path=ppt/theme/theme3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379EC2-3FD5-4EB6-A184-E5741B7D86A8}" vid="{D4CB2A4F-8E97-46A5-87FB-D7938890DFDF}"/>
    </a:ext>
  </a:extLst>
</a:theme>
</file>

<file path=ppt/theme/theme4.xml><?xml version="1.0" encoding="utf-8"?>
<a:theme xmlns:a="http://schemas.openxmlformats.org/drawingml/2006/main" name="1_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379EC2-3FD5-4EB6-A184-E5741B7D86A8}" vid="{7475C586-AC26-4279-BCDE-E8E96356812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ACF44DD843F4B942F5D8982D0CBC9" ma:contentTypeVersion="17" ma:contentTypeDescription="Create a new document." ma:contentTypeScope="" ma:versionID="3008d59b077f82c5c9004a9a1cfa9bbb">
  <xsd:schema xmlns:xsd="http://www.w3.org/2001/XMLSchema" xmlns:xs="http://www.w3.org/2001/XMLSchema" xmlns:p="http://schemas.microsoft.com/office/2006/metadata/properties" xmlns:ns2="43aa5029-632d-4f3d-8c32-7cc88cd5415b" xmlns:ns3="f50b8e66-415b-4c37-945f-b7186ade6346" targetNamespace="http://schemas.microsoft.com/office/2006/metadata/properties" ma:root="true" ma:fieldsID="5bdb17ade0b3ee7c69ba28dc3bb23e3a" ns2:_="" ns3:_="">
    <xsd:import namespace="43aa5029-632d-4f3d-8c32-7cc88cd5415b"/>
    <xsd:import namespace="f50b8e66-415b-4c37-945f-b7186ade6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5029-632d-4f3d-8c32-7cc88cd54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ac2dc9a-ed54-43ed-b4ad-63ec69a18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b8e66-415b-4c37-945f-b7186ade6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4dd67c-5a2a-499e-ab61-8372a48b6f54}" ma:internalName="TaxCatchAll" ma:showField="CatchAllData" ma:web="f50b8e66-415b-4c37-945f-b7186ade6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0b8e66-415b-4c37-945f-b7186ade6346" xsi:nil="true"/>
    <lcf76f155ced4ddcb4097134ff3c332f xmlns="43aa5029-632d-4f3d-8c32-7cc88cd541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05CD07-6A5C-4934-849A-196D0C2DE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a5029-632d-4f3d-8c32-7cc88cd5415b"/>
    <ds:schemaRef ds:uri="f50b8e66-415b-4c37-945f-b7186ade6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E3A1FC-9DBA-4594-A908-92FDCEE6FB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66BC32-F0D0-4CBD-A123-8C45F777FBB7}">
  <ds:schemaRefs>
    <ds:schemaRef ds:uri="http://schemas.microsoft.com/office/2006/metadata/properties"/>
    <ds:schemaRef ds:uri="http://schemas.microsoft.com/office/infopath/2007/PartnerControls"/>
    <ds:schemaRef ds:uri="5633f52c-7271-45a3-bf47-9f12e7ea69e2"/>
    <ds:schemaRef ds:uri="bfe9ee4d-4ecd-4385-89da-f92ac703cb54"/>
    <ds:schemaRef ds:uri="f50b8e66-415b-4c37-945f-b7186ade6346"/>
    <ds:schemaRef ds:uri="43aa5029-632d-4f3d-8c32-7cc88cd541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20217</TotalTime>
  <Words>796</Words>
  <Application>Microsoft Office PowerPoint</Application>
  <PresentationFormat>Widescreen</PresentationFormat>
  <Paragraphs>160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ExpresswayRg-Regular</vt:lpstr>
      <vt:lpstr>PT Sans Caption</vt:lpstr>
      <vt:lpstr>Wingdings</vt:lpstr>
      <vt:lpstr>Content Master</vt:lpstr>
      <vt:lpstr>Section Master</vt:lpstr>
      <vt:lpstr>Cover Master</vt:lpstr>
      <vt:lpstr>1_Content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Courtney (HEALTH)</dc:creator>
  <cp:lastModifiedBy>Deirdre White</cp:lastModifiedBy>
  <cp:revision>42</cp:revision>
  <dcterms:created xsi:type="dcterms:W3CDTF">2023-03-10T19:30:24Z</dcterms:created>
  <dcterms:modified xsi:type="dcterms:W3CDTF">2023-05-11T16:45:26Z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0x010100840ACF44DD843F4B942F5D8982D0CBC9</vt:lpwstr>
  </property>
  <property fmtid="{D5CDD505-2E9C-101B-9397-08002B2CF9AE}" pid="3" name="MediaServiceImageTags">
    <vt:lpwstr/>
  </property>
</Properties>
</file>