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</p:sldMasterIdLst>
  <p:notesMasterIdLst>
    <p:notesMasterId r:id="rId13"/>
  </p:notesMasterIdLst>
  <p:sldIdLst>
    <p:sldId id="256" r:id="rId5"/>
    <p:sldId id="297" r:id="rId6"/>
    <p:sldId id="298" r:id="rId7"/>
    <p:sldId id="307" r:id="rId8"/>
    <p:sldId id="305" r:id="rId9"/>
    <p:sldId id="278" r:id="rId10"/>
    <p:sldId id="306" r:id="rId11"/>
    <p:sldId id="292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B7D8"/>
    <a:srgbClr val="167CB2"/>
    <a:srgbClr val="B9DDF0"/>
    <a:srgbClr val="7CCDC7"/>
    <a:srgbClr val="7FC551"/>
    <a:srgbClr val="FFC000"/>
    <a:srgbClr val="EEF7FC"/>
    <a:srgbClr val="A99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DF9D7C-737F-4BE9-B07D-185D40CC880D}" v="13" dt="2023-05-11T17:22:22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4" autoAdjust="0"/>
    <p:restoredTop sz="92421" autoAdjust="0"/>
  </p:normalViewPr>
  <p:slideViewPr>
    <p:cSldViewPr snapToGrid="0" snapToObjects="1">
      <p:cViewPr varScale="1">
        <p:scale>
          <a:sx n="68" d="100"/>
          <a:sy n="68" d="100"/>
        </p:scale>
        <p:origin x="5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irdre White" userId="ef9da2d6-607a-45f8-a4bb-f4288dfa6175" providerId="ADAL" clId="{2179CC0D-9935-4D34-A960-DF4C37248791}"/>
    <pc:docChg chg="modSld">
      <pc:chgData name="Deirdre White" userId="ef9da2d6-607a-45f8-a4bb-f4288dfa6175" providerId="ADAL" clId="{2179CC0D-9935-4D34-A960-DF4C37248791}" dt="2023-05-11T18:02:26.183" v="2" actId="14"/>
      <pc:docMkLst>
        <pc:docMk/>
      </pc:docMkLst>
      <pc:sldChg chg="modSp mod">
        <pc:chgData name="Deirdre White" userId="ef9da2d6-607a-45f8-a4bb-f4288dfa6175" providerId="ADAL" clId="{2179CC0D-9935-4D34-A960-DF4C37248791}" dt="2023-05-11T18:02:26.183" v="2" actId="14"/>
        <pc:sldMkLst>
          <pc:docMk/>
          <pc:sldMk cId="1634480625" sldId="305"/>
        </pc:sldMkLst>
        <pc:spChg chg="mod">
          <ac:chgData name="Deirdre White" userId="ef9da2d6-607a-45f8-a4bb-f4288dfa6175" providerId="ADAL" clId="{2179CC0D-9935-4D34-A960-DF4C37248791}" dt="2023-05-11T18:02:26.183" v="2" actId="14"/>
          <ac:spMkLst>
            <pc:docMk/>
            <pc:sldMk cId="1634480625" sldId="305"/>
            <ac:spMk id="3" creationId="{11948A15-DC67-0BDC-70BC-2C4B0B244E2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0A813-D9D0-46D8-BAFA-398C842FC54E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1DC81A-14B0-40D4-8A13-A45030AEB420}">
      <dgm:prSet phldrT="[Text]"/>
      <dgm:spPr/>
      <dgm:t>
        <a:bodyPr/>
        <a:lstStyle/>
        <a:p>
          <a:r>
            <a:rPr lang="en-US" dirty="0"/>
            <a:t>May 11</a:t>
          </a:r>
        </a:p>
      </dgm:t>
    </dgm:pt>
    <dgm:pt modelId="{5B8CD4A5-2C69-49CB-BB25-01C5C9C7C7D8}" type="parTrans" cxnId="{BD30780A-F9B5-4E95-AB58-C20AB50D17C5}">
      <dgm:prSet/>
      <dgm:spPr/>
      <dgm:t>
        <a:bodyPr/>
        <a:lstStyle/>
        <a:p>
          <a:endParaRPr lang="en-US"/>
        </a:p>
      </dgm:t>
    </dgm:pt>
    <dgm:pt modelId="{FA1962E1-6EB8-4302-B28F-EAA3CCBAFA45}" type="sibTrans" cxnId="{BD30780A-F9B5-4E95-AB58-C20AB50D17C5}">
      <dgm:prSet/>
      <dgm:spPr/>
      <dgm:t>
        <a:bodyPr/>
        <a:lstStyle/>
        <a:p>
          <a:endParaRPr lang="en-US"/>
        </a:p>
      </dgm:t>
    </dgm:pt>
    <dgm:pt modelId="{9B29A71B-C70F-46E8-A827-C10D0FFEA427}">
      <dgm:prSet/>
      <dgm:spPr/>
      <dgm:t>
        <a:bodyPr/>
        <a:lstStyle/>
        <a:p>
          <a:r>
            <a:rPr lang="en-US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rPr>
            <a:t>State Monitoring and AWOP</a:t>
          </a:r>
        </a:p>
      </dgm:t>
    </dgm:pt>
    <dgm:pt modelId="{1B30E56C-C6A8-4D03-BC47-3BE3A0D4C652}" type="parTrans" cxnId="{270935F1-6E3E-43C9-A6DB-7E2371055074}">
      <dgm:prSet/>
      <dgm:spPr/>
      <dgm:t>
        <a:bodyPr/>
        <a:lstStyle/>
        <a:p>
          <a:endParaRPr lang="en-US"/>
        </a:p>
      </dgm:t>
    </dgm:pt>
    <dgm:pt modelId="{842E83D5-33B6-4F59-BB5E-5297ACAE4F6E}" type="sibTrans" cxnId="{270935F1-6E3E-43C9-A6DB-7E2371055074}">
      <dgm:prSet/>
      <dgm:spPr/>
      <dgm:t>
        <a:bodyPr/>
        <a:lstStyle/>
        <a:p>
          <a:endParaRPr lang="en-US"/>
        </a:p>
      </dgm:t>
    </dgm:pt>
    <dgm:pt modelId="{C12B7FEF-2B86-4D4D-896A-7AF8510C63A1}">
      <dgm:prSet/>
      <dgm:spPr/>
      <dgm:t>
        <a:bodyPr/>
        <a:lstStyle/>
        <a:p>
          <a:r>
            <a:rPr lang="en-US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rPr>
            <a:t>July TBD</a:t>
          </a:r>
        </a:p>
      </dgm:t>
    </dgm:pt>
    <dgm:pt modelId="{B0BF94B5-E4C4-4798-BB37-5F0B2741C844}" type="parTrans" cxnId="{76F21C72-F866-4C4B-9B56-7C9DC6A5F25C}">
      <dgm:prSet/>
      <dgm:spPr/>
      <dgm:t>
        <a:bodyPr/>
        <a:lstStyle/>
        <a:p>
          <a:endParaRPr lang="en-US"/>
        </a:p>
      </dgm:t>
    </dgm:pt>
    <dgm:pt modelId="{B0C18E35-5CE5-474B-8C83-011BBD03D74A}" type="sibTrans" cxnId="{76F21C72-F866-4C4B-9B56-7C9DC6A5F25C}">
      <dgm:prSet/>
      <dgm:spPr/>
      <dgm:t>
        <a:bodyPr/>
        <a:lstStyle/>
        <a:p>
          <a:endParaRPr lang="en-US"/>
        </a:p>
      </dgm:t>
    </dgm:pt>
    <dgm:pt modelId="{AFF26CE8-FE34-4148-A32D-714804460103}">
      <dgm:prSet/>
      <dgm:spPr/>
      <dgm:t>
        <a:bodyPr/>
        <a:lstStyle/>
        <a:p>
          <a:r>
            <a:rPr lang="en-US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rPr>
            <a:t>Coordination Across State Programs</a:t>
          </a:r>
        </a:p>
      </dgm:t>
    </dgm:pt>
    <dgm:pt modelId="{80F7AB89-435C-4E55-8BBA-2A6DF0C5D40E}" type="parTrans" cxnId="{F6AE0AFD-F28A-44D1-B31D-0253573E93CB}">
      <dgm:prSet/>
      <dgm:spPr/>
      <dgm:t>
        <a:bodyPr/>
        <a:lstStyle/>
        <a:p>
          <a:endParaRPr lang="en-US"/>
        </a:p>
      </dgm:t>
    </dgm:pt>
    <dgm:pt modelId="{6BC8C067-A65F-4B99-8527-0788DBAEDFDB}" type="sibTrans" cxnId="{F6AE0AFD-F28A-44D1-B31D-0253573E93CB}">
      <dgm:prSet/>
      <dgm:spPr/>
      <dgm:t>
        <a:bodyPr/>
        <a:lstStyle/>
        <a:p>
          <a:endParaRPr lang="en-US"/>
        </a:p>
      </dgm:t>
    </dgm:pt>
    <dgm:pt modelId="{E35CA961-5F4A-4F1E-AFA0-1EFC27347373}">
      <dgm:prSet/>
      <dgm:spPr/>
      <dgm:t>
        <a:bodyPr/>
        <a:lstStyle/>
        <a:p>
          <a:r>
            <a:rPr lang="en-US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rPr>
            <a:t>Fall 2023 TBD</a:t>
          </a:r>
        </a:p>
      </dgm:t>
    </dgm:pt>
    <dgm:pt modelId="{B0F1B0BD-35C4-4EC9-8341-6E27C204CEE2}" type="parTrans" cxnId="{8203E6BA-5F4B-428E-9CCA-E14ADB314284}">
      <dgm:prSet/>
      <dgm:spPr/>
      <dgm:t>
        <a:bodyPr/>
        <a:lstStyle/>
        <a:p>
          <a:endParaRPr lang="en-US"/>
        </a:p>
      </dgm:t>
    </dgm:pt>
    <dgm:pt modelId="{5BE8212B-B962-4861-80DE-7FB9FC289ED2}" type="sibTrans" cxnId="{8203E6BA-5F4B-428E-9CCA-E14ADB314284}">
      <dgm:prSet/>
      <dgm:spPr/>
      <dgm:t>
        <a:bodyPr/>
        <a:lstStyle/>
        <a:p>
          <a:endParaRPr lang="en-US"/>
        </a:p>
      </dgm:t>
    </dgm:pt>
    <dgm:pt modelId="{3C13849A-B3F7-493C-B64E-6994361EB4E4}">
      <dgm:prSet/>
      <dgm:spPr/>
      <dgm:t>
        <a:bodyPr/>
        <a:lstStyle/>
        <a:p>
          <a:r>
            <a:rPr lang="en-US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rPr>
            <a:t>Webinar and Meeting with Federal Agencies and Partners</a:t>
          </a:r>
        </a:p>
      </dgm:t>
    </dgm:pt>
    <dgm:pt modelId="{34C76630-2A5E-4A15-82C5-80818D2EFA6D}" type="parTrans" cxnId="{0A93BE16-C209-4CAF-8F68-37CE9D63E8BF}">
      <dgm:prSet/>
      <dgm:spPr/>
      <dgm:t>
        <a:bodyPr/>
        <a:lstStyle/>
        <a:p>
          <a:endParaRPr lang="en-US"/>
        </a:p>
      </dgm:t>
    </dgm:pt>
    <dgm:pt modelId="{4E3223BF-F378-49D1-9F4C-FF9281264F88}" type="sibTrans" cxnId="{0A93BE16-C209-4CAF-8F68-37CE9D63E8BF}">
      <dgm:prSet/>
      <dgm:spPr/>
      <dgm:t>
        <a:bodyPr/>
        <a:lstStyle/>
        <a:p>
          <a:endParaRPr lang="en-US"/>
        </a:p>
      </dgm:t>
    </dgm:pt>
    <dgm:pt modelId="{2628FA28-93C7-48FD-B4E6-4D5EE8154F65}" type="pres">
      <dgm:prSet presAssocID="{2190A813-D9D0-46D8-BAFA-398C842FC54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31C2E0D9-9354-4B06-9543-F24F2B11C256}" type="pres">
      <dgm:prSet presAssocID="{F81DC81A-14B0-40D4-8A13-A45030AEB420}" presName="composite" presStyleCnt="0"/>
      <dgm:spPr/>
    </dgm:pt>
    <dgm:pt modelId="{92C292A3-B090-45A3-A2A8-3127D37FBB19}" type="pres">
      <dgm:prSet presAssocID="{F81DC81A-14B0-40D4-8A13-A45030AEB420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DB2AA21-0B8F-4A90-95A2-47FD400CF963}" type="pres">
      <dgm:prSet presAssocID="{F81DC81A-14B0-40D4-8A13-A45030AEB420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F874399A-4F9A-4DDB-9D79-344A263394DB}" type="pres">
      <dgm:prSet presAssocID="{F81DC81A-14B0-40D4-8A13-A45030AEB420}" presName="Accent" presStyleLbl="parChTrans1D1" presStyleIdx="0" presStyleCnt="3"/>
      <dgm:spPr/>
    </dgm:pt>
    <dgm:pt modelId="{E95E1D7E-A1C4-4BA0-9133-7F253A392266}" type="pres">
      <dgm:prSet presAssocID="{FA1962E1-6EB8-4302-B28F-EAA3CCBAFA45}" presName="sibTrans" presStyleCnt="0"/>
      <dgm:spPr/>
    </dgm:pt>
    <dgm:pt modelId="{8B34F57B-E1FD-429D-9741-F64C0C0F73E9}" type="pres">
      <dgm:prSet presAssocID="{C12B7FEF-2B86-4D4D-896A-7AF8510C63A1}" presName="composite" presStyleCnt="0"/>
      <dgm:spPr/>
    </dgm:pt>
    <dgm:pt modelId="{51E90320-AC6E-4666-8C19-A78FD2670067}" type="pres">
      <dgm:prSet presAssocID="{C12B7FEF-2B86-4D4D-896A-7AF8510C63A1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B7CAFE5-B227-48AE-989D-6D12D17D7A21}" type="pres">
      <dgm:prSet presAssocID="{C12B7FEF-2B86-4D4D-896A-7AF8510C63A1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90ACCFF8-C4F8-4458-95DE-38116E6425D1}" type="pres">
      <dgm:prSet presAssocID="{C12B7FEF-2B86-4D4D-896A-7AF8510C63A1}" presName="Accent" presStyleLbl="parChTrans1D1" presStyleIdx="1" presStyleCnt="3"/>
      <dgm:spPr/>
    </dgm:pt>
    <dgm:pt modelId="{BB6EA993-05DC-4D58-A131-ABD30B94DE77}" type="pres">
      <dgm:prSet presAssocID="{B0C18E35-5CE5-474B-8C83-011BBD03D74A}" presName="sibTrans" presStyleCnt="0"/>
      <dgm:spPr/>
    </dgm:pt>
    <dgm:pt modelId="{950253CB-D6F6-4425-964B-EF96CFC07ACB}" type="pres">
      <dgm:prSet presAssocID="{E35CA961-5F4A-4F1E-AFA0-1EFC27347373}" presName="composite" presStyleCnt="0"/>
      <dgm:spPr/>
    </dgm:pt>
    <dgm:pt modelId="{A10B751C-E189-4C6C-A309-44F1DDA239B9}" type="pres">
      <dgm:prSet presAssocID="{E35CA961-5F4A-4F1E-AFA0-1EFC27347373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3C732AF-1251-49DD-9B0F-31EBF3702210}" type="pres">
      <dgm:prSet presAssocID="{E35CA961-5F4A-4F1E-AFA0-1EFC27347373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E292FB6D-0A5A-4A46-AC31-2D7D340CEBD7}" type="pres">
      <dgm:prSet presAssocID="{E35CA961-5F4A-4F1E-AFA0-1EFC27347373}" presName="Accent" presStyleLbl="parChTrans1D1" presStyleIdx="2" presStyleCnt="3"/>
      <dgm:spPr/>
    </dgm:pt>
  </dgm:ptLst>
  <dgm:cxnLst>
    <dgm:cxn modelId="{BD30780A-F9B5-4E95-AB58-C20AB50D17C5}" srcId="{2190A813-D9D0-46D8-BAFA-398C842FC54E}" destId="{F81DC81A-14B0-40D4-8A13-A45030AEB420}" srcOrd="0" destOrd="0" parTransId="{5B8CD4A5-2C69-49CB-BB25-01C5C9C7C7D8}" sibTransId="{FA1962E1-6EB8-4302-B28F-EAA3CCBAFA45}"/>
    <dgm:cxn modelId="{0A93BE16-C209-4CAF-8F68-37CE9D63E8BF}" srcId="{E35CA961-5F4A-4F1E-AFA0-1EFC27347373}" destId="{3C13849A-B3F7-493C-B64E-6994361EB4E4}" srcOrd="0" destOrd="0" parTransId="{34C76630-2A5E-4A15-82C5-80818D2EFA6D}" sibTransId="{4E3223BF-F378-49D1-9F4C-FF9281264F88}"/>
    <dgm:cxn modelId="{80B46318-4096-47F9-9439-2D96366668D4}" type="presOf" srcId="{E35CA961-5F4A-4F1E-AFA0-1EFC27347373}" destId="{93C732AF-1251-49DD-9B0F-31EBF3702210}" srcOrd="0" destOrd="0" presId="urn:microsoft.com/office/officeart/2011/layout/TabList"/>
    <dgm:cxn modelId="{6570906E-6FC6-4D39-A3C6-60AF50A5241A}" type="presOf" srcId="{3C13849A-B3F7-493C-B64E-6994361EB4E4}" destId="{A10B751C-E189-4C6C-A309-44F1DDA239B9}" srcOrd="0" destOrd="0" presId="urn:microsoft.com/office/officeart/2011/layout/TabList"/>
    <dgm:cxn modelId="{76F21C72-F866-4C4B-9B56-7C9DC6A5F25C}" srcId="{2190A813-D9D0-46D8-BAFA-398C842FC54E}" destId="{C12B7FEF-2B86-4D4D-896A-7AF8510C63A1}" srcOrd="1" destOrd="0" parTransId="{B0BF94B5-E4C4-4798-BB37-5F0B2741C844}" sibTransId="{B0C18E35-5CE5-474B-8C83-011BBD03D74A}"/>
    <dgm:cxn modelId="{DA93A177-C064-4E75-B2F8-5A80147AD869}" type="presOf" srcId="{2190A813-D9D0-46D8-BAFA-398C842FC54E}" destId="{2628FA28-93C7-48FD-B4E6-4D5EE8154F65}" srcOrd="0" destOrd="0" presId="urn:microsoft.com/office/officeart/2011/layout/TabList"/>
    <dgm:cxn modelId="{419B5BAC-ACDA-4D0F-939D-E3C168CE9B63}" type="presOf" srcId="{AFF26CE8-FE34-4148-A32D-714804460103}" destId="{51E90320-AC6E-4666-8C19-A78FD2670067}" srcOrd="0" destOrd="0" presId="urn:microsoft.com/office/officeart/2011/layout/TabList"/>
    <dgm:cxn modelId="{8203E6BA-5F4B-428E-9CCA-E14ADB314284}" srcId="{2190A813-D9D0-46D8-BAFA-398C842FC54E}" destId="{E35CA961-5F4A-4F1E-AFA0-1EFC27347373}" srcOrd="2" destOrd="0" parTransId="{B0F1B0BD-35C4-4EC9-8341-6E27C204CEE2}" sibTransId="{5BE8212B-B962-4861-80DE-7FB9FC289ED2}"/>
    <dgm:cxn modelId="{6DDB03CC-E9B9-4D5B-A741-7FB1A2D31AF9}" type="presOf" srcId="{C12B7FEF-2B86-4D4D-896A-7AF8510C63A1}" destId="{1B7CAFE5-B227-48AE-989D-6D12D17D7A21}" srcOrd="0" destOrd="0" presId="urn:microsoft.com/office/officeart/2011/layout/TabList"/>
    <dgm:cxn modelId="{553D1CCD-B93B-4489-A1B1-B368ED38D793}" type="presOf" srcId="{F81DC81A-14B0-40D4-8A13-A45030AEB420}" destId="{1DB2AA21-0B8F-4A90-95A2-47FD400CF963}" srcOrd="0" destOrd="0" presId="urn:microsoft.com/office/officeart/2011/layout/TabList"/>
    <dgm:cxn modelId="{9D0AF1D2-6205-43B0-B426-5C87B7F23A2A}" type="presOf" srcId="{9B29A71B-C70F-46E8-A827-C10D0FFEA427}" destId="{92C292A3-B090-45A3-A2A8-3127D37FBB19}" srcOrd="0" destOrd="0" presId="urn:microsoft.com/office/officeart/2011/layout/TabList"/>
    <dgm:cxn modelId="{270935F1-6E3E-43C9-A6DB-7E2371055074}" srcId="{F81DC81A-14B0-40D4-8A13-A45030AEB420}" destId="{9B29A71B-C70F-46E8-A827-C10D0FFEA427}" srcOrd="0" destOrd="0" parTransId="{1B30E56C-C6A8-4D03-BC47-3BE3A0D4C652}" sibTransId="{842E83D5-33B6-4F59-BB5E-5297ACAE4F6E}"/>
    <dgm:cxn modelId="{F6AE0AFD-F28A-44D1-B31D-0253573E93CB}" srcId="{C12B7FEF-2B86-4D4D-896A-7AF8510C63A1}" destId="{AFF26CE8-FE34-4148-A32D-714804460103}" srcOrd="0" destOrd="0" parTransId="{80F7AB89-435C-4E55-8BBA-2A6DF0C5D40E}" sibTransId="{6BC8C067-A65F-4B99-8527-0788DBAEDFDB}"/>
    <dgm:cxn modelId="{C41E0B11-348B-46F3-B61E-C8FEB3506B56}" type="presParOf" srcId="{2628FA28-93C7-48FD-B4E6-4D5EE8154F65}" destId="{31C2E0D9-9354-4B06-9543-F24F2B11C256}" srcOrd="0" destOrd="0" presId="urn:microsoft.com/office/officeart/2011/layout/TabList"/>
    <dgm:cxn modelId="{0A041936-5DF2-4CFD-8B33-1F15A150EC66}" type="presParOf" srcId="{31C2E0D9-9354-4B06-9543-F24F2B11C256}" destId="{92C292A3-B090-45A3-A2A8-3127D37FBB19}" srcOrd="0" destOrd="0" presId="urn:microsoft.com/office/officeart/2011/layout/TabList"/>
    <dgm:cxn modelId="{27F3EA6D-0CDF-4B1A-B5AC-684D84840E11}" type="presParOf" srcId="{31C2E0D9-9354-4B06-9543-F24F2B11C256}" destId="{1DB2AA21-0B8F-4A90-95A2-47FD400CF963}" srcOrd="1" destOrd="0" presId="urn:microsoft.com/office/officeart/2011/layout/TabList"/>
    <dgm:cxn modelId="{68177CE9-E920-44B7-B87F-73E72EB19BA6}" type="presParOf" srcId="{31C2E0D9-9354-4B06-9543-F24F2B11C256}" destId="{F874399A-4F9A-4DDB-9D79-344A263394DB}" srcOrd="2" destOrd="0" presId="urn:microsoft.com/office/officeart/2011/layout/TabList"/>
    <dgm:cxn modelId="{24C50E03-D51C-4A55-AE04-F2C9C5181465}" type="presParOf" srcId="{2628FA28-93C7-48FD-B4E6-4D5EE8154F65}" destId="{E95E1D7E-A1C4-4BA0-9133-7F253A392266}" srcOrd="1" destOrd="0" presId="urn:microsoft.com/office/officeart/2011/layout/TabList"/>
    <dgm:cxn modelId="{E01112E8-1C81-46B9-B413-B28515287B3C}" type="presParOf" srcId="{2628FA28-93C7-48FD-B4E6-4D5EE8154F65}" destId="{8B34F57B-E1FD-429D-9741-F64C0C0F73E9}" srcOrd="2" destOrd="0" presId="urn:microsoft.com/office/officeart/2011/layout/TabList"/>
    <dgm:cxn modelId="{8227FA1C-D79A-4007-85B7-C53AB6841C43}" type="presParOf" srcId="{8B34F57B-E1FD-429D-9741-F64C0C0F73E9}" destId="{51E90320-AC6E-4666-8C19-A78FD2670067}" srcOrd="0" destOrd="0" presId="urn:microsoft.com/office/officeart/2011/layout/TabList"/>
    <dgm:cxn modelId="{54113751-A849-4EEF-962A-35ED59E15621}" type="presParOf" srcId="{8B34F57B-E1FD-429D-9741-F64C0C0F73E9}" destId="{1B7CAFE5-B227-48AE-989D-6D12D17D7A21}" srcOrd="1" destOrd="0" presId="urn:microsoft.com/office/officeart/2011/layout/TabList"/>
    <dgm:cxn modelId="{CD296CEB-06A4-4C71-9038-D61E7BEAA7FB}" type="presParOf" srcId="{8B34F57B-E1FD-429D-9741-F64C0C0F73E9}" destId="{90ACCFF8-C4F8-4458-95DE-38116E6425D1}" srcOrd="2" destOrd="0" presId="urn:microsoft.com/office/officeart/2011/layout/TabList"/>
    <dgm:cxn modelId="{8FAB6562-3FCC-4234-B9D2-C576470C4E80}" type="presParOf" srcId="{2628FA28-93C7-48FD-B4E6-4D5EE8154F65}" destId="{BB6EA993-05DC-4D58-A131-ABD30B94DE77}" srcOrd="3" destOrd="0" presId="urn:microsoft.com/office/officeart/2011/layout/TabList"/>
    <dgm:cxn modelId="{7DDE2F17-7DB1-4DA0-B65D-3C692E22E8A3}" type="presParOf" srcId="{2628FA28-93C7-48FD-B4E6-4D5EE8154F65}" destId="{950253CB-D6F6-4425-964B-EF96CFC07ACB}" srcOrd="4" destOrd="0" presId="urn:microsoft.com/office/officeart/2011/layout/TabList"/>
    <dgm:cxn modelId="{67511B8E-46C5-46F5-A88B-04F9EA93AFA2}" type="presParOf" srcId="{950253CB-D6F6-4425-964B-EF96CFC07ACB}" destId="{A10B751C-E189-4C6C-A309-44F1DDA239B9}" srcOrd="0" destOrd="0" presId="urn:microsoft.com/office/officeart/2011/layout/TabList"/>
    <dgm:cxn modelId="{B4C7D184-CC86-4F52-822F-69C511632C16}" type="presParOf" srcId="{950253CB-D6F6-4425-964B-EF96CFC07ACB}" destId="{93C732AF-1251-49DD-9B0F-31EBF3702210}" srcOrd="1" destOrd="0" presId="urn:microsoft.com/office/officeart/2011/layout/TabList"/>
    <dgm:cxn modelId="{76BA3EB0-28C4-4795-A6AE-C4D94F136BBF}" type="presParOf" srcId="{950253CB-D6F6-4425-964B-EF96CFC07ACB}" destId="{E292FB6D-0A5A-4A46-AC31-2D7D340CEBD7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2FB6D-0A5A-4A46-AC31-2D7D340CEBD7}">
      <dsp:nvSpPr>
        <dsp:cNvPr id="0" name=""/>
        <dsp:cNvSpPr/>
      </dsp:nvSpPr>
      <dsp:spPr>
        <a:xfrm>
          <a:off x="0" y="2868431"/>
          <a:ext cx="555928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CCFF8-C4F8-4458-95DE-38116E6425D1}">
      <dsp:nvSpPr>
        <dsp:cNvPr id="0" name=""/>
        <dsp:cNvSpPr/>
      </dsp:nvSpPr>
      <dsp:spPr>
        <a:xfrm>
          <a:off x="0" y="1896898"/>
          <a:ext cx="555928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4399A-4F9A-4DDB-9D79-344A263394DB}">
      <dsp:nvSpPr>
        <dsp:cNvPr id="0" name=""/>
        <dsp:cNvSpPr/>
      </dsp:nvSpPr>
      <dsp:spPr>
        <a:xfrm>
          <a:off x="0" y="925365"/>
          <a:ext cx="555928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292A3-B090-45A3-A2A8-3127D37FBB19}">
      <dsp:nvSpPr>
        <dsp:cNvPr id="0" name=""/>
        <dsp:cNvSpPr/>
      </dsp:nvSpPr>
      <dsp:spPr>
        <a:xfrm>
          <a:off x="1445414" y="96"/>
          <a:ext cx="4113872" cy="925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rPr>
            <a:t>State Monitoring and AWOP</a:t>
          </a:r>
        </a:p>
      </dsp:txBody>
      <dsp:txXfrm>
        <a:off x="1445414" y="96"/>
        <a:ext cx="4113872" cy="925269"/>
      </dsp:txXfrm>
    </dsp:sp>
    <dsp:sp modelId="{1DB2AA21-0B8F-4A90-95A2-47FD400CF963}">
      <dsp:nvSpPr>
        <dsp:cNvPr id="0" name=""/>
        <dsp:cNvSpPr/>
      </dsp:nvSpPr>
      <dsp:spPr>
        <a:xfrm>
          <a:off x="0" y="96"/>
          <a:ext cx="1445414" cy="92526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May 11</a:t>
          </a:r>
        </a:p>
      </dsp:txBody>
      <dsp:txXfrm>
        <a:off x="45176" y="45272"/>
        <a:ext cx="1355062" cy="880093"/>
      </dsp:txXfrm>
    </dsp:sp>
    <dsp:sp modelId="{51E90320-AC6E-4666-8C19-A78FD2670067}">
      <dsp:nvSpPr>
        <dsp:cNvPr id="0" name=""/>
        <dsp:cNvSpPr/>
      </dsp:nvSpPr>
      <dsp:spPr>
        <a:xfrm>
          <a:off x="1445414" y="971629"/>
          <a:ext cx="4113872" cy="925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rPr>
            <a:t>Coordination Across State Programs</a:t>
          </a:r>
        </a:p>
      </dsp:txBody>
      <dsp:txXfrm>
        <a:off x="1445414" y="971629"/>
        <a:ext cx="4113872" cy="925269"/>
      </dsp:txXfrm>
    </dsp:sp>
    <dsp:sp modelId="{1B7CAFE5-B227-48AE-989D-6D12D17D7A21}">
      <dsp:nvSpPr>
        <dsp:cNvPr id="0" name=""/>
        <dsp:cNvSpPr/>
      </dsp:nvSpPr>
      <dsp:spPr>
        <a:xfrm>
          <a:off x="0" y="971629"/>
          <a:ext cx="1445414" cy="92526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rPr>
            <a:t>July TBD</a:t>
          </a:r>
        </a:p>
      </dsp:txBody>
      <dsp:txXfrm>
        <a:off x="45176" y="1016805"/>
        <a:ext cx="1355062" cy="880093"/>
      </dsp:txXfrm>
    </dsp:sp>
    <dsp:sp modelId="{A10B751C-E189-4C6C-A309-44F1DDA239B9}">
      <dsp:nvSpPr>
        <dsp:cNvPr id="0" name=""/>
        <dsp:cNvSpPr/>
      </dsp:nvSpPr>
      <dsp:spPr>
        <a:xfrm>
          <a:off x="1445414" y="1943162"/>
          <a:ext cx="4113872" cy="925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rPr>
            <a:t>Webinar and Meeting with Federal Agencies and Partners</a:t>
          </a:r>
        </a:p>
      </dsp:txBody>
      <dsp:txXfrm>
        <a:off x="1445414" y="1943162"/>
        <a:ext cx="4113872" cy="925269"/>
      </dsp:txXfrm>
    </dsp:sp>
    <dsp:sp modelId="{93C732AF-1251-49DD-9B0F-31EBF3702210}">
      <dsp:nvSpPr>
        <dsp:cNvPr id="0" name=""/>
        <dsp:cNvSpPr/>
      </dsp:nvSpPr>
      <dsp:spPr>
        <a:xfrm>
          <a:off x="0" y="1943162"/>
          <a:ext cx="1445414" cy="92526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rPr>
            <a:t>Fall 2023 TBD</a:t>
          </a:r>
        </a:p>
      </dsp:txBody>
      <dsp:txXfrm>
        <a:off x="45176" y="1988338"/>
        <a:ext cx="1355062" cy="880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2F573-12EA-4752-AC9B-3D1C0FE7628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5B45C-9CCE-4757-9DE9-884EE25D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5B45C-9CCE-4757-9DE9-884EE25D72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4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5B45C-9CCE-4757-9DE9-884EE25D72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9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6F31-819E-1E46-BD86-D67966D3E8D0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2EB-A24F-5643-802A-166850F47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9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6F31-819E-1E46-BD86-D67966D3E8D0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2EB-A24F-5643-802A-166850F47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D6EA08B-8E25-EC4C-ABDC-989AE1839D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28950" y="0"/>
            <a:ext cx="611505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E944E3-B8E7-3A44-875F-1FBD09C503E2}"/>
              </a:ext>
            </a:extLst>
          </p:cNvPr>
          <p:cNvSpPr/>
          <p:nvPr userDrawn="1"/>
        </p:nvSpPr>
        <p:spPr>
          <a:xfrm>
            <a:off x="0" y="0"/>
            <a:ext cx="302895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81D5C-4744-8C44-AC92-176F742C5D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38" y="273846"/>
            <a:ext cx="2508812" cy="33982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8E50C-CC50-3649-B5B7-FF3AF38D3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6F31-819E-1E46-BD86-D67966D3E8D0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47ACE-D563-F843-86A9-DFB5B6A19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6085F-E235-164C-8A70-E9C45439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2EB-A24F-5643-802A-166850F47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8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D6EA08B-8E25-EC4C-ABDC-989AE1839D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E944E3-B8E7-3A44-875F-1FBD09C503E2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81D5C-4744-8C44-AC92-176F742C5D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38" y="273847"/>
            <a:ext cx="3936962" cy="12237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8E50C-CC50-3649-B5B7-FF3AF38D3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6F31-819E-1E46-BD86-D67966D3E8D0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47ACE-D563-F843-86A9-DFB5B6A19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6085F-E235-164C-8A70-E9C45439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2EB-A24F-5643-802A-166850F478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E06B3C-3782-B342-9D18-4CFE39EC849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3213" y="1698625"/>
            <a:ext cx="3937000" cy="279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52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D6EA08B-8E25-EC4C-ABDC-989AE1839D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28950" y="0"/>
            <a:ext cx="611505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E944E3-B8E7-3A44-875F-1FBD09C503E2}"/>
              </a:ext>
            </a:extLst>
          </p:cNvPr>
          <p:cNvSpPr/>
          <p:nvPr userDrawn="1"/>
        </p:nvSpPr>
        <p:spPr>
          <a:xfrm>
            <a:off x="0" y="0"/>
            <a:ext cx="3028950" cy="5143500"/>
          </a:xfrm>
          <a:prstGeom prst="rect">
            <a:avLst/>
          </a:prstGeom>
          <a:solidFill>
            <a:srgbClr val="167CB2"/>
          </a:solidFill>
          <a:ln>
            <a:noFill/>
          </a:ln>
          <a:effectLst>
            <a:outerShdw blurRad="2540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81D5C-4744-8C44-AC92-176F742C5D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38" y="273846"/>
            <a:ext cx="2508812" cy="3398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8E50C-CC50-3649-B5B7-FF3AF38D3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6F31-819E-1E46-BD86-D67966D3E8D0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47ACE-D563-F843-86A9-DFB5B6A19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6085F-E235-164C-8A70-E9C45439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2EB-A24F-5643-802A-166850F47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72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D6EA08B-8E25-EC4C-ABDC-989AE1839D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E944E3-B8E7-3A44-875F-1FBD09C503E2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167CB2"/>
          </a:solidFill>
          <a:ln>
            <a:noFill/>
          </a:ln>
          <a:effectLst>
            <a:outerShdw blurRad="2540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81D5C-4744-8C44-AC92-176F742C5D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38" y="273847"/>
            <a:ext cx="4001762" cy="13173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8E50C-CC50-3649-B5B7-FF3AF38D3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6F31-819E-1E46-BD86-D67966D3E8D0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47ACE-D563-F843-86A9-DFB5B6A19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6085F-E235-164C-8A70-E9C45439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2EB-A24F-5643-802A-166850F478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3F4C2F-8BD0-974A-927D-B58A63FE13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3213" y="1843088"/>
            <a:ext cx="4002087" cy="2555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27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167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8E50C-CC50-3649-B5B7-FF3AF38D3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6F31-819E-1E46-BD86-D67966D3E8D0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47ACE-D563-F843-86A9-DFB5B6A19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6085F-E235-164C-8A70-E9C45439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2EB-A24F-5643-802A-166850F478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2D077C-4A56-514A-9DB0-0AE50537A6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3400" y="0"/>
            <a:ext cx="3530600" cy="5143500"/>
          </a:xfrm>
          <a:effectLst>
            <a:outerShdw blurRad="50800" dist="38100" dir="10800000" algn="r" rotWithShape="0">
              <a:schemeClr val="bg2">
                <a:lumMod val="50000"/>
                <a:alpha val="40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8E0D40F-3EF9-B64A-AA8D-77775A5F1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0" y="1498600"/>
            <a:ext cx="4678363" cy="2914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DDDA12-AFA0-7548-9893-B2BF0ACEF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37" y="273846"/>
            <a:ext cx="4863475" cy="10048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1295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5E678-3B6D-5A45-8DA2-03F99324D3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DDC0C5-F91F-A743-9AD8-6C634B08F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6F31-819E-1E46-BD86-D67966D3E8D0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6874C-CEC0-2F4A-BED3-68A9F062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64687-AEB6-CE47-AAE4-323F1B47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2EB-A24F-5643-802A-166850F478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5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cap="all" baseline="0">
                <a:solidFill>
                  <a:srgbClr val="167CB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514350" indent="-171450">
              <a:buSzPct val="95000"/>
              <a:buFont typeface="Cambria" panose="02040503050406030204" pitchFamily="18" charset="0"/>
              <a:buChar char="⎻"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857250" indent="-171450">
              <a:buSzPct val="60000"/>
              <a:buFont typeface="Wingdings" pitchFamily="2" charset="2"/>
              <a:buChar char="Ø"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6F31-819E-1E46-BD86-D67966D3E8D0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2EB-A24F-5643-802A-166850F4782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99723A-9A1C-6043-899C-A043B049E9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5" y="4520893"/>
            <a:ext cx="459101" cy="5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810FD89-C021-414F-B22F-37231E9400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47715"/>
            <a:ext cx="9144000" cy="2332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cap="all" baseline="0">
                <a:solidFill>
                  <a:srgbClr val="167CB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514350" indent="-171450">
              <a:buSzPct val="95000"/>
              <a:buFont typeface="Cambria" panose="02040503050406030204" pitchFamily="18" charset="0"/>
              <a:buChar char="⎻"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857250" indent="-171450">
              <a:buSzPct val="60000"/>
              <a:buFont typeface="Wingdings" pitchFamily="2" charset="2"/>
              <a:buChar char="Ø"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6F31-819E-1E46-BD86-D67966D3E8D0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2EB-A24F-5643-802A-166850F4782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DDD50C-3B08-0047-BC46-9A9D8BCEC4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5" y="4520893"/>
            <a:ext cx="459101" cy="5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2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6F31-819E-1E46-BD86-D67966D3E8D0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2EB-A24F-5643-802A-166850F47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4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6F31-819E-1E46-BD86-D67966D3E8D0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2EB-A24F-5643-802A-166850F4782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20F1F4-7451-B54C-975C-C932F433F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5" y="4520893"/>
            <a:ext cx="459101" cy="5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2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6F31-819E-1E46-BD86-D67966D3E8D0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2EB-A24F-5643-802A-166850F4782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187BD9-DBA9-FF4A-9E41-7302DE0879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5" y="4520893"/>
            <a:ext cx="459101" cy="5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6F31-819E-1E46-BD86-D67966D3E8D0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2EB-A24F-5643-802A-166850F4782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9EE33A-A9FA-B44C-9158-00CDA62E10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5" y="4520893"/>
            <a:ext cx="459101" cy="5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3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6F31-819E-1E46-BD86-D67966D3E8D0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2EB-A24F-5643-802A-166850F47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6F31-819E-1E46-BD86-D67966D3E8D0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2EB-A24F-5643-802A-166850F47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1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0240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56F31-819E-1E46-BD86-D67966D3E8D0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072EB-A24F-5643-802A-166850F478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7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7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5" r:id="rId11"/>
    <p:sldLayoutId id="2147483678" r:id="rId12"/>
    <p:sldLayoutId id="2147483662" r:id="rId13"/>
    <p:sldLayoutId id="2147483679" r:id="rId14"/>
    <p:sldLayoutId id="2147483676" r:id="rId15"/>
    <p:sldLayoutId id="2147483661" r:id="rId16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167CB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Cambria" panose="02040503050406030204" pitchFamily="18" charset="0"/>
        <a:buChar char="⎻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60000"/>
        <a:buFont typeface="Wingdings" pitchFamily="2" charset="2"/>
        <a:buChar char="Ø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70CE005-719E-BF41-8043-D94CC752534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9000"/>
          </a:blip>
          <a:stretch>
            <a:fillRect/>
          </a:stretch>
        </p:blipFill>
        <p:spPr>
          <a:xfrm>
            <a:off x="1" y="0"/>
            <a:ext cx="9143998" cy="532129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E556F15-A6E7-D14A-858B-50D52E524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171" y="2159643"/>
            <a:ext cx="7945657" cy="438150"/>
          </a:xfrm>
        </p:spPr>
        <p:txBody>
          <a:bodyPr>
            <a:normAutofit/>
          </a:bodyPr>
          <a:lstStyle/>
          <a:p>
            <a:r>
              <a:rPr lang="en-US" sz="2200" i="1" dirty="0">
                <a:solidFill>
                  <a:schemeClr val="accent1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May 11, 2023</a:t>
            </a:r>
            <a:endParaRPr lang="ru-RU" sz="2200" i="1" dirty="0">
              <a:solidFill>
                <a:schemeClr val="accent1"/>
              </a:solidFill>
              <a:latin typeface="Calibri" panose="020F0502020204030204" pitchFamily="34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77ADC-F646-544C-8EB9-ECE464EBB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18" y="3823986"/>
            <a:ext cx="2289072" cy="8630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312CB6-E6D0-A440-8E94-A04609637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610" y="456421"/>
            <a:ext cx="7945656" cy="1353329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ASDWA HABs Webinar</a:t>
            </a:r>
            <a:br>
              <a:rPr lang="en-US" sz="3300" dirty="0"/>
            </a:br>
            <a:r>
              <a:rPr lang="en-US" sz="3300" dirty="0"/>
              <a:t>AWOP and State Drinking Water Program Monitoring and Planning Efforts</a:t>
            </a:r>
          </a:p>
        </p:txBody>
      </p:sp>
    </p:spTree>
    <p:extLst>
      <p:ext uri="{BB962C8B-B14F-4D97-AF65-F5344CB8AC3E}">
        <p14:creationId xmlns:p14="http://schemas.microsoft.com/office/powerpoint/2010/main" val="224628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4C7D-7F39-C34C-9671-52A33585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ASDWA State HABs Webinars &amp; </a:t>
            </a:r>
            <a:r>
              <a:rPr lang="en-US" dirty="0" err="1"/>
              <a:t>MEeting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A8308E-36E7-43CC-8E66-5932CE465F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752234"/>
              </p:ext>
            </p:extLst>
          </p:nvPr>
        </p:nvGraphicFramePr>
        <p:xfrm>
          <a:off x="1596887" y="1266150"/>
          <a:ext cx="5559287" cy="286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445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EDBF2-633F-BFE5-78A3-263F0E9C2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Webinars &amp; Meeting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BAC45-2520-B9A2-5767-A23C0D5B9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Goal of Webinars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Share state and federal actions and examples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ather input to plan the agenda and discussion items for the fall meeting to discuss state drinking water program needs.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sz="2800" b="1" dirty="0"/>
              <a:t>Participants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ASDWA members, state labs, and 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federal agency representatives and partners.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sz="2800" b="1" dirty="0"/>
              <a:t>Purpose of Fall Meeting to Address State Needs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Monitoring and predicting HABs</a:t>
            </a:r>
          </a:p>
          <a:p>
            <a:pPr marL="1143000" lvl="2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Particularly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 cold weather</a:t>
            </a: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n-US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 capacity</a:t>
            </a:r>
          </a:p>
        </p:txBody>
      </p:sp>
    </p:spTree>
    <p:extLst>
      <p:ext uri="{BB962C8B-B14F-4D97-AF65-F5344CB8AC3E}">
        <p14:creationId xmlns:p14="http://schemas.microsoft.com/office/powerpoint/2010/main" val="40675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BCFC-7C79-DF9A-50BB-095AE694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&amp; Federal HABs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A7FFB-390C-E98E-7698-BDA8C80B6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2751"/>
            <a:ext cx="7886700" cy="3744520"/>
          </a:xfrm>
        </p:spPr>
        <p:txBody>
          <a:bodyPr>
            <a:normAutofit fontScale="70000" lnSpcReduction="20000"/>
          </a:bodyPr>
          <a:lstStyle/>
          <a:p>
            <a:pPr marL="0" marR="0">
              <a:spcBef>
                <a:spcPts val="0"/>
              </a:spcBef>
              <a:spcAft>
                <a:spcPts val="200"/>
              </a:spcAft>
            </a:pPr>
            <a:r>
              <a:rPr lang="en-US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EPA Actions</a:t>
            </a:r>
            <a:endParaRPr lang="en-US" sz="1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200"/>
              </a:spcAft>
              <a:buSzPts val="1000"/>
              <a:tabLst>
                <a:tab pos="4572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EPA Drinking Water Health Advisories for </a:t>
            </a:r>
            <a:r>
              <a:rPr lang="en-US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Microcystins</a:t>
            </a: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and Cylindrospermopsin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SzPts val="1000"/>
              <a:tabLst>
                <a:tab pos="4572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UCMR4 Monitoring for </a:t>
            </a:r>
            <a:r>
              <a:rPr lang="en-US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Microcystins</a:t>
            </a: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(total and individual), Cylindrospermopsin, Nodularin, and Anatoxin-A </a:t>
            </a:r>
          </a:p>
          <a:p>
            <a:pPr marL="0" marR="0">
              <a:spcBef>
                <a:spcPts val="0"/>
              </a:spcBef>
              <a:spcAft>
                <a:spcPts val="200"/>
              </a:spcAft>
            </a:pPr>
            <a:r>
              <a:rPr lang="en-US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State Harmful Algal Blooms (HABs) Rules</a:t>
            </a:r>
            <a:endParaRPr lang="en-US" sz="1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Ohio Drinking Water Rules for HABs Monitoring and Reporting 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Oregon Drinking Water Rules for Cyanotoxin Monitoring, Public Notice, and Reporting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Rhode Island Drinking Water Algal Toxin MCLs for </a:t>
            </a:r>
            <a:r>
              <a:rPr lang="en-US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Microcystins</a:t>
            </a: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Cylindrospermopsin, Anatoxin-a, and Saxitoxin</a:t>
            </a:r>
          </a:p>
          <a:p>
            <a:pPr marL="0" marR="0">
              <a:spcBef>
                <a:spcPts val="0"/>
              </a:spcBef>
              <a:spcAft>
                <a:spcPts val="200"/>
              </a:spcAft>
            </a:pPr>
            <a:r>
              <a:rPr lang="en-US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State HABs Guidance and Resources</a:t>
            </a:r>
            <a:endParaRPr lang="en-US" sz="1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200"/>
              </a:spcAft>
              <a:buSzPts val="1000"/>
              <a:tabLst>
                <a:tab pos="4572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Ohio’s HABs Monitoring Mapping Tool</a:t>
            </a:r>
          </a:p>
          <a:p>
            <a:pPr lvl="1" fontAlgn="base">
              <a:spcBef>
                <a:spcPts val="0"/>
              </a:spcBef>
              <a:spcAft>
                <a:spcPts val="200"/>
              </a:spcAft>
              <a:buSzPts val="1000"/>
              <a:tabLst>
                <a:tab pos="457200" algn="l"/>
              </a:tabLst>
            </a:pPr>
            <a:r>
              <a:rPr lang="es-SV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Colorado </a:t>
            </a:r>
            <a:r>
              <a:rPr lang="es-SV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Monitoring</a:t>
            </a:r>
            <a:r>
              <a:rPr lang="es-SV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SV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Guidance</a:t>
            </a:r>
            <a:r>
              <a:rPr lang="es-SV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>
              <a:spcBef>
                <a:spcPts val="0"/>
              </a:spcBef>
              <a:spcAft>
                <a:spcPts val="200"/>
              </a:spcAft>
              <a:buSzPts val="1000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Vermont Monitoring and Management Guidance</a:t>
            </a:r>
            <a:endParaRPr lang="en-US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200"/>
              </a:spcAft>
              <a:buSzPts val="1000"/>
              <a:tabLst>
                <a:tab pos="4572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Iowa Microcystin Study 2016-2017 </a:t>
            </a:r>
          </a:p>
          <a:p>
            <a:pPr lvl="1" fontAlgn="base">
              <a:spcBef>
                <a:spcPts val="0"/>
              </a:spcBef>
              <a:spcAft>
                <a:spcPts val="200"/>
              </a:spcAft>
              <a:buSzPts val="1000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Kansas 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Voluntary Monitoring Program 2019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HABs Prevention Work with Partners</a:t>
            </a:r>
            <a:endParaRPr lang="en-US" sz="18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State Source Water Protection Programs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USDA Natural Resources Conservation Service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State Clean Water Act and 319 Nonpoint Source Programs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Water utilities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800" b="1" dirty="0"/>
              <a:t>NOAA/NASA Satellite Imagery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800" b="1" dirty="0"/>
              <a:t>USGS Monitoring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800" b="1" dirty="0"/>
              <a:t>APHL – State labs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endParaRPr lang="en-US" dirty="0"/>
          </a:p>
          <a:p>
            <a:pPr lvl="1" fontAlgn="base">
              <a:spcBef>
                <a:spcPts val="0"/>
              </a:spcBef>
              <a:buSzPts val="1000"/>
              <a:tabLst>
                <a:tab pos="457200" algn="l"/>
              </a:tabLst>
            </a:pPr>
            <a:endParaRPr lang="en-US" sz="15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0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40B25-B024-BB4C-37F5-B3E2A8A0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48A15-DC67-0BDC-70BC-2C4B0B244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AWOP Presentation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EPA, Tom Waters: Area-Wide Optimization Program (AWOP) with states and water utilities in EPA Regions 8,9,10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State Presentations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New York, Courtney Davis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New Jersey, Rob Newby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Washington, Steve </a:t>
            </a:r>
            <a:r>
              <a:rPr lang="en-US" b="0" i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Deem </a:t>
            </a:r>
          </a:p>
          <a:p>
            <a:r>
              <a:rPr lang="en-US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Questions 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Discussion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80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0E9B26-DEFD-E74A-8883-8A3BA2DE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26" y="290514"/>
            <a:ext cx="8522604" cy="954321"/>
          </a:xfrm>
        </p:spPr>
        <p:txBody>
          <a:bodyPr>
            <a:normAutofit/>
          </a:bodyPr>
          <a:lstStyle/>
          <a:p>
            <a:r>
              <a:rPr lang="en-US" dirty="0"/>
              <a:t>Questions &amp;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3B23C-4F76-4A11-9FD7-98B5822AA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 from </a:t>
            </a:r>
            <a:r>
              <a:rPr lang="en-US"/>
              <a:t>the audience?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are the greatest state challenges, successes, and needs?</a:t>
            </a:r>
          </a:p>
          <a:p>
            <a:endParaRPr lang="en-US" dirty="0"/>
          </a:p>
          <a:p>
            <a:r>
              <a:rPr lang="en-US" dirty="0"/>
              <a:t>How can federal programs and partners (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EPA, USGS, NASA/NOAA and APHL)</a:t>
            </a:r>
            <a:r>
              <a:rPr lang="en-US" dirty="0"/>
              <a:t> help address state needs for monitoring and predicting HABs, and lab capacity?</a:t>
            </a:r>
          </a:p>
          <a:p>
            <a:pPr>
              <a:spcBef>
                <a:spcPts val="0"/>
              </a:spcBef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8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2A8F-02B7-7AA5-706F-E134FACC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TUNED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668E1-C96F-8CAC-1363-1928C6CFE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2" y="1971675"/>
            <a:ext cx="7115175" cy="239434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i="1" dirty="0"/>
              <a:t>July webinar details and registration coming soon!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sz="2400" i="1" dirty="0"/>
              <a:t>This webinar is being recorded and the slide presentations will be shared.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63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C5D058-DE52-ED42-8DBB-FF3D40FC8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1817"/>
            <a:ext cx="9132425" cy="60948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5F3F1D-8708-924F-996A-6CF4559002B5}"/>
              </a:ext>
            </a:extLst>
          </p:cNvPr>
          <p:cNvSpPr/>
          <p:nvPr/>
        </p:nvSpPr>
        <p:spPr>
          <a:xfrm>
            <a:off x="11575" y="-471817"/>
            <a:ext cx="9120850" cy="6094858"/>
          </a:xfrm>
          <a:prstGeom prst="rect">
            <a:avLst/>
          </a:prstGeom>
          <a:solidFill>
            <a:schemeClr val="tx1">
              <a:lumMod val="75000"/>
              <a:lumOff val="2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07D121-0C85-064E-A4C8-BEED6D7878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3115" y="-471818"/>
            <a:ext cx="5289630" cy="60992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E3B01-DCDA-D84B-971A-5C2DD07C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4" y="9547"/>
            <a:ext cx="7908703" cy="82180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 or Suggestions?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0334C9-70C1-554D-9114-705BEAF17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538" y="831349"/>
            <a:ext cx="8117049" cy="2001381"/>
          </a:xfrm>
        </p:spPr>
        <p:txBody>
          <a:bodyPr>
            <a:normAutofit/>
          </a:bodyPr>
          <a:lstStyle/>
          <a:p>
            <a:pPr marL="7938" algn="ctr"/>
            <a:r>
              <a:rPr lang="en-US" sz="2800" dirty="0">
                <a:solidFill>
                  <a:schemeClr val="bg1"/>
                </a:solidFill>
              </a:rPr>
              <a:t>Deirdre White</a:t>
            </a:r>
          </a:p>
          <a:p>
            <a:pPr marL="7938" lvl="1" algn="ctr"/>
            <a:r>
              <a:rPr lang="en-US" sz="2400" dirty="0">
                <a:solidFill>
                  <a:schemeClr val="bg1"/>
                </a:solidFill>
              </a:rPr>
              <a:t>dwhite@asdwa.org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F396A7-E3AB-034C-8C56-BE24B8B6B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990" y="3425062"/>
            <a:ext cx="3826810" cy="143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10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2020 ASDWA_PPT_Template" id="{C05258D2-A348-49F2-99DB-DCDCCE165E06}" vid="{3193C4C4-30A7-42D2-BF64-26A15417DA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0ACF44DD843F4B942F5D8982D0CBC9" ma:contentTypeVersion="17" ma:contentTypeDescription="Create a new document." ma:contentTypeScope="" ma:versionID="3008d59b077f82c5c9004a9a1cfa9bbb">
  <xsd:schema xmlns:xsd="http://www.w3.org/2001/XMLSchema" xmlns:xs="http://www.w3.org/2001/XMLSchema" xmlns:p="http://schemas.microsoft.com/office/2006/metadata/properties" xmlns:ns2="43aa5029-632d-4f3d-8c32-7cc88cd5415b" xmlns:ns3="f50b8e66-415b-4c37-945f-b7186ade6346" targetNamespace="http://schemas.microsoft.com/office/2006/metadata/properties" ma:root="true" ma:fieldsID="5bdb17ade0b3ee7c69ba28dc3bb23e3a" ns2:_="" ns3:_="">
    <xsd:import namespace="43aa5029-632d-4f3d-8c32-7cc88cd5415b"/>
    <xsd:import namespace="f50b8e66-415b-4c37-945f-b7186ade63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aa5029-632d-4f3d-8c32-7cc88cd541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ac2dc9a-ed54-43ed-b4ad-63ec69a185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0b8e66-415b-4c37-945f-b7186ade634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44dd67c-5a2a-499e-ab61-8372a48b6f54}" ma:internalName="TaxCatchAll" ma:showField="CatchAllData" ma:web="f50b8e66-415b-4c37-945f-b7186ade63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50b8e66-415b-4c37-945f-b7186ade6346">
      <UserInfo>
        <DisplayName>Anthony DeRosa</DisplayName>
        <AccountId>12</AccountId>
        <AccountType/>
      </UserInfo>
    </SharedWithUsers>
    <TaxCatchAll xmlns="f50b8e66-415b-4c37-945f-b7186ade6346" xsi:nil="true"/>
    <lcf76f155ced4ddcb4097134ff3c332f xmlns="43aa5029-632d-4f3d-8c32-7cc88cd541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7563B4-C503-4FD5-A1DF-CDB49AAA65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DE0DA3-5913-4170-8C7E-0E0B7229E2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aa5029-632d-4f3d-8c32-7cc88cd5415b"/>
    <ds:schemaRef ds:uri="f50b8e66-415b-4c37-945f-b7186ade63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000BA3-36C0-4546-AD24-3310C3B08215}">
  <ds:schemaRefs>
    <ds:schemaRef ds:uri="http://schemas.microsoft.com/office/2006/metadata/properties"/>
    <ds:schemaRef ds:uri="http://schemas.microsoft.com/office/infopath/2007/PartnerControls"/>
    <ds:schemaRef ds:uri="f50b8e66-415b-4c37-945f-b7186ade6346"/>
    <ds:schemaRef ds:uri="43aa5029-632d-4f3d-8c32-7cc88cd5415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 ASDWA PowerPoint Template - Widescreen</Template>
  <TotalTime>899</TotalTime>
  <Words>384</Words>
  <Application>Microsoft Office PowerPoint</Application>
  <PresentationFormat>On-screen Show (16:9)</PresentationFormat>
  <Paragraphs>65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Courier New</vt:lpstr>
      <vt:lpstr>Wingdings</vt:lpstr>
      <vt:lpstr>Office Theme</vt:lpstr>
      <vt:lpstr>ASDWA HABs Webinar AWOP and State Drinking Water Program Monitoring and Planning Efforts</vt:lpstr>
      <vt:lpstr>ASDWA State HABs Webinars &amp; MEeting</vt:lpstr>
      <vt:lpstr>Webinars &amp; Meeting</vt:lpstr>
      <vt:lpstr>State &amp; Federal HABs Efforts</vt:lpstr>
      <vt:lpstr>Today’s Agenda</vt:lpstr>
      <vt:lpstr>Questions &amp; Discussion</vt:lpstr>
      <vt:lpstr>Stay TUNED</vt:lpstr>
      <vt:lpstr>Questions or Suggestions?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Deirdre White</dc:creator>
  <cp:lastModifiedBy>Deirdre White</cp:lastModifiedBy>
  <cp:revision>3</cp:revision>
  <dcterms:created xsi:type="dcterms:W3CDTF">2022-12-13T13:28:29Z</dcterms:created>
  <dcterms:modified xsi:type="dcterms:W3CDTF">2023-05-11T18:02:27Z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0x010100840ACF44DD843F4B942F5D8982D0CBC9</vt:lpwstr>
  </property>
  <property fmtid="{D5CDD505-2E9C-101B-9397-08002B2CF9AE}" pid="3" name="MediaServiceImageTags">
    <vt:lpwstr/>
  </property>
</Properties>
</file>