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17"/>
  </p:notesMasterIdLst>
  <p:sldIdLst>
    <p:sldId id="904" r:id="rId6"/>
    <p:sldId id="938" r:id="rId7"/>
    <p:sldId id="939" r:id="rId8"/>
    <p:sldId id="940" r:id="rId9"/>
    <p:sldId id="942" r:id="rId10"/>
    <p:sldId id="943" r:id="rId11"/>
    <p:sldId id="944" r:id="rId12"/>
    <p:sldId id="945" r:id="rId13"/>
    <p:sldId id="946" r:id="rId14"/>
    <p:sldId id="947" r:id="rId15"/>
    <p:sldId id="93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BEA0"/>
    <a:srgbClr val="A2BFAC"/>
    <a:srgbClr val="ACC2DD"/>
    <a:srgbClr val="95C7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44" autoAdjust="0"/>
    <p:restoredTop sz="84351" autoAdjust="0"/>
  </p:normalViewPr>
  <p:slideViewPr>
    <p:cSldViewPr snapToGrid="0">
      <p:cViewPr varScale="1">
        <p:scale>
          <a:sx n="71" d="100"/>
          <a:sy n="71" d="100"/>
        </p:scale>
        <p:origin x="35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irdre White" userId="ef9da2d6-607a-45f8-a4bb-f4288dfa6175" providerId="ADAL" clId="{0E659EE5-8B07-4D2F-BC46-506D2FD5F1BF}"/>
    <pc:docChg chg="modShowInfo">
      <pc:chgData name="Deirdre White" userId="ef9da2d6-607a-45f8-a4bb-f4288dfa6175" providerId="ADAL" clId="{0E659EE5-8B07-4D2F-BC46-506D2FD5F1BF}" dt="2023-05-11T17:19:46.990" v="0" actId="2744"/>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F13CA7-E4F5-4ED2-B611-E0597CDC79CD}" type="datetimeFigureOut">
              <a:rPr lang="en-US" smtClean="0"/>
              <a:t>5/11/2023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F35C3-026A-4C05-900D-9E650721B96F}" type="slidenum">
              <a:rPr lang="en-US" smtClean="0"/>
              <a:t>‹#›</a:t>
            </a:fld>
            <a:endParaRPr lang="en-US"/>
          </a:p>
        </p:txBody>
      </p:sp>
    </p:spTree>
    <p:extLst>
      <p:ext uri="{BB962C8B-B14F-4D97-AF65-F5344CB8AC3E}">
        <p14:creationId xmlns:p14="http://schemas.microsoft.com/office/powerpoint/2010/main" val="2053231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Took this cover picture in February in Ohio – note no leaves on trees. Blooms occurring earlier, extending the bloom season. </a:t>
            </a:r>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9240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8027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8981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6980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1709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A microbial (turbidity) CPE has already been developed and implemented for over 20 years and is serving as the “template” for the HAB CPE, since turbidity is a good indicator of microbial (and thus cyanobacteria cell) treatment performance.</a:t>
            </a:r>
          </a:p>
          <a:p>
            <a:endParaRPr lang="en-US" dirty="0"/>
          </a:p>
          <a:p>
            <a:r>
              <a:rPr lang="en-US" dirty="0"/>
              <a:t>The project is mutually beneficial for USEPA and Ohio EPA. Ohio EPA has extensive experience optimizing treatment for HABs/cyanotoxins at utilities and contributes this expertise to the development of the HAB CPE. USEPA brings the experience conducting CPEs and will help train Ohio EPA staff to conduct CPEs on their own (i.e. “transfer capability”).</a:t>
            </a:r>
          </a:p>
          <a:p>
            <a:endParaRPr lang="en-US" dirty="0"/>
          </a:p>
          <a:p>
            <a:r>
              <a:rPr lang="en-US" dirty="0"/>
              <a:t>(Additional information, if needed)</a:t>
            </a:r>
          </a:p>
          <a:p>
            <a:r>
              <a:rPr lang="en-US" dirty="0"/>
              <a:t>The CPE Process:</a:t>
            </a:r>
          </a:p>
          <a:p>
            <a:r>
              <a:rPr lang="en-US" dirty="0"/>
              <a:t>Assessment of plant performance</a:t>
            </a:r>
          </a:p>
          <a:p>
            <a:r>
              <a:rPr lang="en-US" dirty="0"/>
              <a:t>Historical data</a:t>
            </a:r>
          </a:p>
          <a:p>
            <a:r>
              <a:rPr lang="en-US" dirty="0"/>
              <a:t>Data collected during CPE</a:t>
            </a:r>
          </a:p>
          <a:p>
            <a:r>
              <a:rPr lang="en-US" dirty="0"/>
              <a:t>Evaluation of major unit processes (MUP)</a:t>
            </a:r>
          </a:p>
          <a:p>
            <a:r>
              <a:rPr lang="en-US" dirty="0"/>
              <a:t>Flocculation, sedimentation, filtration, and disinfection</a:t>
            </a:r>
          </a:p>
          <a:p>
            <a:r>
              <a:rPr lang="en-US" dirty="0"/>
              <a:t>Based on capability to handle peak instantaneous flow requirements. Develop a performance potential graph.</a:t>
            </a:r>
          </a:p>
          <a:p>
            <a:r>
              <a:rPr lang="en-US" dirty="0"/>
              <a:t>Rating system for adequacy of each major treatment process and overall plant</a:t>
            </a:r>
          </a:p>
          <a:p>
            <a:r>
              <a:rPr lang="en-US" dirty="0"/>
              <a:t>Type 1 = Major unit processes are adequate ( &gt; 100% peak flow)</a:t>
            </a:r>
          </a:p>
          <a:p>
            <a:r>
              <a:rPr lang="en-US" dirty="0"/>
              <a:t>Type 2 = Major unit processes are marginal (80 – 100% peak flow)</a:t>
            </a:r>
          </a:p>
          <a:p>
            <a:r>
              <a:rPr lang="en-US" dirty="0"/>
              <a:t>Type 3 = Major unit processes are inadequate (&lt; 80% peak flow)</a:t>
            </a:r>
          </a:p>
          <a:p>
            <a:r>
              <a:rPr lang="en-US" dirty="0"/>
              <a:t>Identification and prioritization of performance-limiting factors (PLFs)</a:t>
            </a:r>
          </a:p>
          <a:p>
            <a:r>
              <a:rPr lang="en-US" dirty="0"/>
              <a:t>Administrative, design, operation and maintenance categories</a:t>
            </a:r>
          </a:p>
          <a:p>
            <a:r>
              <a:rPr lang="en-US" dirty="0"/>
              <a:t>PLF prioritization ratings:</a:t>
            </a:r>
          </a:p>
          <a:p>
            <a:r>
              <a:rPr lang="en-US" dirty="0"/>
              <a:t>A = major effect on long-term, repetitive basis</a:t>
            </a:r>
          </a:p>
          <a:p>
            <a:r>
              <a:rPr lang="en-US" dirty="0"/>
              <a:t>B = moderate effect on routine basis, or major effect on a periodic basis</a:t>
            </a:r>
          </a:p>
          <a:p>
            <a:r>
              <a:rPr lang="en-US" dirty="0"/>
              <a:t>C = minor effect</a:t>
            </a:r>
          </a:p>
          <a:p>
            <a:r>
              <a:rPr lang="en-US" dirty="0"/>
              <a:t>Reporting results of the evaluation</a:t>
            </a:r>
          </a:p>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569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USEPA published a document called “Water Treatment Optimization for Cyanotoxins” in November 2016. The document’s purpose is to assist PWS managers and operators with preparing for, and responding to, the drinking water treatment challenges that often arise during HAB events and introduce principles that can be used to achieve optimization goals using a compilation of published approaches and strategies. The document discusses monitoring strategies for source water and treatment train, as well as treatment approaches for intracellular and extracellular toxin removal.</a:t>
            </a:r>
          </a:p>
          <a:p>
            <a:endParaRPr lang="en-US" dirty="0"/>
          </a:p>
          <a:p>
            <a:r>
              <a:rPr lang="en-US" dirty="0"/>
              <a:t>One of the goals of the HAB CPE project, among others, is to gain field experience implementing some of the treatment approaches discussed in the document in order to better refine the document’s recommendations.</a:t>
            </a:r>
          </a:p>
          <a:p>
            <a:endParaRPr lang="en-US" dirty="0"/>
          </a:p>
          <a:p>
            <a:r>
              <a:rPr lang="en-US" dirty="0"/>
              <a:t>To obtain the document, as well as other HAB-related drinking water tools, visit the link above. Katie will be discussing those other tools.</a:t>
            </a:r>
          </a:p>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5067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1926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7636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8339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1505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FA4EF-F935-4342-8DCD-1DEC370A75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FA2E28-0A64-4110-B700-B581677487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355AE0-5880-4845-BE34-5BC984DCD72C}"/>
              </a:ext>
            </a:extLst>
          </p:cNvPr>
          <p:cNvSpPr>
            <a:spLocks noGrp="1"/>
          </p:cNvSpPr>
          <p:nvPr>
            <p:ph type="dt" sz="half" idx="10"/>
          </p:nvPr>
        </p:nvSpPr>
        <p:spPr/>
        <p:txBody>
          <a:bodyPr/>
          <a:lstStyle/>
          <a:p>
            <a:fld id="{D12414B4-874D-4B2E-A8B4-20285303D1E9}" type="datetime1">
              <a:rPr lang="en-US" smtClean="0"/>
              <a:t>5/11/2023</a:t>
            </a:fld>
            <a:endParaRPr lang="en-US"/>
          </a:p>
        </p:txBody>
      </p:sp>
      <p:sp>
        <p:nvSpPr>
          <p:cNvPr id="5" name="Footer Placeholder 4">
            <a:extLst>
              <a:ext uri="{FF2B5EF4-FFF2-40B4-BE49-F238E27FC236}">
                <a16:creationId xmlns:a16="http://schemas.microsoft.com/office/drawing/2014/main" id="{CD20DDC4-2585-468A-B34A-C73682983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38C1ED-0907-4B9B-BC24-2755D9AC4CB5}"/>
              </a:ext>
            </a:extLst>
          </p:cNvPr>
          <p:cNvSpPr>
            <a:spLocks noGrp="1"/>
          </p:cNvSpPr>
          <p:nvPr>
            <p:ph type="sldNum" sz="quarter" idx="12"/>
          </p:nvPr>
        </p:nvSpPr>
        <p:spPr/>
        <p:txBody>
          <a:bodyPr/>
          <a:lstStyle/>
          <a:p>
            <a:fld id="{A0678034-1553-42D3-8F41-00DF5023F3D5}" type="slidenum">
              <a:rPr lang="en-US" smtClean="0"/>
              <a:t>‹#›</a:t>
            </a:fld>
            <a:endParaRPr lang="en-US"/>
          </a:p>
        </p:txBody>
      </p:sp>
    </p:spTree>
    <p:extLst>
      <p:ext uri="{BB962C8B-B14F-4D97-AF65-F5344CB8AC3E}">
        <p14:creationId xmlns:p14="http://schemas.microsoft.com/office/powerpoint/2010/main" val="4243687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BCA4D-104A-40C5-B24F-C36AB82287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4CBE86-5A92-4C4C-A4F1-425E73A4F2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CC974-447F-4C6A-ADF2-DCE246102D7A}"/>
              </a:ext>
            </a:extLst>
          </p:cNvPr>
          <p:cNvSpPr>
            <a:spLocks noGrp="1"/>
          </p:cNvSpPr>
          <p:nvPr>
            <p:ph type="dt" sz="half" idx="10"/>
          </p:nvPr>
        </p:nvSpPr>
        <p:spPr/>
        <p:txBody>
          <a:bodyPr/>
          <a:lstStyle/>
          <a:p>
            <a:fld id="{FB878125-42FB-4836-BD5B-0A862DC2C078}" type="datetime1">
              <a:rPr lang="en-US" smtClean="0"/>
              <a:t>5/11/2023</a:t>
            </a:fld>
            <a:endParaRPr lang="en-US"/>
          </a:p>
        </p:txBody>
      </p:sp>
      <p:sp>
        <p:nvSpPr>
          <p:cNvPr id="5" name="Footer Placeholder 4">
            <a:extLst>
              <a:ext uri="{FF2B5EF4-FFF2-40B4-BE49-F238E27FC236}">
                <a16:creationId xmlns:a16="http://schemas.microsoft.com/office/drawing/2014/main" id="{6DDB383B-6443-48BA-88E0-61A5DDDD46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051287-A733-4409-8045-3D6BEA61C864}"/>
              </a:ext>
            </a:extLst>
          </p:cNvPr>
          <p:cNvSpPr>
            <a:spLocks noGrp="1"/>
          </p:cNvSpPr>
          <p:nvPr>
            <p:ph type="sldNum" sz="quarter" idx="12"/>
          </p:nvPr>
        </p:nvSpPr>
        <p:spPr/>
        <p:txBody>
          <a:bodyPr/>
          <a:lstStyle/>
          <a:p>
            <a:fld id="{A0678034-1553-42D3-8F41-00DF5023F3D5}" type="slidenum">
              <a:rPr lang="en-US" smtClean="0"/>
              <a:t>‹#›</a:t>
            </a:fld>
            <a:endParaRPr lang="en-US"/>
          </a:p>
        </p:txBody>
      </p:sp>
    </p:spTree>
    <p:extLst>
      <p:ext uri="{BB962C8B-B14F-4D97-AF65-F5344CB8AC3E}">
        <p14:creationId xmlns:p14="http://schemas.microsoft.com/office/powerpoint/2010/main" val="2954872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859C92-3B76-4254-8856-1735888EBC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25886C-A33A-4D53-A938-16E362A60A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0DEE5-5183-4CD9-952B-5FE5CEE93568}"/>
              </a:ext>
            </a:extLst>
          </p:cNvPr>
          <p:cNvSpPr>
            <a:spLocks noGrp="1"/>
          </p:cNvSpPr>
          <p:nvPr>
            <p:ph type="dt" sz="half" idx="10"/>
          </p:nvPr>
        </p:nvSpPr>
        <p:spPr/>
        <p:txBody>
          <a:bodyPr/>
          <a:lstStyle/>
          <a:p>
            <a:fld id="{9392C624-FFA8-42FD-878B-64E878E929B6}" type="datetime1">
              <a:rPr lang="en-US" smtClean="0"/>
              <a:t>5/11/2023</a:t>
            </a:fld>
            <a:endParaRPr lang="en-US"/>
          </a:p>
        </p:txBody>
      </p:sp>
      <p:sp>
        <p:nvSpPr>
          <p:cNvPr id="5" name="Footer Placeholder 4">
            <a:extLst>
              <a:ext uri="{FF2B5EF4-FFF2-40B4-BE49-F238E27FC236}">
                <a16:creationId xmlns:a16="http://schemas.microsoft.com/office/drawing/2014/main" id="{C9385725-2370-427C-A253-B5BA393CE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6325B-3E56-4223-9367-98D7E902FFDF}"/>
              </a:ext>
            </a:extLst>
          </p:cNvPr>
          <p:cNvSpPr>
            <a:spLocks noGrp="1"/>
          </p:cNvSpPr>
          <p:nvPr>
            <p:ph type="sldNum" sz="quarter" idx="12"/>
          </p:nvPr>
        </p:nvSpPr>
        <p:spPr/>
        <p:txBody>
          <a:bodyPr/>
          <a:lstStyle/>
          <a:p>
            <a:fld id="{A0678034-1553-42D3-8F41-00DF5023F3D5}" type="slidenum">
              <a:rPr lang="en-US" smtClean="0"/>
              <a:t>‹#›</a:t>
            </a:fld>
            <a:endParaRPr lang="en-US"/>
          </a:p>
        </p:txBody>
      </p:sp>
    </p:spTree>
    <p:extLst>
      <p:ext uri="{BB962C8B-B14F-4D97-AF65-F5344CB8AC3E}">
        <p14:creationId xmlns:p14="http://schemas.microsoft.com/office/powerpoint/2010/main" val="196601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CC07D-1C64-4F91-9682-25B265F21B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BE952-8537-4026-B097-165F42246F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FCAD0E-E35D-470A-B632-3064E00CF314}"/>
              </a:ext>
            </a:extLst>
          </p:cNvPr>
          <p:cNvSpPr>
            <a:spLocks noGrp="1"/>
          </p:cNvSpPr>
          <p:nvPr>
            <p:ph type="dt" sz="half" idx="10"/>
          </p:nvPr>
        </p:nvSpPr>
        <p:spPr/>
        <p:txBody>
          <a:bodyPr/>
          <a:lstStyle/>
          <a:p>
            <a:fld id="{21F634AA-849E-4C6D-BDC7-08A3FD6905E7}" type="datetime1">
              <a:rPr lang="en-US" smtClean="0"/>
              <a:t>5/11/2023</a:t>
            </a:fld>
            <a:endParaRPr lang="en-US"/>
          </a:p>
        </p:txBody>
      </p:sp>
      <p:sp>
        <p:nvSpPr>
          <p:cNvPr id="5" name="Footer Placeholder 4">
            <a:extLst>
              <a:ext uri="{FF2B5EF4-FFF2-40B4-BE49-F238E27FC236}">
                <a16:creationId xmlns:a16="http://schemas.microsoft.com/office/drawing/2014/main" id="{012FC02E-5C8D-465A-A9BA-FCDBCA0A4C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71029-9E4B-412B-AA51-EE108F7D7807}"/>
              </a:ext>
            </a:extLst>
          </p:cNvPr>
          <p:cNvSpPr>
            <a:spLocks noGrp="1"/>
          </p:cNvSpPr>
          <p:nvPr>
            <p:ph type="sldNum" sz="quarter" idx="12"/>
          </p:nvPr>
        </p:nvSpPr>
        <p:spPr/>
        <p:txBody>
          <a:bodyPr/>
          <a:lstStyle/>
          <a:p>
            <a:fld id="{A0678034-1553-42D3-8F41-00DF5023F3D5}" type="slidenum">
              <a:rPr lang="en-US" smtClean="0"/>
              <a:t>‹#›</a:t>
            </a:fld>
            <a:endParaRPr lang="en-US"/>
          </a:p>
        </p:txBody>
      </p:sp>
    </p:spTree>
    <p:extLst>
      <p:ext uri="{BB962C8B-B14F-4D97-AF65-F5344CB8AC3E}">
        <p14:creationId xmlns:p14="http://schemas.microsoft.com/office/powerpoint/2010/main" val="318373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D3900-7487-4908-9730-245F30AE1B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EB37CF-5F89-42EC-8F04-927111C55E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DA4ADA-B1EF-4641-A665-8898F090B417}"/>
              </a:ext>
            </a:extLst>
          </p:cNvPr>
          <p:cNvSpPr>
            <a:spLocks noGrp="1"/>
          </p:cNvSpPr>
          <p:nvPr>
            <p:ph type="dt" sz="half" idx="10"/>
          </p:nvPr>
        </p:nvSpPr>
        <p:spPr/>
        <p:txBody>
          <a:bodyPr/>
          <a:lstStyle/>
          <a:p>
            <a:fld id="{1A555774-42ED-4FAD-9C01-9B820063C381}" type="datetime1">
              <a:rPr lang="en-US" smtClean="0"/>
              <a:t>5/11/2023</a:t>
            </a:fld>
            <a:endParaRPr lang="en-US"/>
          </a:p>
        </p:txBody>
      </p:sp>
      <p:sp>
        <p:nvSpPr>
          <p:cNvPr id="5" name="Footer Placeholder 4">
            <a:extLst>
              <a:ext uri="{FF2B5EF4-FFF2-40B4-BE49-F238E27FC236}">
                <a16:creationId xmlns:a16="http://schemas.microsoft.com/office/drawing/2014/main" id="{29FF2DC3-36B0-4E4F-87C6-AFE89EC75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8E37A-48A9-4947-820F-ABD704F8E898}"/>
              </a:ext>
            </a:extLst>
          </p:cNvPr>
          <p:cNvSpPr>
            <a:spLocks noGrp="1"/>
          </p:cNvSpPr>
          <p:nvPr>
            <p:ph type="sldNum" sz="quarter" idx="12"/>
          </p:nvPr>
        </p:nvSpPr>
        <p:spPr/>
        <p:txBody>
          <a:bodyPr/>
          <a:lstStyle/>
          <a:p>
            <a:fld id="{A0678034-1553-42D3-8F41-00DF5023F3D5}" type="slidenum">
              <a:rPr lang="en-US" smtClean="0"/>
              <a:t>‹#›</a:t>
            </a:fld>
            <a:endParaRPr lang="en-US"/>
          </a:p>
        </p:txBody>
      </p:sp>
    </p:spTree>
    <p:extLst>
      <p:ext uri="{BB962C8B-B14F-4D97-AF65-F5344CB8AC3E}">
        <p14:creationId xmlns:p14="http://schemas.microsoft.com/office/powerpoint/2010/main" val="4155681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5EE29-331F-42E8-B037-033CF38C25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C0BD4D-2F6A-4A99-B6BC-2D09C81810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A92CF8-6CE0-4E60-B0DD-3B10F3A661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0D4C24-060A-4326-8B35-E7D4CAE36CBC}"/>
              </a:ext>
            </a:extLst>
          </p:cNvPr>
          <p:cNvSpPr>
            <a:spLocks noGrp="1"/>
          </p:cNvSpPr>
          <p:nvPr>
            <p:ph type="dt" sz="half" idx="10"/>
          </p:nvPr>
        </p:nvSpPr>
        <p:spPr/>
        <p:txBody>
          <a:bodyPr/>
          <a:lstStyle/>
          <a:p>
            <a:fld id="{A07C6CCF-6E18-4EBC-B2C8-833D2752C8D2}" type="datetime1">
              <a:rPr lang="en-US" smtClean="0"/>
              <a:t>5/11/2023</a:t>
            </a:fld>
            <a:endParaRPr lang="en-US"/>
          </a:p>
        </p:txBody>
      </p:sp>
      <p:sp>
        <p:nvSpPr>
          <p:cNvPr id="6" name="Footer Placeholder 5">
            <a:extLst>
              <a:ext uri="{FF2B5EF4-FFF2-40B4-BE49-F238E27FC236}">
                <a16:creationId xmlns:a16="http://schemas.microsoft.com/office/drawing/2014/main" id="{AC438685-EE80-474B-B891-B0CFD7BB9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2451F8-F8A2-4813-BD57-6B689F74431C}"/>
              </a:ext>
            </a:extLst>
          </p:cNvPr>
          <p:cNvSpPr>
            <a:spLocks noGrp="1"/>
          </p:cNvSpPr>
          <p:nvPr>
            <p:ph type="sldNum" sz="quarter" idx="12"/>
          </p:nvPr>
        </p:nvSpPr>
        <p:spPr/>
        <p:txBody>
          <a:bodyPr/>
          <a:lstStyle/>
          <a:p>
            <a:fld id="{A0678034-1553-42D3-8F41-00DF5023F3D5}" type="slidenum">
              <a:rPr lang="en-US" smtClean="0"/>
              <a:t>‹#›</a:t>
            </a:fld>
            <a:endParaRPr lang="en-US"/>
          </a:p>
        </p:txBody>
      </p:sp>
    </p:spTree>
    <p:extLst>
      <p:ext uri="{BB962C8B-B14F-4D97-AF65-F5344CB8AC3E}">
        <p14:creationId xmlns:p14="http://schemas.microsoft.com/office/powerpoint/2010/main" val="4190241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5C80-8DFB-4CB3-905D-94AC1B931C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902F2-2E97-41EE-8165-02A32BA1F9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5482E0-63EF-4557-8EC0-AD7D1CAA86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D04751-75B6-4E2B-A0E7-B1FD8EC45B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E9B863-773A-4D9E-937D-41853CBCE4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2D2503-066E-4D28-9A8A-BC6D12AA8A5D}"/>
              </a:ext>
            </a:extLst>
          </p:cNvPr>
          <p:cNvSpPr>
            <a:spLocks noGrp="1"/>
          </p:cNvSpPr>
          <p:nvPr>
            <p:ph type="dt" sz="half" idx="10"/>
          </p:nvPr>
        </p:nvSpPr>
        <p:spPr/>
        <p:txBody>
          <a:bodyPr/>
          <a:lstStyle/>
          <a:p>
            <a:fld id="{52732229-EAE9-4530-8D4B-5509FAF7A4BC}" type="datetime1">
              <a:rPr lang="en-US" smtClean="0"/>
              <a:t>5/11/2023</a:t>
            </a:fld>
            <a:endParaRPr lang="en-US"/>
          </a:p>
        </p:txBody>
      </p:sp>
      <p:sp>
        <p:nvSpPr>
          <p:cNvPr id="8" name="Footer Placeholder 7">
            <a:extLst>
              <a:ext uri="{FF2B5EF4-FFF2-40B4-BE49-F238E27FC236}">
                <a16:creationId xmlns:a16="http://schemas.microsoft.com/office/drawing/2014/main" id="{2D0CABAD-6905-47BE-80F7-BCF5AD6D5B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1FA256-C767-4661-9B8E-D805637FCC25}"/>
              </a:ext>
            </a:extLst>
          </p:cNvPr>
          <p:cNvSpPr>
            <a:spLocks noGrp="1"/>
          </p:cNvSpPr>
          <p:nvPr>
            <p:ph type="sldNum" sz="quarter" idx="12"/>
          </p:nvPr>
        </p:nvSpPr>
        <p:spPr/>
        <p:txBody>
          <a:bodyPr/>
          <a:lstStyle/>
          <a:p>
            <a:fld id="{A0678034-1553-42D3-8F41-00DF5023F3D5}" type="slidenum">
              <a:rPr lang="en-US" smtClean="0"/>
              <a:t>‹#›</a:t>
            </a:fld>
            <a:endParaRPr lang="en-US"/>
          </a:p>
        </p:txBody>
      </p:sp>
    </p:spTree>
    <p:extLst>
      <p:ext uri="{BB962C8B-B14F-4D97-AF65-F5344CB8AC3E}">
        <p14:creationId xmlns:p14="http://schemas.microsoft.com/office/powerpoint/2010/main" val="2720470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5EA7F-C6B1-4FB8-8733-75D38B7480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A0F77E-752C-4791-BE34-B6B594C03DF2}"/>
              </a:ext>
            </a:extLst>
          </p:cNvPr>
          <p:cNvSpPr>
            <a:spLocks noGrp="1"/>
          </p:cNvSpPr>
          <p:nvPr>
            <p:ph type="dt" sz="half" idx="10"/>
          </p:nvPr>
        </p:nvSpPr>
        <p:spPr/>
        <p:txBody>
          <a:bodyPr/>
          <a:lstStyle/>
          <a:p>
            <a:fld id="{A43805B5-90AC-424D-82CB-EAFC07602BE2}" type="datetime1">
              <a:rPr lang="en-US" smtClean="0"/>
              <a:t>5/11/2023</a:t>
            </a:fld>
            <a:endParaRPr lang="en-US"/>
          </a:p>
        </p:txBody>
      </p:sp>
      <p:sp>
        <p:nvSpPr>
          <p:cNvPr id="4" name="Footer Placeholder 3">
            <a:extLst>
              <a:ext uri="{FF2B5EF4-FFF2-40B4-BE49-F238E27FC236}">
                <a16:creationId xmlns:a16="http://schemas.microsoft.com/office/drawing/2014/main" id="{69471D02-4C8F-4421-8FFE-EB5725F162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11E09B-7980-4810-B874-F3BC158BCF5E}"/>
              </a:ext>
            </a:extLst>
          </p:cNvPr>
          <p:cNvSpPr>
            <a:spLocks noGrp="1"/>
          </p:cNvSpPr>
          <p:nvPr>
            <p:ph type="sldNum" sz="quarter" idx="12"/>
          </p:nvPr>
        </p:nvSpPr>
        <p:spPr/>
        <p:txBody>
          <a:bodyPr/>
          <a:lstStyle/>
          <a:p>
            <a:fld id="{A0678034-1553-42D3-8F41-00DF5023F3D5}" type="slidenum">
              <a:rPr lang="en-US" smtClean="0"/>
              <a:t>‹#›</a:t>
            </a:fld>
            <a:endParaRPr lang="en-US"/>
          </a:p>
        </p:txBody>
      </p:sp>
    </p:spTree>
    <p:extLst>
      <p:ext uri="{BB962C8B-B14F-4D97-AF65-F5344CB8AC3E}">
        <p14:creationId xmlns:p14="http://schemas.microsoft.com/office/powerpoint/2010/main" val="27644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0136A9-5081-4575-9010-BFB417637CE7}"/>
              </a:ext>
            </a:extLst>
          </p:cNvPr>
          <p:cNvSpPr>
            <a:spLocks noGrp="1"/>
          </p:cNvSpPr>
          <p:nvPr>
            <p:ph type="dt" sz="half" idx="10"/>
          </p:nvPr>
        </p:nvSpPr>
        <p:spPr/>
        <p:txBody>
          <a:bodyPr/>
          <a:lstStyle/>
          <a:p>
            <a:fld id="{D3FCA847-9D3C-4744-8E78-0F3AC1BBB4A6}" type="datetime1">
              <a:rPr lang="en-US" smtClean="0"/>
              <a:t>5/11/2023</a:t>
            </a:fld>
            <a:endParaRPr lang="en-US"/>
          </a:p>
        </p:txBody>
      </p:sp>
      <p:sp>
        <p:nvSpPr>
          <p:cNvPr id="3" name="Footer Placeholder 2">
            <a:extLst>
              <a:ext uri="{FF2B5EF4-FFF2-40B4-BE49-F238E27FC236}">
                <a16:creationId xmlns:a16="http://schemas.microsoft.com/office/drawing/2014/main" id="{D1CA7D92-F2CD-4BCC-9CD9-68E45E6D79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95307F-8C29-4BDA-8118-C01DC914E280}"/>
              </a:ext>
            </a:extLst>
          </p:cNvPr>
          <p:cNvSpPr>
            <a:spLocks noGrp="1"/>
          </p:cNvSpPr>
          <p:nvPr>
            <p:ph type="sldNum" sz="quarter" idx="12"/>
          </p:nvPr>
        </p:nvSpPr>
        <p:spPr/>
        <p:txBody>
          <a:bodyPr/>
          <a:lstStyle/>
          <a:p>
            <a:fld id="{A0678034-1553-42D3-8F41-00DF5023F3D5}" type="slidenum">
              <a:rPr lang="en-US" smtClean="0"/>
              <a:t>‹#›</a:t>
            </a:fld>
            <a:endParaRPr lang="en-US"/>
          </a:p>
        </p:txBody>
      </p:sp>
    </p:spTree>
    <p:extLst>
      <p:ext uri="{BB962C8B-B14F-4D97-AF65-F5344CB8AC3E}">
        <p14:creationId xmlns:p14="http://schemas.microsoft.com/office/powerpoint/2010/main" val="987946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304FC-81FB-439A-BD07-3D883311D0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F683ED-9B53-4CD2-B8DC-F4671E2F7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FEEFFC-7F4F-41F4-898D-D72F2C68CC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78423C-DADF-4700-A8FE-0A3C00FED147}"/>
              </a:ext>
            </a:extLst>
          </p:cNvPr>
          <p:cNvSpPr>
            <a:spLocks noGrp="1"/>
          </p:cNvSpPr>
          <p:nvPr>
            <p:ph type="dt" sz="half" idx="10"/>
          </p:nvPr>
        </p:nvSpPr>
        <p:spPr/>
        <p:txBody>
          <a:bodyPr/>
          <a:lstStyle/>
          <a:p>
            <a:fld id="{8E8FEB90-F618-4A69-8D4A-93BEE66CB0A7}" type="datetime1">
              <a:rPr lang="en-US" smtClean="0"/>
              <a:t>5/11/2023</a:t>
            </a:fld>
            <a:endParaRPr lang="en-US"/>
          </a:p>
        </p:txBody>
      </p:sp>
      <p:sp>
        <p:nvSpPr>
          <p:cNvPr id="6" name="Footer Placeholder 5">
            <a:extLst>
              <a:ext uri="{FF2B5EF4-FFF2-40B4-BE49-F238E27FC236}">
                <a16:creationId xmlns:a16="http://schemas.microsoft.com/office/drawing/2014/main" id="{48FC783D-7813-45DA-AE88-B77263266D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75BC67-AA37-4916-9AE3-B03CED17241F}"/>
              </a:ext>
            </a:extLst>
          </p:cNvPr>
          <p:cNvSpPr>
            <a:spLocks noGrp="1"/>
          </p:cNvSpPr>
          <p:nvPr>
            <p:ph type="sldNum" sz="quarter" idx="12"/>
          </p:nvPr>
        </p:nvSpPr>
        <p:spPr/>
        <p:txBody>
          <a:bodyPr/>
          <a:lstStyle/>
          <a:p>
            <a:fld id="{A0678034-1553-42D3-8F41-00DF5023F3D5}" type="slidenum">
              <a:rPr lang="en-US" smtClean="0"/>
              <a:t>‹#›</a:t>
            </a:fld>
            <a:endParaRPr lang="en-US"/>
          </a:p>
        </p:txBody>
      </p:sp>
    </p:spTree>
    <p:extLst>
      <p:ext uri="{BB962C8B-B14F-4D97-AF65-F5344CB8AC3E}">
        <p14:creationId xmlns:p14="http://schemas.microsoft.com/office/powerpoint/2010/main" val="1958257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B78B8-108D-48E9-B4FB-C140E3CEB5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D9E7AA-16DA-4C26-8ABD-01023CCA1A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F22FBC-7823-40C6-A2B1-D7D123CD5E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1E7CC-9CD5-4B33-A9E1-CB93D2E2E2BF}"/>
              </a:ext>
            </a:extLst>
          </p:cNvPr>
          <p:cNvSpPr>
            <a:spLocks noGrp="1"/>
          </p:cNvSpPr>
          <p:nvPr>
            <p:ph type="dt" sz="half" idx="10"/>
          </p:nvPr>
        </p:nvSpPr>
        <p:spPr/>
        <p:txBody>
          <a:bodyPr/>
          <a:lstStyle/>
          <a:p>
            <a:fld id="{84106900-F83C-4502-A3D4-28D45168EA80}" type="datetime1">
              <a:rPr lang="en-US" smtClean="0"/>
              <a:t>5/11/2023</a:t>
            </a:fld>
            <a:endParaRPr lang="en-US"/>
          </a:p>
        </p:txBody>
      </p:sp>
      <p:sp>
        <p:nvSpPr>
          <p:cNvPr id="6" name="Footer Placeholder 5">
            <a:extLst>
              <a:ext uri="{FF2B5EF4-FFF2-40B4-BE49-F238E27FC236}">
                <a16:creationId xmlns:a16="http://schemas.microsoft.com/office/drawing/2014/main" id="{AE9BA0B4-476C-40C5-BE4F-4E262115A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186E1-5F7E-4267-89BF-951793D2DCCA}"/>
              </a:ext>
            </a:extLst>
          </p:cNvPr>
          <p:cNvSpPr>
            <a:spLocks noGrp="1"/>
          </p:cNvSpPr>
          <p:nvPr>
            <p:ph type="sldNum" sz="quarter" idx="12"/>
          </p:nvPr>
        </p:nvSpPr>
        <p:spPr/>
        <p:txBody>
          <a:bodyPr/>
          <a:lstStyle/>
          <a:p>
            <a:fld id="{A0678034-1553-42D3-8F41-00DF5023F3D5}" type="slidenum">
              <a:rPr lang="en-US" smtClean="0"/>
              <a:t>‹#›</a:t>
            </a:fld>
            <a:endParaRPr lang="en-US"/>
          </a:p>
        </p:txBody>
      </p:sp>
    </p:spTree>
    <p:extLst>
      <p:ext uri="{BB962C8B-B14F-4D97-AF65-F5344CB8AC3E}">
        <p14:creationId xmlns:p14="http://schemas.microsoft.com/office/powerpoint/2010/main" val="3573124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5632D4-7C1F-4AE8-BB12-872504DD25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DE6656-671E-43DF-AF35-C0DA57EF36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98C4A7-6657-432A-AB23-2393EA1863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4E6D9A-2A11-410D-B660-5542F154CEC6}" type="datetime1">
              <a:rPr lang="en-US" smtClean="0"/>
              <a:t>5/11/2023</a:t>
            </a:fld>
            <a:endParaRPr lang="en-US"/>
          </a:p>
        </p:txBody>
      </p:sp>
      <p:sp>
        <p:nvSpPr>
          <p:cNvPr id="5" name="Footer Placeholder 4">
            <a:extLst>
              <a:ext uri="{FF2B5EF4-FFF2-40B4-BE49-F238E27FC236}">
                <a16:creationId xmlns:a16="http://schemas.microsoft.com/office/drawing/2014/main" id="{47BA0CEB-1352-40CF-8F90-6CD08BCB10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EB00CD-0958-4939-92EB-E0C3DBB83C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78034-1553-42D3-8F41-00DF5023F3D5}" type="slidenum">
              <a:rPr lang="en-US" smtClean="0"/>
              <a:t>‹#›</a:t>
            </a:fld>
            <a:endParaRPr lang="en-US"/>
          </a:p>
        </p:txBody>
      </p:sp>
    </p:spTree>
    <p:extLst>
      <p:ext uri="{BB962C8B-B14F-4D97-AF65-F5344CB8AC3E}">
        <p14:creationId xmlns:p14="http://schemas.microsoft.com/office/powerpoint/2010/main" val="935609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mailto:Waters.tom@epa.gov"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epa.gov/ground-water-and-drinking-water/comprehensive-performance-evaluation-protocol-address-harmful-algal"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www.epa.gov/ground-water-and-drinking-water/water-treatment-optimization-cyanotoxins-document"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tree, outdoor, field&#10;&#10;Description automatically generated">
            <a:extLst>
              <a:ext uri="{FF2B5EF4-FFF2-40B4-BE49-F238E27FC236}">
                <a16:creationId xmlns:a16="http://schemas.microsoft.com/office/drawing/2014/main" id="{882AB144-F7F8-DB4D-D56D-7311491D90C4}"/>
              </a:ext>
            </a:extLst>
          </p:cNvPr>
          <p:cNvPicPr>
            <a:picLocks noChangeAspect="1"/>
          </p:cNvPicPr>
          <p:nvPr/>
        </p:nvPicPr>
        <p:blipFill rotWithShape="1">
          <a:blip r:embed="rId3">
            <a:extLst>
              <a:ext uri="{28A0092B-C50C-407E-A947-70E740481C1C}">
                <a14:useLocalDpi xmlns:a14="http://schemas.microsoft.com/office/drawing/2010/main" val="0"/>
              </a:ext>
            </a:extLst>
          </a:blip>
          <a:srcRect l="8198" b="27928"/>
          <a:stretch/>
        </p:blipFill>
        <p:spPr>
          <a:xfrm>
            <a:off x="0" y="0"/>
            <a:ext cx="12307330" cy="5910523"/>
          </a:xfrm>
          <a:prstGeom prst="rect">
            <a:avLst/>
          </a:prstGeom>
        </p:spPr>
      </p:pic>
      <p:sp>
        <p:nvSpPr>
          <p:cNvPr id="14" name="TextBox 13">
            <a:extLst>
              <a:ext uri="{FF2B5EF4-FFF2-40B4-BE49-F238E27FC236}">
                <a16:creationId xmlns:a16="http://schemas.microsoft.com/office/drawing/2014/main" id="{A9977984-5579-4070-B2D8-76CF996F0B4F}"/>
              </a:ext>
            </a:extLst>
          </p:cNvPr>
          <p:cNvSpPr txBox="1"/>
          <p:nvPr/>
        </p:nvSpPr>
        <p:spPr>
          <a:xfrm>
            <a:off x="8496301" y="6365304"/>
            <a:ext cx="1843719" cy="276999"/>
          </a:xfrm>
          <a:prstGeom prst="rect">
            <a:avLst/>
          </a:prstGeom>
          <a:noFill/>
        </p:spPr>
        <p:txBody>
          <a:bodyPr wrap="square" rtlCol="0">
            <a:spAutoFit/>
          </a:bodyPr>
          <a:lstStyle/>
          <a:p>
            <a:pPr algn="r">
              <a:defRPr/>
            </a:pPr>
            <a:r>
              <a:rPr lang="en-US" sz="1200" dirty="0">
                <a:solidFill>
                  <a:prstClr val="white"/>
                </a:solidFill>
                <a:latin typeface="DIN Pro"/>
                <a:cs typeface="DIN Pro"/>
              </a:rPr>
              <a:t>www.uswateralliance.org</a:t>
            </a:r>
          </a:p>
        </p:txBody>
      </p:sp>
      <p:sp>
        <p:nvSpPr>
          <p:cNvPr id="9" name="Rectangle 8">
            <a:extLst>
              <a:ext uri="{FF2B5EF4-FFF2-40B4-BE49-F238E27FC236}">
                <a16:creationId xmlns:a16="http://schemas.microsoft.com/office/drawing/2014/main" id="{D0614367-48A0-4951-8058-46657C159E02}"/>
              </a:ext>
            </a:extLst>
          </p:cNvPr>
          <p:cNvSpPr/>
          <p:nvPr/>
        </p:nvSpPr>
        <p:spPr>
          <a:xfrm>
            <a:off x="0" y="5915229"/>
            <a:ext cx="12192000" cy="97746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AD750AA-A232-42A1-A91B-B4BC0B3BC83E}"/>
              </a:ext>
            </a:extLst>
          </p:cNvPr>
          <p:cNvSpPr txBox="1"/>
          <p:nvPr/>
        </p:nvSpPr>
        <p:spPr>
          <a:xfrm>
            <a:off x="9039827" y="6123789"/>
            <a:ext cx="3042666"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Office of Water</a:t>
            </a:r>
          </a:p>
        </p:txBody>
      </p:sp>
      <p:pic>
        <p:nvPicPr>
          <p:cNvPr id="12" name="Picture 11">
            <a:extLst>
              <a:ext uri="{FF2B5EF4-FFF2-40B4-BE49-F238E27FC236}">
                <a16:creationId xmlns:a16="http://schemas.microsoft.com/office/drawing/2014/main" id="{EA39AFF4-B9FD-460C-9763-850EF9058DC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5" name="Rectangle 4">
            <a:extLst>
              <a:ext uri="{FF2B5EF4-FFF2-40B4-BE49-F238E27FC236}">
                <a16:creationId xmlns:a16="http://schemas.microsoft.com/office/drawing/2014/main" id="{AE1DBDF0-CFFD-463E-A973-F4BB575E7BF8}"/>
              </a:ext>
            </a:extLst>
          </p:cNvPr>
          <p:cNvSpPr/>
          <p:nvPr/>
        </p:nvSpPr>
        <p:spPr>
          <a:xfrm>
            <a:off x="2866769" y="198913"/>
            <a:ext cx="6919782" cy="2688144"/>
          </a:xfrm>
          <a:prstGeom prst="rect">
            <a:avLst/>
          </a:prstGeom>
          <a:solidFill>
            <a:schemeClr val="bg1">
              <a:lumMod val="50000"/>
              <a:alpha val="50000"/>
            </a:schemeClr>
          </a:solidFill>
          <a:ln>
            <a:noFill/>
          </a:ln>
          <a:effectLst>
            <a:softEdge rad="317500"/>
          </a:effectLst>
        </p:spPr>
        <p:style>
          <a:lnRef idx="0">
            <a:scrgbClr r="0" g="0" b="0"/>
          </a:lnRef>
          <a:fillRef idx="0">
            <a:scrgbClr r="0" g="0" b="0"/>
          </a:fillRef>
          <a:effectRef idx="0">
            <a:scrgbClr r="0" g="0" b="0"/>
          </a:effectRef>
          <a:fontRef idx="minor">
            <a:schemeClr val="lt1"/>
          </a:fontRef>
        </p:style>
        <p:txBody>
          <a:bodyPr rtlCol="0" anchor="ctr"/>
          <a:lstStyle/>
          <a:p>
            <a:pPr algn="ctr"/>
            <a:r>
              <a:rPr kumimoji="0" lang="en-US" sz="4000" b="0" i="0" u="none" strike="noStrike" kern="1200" cap="none" spc="-100" normalizeH="0" baseline="0" noProof="0" dirty="0">
                <a:ln w="15875">
                  <a:solidFill>
                    <a:srgbClr val="FFFFFF"/>
                  </a:solidFill>
                </a:ln>
                <a:solidFill>
                  <a:prstClr val="white"/>
                </a:solidFill>
                <a:effectLst>
                  <a:outerShdw blurRad="38100" dist="38100" dir="2700000" algn="tl">
                    <a:srgbClr val="000000">
                      <a:alpha val="43137"/>
                    </a:srgbClr>
                  </a:outerShdw>
                </a:effectLst>
                <a:uLnTx/>
                <a:uFillTx/>
                <a:ea typeface="+mj-ea"/>
                <a:cs typeface="+mj-cs"/>
              </a:rPr>
              <a:t>ASDWA HAB Webinar Series</a:t>
            </a:r>
            <a:endParaRPr lang="en-US" sz="4000" spc="-100" dirty="0">
              <a:ln w="15875">
                <a:solidFill>
                  <a:srgbClr val="FFFFFF"/>
                </a:solidFill>
              </a:ln>
              <a:solidFill>
                <a:prstClr val="white"/>
              </a:solidFill>
              <a:effectLst>
                <a:outerShdw blurRad="38100" dist="38100" dir="2700000" algn="tl">
                  <a:srgbClr val="000000">
                    <a:alpha val="43137"/>
                  </a:srgbClr>
                </a:outerShdw>
              </a:effectLst>
              <a:ea typeface="+mj-ea"/>
              <a:cs typeface="+mj-cs"/>
            </a:endParaRPr>
          </a:p>
          <a:p>
            <a:pPr algn="ctr"/>
            <a:r>
              <a:rPr lang="en-US" sz="4000" spc="-100" dirty="0">
                <a:ln w="15875">
                  <a:solidFill>
                    <a:srgbClr val="FFFFFF"/>
                  </a:solidFill>
                </a:ln>
                <a:solidFill>
                  <a:prstClr val="white"/>
                </a:solidFill>
                <a:effectLst>
                  <a:outerShdw blurRad="38100" dist="38100" dir="2700000" algn="tl">
                    <a:srgbClr val="000000">
                      <a:alpha val="43137"/>
                    </a:srgbClr>
                  </a:outerShdw>
                </a:effectLst>
                <a:ea typeface="+mj-ea"/>
                <a:cs typeface="+mj-cs"/>
              </a:rPr>
              <a:t>May 2023</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7714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614367-48A0-4951-8058-46657C159E02}"/>
              </a:ext>
            </a:extLst>
          </p:cNvPr>
          <p:cNvSpPr/>
          <p:nvPr/>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A39AFF4-B9FD-460C-9763-850EF9058D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16" name="Content Placeholder 2">
            <a:extLst>
              <a:ext uri="{FF2B5EF4-FFF2-40B4-BE49-F238E27FC236}">
                <a16:creationId xmlns:a16="http://schemas.microsoft.com/office/drawing/2014/main" id="{6B2B5C23-7107-461A-9CB3-90A6EFCFDBC5}"/>
              </a:ext>
            </a:extLst>
          </p:cNvPr>
          <p:cNvSpPr txBox="1">
            <a:spLocks/>
          </p:cNvSpPr>
          <p:nvPr/>
        </p:nvSpPr>
        <p:spPr>
          <a:xfrm>
            <a:off x="406619" y="1291099"/>
            <a:ext cx="10936223" cy="4370833"/>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182880" marR="0" lvl="0" indent="-182880" algn="l" defTabSz="914400" rtl="0" eaLnBrk="1" fontAlgn="auto" latinLnBrk="0" hangingPunct="1">
              <a:lnSpc>
                <a:spcPct val="110000"/>
              </a:lnSpc>
              <a:spcBef>
                <a:spcPts val="0"/>
              </a:spcBef>
              <a:spcAft>
                <a:spcPts val="600"/>
              </a:spcAft>
              <a:buClr>
                <a:srgbClr val="0F6FC6"/>
              </a:buClr>
              <a:buSzTx/>
              <a:buFont typeface="Wingdings 2" pitchFamily="18" charset="2"/>
              <a:buChar char=""/>
              <a:tabLst/>
              <a:defRPr/>
            </a:pPr>
            <a:endParaRPr kumimoji="0" lang="en-US" sz="3000" i="0" u="none" strike="noStrike" kern="1200" cap="none" spc="0" normalizeH="0" baseline="0" noProof="0" dirty="0">
              <a:ln>
                <a:noFill/>
              </a:ln>
              <a:solidFill>
                <a:schemeClr val="tx1"/>
              </a:solidFill>
              <a:effectLst/>
              <a:uLnTx/>
              <a:uFillTx/>
              <a:ea typeface="+mn-ea"/>
              <a:cs typeface="+mn-cs"/>
            </a:endParaRPr>
          </a:p>
        </p:txBody>
      </p:sp>
      <p:sp>
        <p:nvSpPr>
          <p:cNvPr id="17" name="TextBox 16">
            <a:extLst>
              <a:ext uri="{FF2B5EF4-FFF2-40B4-BE49-F238E27FC236}">
                <a16:creationId xmlns:a16="http://schemas.microsoft.com/office/drawing/2014/main" id="{35BFE054-94D2-4B7B-9AAA-4347F088A287}"/>
              </a:ext>
            </a:extLst>
          </p:cNvPr>
          <p:cNvSpPr txBox="1"/>
          <p:nvPr/>
        </p:nvSpPr>
        <p:spPr>
          <a:xfrm>
            <a:off x="503433" y="329623"/>
            <a:ext cx="9692581" cy="646331"/>
          </a:xfrm>
          <a:prstGeom prst="rect">
            <a:avLst/>
          </a:prstGeom>
          <a:noFill/>
        </p:spPr>
        <p:txBody>
          <a:bodyPr wrap="square" rtlCol="0">
            <a:spAutoFit/>
          </a:bodyPr>
          <a:lstStyle/>
          <a:p>
            <a:r>
              <a:rPr lang="en-US" sz="3600" b="1" dirty="0">
                <a:solidFill>
                  <a:schemeClr val="accent1">
                    <a:lumMod val="75000"/>
                  </a:schemeClr>
                </a:solidFill>
              </a:rPr>
              <a:t>Future HAB-related work: EPA HAB Strategic Plan</a:t>
            </a:r>
          </a:p>
        </p:txBody>
      </p:sp>
      <p:sp>
        <p:nvSpPr>
          <p:cNvPr id="11" name="TextBox 10">
            <a:extLst>
              <a:ext uri="{FF2B5EF4-FFF2-40B4-BE49-F238E27FC236}">
                <a16:creationId xmlns:a16="http://schemas.microsoft.com/office/drawing/2014/main" id="{12719B65-6BD8-40D1-9225-5ED565C1CAFF}"/>
              </a:ext>
            </a:extLst>
          </p:cNvPr>
          <p:cNvSpPr txBox="1"/>
          <p:nvPr/>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Office of Water</a:t>
            </a:r>
          </a:p>
        </p:txBody>
      </p:sp>
      <p:sp>
        <p:nvSpPr>
          <p:cNvPr id="13" name="Slide Number Placeholder 5">
            <a:extLst>
              <a:ext uri="{FF2B5EF4-FFF2-40B4-BE49-F238E27FC236}">
                <a16:creationId xmlns:a16="http://schemas.microsoft.com/office/drawing/2014/main" id="{899BD64A-80A3-45B7-A573-BE1577D23DE3}"/>
              </a:ext>
            </a:extLst>
          </p:cNvPr>
          <p:cNvSpPr>
            <a:spLocks noGrp="1"/>
          </p:cNvSpPr>
          <p:nvPr>
            <p:ph type="sldNum" sz="quarter" idx="12"/>
          </p:nvPr>
        </p:nvSpPr>
        <p:spPr>
          <a:xfrm>
            <a:off x="9286133" y="6380693"/>
            <a:ext cx="2743200" cy="365125"/>
          </a:xfrm>
        </p:spPr>
        <p:txBody>
          <a:bodyPr/>
          <a:lstStyle/>
          <a:p>
            <a:fld id="{A0678034-1553-42D3-8F41-00DF5023F3D5}" type="slidenum">
              <a:rPr lang="en-US" sz="1400" b="1" smtClean="0">
                <a:solidFill>
                  <a:schemeClr val="bg1"/>
                </a:solidFill>
              </a:rPr>
              <a:pPr/>
              <a:t>10</a:t>
            </a:fld>
            <a:endParaRPr lang="en-US" b="1" dirty="0">
              <a:solidFill>
                <a:schemeClr val="bg1"/>
              </a:solidFill>
            </a:endParaRPr>
          </a:p>
        </p:txBody>
      </p:sp>
      <p:sp>
        <p:nvSpPr>
          <p:cNvPr id="3" name="TextBox 2">
            <a:extLst>
              <a:ext uri="{FF2B5EF4-FFF2-40B4-BE49-F238E27FC236}">
                <a16:creationId xmlns:a16="http://schemas.microsoft.com/office/drawing/2014/main" id="{E7592056-51BF-8CBF-867F-EA1E8964E7AD}"/>
              </a:ext>
            </a:extLst>
          </p:cNvPr>
          <p:cNvSpPr txBox="1"/>
          <p:nvPr/>
        </p:nvSpPr>
        <p:spPr>
          <a:xfrm>
            <a:off x="670538" y="1088136"/>
            <a:ext cx="10850923" cy="4016484"/>
          </a:xfrm>
          <a:prstGeom prst="rect">
            <a:avLst/>
          </a:prstGeom>
          <a:noFill/>
        </p:spPr>
        <p:txBody>
          <a:bodyPr wrap="square">
            <a:spAutoFit/>
          </a:bodyPr>
          <a:lstStyle/>
          <a:p>
            <a:pPr marL="457189" indent="-457189">
              <a:spcBef>
                <a:spcPts val="0"/>
              </a:spcBef>
              <a:spcAft>
                <a:spcPts val="600"/>
              </a:spcAft>
              <a:buFont typeface="Symbol" panose="05050102010706020507" pitchFamily="18" charset="2"/>
              <a:buChar char=""/>
            </a:pPr>
            <a:r>
              <a:rPr lang="en-US" sz="2400" dirty="0"/>
              <a:t>Continue holding webinars and workshops with states, tribal and local entities to strengthen the understanding on preventing, monitoring, and managing HABs</a:t>
            </a:r>
          </a:p>
          <a:p>
            <a:pPr marL="457189" indent="-457189">
              <a:spcBef>
                <a:spcPts val="0"/>
              </a:spcBef>
              <a:spcAft>
                <a:spcPts val="600"/>
              </a:spcAft>
              <a:buFont typeface="Symbol" panose="05050102010706020507" pitchFamily="18" charset="2"/>
              <a:buChar char=""/>
            </a:pPr>
            <a:r>
              <a:rPr lang="en-US" sz="2400" dirty="0"/>
              <a:t>Continue to support utilities during cyanotoxin drinking water emergencies </a:t>
            </a:r>
          </a:p>
          <a:p>
            <a:pPr marL="457189" indent="-457189" fontAlgn="base">
              <a:spcBef>
                <a:spcPts val="0"/>
              </a:spcBef>
              <a:spcAft>
                <a:spcPts val="600"/>
              </a:spcAft>
              <a:buFont typeface="Symbol" panose="05050102010706020507" pitchFamily="18" charset="2"/>
              <a:buChar char=""/>
            </a:pPr>
            <a:r>
              <a:rPr lang="en-US" sz="2400" dirty="0"/>
              <a:t>OW and ORD partnering to better understand adsorption of cyanotoxins to powdered activated carbon in surface water in the presence of competitive adsorbates such as natural organic matter and treatment chemicals. </a:t>
            </a:r>
          </a:p>
          <a:p>
            <a:pPr marL="457189" indent="-457189" fontAlgn="base">
              <a:spcBef>
                <a:spcPts val="0"/>
              </a:spcBef>
              <a:spcAft>
                <a:spcPts val="600"/>
              </a:spcAft>
              <a:buFont typeface="Symbol" panose="05050102010706020507" pitchFamily="18" charset="2"/>
              <a:buChar char=""/>
            </a:pPr>
            <a:r>
              <a:rPr lang="en-US" sz="2400" dirty="0"/>
              <a:t>Develop drinking water system prioritization tools (e.g., spreadsheet templates) to help primacy agencies prioritize vulnerable source waters and public water supplies to better direct technical assistance to systems that need it for optimizing treatment to prevent and/or manage cyanotoxins in the treatment plant.</a:t>
            </a:r>
          </a:p>
        </p:txBody>
      </p:sp>
    </p:spTree>
    <p:extLst>
      <p:ext uri="{BB962C8B-B14F-4D97-AF65-F5344CB8AC3E}">
        <p14:creationId xmlns:p14="http://schemas.microsoft.com/office/powerpoint/2010/main" val="2800582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80C71B-3087-1E80-D145-88B00CAE9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A9977984-5579-4070-B2D8-76CF996F0B4F}"/>
              </a:ext>
            </a:extLst>
          </p:cNvPr>
          <p:cNvSpPr txBox="1"/>
          <p:nvPr/>
        </p:nvSpPr>
        <p:spPr>
          <a:xfrm>
            <a:off x="8496301" y="6365304"/>
            <a:ext cx="1843719" cy="276999"/>
          </a:xfrm>
          <a:prstGeom prst="rect">
            <a:avLst/>
          </a:prstGeom>
          <a:noFill/>
        </p:spPr>
        <p:txBody>
          <a:bodyPr wrap="square" rtlCol="0">
            <a:spAutoFit/>
          </a:bodyPr>
          <a:lstStyle/>
          <a:p>
            <a:pPr algn="r">
              <a:defRPr/>
            </a:pPr>
            <a:r>
              <a:rPr lang="en-US" sz="1200" dirty="0">
                <a:solidFill>
                  <a:prstClr val="white"/>
                </a:solidFill>
                <a:latin typeface="DIN Pro"/>
                <a:cs typeface="DIN Pro"/>
              </a:rPr>
              <a:t>www.uswateralliance.org</a:t>
            </a:r>
          </a:p>
        </p:txBody>
      </p:sp>
      <p:sp>
        <p:nvSpPr>
          <p:cNvPr id="9" name="Rectangle 8">
            <a:extLst>
              <a:ext uri="{FF2B5EF4-FFF2-40B4-BE49-F238E27FC236}">
                <a16:creationId xmlns:a16="http://schemas.microsoft.com/office/drawing/2014/main" id="{D0614367-48A0-4951-8058-46657C159E02}"/>
              </a:ext>
            </a:extLst>
          </p:cNvPr>
          <p:cNvSpPr/>
          <p:nvPr/>
        </p:nvSpPr>
        <p:spPr>
          <a:xfrm>
            <a:off x="0" y="5915229"/>
            <a:ext cx="12192000" cy="97746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AD750AA-A232-42A1-A91B-B4BC0B3BC83E}"/>
              </a:ext>
            </a:extLst>
          </p:cNvPr>
          <p:cNvSpPr txBox="1"/>
          <p:nvPr/>
        </p:nvSpPr>
        <p:spPr>
          <a:xfrm>
            <a:off x="9039827" y="6123789"/>
            <a:ext cx="3042666"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Office of Water</a:t>
            </a:r>
          </a:p>
        </p:txBody>
      </p:sp>
      <p:pic>
        <p:nvPicPr>
          <p:cNvPr id="12" name="Picture 11">
            <a:extLst>
              <a:ext uri="{FF2B5EF4-FFF2-40B4-BE49-F238E27FC236}">
                <a16:creationId xmlns:a16="http://schemas.microsoft.com/office/drawing/2014/main" id="{EA39AFF4-B9FD-460C-9763-850EF9058DC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5" name="Rectangle 4">
            <a:extLst>
              <a:ext uri="{FF2B5EF4-FFF2-40B4-BE49-F238E27FC236}">
                <a16:creationId xmlns:a16="http://schemas.microsoft.com/office/drawing/2014/main" id="{AE1DBDF0-CFFD-463E-A973-F4BB575E7BF8}"/>
              </a:ext>
            </a:extLst>
          </p:cNvPr>
          <p:cNvSpPr/>
          <p:nvPr/>
        </p:nvSpPr>
        <p:spPr>
          <a:xfrm>
            <a:off x="6895070" y="0"/>
            <a:ext cx="5296930" cy="2688144"/>
          </a:xfrm>
          <a:prstGeom prst="rect">
            <a:avLst/>
          </a:prstGeom>
          <a:solidFill>
            <a:schemeClr val="bg1">
              <a:lumMod val="65000"/>
              <a:alpha val="50000"/>
            </a:schemeClr>
          </a:solidFill>
          <a:ln>
            <a:noFill/>
          </a:ln>
          <a:effectLst>
            <a:softEdge rad="127000"/>
          </a:effectLst>
        </p:spPr>
        <p:style>
          <a:lnRef idx="0">
            <a:scrgbClr r="0" g="0" b="0"/>
          </a:lnRef>
          <a:fillRef idx="0">
            <a:scrgbClr r="0" g="0" b="0"/>
          </a:fillRef>
          <a:effectRef idx="0">
            <a:scrgbClr r="0" g="0" b="0"/>
          </a:effectRef>
          <a:fontRef idx="minor">
            <a:schemeClr val="lt1"/>
          </a:fontRef>
        </p:style>
        <p:txBody>
          <a:bodyPr rtlCol="0" anchor="ctr"/>
          <a:lstStyle/>
          <a:p>
            <a:pPr algn="ctr"/>
            <a:br>
              <a:rPr kumimoji="0" lang="en-US" sz="3600" b="0" i="0" u="none" strike="noStrike" kern="1200" cap="none" spc="-100" normalizeH="0" baseline="0" noProof="0" dirty="0">
                <a:ln w="15875">
                  <a:solidFill>
                    <a:srgbClr val="FFFFFF"/>
                  </a:solidFill>
                </a:ln>
                <a:solidFill>
                  <a:prstClr val="white"/>
                </a:solidFill>
                <a:effectLst/>
                <a:uLnTx/>
                <a:uFillTx/>
                <a:ea typeface="+mj-ea"/>
                <a:cs typeface="+mj-cs"/>
              </a:rPr>
            </a:br>
            <a:r>
              <a:rPr lang="en-US" sz="4000" spc="-100" dirty="0">
                <a:ln w="15875">
                  <a:solidFill>
                    <a:srgbClr val="FFFFFF"/>
                  </a:solidFill>
                </a:ln>
                <a:solidFill>
                  <a:prstClr val="white"/>
                </a:solidFill>
                <a:effectLst>
                  <a:outerShdw blurRad="38100" dist="38100" dir="2700000" algn="tl">
                    <a:srgbClr val="000000">
                      <a:alpha val="43137"/>
                    </a:srgbClr>
                  </a:outerShdw>
                </a:effectLst>
                <a:ea typeface="+mj-ea"/>
                <a:cs typeface="+mj-cs"/>
              </a:rPr>
              <a:t>Tom Waters</a:t>
            </a:r>
          </a:p>
          <a:p>
            <a:pPr algn="ctr"/>
            <a:r>
              <a:rPr lang="en-US" sz="4000" spc="-100" dirty="0">
                <a:ln w="15875">
                  <a:solidFill>
                    <a:srgbClr val="FFFFFF"/>
                  </a:solidFill>
                </a:ln>
                <a:solidFill>
                  <a:prstClr val="white"/>
                </a:solidFill>
                <a:effectLst>
                  <a:outerShdw blurRad="38100" dist="38100" dir="2700000" algn="tl">
                    <a:srgbClr val="000000">
                      <a:alpha val="43137"/>
                    </a:srgbClr>
                  </a:outerShdw>
                </a:effectLst>
                <a:ea typeface="+mj-ea"/>
                <a:cs typeface="+mj-cs"/>
                <a:hlinkClick r:id="rId5">
                  <a:extLst>
                    <a:ext uri="{A12FA001-AC4F-418D-AE19-62706E023703}">
                      <ahyp:hlinkClr xmlns:ahyp="http://schemas.microsoft.com/office/drawing/2018/hyperlinkcolor" val="tx"/>
                    </a:ext>
                  </a:extLst>
                </a:hlinkClick>
              </a:rPr>
              <a:t>waters.tom@epa.gov</a:t>
            </a:r>
            <a:endParaRPr lang="en-US" sz="4000" spc="-100" dirty="0">
              <a:ln w="15875">
                <a:solidFill>
                  <a:srgbClr val="FFFFFF"/>
                </a:solidFill>
              </a:ln>
              <a:solidFill>
                <a:prstClr val="white"/>
              </a:solidFill>
              <a:effectLst>
                <a:outerShdw blurRad="38100" dist="38100" dir="2700000" algn="tl">
                  <a:srgbClr val="000000">
                    <a:alpha val="43137"/>
                  </a:srgbClr>
                </a:outerShdw>
              </a:effectLst>
              <a:ea typeface="+mj-ea"/>
              <a:cs typeface="+mj-cs"/>
            </a:endParaRPr>
          </a:p>
          <a:p>
            <a:pPr algn="ctr"/>
            <a:r>
              <a:rPr lang="en-US" sz="4000" spc="-100" dirty="0">
                <a:ln w="15875">
                  <a:solidFill>
                    <a:srgbClr val="FFFFFF"/>
                  </a:solidFill>
                </a:ln>
                <a:solidFill>
                  <a:prstClr val="white"/>
                </a:solidFill>
                <a:effectLst>
                  <a:outerShdw blurRad="38100" dist="38100" dir="2700000" algn="tl">
                    <a:srgbClr val="000000">
                      <a:alpha val="43137"/>
                    </a:srgbClr>
                  </a:outerShdw>
                </a:effectLst>
                <a:ea typeface="+mj-ea"/>
                <a:cs typeface="+mj-cs"/>
              </a:rPr>
              <a:t>513-569-7611</a:t>
            </a:r>
            <a:endParaRPr lang="en-US" sz="9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5364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D8F1BC-03F2-5DD0-5021-D16F55F3D3CF}"/>
              </a:ext>
            </a:extLst>
          </p:cNvPr>
          <p:cNvPicPr>
            <a:picLocks noChangeAspect="1"/>
          </p:cNvPicPr>
          <p:nvPr/>
        </p:nvPicPr>
        <p:blipFill>
          <a:blip r:embed="rId3">
            <a:alphaModFix amt="51000"/>
            <a:extLst>
              <a:ext uri="{28A0092B-C50C-407E-A947-70E740481C1C}">
                <a14:useLocalDpi xmlns:a14="http://schemas.microsoft.com/office/drawing/2010/main" val="0"/>
              </a:ext>
            </a:extLst>
          </a:blip>
          <a:stretch>
            <a:fillRect/>
          </a:stretch>
        </p:blipFill>
        <p:spPr>
          <a:xfrm>
            <a:off x="0" y="923722"/>
            <a:ext cx="12192000" cy="5934277"/>
          </a:xfrm>
          <a:prstGeom prst="rect">
            <a:avLst/>
          </a:prstGeom>
        </p:spPr>
      </p:pic>
      <p:sp>
        <p:nvSpPr>
          <p:cNvPr id="9" name="Rectangle 8">
            <a:extLst>
              <a:ext uri="{FF2B5EF4-FFF2-40B4-BE49-F238E27FC236}">
                <a16:creationId xmlns:a16="http://schemas.microsoft.com/office/drawing/2014/main" id="{D0614367-48A0-4951-8058-46657C159E02}"/>
              </a:ext>
            </a:extLst>
          </p:cNvPr>
          <p:cNvSpPr/>
          <p:nvPr/>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A39AFF4-B9FD-460C-9763-850EF9058DC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16" name="Content Placeholder 2">
            <a:extLst>
              <a:ext uri="{FF2B5EF4-FFF2-40B4-BE49-F238E27FC236}">
                <a16:creationId xmlns:a16="http://schemas.microsoft.com/office/drawing/2014/main" id="{6B2B5C23-7107-461A-9CB3-90A6EFCFDBC5}"/>
              </a:ext>
            </a:extLst>
          </p:cNvPr>
          <p:cNvSpPr txBox="1">
            <a:spLocks/>
          </p:cNvSpPr>
          <p:nvPr/>
        </p:nvSpPr>
        <p:spPr>
          <a:xfrm>
            <a:off x="429769" y="1088136"/>
            <a:ext cx="10936223" cy="4370833"/>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182880" marR="0" lvl="0" indent="-182880" algn="l" defTabSz="914400" rtl="0" eaLnBrk="1" fontAlgn="auto" latinLnBrk="0" hangingPunct="1">
              <a:lnSpc>
                <a:spcPct val="90000"/>
              </a:lnSpc>
              <a:spcBef>
                <a:spcPts val="1200"/>
              </a:spcBef>
              <a:spcAft>
                <a:spcPts val="0"/>
              </a:spcAft>
              <a:buClr>
                <a:srgbClr val="0F6FC6"/>
              </a:buClr>
              <a:buSzTx/>
              <a:buFont typeface="Wingdings 2" pitchFamily="18" charset="2"/>
              <a:buChar char=""/>
              <a:tabLst/>
              <a:defRPr/>
            </a:pPr>
            <a:endParaRPr kumimoji="0" lang="en-US" sz="2000" b="1" i="0" u="none" strike="noStrike" kern="1200" cap="none" spc="0" normalizeH="0" baseline="0" noProof="0" dirty="0">
              <a:ln>
                <a:noFill/>
              </a:ln>
              <a:solidFill>
                <a:schemeClr val="tx1"/>
              </a:solidFill>
              <a:effectLst/>
              <a:uLnTx/>
              <a:uFillTx/>
              <a:ea typeface="+mn-ea"/>
              <a:cs typeface="+mn-cs"/>
            </a:endParaRPr>
          </a:p>
        </p:txBody>
      </p:sp>
      <p:sp>
        <p:nvSpPr>
          <p:cNvPr id="17" name="TextBox 16">
            <a:extLst>
              <a:ext uri="{FF2B5EF4-FFF2-40B4-BE49-F238E27FC236}">
                <a16:creationId xmlns:a16="http://schemas.microsoft.com/office/drawing/2014/main" id="{35BFE054-94D2-4B7B-9AAA-4347F088A287}"/>
              </a:ext>
            </a:extLst>
          </p:cNvPr>
          <p:cNvSpPr txBox="1"/>
          <p:nvPr/>
        </p:nvSpPr>
        <p:spPr>
          <a:xfrm>
            <a:off x="503433" y="329623"/>
            <a:ext cx="9692581" cy="646331"/>
          </a:xfrm>
          <a:prstGeom prst="rect">
            <a:avLst/>
          </a:prstGeom>
          <a:noFill/>
        </p:spPr>
        <p:txBody>
          <a:bodyPr wrap="square" rtlCol="0">
            <a:spAutoFit/>
          </a:bodyPr>
          <a:lstStyle/>
          <a:p>
            <a:r>
              <a:rPr lang="en-US" sz="3600" b="1" dirty="0">
                <a:solidFill>
                  <a:schemeClr val="accent1">
                    <a:lumMod val="75000"/>
                  </a:schemeClr>
                </a:solidFill>
                <a:effectLst>
                  <a:outerShdw blurRad="38100" dist="38100" dir="2700000" algn="tl">
                    <a:srgbClr val="000000">
                      <a:alpha val="43137"/>
                    </a:srgbClr>
                  </a:outerShdw>
                </a:effectLst>
              </a:rPr>
              <a:t>The operator’s dilemma</a:t>
            </a:r>
          </a:p>
        </p:txBody>
      </p:sp>
      <p:sp>
        <p:nvSpPr>
          <p:cNvPr id="11" name="TextBox 10">
            <a:extLst>
              <a:ext uri="{FF2B5EF4-FFF2-40B4-BE49-F238E27FC236}">
                <a16:creationId xmlns:a16="http://schemas.microsoft.com/office/drawing/2014/main" id="{12719B65-6BD8-40D1-9225-5ED565C1CAFF}"/>
              </a:ext>
            </a:extLst>
          </p:cNvPr>
          <p:cNvSpPr txBox="1"/>
          <p:nvPr/>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Office of Water</a:t>
            </a:r>
          </a:p>
        </p:txBody>
      </p:sp>
      <p:sp>
        <p:nvSpPr>
          <p:cNvPr id="13" name="Slide Number Placeholder 5">
            <a:extLst>
              <a:ext uri="{FF2B5EF4-FFF2-40B4-BE49-F238E27FC236}">
                <a16:creationId xmlns:a16="http://schemas.microsoft.com/office/drawing/2014/main" id="{899BD64A-80A3-45B7-A573-BE1577D23DE3}"/>
              </a:ext>
            </a:extLst>
          </p:cNvPr>
          <p:cNvSpPr>
            <a:spLocks noGrp="1"/>
          </p:cNvSpPr>
          <p:nvPr>
            <p:ph type="sldNum" sz="quarter" idx="12"/>
          </p:nvPr>
        </p:nvSpPr>
        <p:spPr>
          <a:xfrm>
            <a:off x="9286133" y="6380693"/>
            <a:ext cx="2743200" cy="365125"/>
          </a:xfrm>
        </p:spPr>
        <p:txBody>
          <a:bodyPr/>
          <a:lstStyle/>
          <a:p>
            <a:fld id="{A0678034-1553-42D3-8F41-00DF5023F3D5}" type="slidenum">
              <a:rPr lang="en-US" sz="1400" b="1" smtClean="0">
                <a:solidFill>
                  <a:schemeClr val="bg1"/>
                </a:solidFill>
              </a:rPr>
              <a:pPr/>
              <a:t>2</a:t>
            </a:fld>
            <a:endParaRPr lang="en-US" b="1" dirty="0">
              <a:solidFill>
                <a:schemeClr val="bg1"/>
              </a:solidFill>
            </a:endParaRPr>
          </a:p>
        </p:txBody>
      </p:sp>
      <p:pic>
        <p:nvPicPr>
          <p:cNvPr id="5" name="Picture 4" descr="Businessman raising shrugging">
            <a:extLst>
              <a:ext uri="{FF2B5EF4-FFF2-40B4-BE49-F238E27FC236}">
                <a16:creationId xmlns:a16="http://schemas.microsoft.com/office/drawing/2014/main" id="{C91279AB-714B-F6DB-8048-D24BE10B05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3707" y="2371406"/>
            <a:ext cx="2341392" cy="3553027"/>
          </a:xfrm>
          <a:prstGeom prst="rect">
            <a:avLst/>
          </a:prstGeom>
        </p:spPr>
      </p:pic>
      <p:sp>
        <p:nvSpPr>
          <p:cNvPr id="8" name="Thought Bubble: Cloud 7">
            <a:extLst>
              <a:ext uri="{FF2B5EF4-FFF2-40B4-BE49-F238E27FC236}">
                <a16:creationId xmlns:a16="http://schemas.microsoft.com/office/drawing/2014/main" id="{E3A4BB6B-382E-67A3-F462-297296B84264}"/>
              </a:ext>
            </a:extLst>
          </p:cNvPr>
          <p:cNvSpPr/>
          <p:nvPr/>
        </p:nvSpPr>
        <p:spPr>
          <a:xfrm>
            <a:off x="9752482" y="1007735"/>
            <a:ext cx="2245233" cy="143492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Potential for HABs in source water</a:t>
            </a:r>
          </a:p>
        </p:txBody>
      </p:sp>
      <p:sp>
        <p:nvSpPr>
          <p:cNvPr id="10" name="Thought Bubble: Cloud 9">
            <a:extLst>
              <a:ext uri="{FF2B5EF4-FFF2-40B4-BE49-F238E27FC236}">
                <a16:creationId xmlns:a16="http://schemas.microsoft.com/office/drawing/2014/main" id="{7AD94506-22EB-85CA-B23A-2782D84DF7B3}"/>
              </a:ext>
            </a:extLst>
          </p:cNvPr>
          <p:cNvSpPr/>
          <p:nvPr/>
        </p:nvSpPr>
        <p:spPr>
          <a:xfrm flipH="1">
            <a:off x="7707699" y="1140368"/>
            <a:ext cx="1976645" cy="126326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EPA Health Advisories</a:t>
            </a:r>
          </a:p>
        </p:txBody>
      </p:sp>
      <p:sp>
        <p:nvSpPr>
          <p:cNvPr id="14" name="Rectangle 13">
            <a:extLst>
              <a:ext uri="{FF2B5EF4-FFF2-40B4-BE49-F238E27FC236}">
                <a16:creationId xmlns:a16="http://schemas.microsoft.com/office/drawing/2014/main" id="{4780F594-04AC-81C0-FB06-4205364DE40F}"/>
              </a:ext>
            </a:extLst>
          </p:cNvPr>
          <p:cNvSpPr/>
          <p:nvPr/>
        </p:nvSpPr>
        <p:spPr>
          <a:xfrm>
            <a:off x="6328592" y="4541585"/>
            <a:ext cx="2562225" cy="4809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EPA guidance manuals</a:t>
            </a:r>
          </a:p>
        </p:txBody>
      </p:sp>
      <p:sp>
        <p:nvSpPr>
          <p:cNvPr id="15" name="Rectangle 14">
            <a:extLst>
              <a:ext uri="{FF2B5EF4-FFF2-40B4-BE49-F238E27FC236}">
                <a16:creationId xmlns:a16="http://schemas.microsoft.com/office/drawing/2014/main" id="{D7E6286F-5CBE-E1CB-4D35-62270C174014}"/>
              </a:ext>
            </a:extLst>
          </p:cNvPr>
          <p:cNvSpPr/>
          <p:nvPr/>
        </p:nvSpPr>
        <p:spPr>
          <a:xfrm>
            <a:off x="6328590" y="3825579"/>
            <a:ext cx="2562225" cy="58627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Operator training manuals</a:t>
            </a:r>
          </a:p>
        </p:txBody>
      </p:sp>
      <p:sp>
        <p:nvSpPr>
          <p:cNvPr id="18" name="Rectangle 17">
            <a:extLst>
              <a:ext uri="{FF2B5EF4-FFF2-40B4-BE49-F238E27FC236}">
                <a16:creationId xmlns:a16="http://schemas.microsoft.com/office/drawing/2014/main" id="{D8EE52BD-C58F-0B6F-D1FF-9A09A1E64215}"/>
              </a:ext>
            </a:extLst>
          </p:cNvPr>
          <p:cNvSpPr/>
          <p:nvPr/>
        </p:nvSpPr>
        <p:spPr>
          <a:xfrm>
            <a:off x="6328591" y="5163697"/>
            <a:ext cx="2562225" cy="64336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AWWA, WRF research reports, other literature</a:t>
            </a:r>
          </a:p>
        </p:txBody>
      </p:sp>
      <p:sp>
        <p:nvSpPr>
          <p:cNvPr id="19" name="Speech Bubble: Rectangle with Corners Rounded 18">
            <a:extLst>
              <a:ext uri="{FF2B5EF4-FFF2-40B4-BE49-F238E27FC236}">
                <a16:creationId xmlns:a16="http://schemas.microsoft.com/office/drawing/2014/main" id="{1A4D2AD9-B739-11B0-7BA2-51E48946A736}"/>
              </a:ext>
            </a:extLst>
          </p:cNvPr>
          <p:cNvSpPr/>
          <p:nvPr/>
        </p:nvSpPr>
        <p:spPr>
          <a:xfrm>
            <a:off x="3550589" y="1653945"/>
            <a:ext cx="2506193" cy="1434921"/>
          </a:xfrm>
          <a:prstGeom prst="wedgeRoundRectCallout">
            <a:avLst>
              <a:gd name="adj1" fmla="val 170336"/>
              <a:gd name="adj2" fmla="val 306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know the answer is here somewhere, but what do I need to do at </a:t>
            </a:r>
            <a:r>
              <a:rPr lang="en-US" u="sng" dirty="0"/>
              <a:t>my</a:t>
            </a:r>
            <a:r>
              <a:rPr lang="en-US" dirty="0"/>
              <a:t> plant?</a:t>
            </a:r>
          </a:p>
        </p:txBody>
      </p:sp>
    </p:spTree>
    <p:extLst>
      <p:ext uri="{BB962C8B-B14F-4D97-AF65-F5344CB8AC3E}">
        <p14:creationId xmlns:p14="http://schemas.microsoft.com/office/powerpoint/2010/main" val="1377353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614367-48A0-4951-8058-46657C159E02}"/>
              </a:ext>
            </a:extLst>
          </p:cNvPr>
          <p:cNvSpPr/>
          <p:nvPr/>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A39AFF4-B9FD-460C-9763-850EF9058D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16" name="Content Placeholder 2">
            <a:extLst>
              <a:ext uri="{FF2B5EF4-FFF2-40B4-BE49-F238E27FC236}">
                <a16:creationId xmlns:a16="http://schemas.microsoft.com/office/drawing/2014/main" id="{6B2B5C23-7107-461A-9CB3-90A6EFCFDBC5}"/>
              </a:ext>
            </a:extLst>
          </p:cNvPr>
          <p:cNvSpPr txBox="1">
            <a:spLocks/>
          </p:cNvSpPr>
          <p:nvPr/>
        </p:nvSpPr>
        <p:spPr>
          <a:xfrm>
            <a:off x="429769" y="1227477"/>
            <a:ext cx="10936223" cy="4370833"/>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182880" marR="0" lvl="0" indent="-182880" algn="l" defTabSz="914400" rtl="0" eaLnBrk="1" fontAlgn="auto" latinLnBrk="0" hangingPunct="1">
              <a:lnSpc>
                <a:spcPct val="90000"/>
              </a:lnSpc>
              <a:spcBef>
                <a:spcPts val="1200"/>
              </a:spcBef>
              <a:spcAft>
                <a:spcPts val="0"/>
              </a:spcAft>
              <a:buClr>
                <a:srgbClr val="0F6FC6"/>
              </a:buClr>
              <a:buSzTx/>
              <a:buFont typeface="Wingdings 2" pitchFamily="18" charset="2"/>
              <a:buChar char=""/>
              <a:tabLst/>
              <a:defRPr/>
            </a:pPr>
            <a:r>
              <a:rPr kumimoji="0" lang="en-US" sz="3200" i="0" u="none" strike="noStrike" kern="1200" cap="none" spc="0" normalizeH="0" baseline="0" noProof="0" dirty="0">
                <a:ln>
                  <a:noFill/>
                </a:ln>
                <a:solidFill>
                  <a:schemeClr val="tx1"/>
                </a:solidFill>
                <a:effectLst/>
                <a:uLnTx/>
                <a:uFillTx/>
                <a:ea typeface="+mn-ea"/>
                <a:cs typeface="+mn-cs"/>
              </a:rPr>
              <a:t>Develop approaches to assess why a</a:t>
            </a:r>
            <a:r>
              <a:rPr lang="en-US" sz="3200" dirty="0">
                <a:solidFill>
                  <a:schemeClr val="tx1"/>
                </a:solidFill>
              </a:rPr>
              <a:t> treatment plant doesn’t perform as desired.</a:t>
            </a:r>
          </a:p>
          <a:p>
            <a:pPr marL="182880" marR="0" lvl="0" indent="-182880" algn="l" defTabSz="914400" rtl="0" eaLnBrk="1" fontAlgn="auto" latinLnBrk="0" hangingPunct="1">
              <a:lnSpc>
                <a:spcPct val="90000"/>
              </a:lnSpc>
              <a:spcBef>
                <a:spcPts val="1200"/>
              </a:spcBef>
              <a:spcAft>
                <a:spcPts val="0"/>
              </a:spcAft>
              <a:buClr>
                <a:srgbClr val="0F6FC6"/>
              </a:buClr>
              <a:buSzTx/>
              <a:buFont typeface="Wingdings 2" pitchFamily="18" charset="2"/>
              <a:buChar char=""/>
              <a:tabLst/>
              <a:defRPr/>
            </a:pPr>
            <a:r>
              <a:rPr kumimoji="0" lang="en-US" sz="3200" i="0" u="none" strike="noStrike" kern="1200" cap="none" spc="0" normalizeH="0" baseline="0" noProof="0" dirty="0">
                <a:ln>
                  <a:noFill/>
                </a:ln>
                <a:solidFill>
                  <a:schemeClr val="tx1"/>
                </a:solidFill>
                <a:effectLst/>
                <a:uLnTx/>
                <a:uFillTx/>
                <a:ea typeface="+mn-ea"/>
                <a:cs typeface="+mn-cs"/>
              </a:rPr>
              <a:t>Develop knowledge and skills to help operators make changes at their treatment plants to achieve desired performance levels.</a:t>
            </a:r>
          </a:p>
          <a:p>
            <a:pPr marL="182880" marR="0" lvl="0" indent="-182880" algn="l" defTabSz="914400" rtl="0" eaLnBrk="1" fontAlgn="auto" latinLnBrk="0" hangingPunct="1">
              <a:lnSpc>
                <a:spcPct val="90000"/>
              </a:lnSpc>
              <a:spcBef>
                <a:spcPts val="1200"/>
              </a:spcBef>
              <a:spcAft>
                <a:spcPts val="0"/>
              </a:spcAft>
              <a:buClr>
                <a:srgbClr val="0F6FC6"/>
              </a:buClr>
              <a:buSzTx/>
              <a:buFont typeface="Wingdings 2" pitchFamily="18" charset="2"/>
              <a:buChar char=""/>
              <a:tabLst/>
              <a:defRPr/>
            </a:pPr>
            <a:r>
              <a:rPr lang="en-US" sz="3200" dirty="0">
                <a:solidFill>
                  <a:schemeClr val="tx1"/>
                </a:solidFill>
              </a:rPr>
              <a:t>Measurable improvements at individual plants.</a:t>
            </a:r>
          </a:p>
          <a:p>
            <a:pPr marL="182880" marR="0" lvl="0" indent="-182880" algn="l" defTabSz="914400" rtl="0" eaLnBrk="1" fontAlgn="auto" latinLnBrk="0" hangingPunct="1">
              <a:lnSpc>
                <a:spcPct val="90000"/>
              </a:lnSpc>
              <a:spcBef>
                <a:spcPts val="1200"/>
              </a:spcBef>
              <a:spcAft>
                <a:spcPts val="0"/>
              </a:spcAft>
              <a:buClr>
                <a:srgbClr val="0F6FC6"/>
              </a:buClr>
              <a:buSzTx/>
              <a:buFont typeface="Wingdings 2" pitchFamily="18" charset="2"/>
              <a:buChar char=""/>
              <a:tabLst/>
              <a:defRPr/>
            </a:pPr>
            <a:r>
              <a:rPr kumimoji="0" lang="en-US" sz="3200" i="0" u="none" strike="noStrike" kern="1200" cap="none" spc="0" normalizeH="0" baseline="0" noProof="0" dirty="0">
                <a:ln>
                  <a:noFill/>
                </a:ln>
                <a:solidFill>
                  <a:schemeClr val="tx1"/>
                </a:solidFill>
                <a:effectLst/>
                <a:uLnTx/>
                <a:uFillTx/>
                <a:ea typeface="+mn-ea"/>
                <a:cs typeface="+mn-cs"/>
              </a:rPr>
              <a:t>Use existing facilities and enhanced process control.</a:t>
            </a:r>
          </a:p>
          <a:p>
            <a:pPr marL="182880" marR="0" lvl="0" indent="-182880" algn="l" defTabSz="914400" rtl="0" eaLnBrk="1" fontAlgn="auto" latinLnBrk="0" hangingPunct="1">
              <a:lnSpc>
                <a:spcPct val="90000"/>
              </a:lnSpc>
              <a:spcBef>
                <a:spcPts val="1200"/>
              </a:spcBef>
              <a:spcAft>
                <a:spcPts val="0"/>
              </a:spcAft>
              <a:buClr>
                <a:srgbClr val="0F6FC6"/>
              </a:buClr>
              <a:buSzTx/>
              <a:buFont typeface="Wingdings 2" pitchFamily="18" charset="2"/>
              <a:buChar char=""/>
              <a:tabLst/>
              <a:defRPr/>
            </a:pPr>
            <a:r>
              <a:rPr kumimoji="0" lang="en-US" sz="3200" i="0" u="none" strike="noStrike" kern="1200" cap="none" spc="0" normalizeH="0" baseline="0" noProof="0" dirty="0">
                <a:ln>
                  <a:noFill/>
                </a:ln>
                <a:solidFill>
                  <a:schemeClr val="tx1"/>
                </a:solidFill>
                <a:effectLst/>
                <a:uLnTx/>
                <a:uFillTx/>
                <a:ea typeface="+mn-ea"/>
                <a:cs typeface="+mn-cs"/>
              </a:rPr>
              <a:t>Transfer knowledge to build capacity at state drinking water programs and water systems. </a:t>
            </a:r>
            <a:endParaRPr kumimoji="0" lang="en-US" sz="2000" i="0" u="none" strike="noStrike" kern="1200" cap="none" spc="0" normalizeH="0" baseline="0" noProof="0" dirty="0">
              <a:ln>
                <a:noFill/>
              </a:ln>
              <a:solidFill>
                <a:schemeClr val="tx1"/>
              </a:solidFill>
              <a:effectLst/>
              <a:uLnTx/>
              <a:uFillTx/>
              <a:ea typeface="+mn-ea"/>
              <a:cs typeface="+mn-cs"/>
            </a:endParaRPr>
          </a:p>
        </p:txBody>
      </p:sp>
      <p:sp>
        <p:nvSpPr>
          <p:cNvPr id="17" name="TextBox 16">
            <a:extLst>
              <a:ext uri="{FF2B5EF4-FFF2-40B4-BE49-F238E27FC236}">
                <a16:creationId xmlns:a16="http://schemas.microsoft.com/office/drawing/2014/main" id="{35BFE054-94D2-4B7B-9AAA-4347F088A287}"/>
              </a:ext>
            </a:extLst>
          </p:cNvPr>
          <p:cNvSpPr txBox="1"/>
          <p:nvPr/>
        </p:nvSpPr>
        <p:spPr>
          <a:xfrm>
            <a:off x="503433" y="329623"/>
            <a:ext cx="10862559" cy="646331"/>
          </a:xfrm>
          <a:prstGeom prst="rect">
            <a:avLst/>
          </a:prstGeom>
          <a:noFill/>
        </p:spPr>
        <p:txBody>
          <a:bodyPr wrap="square" rtlCol="0">
            <a:spAutoFit/>
          </a:bodyPr>
          <a:lstStyle/>
          <a:p>
            <a:r>
              <a:rPr lang="en-US" sz="3600" b="1" dirty="0">
                <a:solidFill>
                  <a:schemeClr val="accent1">
                    <a:lumMod val="75000"/>
                  </a:schemeClr>
                </a:solidFill>
              </a:rPr>
              <a:t>Area-Wide Optimization Program (AWOP) solution:</a:t>
            </a:r>
          </a:p>
        </p:txBody>
      </p:sp>
      <p:sp>
        <p:nvSpPr>
          <p:cNvPr id="11" name="TextBox 10">
            <a:extLst>
              <a:ext uri="{FF2B5EF4-FFF2-40B4-BE49-F238E27FC236}">
                <a16:creationId xmlns:a16="http://schemas.microsoft.com/office/drawing/2014/main" id="{12719B65-6BD8-40D1-9225-5ED565C1CAFF}"/>
              </a:ext>
            </a:extLst>
          </p:cNvPr>
          <p:cNvSpPr txBox="1"/>
          <p:nvPr/>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Office of Water</a:t>
            </a:r>
          </a:p>
        </p:txBody>
      </p:sp>
      <p:sp>
        <p:nvSpPr>
          <p:cNvPr id="13" name="Slide Number Placeholder 5">
            <a:extLst>
              <a:ext uri="{FF2B5EF4-FFF2-40B4-BE49-F238E27FC236}">
                <a16:creationId xmlns:a16="http://schemas.microsoft.com/office/drawing/2014/main" id="{899BD64A-80A3-45B7-A573-BE1577D23DE3}"/>
              </a:ext>
            </a:extLst>
          </p:cNvPr>
          <p:cNvSpPr>
            <a:spLocks noGrp="1"/>
          </p:cNvSpPr>
          <p:nvPr>
            <p:ph type="sldNum" sz="quarter" idx="12"/>
          </p:nvPr>
        </p:nvSpPr>
        <p:spPr>
          <a:xfrm>
            <a:off x="9286133" y="6380693"/>
            <a:ext cx="2743200" cy="365125"/>
          </a:xfrm>
        </p:spPr>
        <p:txBody>
          <a:bodyPr/>
          <a:lstStyle/>
          <a:p>
            <a:fld id="{A0678034-1553-42D3-8F41-00DF5023F3D5}" type="slidenum">
              <a:rPr lang="en-US" sz="1400" b="1" smtClean="0">
                <a:solidFill>
                  <a:schemeClr val="bg1"/>
                </a:solidFill>
              </a:rPr>
              <a:pPr/>
              <a:t>3</a:t>
            </a:fld>
            <a:endParaRPr lang="en-US" b="1" dirty="0">
              <a:solidFill>
                <a:schemeClr val="bg1"/>
              </a:solidFill>
            </a:endParaRPr>
          </a:p>
        </p:txBody>
      </p:sp>
    </p:spTree>
    <p:extLst>
      <p:ext uri="{BB962C8B-B14F-4D97-AF65-F5344CB8AC3E}">
        <p14:creationId xmlns:p14="http://schemas.microsoft.com/office/powerpoint/2010/main" val="1859624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614367-48A0-4951-8058-46657C159E02}"/>
              </a:ext>
            </a:extLst>
          </p:cNvPr>
          <p:cNvSpPr/>
          <p:nvPr/>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A39AFF4-B9FD-460C-9763-850EF9058D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16" name="Content Placeholder 2">
            <a:extLst>
              <a:ext uri="{FF2B5EF4-FFF2-40B4-BE49-F238E27FC236}">
                <a16:creationId xmlns:a16="http://schemas.microsoft.com/office/drawing/2014/main" id="{6B2B5C23-7107-461A-9CB3-90A6EFCFDBC5}"/>
              </a:ext>
            </a:extLst>
          </p:cNvPr>
          <p:cNvSpPr txBox="1">
            <a:spLocks/>
          </p:cNvSpPr>
          <p:nvPr/>
        </p:nvSpPr>
        <p:spPr>
          <a:xfrm>
            <a:off x="429769" y="1227477"/>
            <a:ext cx="10936223" cy="4370833"/>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182880" marR="0" lvl="0" indent="-182880" algn="l" defTabSz="914400" rtl="0" eaLnBrk="1" fontAlgn="auto" latinLnBrk="0" hangingPunct="1">
              <a:lnSpc>
                <a:spcPct val="90000"/>
              </a:lnSpc>
              <a:spcBef>
                <a:spcPts val="1200"/>
              </a:spcBef>
              <a:spcAft>
                <a:spcPts val="0"/>
              </a:spcAft>
              <a:buClr>
                <a:srgbClr val="0F6FC6"/>
              </a:buClr>
              <a:buSzTx/>
              <a:buFont typeface="Wingdings 2" pitchFamily="18" charset="2"/>
              <a:buChar char=""/>
              <a:tabLst/>
              <a:defRPr/>
            </a:pPr>
            <a:r>
              <a:rPr lang="en-US" sz="3200" dirty="0">
                <a:solidFill>
                  <a:schemeClr val="tx1"/>
                </a:solidFill>
              </a:rPr>
              <a:t>Partnered with Ohio EPA in 2016-2018</a:t>
            </a:r>
          </a:p>
          <a:p>
            <a:pPr marL="182880" marR="0" lvl="0" indent="-182880" algn="l" defTabSz="914400" rtl="0" eaLnBrk="1" fontAlgn="auto" latinLnBrk="0" hangingPunct="1">
              <a:lnSpc>
                <a:spcPct val="90000"/>
              </a:lnSpc>
              <a:spcBef>
                <a:spcPts val="1200"/>
              </a:spcBef>
              <a:spcAft>
                <a:spcPts val="0"/>
              </a:spcAft>
              <a:buClr>
                <a:srgbClr val="0F6FC6"/>
              </a:buClr>
              <a:buSzTx/>
              <a:buFont typeface="Wingdings 2" pitchFamily="18" charset="2"/>
              <a:buChar char=""/>
              <a:tabLst/>
              <a:defRPr/>
            </a:pPr>
            <a:r>
              <a:rPr kumimoji="0" lang="en-US" sz="3200" i="0" u="none" strike="noStrike" kern="1200" cap="none" spc="0" normalizeH="0" baseline="0" noProof="0" dirty="0">
                <a:ln>
                  <a:noFill/>
                </a:ln>
                <a:solidFill>
                  <a:schemeClr val="tx1"/>
                </a:solidFill>
                <a:effectLst/>
                <a:uLnTx/>
                <a:uFillTx/>
                <a:ea typeface="+mn-ea"/>
                <a:cs typeface="+mn-cs"/>
              </a:rPr>
              <a:t>Series of 4 pilot HAB CPEs at Ohio </a:t>
            </a:r>
            <a:r>
              <a:rPr lang="en-US" sz="3200" dirty="0">
                <a:solidFill>
                  <a:schemeClr val="tx1"/>
                </a:solidFill>
              </a:rPr>
              <a:t>WTPs</a:t>
            </a:r>
          </a:p>
          <a:p>
            <a:pPr marL="182880" marR="0" lvl="0" indent="-182880" algn="l" defTabSz="914400" rtl="0" eaLnBrk="1" fontAlgn="auto" latinLnBrk="0" hangingPunct="1">
              <a:lnSpc>
                <a:spcPct val="90000"/>
              </a:lnSpc>
              <a:spcBef>
                <a:spcPts val="1200"/>
              </a:spcBef>
              <a:spcAft>
                <a:spcPts val="0"/>
              </a:spcAft>
              <a:buClr>
                <a:srgbClr val="0F6FC6"/>
              </a:buClr>
              <a:buSzTx/>
              <a:buFont typeface="Wingdings 2" pitchFamily="18" charset="2"/>
              <a:buChar char=""/>
              <a:tabLst/>
              <a:defRPr/>
            </a:pPr>
            <a:r>
              <a:rPr kumimoji="0" lang="en-US" sz="3200" i="0" u="none" strike="noStrike" kern="1200" cap="none" spc="0" normalizeH="0" baseline="0" noProof="0" dirty="0">
                <a:ln>
                  <a:noFill/>
                </a:ln>
                <a:solidFill>
                  <a:schemeClr val="tx1"/>
                </a:solidFill>
                <a:effectLst/>
                <a:uLnTx/>
                <a:uFillTx/>
                <a:ea typeface="+mn-ea"/>
                <a:cs typeface="+mn-cs"/>
              </a:rPr>
              <a:t>Develop protocol for conducting a HAB CPE by modifying the existing microbial CPE framework</a:t>
            </a:r>
          </a:p>
          <a:p>
            <a:pPr marL="182880" marR="0" lvl="0" indent="-182880" algn="l" defTabSz="914400" rtl="0" eaLnBrk="1" fontAlgn="auto" latinLnBrk="0" hangingPunct="1">
              <a:lnSpc>
                <a:spcPct val="90000"/>
              </a:lnSpc>
              <a:spcBef>
                <a:spcPts val="1200"/>
              </a:spcBef>
              <a:spcAft>
                <a:spcPts val="0"/>
              </a:spcAft>
              <a:buClr>
                <a:srgbClr val="0F6FC6"/>
              </a:buClr>
              <a:buSzTx/>
              <a:buFont typeface="Wingdings 2" pitchFamily="18" charset="2"/>
              <a:buChar char=""/>
              <a:tabLst/>
              <a:defRPr/>
            </a:pPr>
            <a:r>
              <a:rPr lang="en-US" sz="3200" dirty="0">
                <a:solidFill>
                  <a:schemeClr val="tx1"/>
                </a:solidFill>
              </a:rPr>
              <a:t>Transfer capability to conduct CPEs to Ohio EPA staff and other states</a:t>
            </a:r>
          </a:p>
          <a:p>
            <a:pPr marL="182880" marR="0" lvl="0" indent="-182880" algn="l" defTabSz="914400" rtl="0" eaLnBrk="1" fontAlgn="auto" latinLnBrk="0" hangingPunct="1">
              <a:lnSpc>
                <a:spcPct val="90000"/>
              </a:lnSpc>
              <a:spcBef>
                <a:spcPts val="1200"/>
              </a:spcBef>
              <a:spcAft>
                <a:spcPts val="0"/>
              </a:spcAft>
              <a:buClr>
                <a:srgbClr val="0F6FC6"/>
              </a:buClr>
              <a:buSzTx/>
              <a:buFont typeface="Wingdings 2" pitchFamily="18" charset="2"/>
              <a:buChar char=""/>
              <a:tabLst/>
              <a:defRPr/>
            </a:pPr>
            <a:r>
              <a:rPr kumimoji="0" lang="en-US" sz="3200" i="0" u="none" strike="noStrike" kern="1200" cap="none" spc="0" normalizeH="0" baseline="0" noProof="0" dirty="0">
                <a:ln>
                  <a:noFill/>
                </a:ln>
                <a:solidFill>
                  <a:schemeClr val="tx1"/>
                </a:solidFill>
                <a:effectLst/>
                <a:uLnTx/>
                <a:uFillTx/>
                <a:ea typeface="+mn-ea"/>
                <a:cs typeface="+mn-cs"/>
              </a:rPr>
              <a:t>Ohio EPA HAB water treatment experience at plant level</a:t>
            </a:r>
            <a:endParaRPr kumimoji="0" lang="en-US" sz="2000" i="0" u="none" strike="noStrike" kern="1200" cap="none" spc="0" normalizeH="0" baseline="0" noProof="0" dirty="0">
              <a:ln>
                <a:noFill/>
              </a:ln>
              <a:solidFill>
                <a:schemeClr val="tx1"/>
              </a:solidFill>
              <a:effectLst/>
              <a:uLnTx/>
              <a:uFillTx/>
              <a:ea typeface="+mn-ea"/>
              <a:cs typeface="+mn-cs"/>
            </a:endParaRPr>
          </a:p>
        </p:txBody>
      </p:sp>
      <p:sp>
        <p:nvSpPr>
          <p:cNvPr id="17" name="TextBox 16">
            <a:extLst>
              <a:ext uri="{FF2B5EF4-FFF2-40B4-BE49-F238E27FC236}">
                <a16:creationId xmlns:a16="http://schemas.microsoft.com/office/drawing/2014/main" id="{35BFE054-94D2-4B7B-9AAA-4347F088A287}"/>
              </a:ext>
            </a:extLst>
          </p:cNvPr>
          <p:cNvSpPr txBox="1"/>
          <p:nvPr/>
        </p:nvSpPr>
        <p:spPr>
          <a:xfrm>
            <a:off x="503433" y="329623"/>
            <a:ext cx="9692581" cy="646331"/>
          </a:xfrm>
          <a:prstGeom prst="rect">
            <a:avLst/>
          </a:prstGeom>
          <a:noFill/>
        </p:spPr>
        <p:txBody>
          <a:bodyPr wrap="square" rtlCol="0">
            <a:spAutoFit/>
          </a:bodyPr>
          <a:lstStyle/>
          <a:p>
            <a:r>
              <a:rPr lang="en-US" sz="3600" b="1" dirty="0">
                <a:solidFill>
                  <a:schemeClr val="accent1">
                    <a:lumMod val="75000"/>
                  </a:schemeClr>
                </a:solidFill>
              </a:rPr>
              <a:t>HAB CPE development pilot project:</a:t>
            </a:r>
          </a:p>
        </p:txBody>
      </p:sp>
      <p:sp>
        <p:nvSpPr>
          <p:cNvPr id="11" name="TextBox 10">
            <a:extLst>
              <a:ext uri="{FF2B5EF4-FFF2-40B4-BE49-F238E27FC236}">
                <a16:creationId xmlns:a16="http://schemas.microsoft.com/office/drawing/2014/main" id="{12719B65-6BD8-40D1-9225-5ED565C1CAFF}"/>
              </a:ext>
            </a:extLst>
          </p:cNvPr>
          <p:cNvSpPr txBox="1"/>
          <p:nvPr/>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Office of Water</a:t>
            </a:r>
          </a:p>
        </p:txBody>
      </p:sp>
      <p:sp>
        <p:nvSpPr>
          <p:cNvPr id="13" name="Slide Number Placeholder 5">
            <a:extLst>
              <a:ext uri="{FF2B5EF4-FFF2-40B4-BE49-F238E27FC236}">
                <a16:creationId xmlns:a16="http://schemas.microsoft.com/office/drawing/2014/main" id="{899BD64A-80A3-45B7-A573-BE1577D23DE3}"/>
              </a:ext>
            </a:extLst>
          </p:cNvPr>
          <p:cNvSpPr>
            <a:spLocks noGrp="1"/>
          </p:cNvSpPr>
          <p:nvPr>
            <p:ph type="sldNum" sz="quarter" idx="12"/>
          </p:nvPr>
        </p:nvSpPr>
        <p:spPr>
          <a:xfrm>
            <a:off x="9286133" y="6380693"/>
            <a:ext cx="2743200" cy="365125"/>
          </a:xfrm>
        </p:spPr>
        <p:txBody>
          <a:bodyPr/>
          <a:lstStyle/>
          <a:p>
            <a:fld id="{A0678034-1553-42D3-8F41-00DF5023F3D5}" type="slidenum">
              <a:rPr lang="en-US" sz="1400" b="1" smtClean="0">
                <a:solidFill>
                  <a:schemeClr val="bg1"/>
                </a:solidFill>
              </a:rPr>
              <a:pPr/>
              <a:t>4</a:t>
            </a:fld>
            <a:endParaRPr lang="en-US" b="1" dirty="0">
              <a:solidFill>
                <a:schemeClr val="bg1"/>
              </a:solidFill>
            </a:endParaRPr>
          </a:p>
        </p:txBody>
      </p:sp>
    </p:spTree>
    <p:extLst>
      <p:ext uri="{BB962C8B-B14F-4D97-AF65-F5344CB8AC3E}">
        <p14:creationId xmlns:p14="http://schemas.microsoft.com/office/powerpoint/2010/main" val="3689611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614367-48A0-4951-8058-46657C159E02}"/>
              </a:ext>
            </a:extLst>
          </p:cNvPr>
          <p:cNvSpPr/>
          <p:nvPr/>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A39AFF4-B9FD-460C-9763-850EF9058D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11" name="TextBox 10">
            <a:extLst>
              <a:ext uri="{FF2B5EF4-FFF2-40B4-BE49-F238E27FC236}">
                <a16:creationId xmlns:a16="http://schemas.microsoft.com/office/drawing/2014/main" id="{12719B65-6BD8-40D1-9225-5ED565C1CAFF}"/>
              </a:ext>
            </a:extLst>
          </p:cNvPr>
          <p:cNvSpPr txBox="1"/>
          <p:nvPr/>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Office of Water</a:t>
            </a:r>
          </a:p>
        </p:txBody>
      </p:sp>
      <p:sp>
        <p:nvSpPr>
          <p:cNvPr id="13" name="Slide Number Placeholder 5">
            <a:extLst>
              <a:ext uri="{FF2B5EF4-FFF2-40B4-BE49-F238E27FC236}">
                <a16:creationId xmlns:a16="http://schemas.microsoft.com/office/drawing/2014/main" id="{899BD64A-80A3-45B7-A573-BE1577D23DE3}"/>
              </a:ext>
            </a:extLst>
          </p:cNvPr>
          <p:cNvSpPr>
            <a:spLocks noGrp="1"/>
          </p:cNvSpPr>
          <p:nvPr>
            <p:ph type="sldNum" sz="quarter" idx="12"/>
          </p:nvPr>
        </p:nvSpPr>
        <p:spPr>
          <a:xfrm>
            <a:off x="9286133" y="6380693"/>
            <a:ext cx="2743200" cy="365125"/>
          </a:xfrm>
        </p:spPr>
        <p:txBody>
          <a:bodyPr/>
          <a:lstStyle/>
          <a:p>
            <a:fld id="{A0678034-1553-42D3-8F41-00DF5023F3D5}" type="slidenum">
              <a:rPr lang="en-US" sz="1400" b="1" smtClean="0">
                <a:solidFill>
                  <a:schemeClr val="bg1"/>
                </a:solidFill>
              </a:rPr>
              <a:pPr/>
              <a:t>5</a:t>
            </a:fld>
            <a:endParaRPr lang="en-US" b="1" dirty="0">
              <a:solidFill>
                <a:schemeClr val="bg1"/>
              </a:solidFill>
            </a:endParaRPr>
          </a:p>
        </p:txBody>
      </p:sp>
      <p:pic>
        <p:nvPicPr>
          <p:cNvPr id="2" name="Picture 1">
            <a:extLst>
              <a:ext uri="{FF2B5EF4-FFF2-40B4-BE49-F238E27FC236}">
                <a16:creationId xmlns:a16="http://schemas.microsoft.com/office/drawing/2014/main" id="{9AEAEA17-5909-9325-F6CB-30291B05AB75}"/>
              </a:ext>
            </a:extLst>
          </p:cNvPr>
          <p:cNvPicPr>
            <a:picLocks noChangeAspect="1"/>
          </p:cNvPicPr>
          <p:nvPr/>
        </p:nvPicPr>
        <p:blipFill rotWithShape="1">
          <a:blip r:embed="rId4"/>
          <a:srcRect l="23750" t="14454" r="25000" b="3906"/>
          <a:stretch/>
        </p:blipFill>
        <p:spPr>
          <a:xfrm>
            <a:off x="931162" y="262396"/>
            <a:ext cx="4166947" cy="5310316"/>
          </a:xfrm>
          <a:prstGeom prst="rect">
            <a:avLst/>
          </a:prstGeom>
          <a:ln w="12700">
            <a:solidFill>
              <a:schemeClr val="accent4"/>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9EF0062D-0F95-3C49-650B-5E2FFD5A3E38}"/>
              </a:ext>
            </a:extLst>
          </p:cNvPr>
          <p:cNvPicPr>
            <a:picLocks noChangeAspect="1"/>
          </p:cNvPicPr>
          <p:nvPr/>
        </p:nvPicPr>
        <p:blipFill rotWithShape="1">
          <a:blip r:embed="rId5"/>
          <a:srcRect l="36179" t="15797" r="25833"/>
          <a:stretch/>
        </p:blipFill>
        <p:spPr>
          <a:xfrm>
            <a:off x="6388572" y="191638"/>
            <a:ext cx="4631583" cy="5517974"/>
          </a:xfrm>
          <a:prstGeom prst="rect">
            <a:avLst/>
          </a:prstGeom>
        </p:spPr>
      </p:pic>
      <p:sp>
        <p:nvSpPr>
          <p:cNvPr id="6" name="TextBox 5">
            <a:extLst>
              <a:ext uri="{FF2B5EF4-FFF2-40B4-BE49-F238E27FC236}">
                <a16:creationId xmlns:a16="http://schemas.microsoft.com/office/drawing/2014/main" id="{0DB37CCF-716A-689E-9370-5DF25A90242C}"/>
              </a:ext>
            </a:extLst>
          </p:cNvPr>
          <p:cNvSpPr txBox="1"/>
          <p:nvPr/>
        </p:nvSpPr>
        <p:spPr>
          <a:xfrm>
            <a:off x="689124" y="3630172"/>
            <a:ext cx="4651022" cy="369332"/>
          </a:xfrm>
          <a:prstGeom prst="rect">
            <a:avLst/>
          </a:prstGeom>
          <a:solidFill>
            <a:schemeClr val="accent4"/>
          </a:solidFill>
        </p:spPr>
        <p:txBody>
          <a:bodyPr wrap="square" rtlCol="0">
            <a:spAutoFit/>
          </a:bodyPr>
          <a:lstStyle/>
          <a:p>
            <a:r>
              <a:rPr lang="en-US" b="1" dirty="0">
                <a:hlinkClick r:id="rId6"/>
              </a:rPr>
              <a:t>Water Treatment Optimization for Cyanotoxins</a:t>
            </a:r>
            <a:endParaRPr lang="en-US" b="1" dirty="0"/>
          </a:p>
        </p:txBody>
      </p:sp>
      <p:sp>
        <p:nvSpPr>
          <p:cNvPr id="7" name="TextBox 6">
            <a:extLst>
              <a:ext uri="{FF2B5EF4-FFF2-40B4-BE49-F238E27FC236}">
                <a16:creationId xmlns:a16="http://schemas.microsoft.com/office/drawing/2014/main" id="{718FA9CE-96CC-D79C-F68B-28D2CF9AAF57}"/>
              </a:ext>
            </a:extLst>
          </p:cNvPr>
          <p:cNvSpPr txBox="1"/>
          <p:nvPr/>
        </p:nvSpPr>
        <p:spPr>
          <a:xfrm>
            <a:off x="5803429" y="2950625"/>
            <a:ext cx="5922046" cy="369332"/>
          </a:xfrm>
          <a:prstGeom prst="rect">
            <a:avLst/>
          </a:prstGeom>
          <a:solidFill>
            <a:schemeClr val="accent4"/>
          </a:solidFill>
        </p:spPr>
        <p:txBody>
          <a:bodyPr wrap="square" rtlCol="0">
            <a:spAutoFit/>
          </a:bodyPr>
          <a:lstStyle/>
          <a:p>
            <a:r>
              <a:rPr lang="en-US" b="1" dirty="0">
                <a:hlinkClick r:id="rId7"/>
              </a:rPr>
              <a:t>CPE Evaluation Protocol to Address HABs and Cyanotoxins</a:t>
            </a:r>
            <a:endParaRPr lang="en-US" b="1" dirty="0"/>
          </a:p>
        </p:txBody>
      </p:sp>
    </p:spTree>
    <p:extLst>
      <p:ext uri="{BB962C8B-B14F-4D97-AF65-F5344CB8AC3E}">
        <p14:creationId xmlns:p14="http://schemas.microsoft.com/office/powerpoint/2010/main" val="3794158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614367-48A0-4951-8058-46657C159E02}"/>
              </a:ext>
            </a:extLst>
          </p:cNvPr>
          <p:cNvSpPr/>
          <p:nvPr/>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A39AFF4-B9FD-460C-9763-850EF9058D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16" name="Content Placeholder 2">
            <a:extLst>
              <a:ext uri="{FF2B5EF4-FFF2-40B4-BE49-F238E27FC236}">
                <a16:creationId xmlns:a16="http://schemas.microsoft.com/office/drawing/2014/main" id="{6B2B5C23-7107-461A-9CB3-90A6EFCFDBC5}"/>
              </a:ext>
            </a:extLst>
          </p:cNvPr>
          <p:cNvSpPr txBox="1">
            <a:spLocks/>
          </p:cNvSpPr>
          <p:nvPr/>
        </p:nvSpPr>
        <p:spPr>
          <a:xfrm>
            <a:off x="406619" y="1291099"/>
            <a:ext cx="10936223" cy="4370833"/>
          </a:xfrm>
          <a:prstGeom prst="rect">
            <a:avLst/>
          </a:prstGeom>
        </p:spPr>
        <p:txBody>
          <a:bodyPr vert="horz" lIns="91440" tIns="45720" rIns="91440" bIns="45720" rtlCol="0" anchor="ctr">
            <a:normAutofit fontScale="850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182880" marR="0" lvl="0" indent="-182880" algn="l" defTabSz="914400" rtl="0" eaLnBrk="1" fontAlgn="auto" latinLnBrk="0" hangingPunct="1">
              <a:lnSpc>
                <a:spcPct val="110000"/>
              </a:lnSpc>
              <a:spcBef>
                <a:spcPts val="0"/>
              </a:spcBef>
              <a:spcAft>
                <a:spcPts val="600"/>
              </a:spcAft>
              <a:buClr>
                <a:srgbClr val="0F6FC6"/>
              </a:buClr>
              <a:buSzTx/>
              <a:buFont typeface="Wingdings 2" pitchFamily="18" charset="2"/>
              <a:buChar char=""/>
              <a:tabLst/>
              <a:defRPr/>
            </a:pPr>
            <a:r>
              <a:rPr lang="en-US" sz="3200" dirty="0">
                <a:solidFill>
                  <a:schemeClr val="tx1"/>
                </a:solidFill>
              </a:rPr>
              <a:t>EPA Region 10, 8, 9 AWOP group:  </a:t>
            </a:r>
          </a:p>
          <a:p>
            <a:pPr lvl="1">
              <a:lnSpc>
                <a:spcPct val="110000"/>
              </a:lnSpc>
              <a:spcBef>
                <a:spcPts val="0"/>
              </a:spcBef>
              <a:spcAft>
                <a:spcPts val="600"/>
              </a:spcAft>
              <a:buClr>
                <a:srgbClr val="0F6FC6"/>
              </a:buClr>
              <a:defRPr/>
            </a:pPr>
            <a:r>
              <a:rPr kumimoji="0" lang="en-US" sz="3000" i="0" u="none" strike="noStrike" kern="1200" cap="none" spc="0" normalizeH="0" baseline="0" noProof="0" dirty="0">
                <a:ln>
                  <a:noFill/>
                </a:ln>
                <a:solidFill>
                  <a:schemeClr val="tx1"/>
                </a:solidFill>
                <a:effectLst/>
                <a:uLnTx/>
                <a:uFillTx/>
                <a:ea typeface="+mn-ea"/>
                <a:cs typeface="+mn-cs"/>
              </a:rPr>
              <a:t>Remote HAB series: 6/2020, 7/2021, 10/2021</a:t>
            </a:r>
          </a:p>
          <a:p>
            <a:pPr lvl="1">
              <a:lnSpc>
                <a:spcPct val="110000"/>
              </a:lnSpc>
              <a:spcBef>
                <a:spcPts val="0"/>
              </a:spcBef>
              <a:spcAft>
                <a:spcPts val="600"/>
              </a:spcAft>
              <a:buClr>
                <a:srgbClr val="0F6FC6"/>
              </a:buClr>
              <a:defRPr/>
            </a:pPr>
            <a:r>
              <a:rPr lang="en-US" sz="3000" dirty="0">
                <a:solidFill>
                  <a:schemeClr val="tx1"/>
                </a:solidFill>
              </a:rPr>
              <a:t>Partnered with states and water systems to deliver training to state staff: City of Salem, Oregon Health Authority, EPA Region 8, Kemmerer-Diamondville Water System (WY), Alaska DEQ, and </a:t>
            </a:r>
            <a:r>
              <a:rPr lang="en-US" sz="3000" dirty="0" err="1">
                <a:solidFill>
                  <a:schemeClr val="tx1"/>
                </a:solidFill>
              </a:rPr>
              <a:t>Utquiavik</a:t>
            </a:r>
            <a:r>
              <a:rPr lang="en-US" sz="3000" dirty="0">
                <a:solidFill>
                  <a:schemeClr val="tx1"/>
                </a:solidFill>
              </a:rPr>
              <a:t> Water System (AK)</a:t>
            </a:r>
          </a:p>
          <a:p>
            <a:pPr lvl="1">
              <a:lnSpc>
                <a:spcPct val="110000"/>
              </a:lnSpc>
              <a:spcBef>
                <a:spcPts val="0"/>
              </a:spcBef>
              <a:spcAft>
                <a:spcPts val="600"/>
              </a:spcAft>
              <a:buClr>
                <a:srgbClr val="0F6FC6"/>
              </a:buClr>
              <a:defRPr/>
            </a:pPr>
            <a:r>
              <a:rPr kumimoji="0" lang="en-US" sz="3000" i="0" u="none" strike="noStrike" kern="1200" cap="none" spc="0" normalizeH="0" baseline="0" noProof="0" dirty="0">
                <a:ln>
                  <a:noFill/>
                </a:ln>
                <a:solidFill>
                  <a:schemeClr val="tx1"/>
                </a:solidFill>
                <a:effectLst/>
                <a:uLnTx/>
                <a:uFillTx/>
                <a:ea typeface="+mn-ea"/>
                <a:cs typeface="+mn-cs"/>
              </a:rPr>
              <a:t>Series focused on </a:t>
            </a:r>
            <a:r>
              <a:rPr lang="en-US" sz="3000" dirty="0">
                <a:solidFill>
                  <a:schemeClr val="tx1"/>
                </a:solidFill>
              </a:rPr>
              <a:t>monitoring, treatment basics, case studies, assessing vulnerability to HABs and developing HAB response plans.</a:t>
            </a:r>
          </a:p>
          <a:p>
            <a:pPr>
              <a:lnSpc>
                <a:spcPct val="110000"/>
              </a:lnSpc>
              <a:spcBef>
                <a:spcPts val="0"/>
              </a:spcBef>
              <a:spcAft>
                <a:spcPts val="600"/>
              </a:spcAft>
              <a:buClr>
                <a:srgbClr val="0F6FC6"/>
              </a:buClr>
              <a:defRPr/>
            </a:pPr>
            <a:r>
              <a:rPr kumimoji="0" lang="en-US" sz="3200" i="0" u="none" strike="noStrike" kern="1200" cap="none" spc="0" normalizeH="0" baseline="0" noProof="0" dirty="0">
                <a:ln>
                  <a:noFill/>
                </a:ln>
                <a:solidFill>
                  <a:schemeClr val="tx1"/>
                </a:solidFill>
                <a:effectLst/>
                <a:uLnTx/>
                <a:uFillTx/>
                <a:ea typeface="+mn-ea"/>
                <a:cs typeface="+mn-cs"/>
              </a:rPr>
              <a:t>Repeated training with EPA Region 6 and 7 states in </a:t>
            </a:r>
            <a:r>
              <a:rPr lang="en-US" sz="3200" dirty="0">
                <a:solidFill>
                  <a:schemeClr val="tx1"/>
                </a:solidFill>
              </a:rPr>
              <a:t>Des Moines, </a:t>
            </a:r>
            <a:r>
              <a:rPr kumimoji="0" lang="en-US" sz="3200" i="0" u="none" strike="noStrike" kern="1200" cap="none" spc="0" normalizeH="0" baseline="0" noProof="0" dirty="0">
                <a:ln>
                  <a:noFill/>
                </a:ln>
                <a:solidFill>
                  <a:schemeClr val="tx1"/>
                </a:solidFill>
                <a:effectLst/>
                <a:uLnTx/>
                <a:uFillTx/>
                <a:ea typeface="+mn-ea"/>
                <a:cs typeface="+mn-cs"/>
              </a:rPr>
              <a:t>Iowa in 5/2022.</a:t>
            </a:r>
          </a:p>
          <a:p>
            <a:pPr marL="182880" marR="0" lvl="0" indent="-182880" algn="l" defTabSz="914400" rtl="0" eaLnBrk="1" fontAlgn="auto" latinLnBrk="0" hangingPunct="1">
              <a:lnSpc>
                <a:spcPct val="90000"/>
              </a:lnSpc>
              <a:spcBef>
                <a:spcPts val="1200"/>
              </a:spcBef>
              <a:spcAft>
                <a:spcPts val="0"/>
              </a:spcAft>
              <a:buClr>
                <a:srgbClr val="0F6FC6"/>
              </a:buClr>
              <a:buSzTx/>
              <a:buFont typeface="Wingdings 2" pitchFamily="18" charset="2"/>
              <a:buChar char=""/>
              <a:tabLst/>
              <a:defRPr/>
            </a:pPr>
            <a:endParaRPr kumimoji="0" lang="en-US" sz="2000" i="0" u="none" strike="noStrike" kern="1200" cap="none" spc="0" normalizeH="0" baseline="0" noProof="0" dirty="0">
              <a:ln>
                <a:noFill/>
              </a:ln>
              <a:solidFill>
                <a:schemeClr val="tx1"/>
              </a:solidFill>
              <a:effectLst/>
              <a:uLnTx/>
              <a:uFillTx/>
              <a:ea typeface="+mn-ea"/>
              <a:cs typeface="+mn-cs"/>
            </a:endParaRPr>
          </a:p>
        </p:txBody>
      </p:sp>
      <p:sp>
        <p:nvSpPr>
          <p:cNvPr id="17" name="TextBox 16">
            <a:extLst>
              <a:ext uri="{FF2B5EF4-FFF2-40B4-BE49-F238E27FC236}">
                <a16:creationId xmlns:a16="http://schemas.microsoft.com/office/drawing/2014/main" id="{35BFE054-94D2-4B7B-9AAA-4347F088A287}"/>
              </a:ext>
            </a:extLst>
          </p:cNvPr>
          <p:cNvSpPr txBox="1"/>
          <p:nvPr/>
        </p:nvSpPr>
        <p:spPr>
          <a:xfrm>
            <a:off x="503433" y="329623"/>
            <a:ext cx="9692581" cy="646331"/>
          </a:xfrm>
          <a:prstGeom prst="rect">
            <a:avLst/>
          </a:prstGeom>
          <a:noFill/>
        </p:spPr>
        <p:txBody>
          <a:bodyPr wrap="square" rtlCol="0">
            <a:spAutoFit/>
          </a:bodyPr>
          <a:lstStyle/>
          <a:p>
            <a:r>
              <a:rPr lang="en-US" sz="3600" b="1" dirty="0">
                <a:solidFill>
                  <a:schemeClr val="accent1">
                    <a:lumMod val="75000"/>
                  </a:schemeClr>
                </a:solidFill>
              </a:rPr>
              <a:t>Workshops and Trainings</a:t>
            </a:r>
          </a:p>
        </p:txBody>
      </p:sp>
      <p:sp>
        <p:nvSpPr>
          <p:cNvPr id="11" name="TextBox 10">
            <a:extLst>
              <a:ext uri="{FF2B5EF4-FFF2-40B4-BE49-F238E27FC236}">
                <a16:creationId xmlns:a16="http://schemas.microsoft.com/office/drawing/2014/main" id="{12719B65-6BD8-40D1-9225-5ED565C1CAFF}"/>
              </a:ext>
            </a:extLst>
          </p:cNvPr>
          <p:cNvSpPr txBox="1"/>
          <p:nvPr/>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Office of Water</a:t>
            </a:r>
          </a:p>
        </p:txBody>
      </p:sp>
      <p:sp>
        <p:nvSpPr>
          <p:cNvPr id="13" name="Slide Number Placeholder 5">
            <a:extLst>
              <a:ext uri="{FF2B5EF4-FFF2-40B4-BE49-F238E27FC236}">
                <a16:creationId xmlns:a16="http://schemas.microsoft.com/office/drawing/2014/main" id="{899BD64A-80A3-45B7-A573-BE1577D23DE3}"/>
              </a:ext>
            </a:extLst>
          </p:cNvPr>
          <p:cNvSpPr>
            <a:spLocks noGrp="1"/>
          </p:cNvSpPr>
          <p:nvPr>
            <p:ph type="sldNum" sz="quarter" idx="12"/>
          </p:nvPr>
        </p:nvSpPr>
        <p:spPr>
          <a:xfrm>
            <a:off x="9286133" y="6380693"/>
            <a:ext cx="2743200" cy="365125"/>
          </a:xfrm>
        </p:spPr>
        <p:txBody>
          <a:bodyPr/>
          <a:lstStyle/>
          <a:p>
            <a:fld id="{A0678034-1553-42D3-8F41-00DF5023F3D5}" type="slidenum">
              <a:rPr lang="en-US" sz="1400" b="1" smtClean="0">
                <a:solidFill>
                  <a:schemeClr val="bg1"/>
                </a:solidFill>
              </a:rPr>
              <a:pPr/>
              <a:t>6</a:t>
            </a:fld>
            <a:endParaRPr lang="en-US" b="1" dirty="0">
              <a:solidFill>
                <a:schemeClr val="bg1"/>
              </a:solidFill>
            </a:endParaRPr>
          </a:p>
        </p:txBody>
      </p:sp>
    </p:spTree>
    <p:extLst>
      <p:ext uri="{BB962C8B-B14F-4D97-AF65-F5344CB8AC3E}">
        <p14:creationId xmlns:p14="http://schemas.microsoft.com/office/powerpoint/2010/main" val="4023267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614367-48A0-4951-8058-46657C159E02}"/>
              </a:ext>
            </a:extLst>
          </p:cNvPr>
          <p:cNvSpPr/>
          <p:nvPr/>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A39AFF4-B9FD-460C-9763-850EF9058D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16" name="Content Placeholder 2">
            <a:extLst>
              <a:ext uri="{FF2B5EF4-FFF2-40B4-BE49-F238E27FC236}">
                <a16:creationId xmlns:a16="http://schemas.microsoft.com/office/drawing/2014/main" id="{6B2B5C23-7107-461A-9CB3-90A6EFCFDBC5}"/>
              </a:ext>
            </a:extLst>
          </p:cNvPr>
          <p:cNvSpPr txBox="1">
            <a:spLocks/>
          </p:cNvSpPr>
          <p:nvPr/>
        </p:nvSpPr>
        <p:spPr>
          <a:xfrm>
            <a:off x="406619" y="1291099"/>
            <a:ext cx="10936223" cy="4370833"/>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182880" marR="0" lvl="0" indent="-182880" algn="l" defTabSz="914400" rtl="0" eaLnBrk="1" fontAlgn="auto" latinLnBrk="0" hangingPunct="1">
              <a:lnSpc>
                <a:spcPct val="110000"/>
              </a:lnSpc>
              <a:spcBef>
                <a:spcPts val="0"/>
              </a:spcBef>
              <a:spcAft>
                <a:spcPts val="600"/>
              </a:spcAft>
              <a:buClr>
                <a:srgbClr val="0F6FC6"/>
              </a:buClr>
              <a:buSzTx/>
              <a:buFont typeface="Wingdings 2" pitchFamily="18" charset="2"/>
              <a:buChar char=""/>
              <a:tabLst/>
              <a:defRPr/>
            </a:pPr>
            <a:r>
              <a:rPr kumimoji="0" lang="en-US" sz="3200" i="0" u="none" strike="noStrike" kern="1200" cap="none" spc="0" normalizeH="0" baseline="0" noProof="0" dirty="0">
                <a:ln>
                  <a:noFill/>
                </a:ln>
                <a:solidFill>
                  <a:schemeClr val="tx1"/>
                </a:solidFill>
                <a:effectLst/>
                <a:uLnTx/>
                <a:uFillTx/>
                <a:ea typeface="+mn-ea"/>
                <a:cs typeface="+mn-cs"/>
              </a:rPr>
              <a:t>Remote Idaho DEQ HAB training for water system operators and managers – 11/2022</a:t>
            </a:r>
            <a:endParaRPr lang="en-US" sz="3200" dirty="0">
              <a:solidFill>
                <a:schemeClr val="tx1"/>
              </a:solidFill>
            </a:endParaRPr>
          </a:p>
          <a:p>
            <a:pPr lvl="1">
              <a:lnSpc>
                <a:spcPct val="110000"/>
              </a:lnSpc>
              <a:spcBef>
                <a:spcPts val="0"/>
              </a:spcBef>
              <a:spcAft>
                <a:spcPts val="600"/>
              </a:spcAft>
              <a:buClr>
                <a:srgbClr val="0F6FC6"/>
              </a:buClr>
              <a:defRPr/>
            </a:pPr>
            <a:r>
              <a:rPr kumimoji="0" lang="en-US" sz="3000" i="0" u="none" strike="noStrike" kern="1200" cap="none" spc="0" normalizeH="0" baseline="0" noProof="0" dirty="0">
                <a:ln>
                  <a:noFill/>
                </a:ln>
                <a:solidFill>
                  <a:schemeClr val="tx1"/>
                </a:solidFill>
                <a:effectLst/>
                <a:uLnTx/>
                <a:uFillTx/>
                <a:ea typeface="+mn-ea"/>
                <a:cs typeface="+mn-cs"/>
              </a:rPr>
              <a:t>Attendees included Idaho water system operators and managers, Idaho DEQ and Washington DOH primacy agency staff, EPA Region 10 staff, and technical assistance provider organizations (Idaho Rural Water, RCAC)</a:t>
            </a:r>
          </a:p>
          <a:p>
            <a:pPr lvl="1">
              <a:lnSpc>
                <a:spcPct val="110000"/>
              </a:lnSpc>
              <a:spcBef>
                <a:spcPts val="0"/>
              </a:spcBef>
              <a:spcAft>
                <a:spcPts val="600"/>
              </a:spcAft>
              <a:buClr>
                <a:srgbClr val="0F6FC6"/>
              </a:buClr>
              <a:defRPr/>
            </a:pPr>
            <a:r>
              <a:rPr lang="en-US" sz="3000" dirty="0">
                <a:solidFill>
                  <a:schemeClr val="tx1"/>
                </a:solidFill>
              </a:rPr>
              <a:t>Training covered sampling, monitoring, treatment optimization, assessing vulnerability to HABs, and developing HAB response plans. </a:t>
            </a:r>
          </a:p>
          <a:p>
            <a:pPr lvl="1">
              <a:lnSpc>
                <a:spcPct val="110000"/>
              </a:lnSpc>
              <a:spcBef>
                <a:spcPts val="0"/>
              </a:spcBef>
              <a:spcAft>
                <a:spcPts val="600"/>
              </a:spcAft>
              <a:buClr>
                <a:srgbClr val="0F6FC6"/>
              </a:buClr>
              <a:defRPr/>
            </a:pPr>
            <a:r>
              <a:rPr kumimoji="0" lang="en-US" sz="3000" i="0" u="none" strike="noStrike" kern="1200" cap="none" spc="0" normalizeH="0" baseline="0" noProof="0" dirty="0">
                <a:ln>
                  <a:noFill/>
                </a:ln>
                <a:solidFill>
                  <a:schemeClr val="tx1"/>
                </a:solidFill>
                <a:effectLst/>
                <a:uLnTx/>
                <a:uFillTx/>
                <a:ea typeface="+mn-ea"/>
                <a:cs typeface="+mn-cs"/>
              </a:rPr>
              <a:t>Included 3 hands-on workshops</a:t>
            </a:r>
          </a:p>
        </p:txBody>
      </p:sp>
      <p:sp>
        <p:nvSpPr>
          <p:cNvPr id="17" name="TextBox 16">
            <a:extLst>
              <a:ext uri="{FF2B5EF4-FFF2-40B4-BE49-F238E27FC236}">
                <a16:creationId xmlns:a16="http://schemas.microsoft.com/office/drawing/2014/main" id="{35BFE054-94D2-4B7B-9AAA-4347F088A287}"/>
              </a:ext>
            </a:extLst>
          </p:cNvPr>
          <p:cNvSpPr txBox="1"/>
          <p:nvPr/>
        </p:nvSpPr>
        <p:spPr>
          <a:xfrm>
            <a:off x="503433" y="329623"/>
            <a:ext cx="9692581" cy="646331"/>
          </a:xfrm>
          <a:prstGeom prst="rect">
            <a:avLst/>
          </a:prstGeom>
          <a:noFill/>
        </p:spPr>
        <p:txBody>
          <a:bodyPr wrap="square" rtlCol="0">
            <a:spAutoFit/>
          </a:bodyPr>
          <a:lstStyle/>
          <a:p>
            <a:r>
              <a:rPr lang="en-US" sz="3600" b="1" dirty="0">
                <a:solidFill>
                  <a:schemeClr val="accent1">
                    <a:lumMod val="75000"/>
                  </a:schemeClr>
                </a:solidFill>
              </a:rPr>
              <a:t>Workshops and Trainings </a:t>
            </a:r>
            <a:r>
              <a:rPr lang="en-US" sz="3600" b="1" i="1" dirty="0">
                <a:solidFill>
                  <a:schemeClr val="accent1">
                    <a:lumMod val="75000"/>
                  </a:schemeClr>
                </a:solidFill>
              </a:rPr>
              <a:t>(continued)</a:t>
            </a:r>
            <a:endParaRPr lang="en-US" sz="3600" b="1" dirty="0">
              <a:solidFill>
                <a:schemeClr val="accent1">
                  <a:lumMod val="75000"/>
                </a:schemeClr>
              </a:solidFill>
            </a:endParaRPr>
          </a:p>
        </p:txBody>
      </p:sp>
      <p:sp>
        <p:nvSpPr>
          <p:cNvPr id="11" name="TextBox 10">
            <a:extLst>
              <a:ext uri="{FF2B5EF4-FFF2-40B4-BE49-F238E27FC236}">
                <a16:creationId xmlns:a16="http://schemas.microsoft.com/office/drawing/2014/main" id="{12719B65-6BD8-40D1-9225-5ED565C1CAFF}"/>
              </a:ext>
            </a:extLst>
          </p:cNvPr>
          <p:cNvSpPr txBox="1"/>
          <p:nvPr/>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Office of Water</a:t>
            </a:r>
          </a:p>
        </p:txBody>
      </p:sp>
      <p:sp>
        <p:nvSpPr>
          <p:cNvPr id="13" name="Slide Number Placeholder 5">
            <a:extLst>
              <a:ext uri="{FF2B5EF4-FFF2-40B4-BE49-F238E27FC236}">
                <a16:creationId xmlns:a16="http://schemas.microsoft.com/office/drawing/2014/main" id="{899BD64A-80A3-45B7-A573-BE1577D23DE3}"/>
              </a:ext>
            </a:extLst>
          </p:cNvPr>
          <p:cNvSpPr>
            <a:spLocks noGrp="1"/>
          </p:cNvSpPr>
          <p:nvPr>
            <p:ph type="sldNum" sz="quarter" idx="12"/>
          </p:nvPr>
        </p:nvSpPr>
        <p:spPr>
          <a:xfrm>
            <a:off x="9286133" y="6380693"/>
            <a:ext cx="2743200" cy="365125"/>
          </a:xfrm>
        </p:spPr>
        <p:txBody>
          <a:bodyPr/>
          <a:lstStyle/>
          <a:p>
            <a:fld id="{A0678034-1553-42D3-8F41-00DF5023F3D5}" type="slidenum">
              <a:rPr lang="en-US" sz="1400" b="1" smtClean="0">
                <a:solidFill>
                  <a:schemeClr val="bg1"/>
                </a:solidFill>
              </a:rPr>
              <a:pPr/>
              <a:t>7</a:t>
            </a:fld>
            <a:endParaRPr lang="en-US" b="1" dirty="0">
              <a:solidFill>
                <a:schemeClr val="bg1"/>
              </a:solidFill>
            </a:endParaRPr>
          </a:p>
        </p:txBody>
      </p:sp>
    </p:spTree>
    <p:extLst>
      <p:ext uri="{BB962C8B-B14F-4D97-AF65-F5344CB8AC3E}">
        <p14:creationId xmlns:p14="http://schemas.microsoft.com/office/powerpoint/2010/main" val="1132519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614367-48A0-4951-8058-46657C159E02}"/>
              </a:ext>
            </a:extLst>
          </p:cNvPr>
          <p:cNvSpPr/>
          <p:nvPr/>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A39AFF4-B9FD-460C-9763-850EF9058D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16" name="Content Placeholder 2">
            <a:extLst>
              <a:ext uri="{FF2B5EF4-FFF2-40B4-BE49-F238E27FC236}">
                <a16:creationId xmlns:a16="http://schemas.microsoft.com/office/drawing/2014/main" id="{6B2B5C23-7107-461A-9CB3-90A6EFCFDBC5}"/>
              </a:ext>
            </a:extLst>
          </p:cNvPr>
          <p:cNvSpPr txBox="1">
            <a:spLocks/>
          </p:cNvSpPr>
          <p:nvPr/>
        </p:nvSpPr>
        <p:spPr>
          <a:xfrm>
            <a:off x="406619" y="1291099"/>
            <a:ext cx="10936223" cy="4370833"/>
          </a:xfrm>
          <a:prstGeom prst="rect">
            <a:avLst/>
          </a:prstGeom>
        </p:spPr>
        <p:txBody>
          <a:bodyPr vert="horz" lIns="91440" tIns="45720" rIns="91440" bIns="45720" rtlCol="0" anchor="ct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182880" marR="0" lvl="0" indent="-182880" algn="l" defTabSz="914400" rtl="0" eaLnBrk="1" fontAlgn="auto" latinLnBrk="0" hangingPunct="1">
              <a:lnSpc>
                <a:spcPct val="110000"/>
              </a:lnSpc>
              <a:spcBef>
                <a:spcPts val="0"/>
              </a:spcBef>
              <a:spcAft>
                <a:spcPts val="600"/>
              </a:spcAft>
              <a:buClr>
                <a:srgbClr val="0F6FC6"/>
              </a:buClr>
              <a:buSzTx/>
              <a:buFont typeface="Wingdings 2" pitchFamily="18" charset="2"/>
              <a:buChar char=""/>
              <a:tabLst/>
              <a:defRPr/>
            </a:pPr>
            <a:r>
              <a:rPr lang="en-US" sz="3200" dirty="0">
                <a:solidFill>
                  <a:schemeClr val="tx1"/>
                </a:solidFill>
              </a:rPr>
              <a:t>Partnering with ORD (Nick Dugan) to conduct research study on PAC adsorption in model source water in presence of typical water treatment chemicals</a:t>
            </a:r>
          </a:p>
          <a:p>
            <a:pPr lvl="1">
              <a:lnSpc>
                <a:spcPct val="110000"/>
              </a:lnSpc>
              <a:spcBef>
                <a:spcPts val="0"/>
              </a:spcBef>
              <a:spcAft>
                <a:spcPts val="600"/>
              </a:spcAft>
              <a:buClr>
                <a:srgbClr val="0F6FC6"/>
              </a:buClr>
              <a:defRPr/>
            </a:pPr>
            <a:r>
              <a:rPr kumimoji="0" lang="en-US" sz="2800" i="0" u="none" strike="noStrike" kern="1200" cap="none" spc="0" normalizeH="0" baseline="0" noProof="0" dirty="0">
                <a:ln>
                  <a:noFill/>
                </a:ln>
                <a:solidFill>
                  <a:schemeClr val="tx1"/>
                </a:solidFill>
                <a:effectLst/>
                <a:uLnTx/>
                <a:uFillTx/>
                <a:ea typeface="+mn-ea"/>
                <a:cs typeface="+mn-cs"/>
              </a:rPr>
              <a:t>Model source water</a:t>
            </a:r>
            <a:r>
              <a:rPr lang="en-US" sz="2800" dirty="0">
                <a:solidFill>
                  <a:schemeClr val="tx1"/>
                </a:solidFill>
              </a:rPr>
              <a:t>: lab grade water matrix with added NOM, inorganics and turbidity</a:t>
            </a:r>
          </a:p>
          <a:p>
            <a:pPr lvl="1">
              <a:lnSpc>
                <a:spcPct val="110000"/>
              </a:lnSpc>
              <a:spcBef>
                <a:spcPts val="0"/>
              </a:spcBef>
              <a:spcAft>
                <a:spcPts val="600"/>
              </a:spcAft>
              <a:buClr>
                <a:srgbClr val="0F6FC6"/>
              </a:buClr>
              <a:defRPr/>
            </a:pPr>
            <a:r>
              <a:rPr lang="en-US" sz="2800" dirty="0">
                <a:solidFill>
                  <a:schemeClr val="tx1"/>
                </a:solidFill>
                <a:latin typeface="Calibri" panose="020F0502020204030204" pitchFamily="34" charset="0"/>
                <a:cs typeface="Calibri" panose="020F0502020204030204" pitchFamily="34" charset="0"/>
              </a:rPr>
              <a:t>NOM reconstituted, lyophilized Ohio River water NOM</a:t>
            </a:r>
          </a:p>
          <a:p>
            <a:pPr lvl="1">
              <a:lnSpc>
                <a:spcPct val="110000"/>
              </a:lnSpc>
              <a:spcBef>
                <a:spcPts val="0"/>
              </a:spcBef>
              <a:spcAft>
                <a:spcPts val="600"/>
              </a:spcAft>
              <a:buClr>
                <a:srgbClr val="0F6FC6"/>
              </a:buClr>
              <a:defRPr/>
            </a:pPr>
            <a:r>
              <a:rPr lang="en-US" sz="2800" dirty="0">
                <a:solidFill>
                  <a:schemeClr val="tx1"/>
                </a:solidFill>
              </a:rPr>
              <a:t>Model water spiked with about 100 </a:t>
            </a:r>
            <a:r>
              <a:rPr lang="en-US" sz="2800" dirty="0">
                <a:solidFill>
                  <a:schemeClr val="tx1"/>
                </a:solidFill>
                <a:latin typeface="Calibri" panose="020F0502020204030204" pitchFamily="34" charset="0"/>
                <a:cs typeface="Calibri" panose="020F0502020204030204" pitchFamily="34" charset="0"/>
              </a:rPr>
              <a:t>µg/L microcystin-LR</a:t>
            </a:r>
            <a:endParaRPr lang="en-US" sz="2800" dirty="0">
              <a:solidFill>
                <a:schemeClr val="tx1"/>
              </a:solidFill>
            </a:endParaRPr>
          </a:p>
          <a:p>
            <a:pPr>
              <a:lnSpc>
                <a:spcPct val="110000"/>
              </a:lnSpc>
              <a:spcBef>
                <a:spcPts val="0"/>
              </a:spcBef>
              <a:spcAft>
                <a:spcPts val="600"/>
              </a:spcAft>
              <a:buClr>
                <a:srgbClr val="0F6FC6"/>
              </a:buClr>
              <a:defRPr/>
            </a:pPr>
            <a:r>
              <a:rPr kumimoji="0" lang="en-US" sz="3000" i="0" u="none" strike="noStrike" kern="1200" cap="none" spc="0" normalizeH="0" baseline="0" noProof="0" dirty="0">
                <a:ln>
                  <a:noFill/>
                </a:ln>
                <a:solidFill>
                  <a:schemeClr val="tx1"/>
                </a:solidFill>
                <a:effectLst/>
                <a:uLnTx/>
                <a:uFillTx/>
                <a:ea typeface="+mn-ea"/>
                <a:cs typeface="+mn-cs"/>
              </a:rPr>
              <a:t>Objective:  how </a:t>
            </a:r>
            <a:r>
              <a:rPr lang="en-US" sz="3000" dirty="0">
                <a:solidFill>
                  <a:schemeClr val="tx1"/>
                </a:solidFill>
              </a:rPr>
              <a:t>is PAC adsorption of microcystin-LR impacted by NOM, inorganics, turbidity and coagulants?</a:t>
            </a:r>
            <a:endParaRPr kumimoji="0" lang="en-US" sz="3000" i="0" u="none" strike="noStrike" kern="1200" cap="none" spc="0" normalizeH="0" baseline="0" noProof="0" dirty="0">
              <a:ln>
                <a:noFill/>
              </a:ln>
              <a:solidFill>
                <a:schemeClr val="tx1"/>
              </a:solidFill>
              <a:effectLst/>
              <a:uLnTx/>
              <a:uFillTx/>
              <a:ea typeface="+mn-ea"/>
              <a:cs typeface="+mn-cs"/>
            </a:endParaRPr>
          </a:p>
        </p:txBody>
      </p:sp>
      <p:sp>
        <p:nvSpPr>
          <p:cNvPr id="17" name="TextBox 16">
            <a:extLst>
              <a:ext uri="{FF2B5EF4-FFF2-40B4-BE49-F238E27FC236}">
                <a16:creationId xmlns:a16="http://schemas.microsoft.com/office/drawing/2014/main" id="{35BFE054-94D2-4B7B-9AAA-4347F088A287}"/>
              </a:ext>
            </a:extLst>
          </p:cNvPr>
          <p:cNvSpPr txBox="1"/>
          <p:nvPr/>
        </p:nvSpPr>
        <p:spPr>
          <a:xfrm>
            <a:off x="503433" y="329623"/>
            <a:ext cx="9692581" cy="646331"/>
          </a:xfrm>
          <a:prstGeom prst="rect">
            <a:avLst/>
          </a:prstGeom>
          <a:noFill/>
        </p:spPr>
        <p:txBody>
          <a:bodyPr wrap="square" rtlCol="0">
            <a:spAutoFit/>
          </a:bodyPr>
          <a:lstStyle/>
          <a:p>
            <a:r>
              <a:rPr lang="en-US" sz="3600" b="1" dirty="0">
                <a:solidFill>
                  <a:schemeClr val="accent1">
                    <a:lumMod val="75000"/>
                  </a:schemeClr>
                </a:solidFill>
              </a:rPr>
              <a:t>Other ongoing work</a:t>
            </a:r>
          </a:p>
        </p:txBody>
      </p:sp>
      <p:sp>
        <p:nvSpPr>
          <p:cNvPr id="11" name="TextBox 10">
            <a:extLst>
              <a:ext uri="{FF2B5EF4-FFF2-40B4-BE49-F238E27FC236}">
                <a16:creationId xmlns:a16="http://schemas.microsoft.com/office/drawing/2014/main" id="{12719B65-6BD8-40D1-9225-5ED565C1CAFF}"/>
              </a:ext>
            </a:extLst>
          </p:cNvPr>
          <p:cNvSpPr txBox="1"/>
          <p:nvPr/>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Office of Water</a:t>
            </a:r>
          </a:p>
        </p:txBody>
      </p:sp>
      <p:sp>
        <p:nvSpPr>
          <p:cNvPr id="13" name="Slide Number Placeholder 5">
            <a:extLst>
              <a:ext uri="{FF2B5EF4-FFF2-40B4-BE49-F238E27FC236}">
                <a16:creationId xmlns:a16="http://schemas.microsoft.com/office/drawing/2014/main" id="{899BD64A-80A3-45B7-A573-BE1577D23DE3}"/>
              </a:ext>
            </a:extLst>
          </p:cNvPr>
          <p:cNvSpPr>
            <a:spLocks noGrp="1"/>
          </p:cNvSpPr>
          <p:nvPr>
            <p:ph type="sldNum" sz="quarter" idx="12"/>
          </p:nvPr>
        </p:nvSpPr>
        <p:spPr>
          <a:xfrm>
            <a:off x="9286133" y="6380693"/>
            <a:ext cx="2743200" cy="365125"/>
          </a:xfrm>
        </p:spPr>
        <p:txBody>
          <a:bodyPr/>
          <a:lstStyle/>
          <a:p>
            <a:fld id="{A0678034-1553-42D3-8F41-00DF5023F3D5}" type="slidenum">
              <a:rPr lang="en-US" sz="1400" b="1" smtClean="0">
                <a:solidFill>
                  <a:schemeClr val="bg1"/>
                </a:solidFill>
              </a:rPr>
              <a:pPr/>
              <a:t>8</a:t>
            </a:fld>
            <a:endParaRPr lang="en-US" b="1" dirty="0">
              <a:solidFill>
                <a:schemeClr val="bg1"/>
              </a:solidFill>
            </a:endParaRPr>
          </a:p>
        </p:txBody>
      </p:sp>
    </p:spTree>
    <p:extLst>
      <p:ext uri="{BB962C8B-B14F-4D97-AF65-F5344CB8AC3E}">
        <p14:creationId xmlns:p14="http://schemas.microsoft.com/office/powerpoint/2010/main" val="1564535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614367-48A0-4951-8058-46657C159E02}"/>
              </a:ext>
            </a:extLst>
          </p:cNvPr>
          <p:cNvSpPr/>
          <p:nvPr/>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A39AFF4-B9FD-460C-9763-850EF9058D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11" name="TextBox 10">
            <a:extLst>
              <a:ext uri="{FF2B5EF4-FFF2-40B4-BE49-F238E27FC236}">
                <a16:creationId xmlns:a16="http://schemas.microsoft.com/office/drawing/2014/main" id="{12719B65-6BD8-40D1-9225-5ED565C1CAFF}"/>
              </a:ext>
            </a:extLst>
          </p:cNvPr>
          <p:cNvSpPr txBox="1"/>
          <p:nvPr/>
        </p:nvSpPr>
        <p:spPr>
          <a:xfrm>
            <a:off x="9957817" y="6004834"/>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Office of Water</a:t>
            </a:r>
          </a:p>
        </p:txBody>
      </p:sp>
      <p:sp>
        <p:nvSpPr>
          <p:cNvPr id="13" name="Slide Number Placeholder 5">
            <a:extLst>
              <a:ext uri="{FF2B5EF4-FFF2-40B4-BE49-F238E27FC236}">
                <a16:creationId xmlns:a16="http://schemas.microsoft.com/office/drawing/2014/main" id="{899BD64A-80A3-45B7-A573-BE1577D23DE3}"/>
              </a:ext>
            </a:extLst>
          </p:cNvPr>
          <p:cNvSpPr>
            <a:spLocks noGrp="1"/>
          </p:cNvSpPr>
          <p:nvPr>
            <p:ph type="sldNum" sz="quarter" idx="12"/>
          </p:nvPr>
        </p:nvSpPr>
        <p:spPr>
          <a:xfrm>
            <a:off x="9286133" y="6380693"/>
            <a:ext cx="2743200" cy="365125"/>
          </a:xfrm>
        </p:spPr>
        <p:txBody>
          <a:bodyPr/>
          <a:lstStyle/>
          <a:p>
            <a:fld id="{A0678034-1553-42D3-8F41-00DF5023F3D5}" type="slidenum">
              <a:rPr lang="en-US" sz="1400" b="1" smtClean="0">
                <a:solidFill>
                  <a:schemeClr val="bg1"/>
                </a:solidFill>
              </a:rPr>
              <a:pPr/>
              <a:t>9</a:t>
            </a:fld>
            <a:endParaRPr lang="en-US" b="1" dirty="0">
              <a:solidFill>
                <a:schemeClr val="bg1"/>
              </a:solidFill>
            </a:endParaRPr>
          </a:p>
        </p:txBody>
      </p:sp>
      <p:pic>
        <p:nvPicPr>
          <p:cNvPr id="2" name="Picture 1">
            <a:extLst>
              <a:ext uri="{FF2B5EF4-FFF2-40B4-BE49-F238E27FC236}">
                <a16:creationId xmlns:a16="http://schemas.microsoft.com/office/drawing/2014/main" id="{A6D965E2-2491-160D-D773-0C041E7FB2A9}"/>
              </a:ext>
            </a:extLst>
          </p:cNvPr>
          <p:cNvPicPr>
            <a:picLocks noChangeAspect="1"/>
          </p:cNvPicPr>
          <p:nvPr/>
        </p:nvPicPr>
        <p:blipFill>
          <a:blip r:embed="rId4"/>
          <a:stretch>
            <a:fillRect/>
          </a:stretch>
        </p:blipFill>
        <p:spPr>
          <a:xfrm>
            <a:off x="324091" y="448349"/>
            <a:ext cx="7602371" cy="5255207"/>
          </a:xfrm>
          <a:prstGeom prst="rect">
            <a:avLst/>
          </a:prstGeom>
        </p:spPr>
      </p:pic>
      <p:sp>
        <p:nvSpPr>
          <p:cNvPr id="3" name="TextBox 2">
            <a:extLst>
              <a:ext uri="{FF2B5EF4-FFF2-40B4-BE49-F238E27FC236}">
                <a16:creationId xmlns:a16="http://schemas.microsoft.com/office/drawing/2014/main" id="{42FE94BE-26C1-7721-5126-6B57374E4D72}"/>
              </a:ext>
            </a:extLst>
          </p:cNvPr>
          <p:cNvSpPr txBox="1"/>
          <p:nvPr/>
        </p:nvSpPr>
        <p:spPr>
          <a:xfrm>
            <a:off x="7851546" y="244407"/>
            <a:ext cx="4230947" cy="566308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200" b="1" u="sng" dirty="0">
                <a:latin typeface="Calibri" panose="020F0502020204030204" pitchFamily="34" charset="0"/>
                <a:cs typeface="Calibri" panose="020F0502020204030204" pitchFamily="34" charset="0"/>
              </a:rPr>
              <a:t>Preliminary results</a:t>
            </a:r>
            <a:r>
              <a:rPr lang="en-US" sz="2200" b="1" dirty="0">
                <a:latin typeface="Calibri" panose="020F0502020204030204" pitchFamily="34" charset="0"/>
                <a:cs typeface="Calibri" panose="020F0502020204030204" pitchFamily="34" charset="0"/>
              </a:rPr>
              <a:t>:</a:t>
            </a:r>
            <a:r>
              <a:rPr lang="en-US" sz="2200" dirty="0">
                <a:latin typeface="Calibri" panose="020F0502020204030204" pitchFamily="34" charset="0"/>
                <a:cs typeface="Calibri" panose="020F0502020204030204" pitchFamily="34" charset="0"/>
              </a:rPr>
              <a:t> confirm that increasing background NOM </a:t>
            </a:r>
            <a:r>
              <a:rPr lang="en-US" sz="2200" dirty="0">
                <a:latin typeface="Calibri" panose="020F0502020204030204" pitchFamily="34" charset="0"/>
                <a:cs typeface="Calibri" panose="020F0502020204030204" pitchFamily="34" charset="0"/>
                <a:sym typeface="Wingdings" panose="05000000000000000000" pitchFamily="2" charset="2"/>
              </a:rPr>
              <a:t> increasing competition for adsorption sites  reduced microcystin-LR adsorption.</a:t>
            </a:r>
            <a:endParaRPr lang="en-US" sz="2200" dirty="0"/>
          </a:p>
          <a:p>
            <a:pPr marL="285750" indent="-285750">
              <a:spcAft>
                <a:spcPts val="600"/>
              </a:spcAft>
              <a:buFont typeface="Arial" panose="020B0604020202020204" pitchFamily="34" charset="0"/>
              <a:buChar char="•"/>
            </a:pPr>
            <a:r>
              <a:rPr lang="en-US" sz="2200" b="1" u="sng" dirty="0"/>
              <a:t>Theory</a:t>
            </a:r>
            <a:r>
              <a:rPr lang="en-US" sz="2200" b="1" dirty="0"/>
              <a:t>:</a:t>
            </a:r>
            <a:r>
              <a:rPr lang="en-US" sz="2200" dirty="0"/>
              <a:t>  presence of multi-valent cations affects NOM molecule shape, thereby affecting its adsorption affinity.</a:t>
            </a:r>
          </a:p>
          <a:p>
            <a:pPr marL="285750" indent="-285750">
              <a:spcAft>
                <a:spcPts val="600"/>
              </a:spcAft>
              <a:buFont typeface="Arial" panose="020B0604020202020204" pitchFamily="34" charset="0"/>
              <a:buChar char="•"/>
            </a:pPr>
            <a:r>
              <a:rPr lang="en-US" sz="2200" b="1" u="sng" dirty="0"/>
              <a:t>Future work</a:t>
            </a:r>
            <a:r>
              <a:rPr lang="en-US" sz="2200" dirty="0"/>
              <a:t>:  NOM characterization to better understand how the reconstituted Ohio River NOM specifically behaves in presence of multivalent cations with respect to adsorption to PAC.</a:t>
            </a:r>
          </a:p>
        </p:txBody>
      </p:sp>
    </p:spTree>
    <p:extLst>
      <p:ext uri="{BB962C8B-B14F-4D97-AF65-F5344CB8AC3E}">
        <p14:creationId xmlns:p14="http://schemas.microsoft.com/office/powerpoint/2010/main" val="34275287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EsriMapsInfo xmlns="ESRI.ArcGIS.Mapping.OfficeIntegration.PowerPointInfo">
  <Version>Version1</Version>
  <RequiresSignIn>False</RequiresSignIn>
</EsriMapsInfo>
</file>

<file path=customXml/item3.xml><?xml version="1.0" encoding="utf-8"?>
<ct:contentTypeSchema xmlns:ct="http://schemas.microsoft.com/office/2006/metadata/contentType" xmlns:ma="http://schemas.microsoft.com/office/2006/metadata/properties/metaAttributes" ct:_="" ma:_="" ma:contentTypeName="Document" ma:contentTypeID="0x010100840ACF44DD843F4B942F5D8982D0CBC9" ma:contentTypeVersion="17" ma:contentTypeDescription="Create a new document." ma:contentTypeScope="" ma:versionID="3008d59b077f82c5c9004a9a1cfa9bbb">
  <xsd:schema xmlns:xsd="http://www.w3.org/2001/XMLSchema" xmlns:xs="http://www.w3.org/2001/XMLSchema" xmlns:p="http://schemas.microsoft.com/office/2006/metadata/properties" xmlns:ns2="43aa5029-632d-4f3d-8c32-7cc88cd5415b" xmlns:ns3="f50b8e66-415b-4c37-945f-b7186ade6346" targetNamespace="http://schemas.microsoft.com/office/2006/metadata/properties" ma:root="true" ma:fieldsID="5bdb17ade0b3ee7c69ba28dc3bb23e3a" ns2:_="" ns3:_="">
    <xsd:import namespace="43aa5029-632d-4f3d-8c32-7cc88cd5415b"/>
    <xsd:import namespace="f50b8e66-415b-4c37-945f-b7186ade6346"/>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aa5029-632d-4f3d-8c32-7cc88cd541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ac2dc9a-ed54-43ed-b4ad-63ec69a1850b"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0b8e66-415b-4c37-945f-b7186ade634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44dd67c-5a2a-499e-ab61-8372a48b6f54}" ma:internalName="TaxCatchAll" ma:showField="CatchAllData" ma:web="f50b8e66-415b-4c37-945f-b7186ade63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TaxCatchAll xmlns="f50b8e66-415b-4c37-945f-b7186ade6346" xsi:nil="true"/>
    <lcf76f155ced4ddcb4097134ff3c332f xmlns="43aa5029-632d-4f3d-8c32-7cc88cd5415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39B8ED3-77FF-44C2-AE09-B10A6D66FF28}">
  <ds:schemaRefs>
    <ds:schemaRef ds:uri="http://schemas.microsoft.com/sharepoint/v3/contenttype/forms"/>
  </ds:schemaRefs>
</ds:datastoreItem>
</file>

<file path=customXml/itemProps2.xml><?xml version="1.0" encoding="utf-8"?>
<ds:datastoreItem xmlns:ds="http://schemas.openxmlformats.org/officeDocument/2006/customXml" ds:itemID="{EF2295B3-B321-4432-A78B-02105783702C}">
  <ds:schemaRefs>
    <ds:schemaRef ds:uri="ESRI.ArcGIS.Mapping.OfficeIntegration.PowerPointInfo"/>
  </ds:schemaRefs>
</ds:datastoreItem>
</file>

<file path=customXml/itemProps3.xml><?xml version="1.0" encoding="utf-8"?>
<ds:datastoreItem xmlns:ds="http://schemas.openxmlformats.org/officeDocument/2006/customXml" ds:itemID="{313B26D8-0E7B-4123-8D2D-A8867FCA61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aa5029-632d-4f3d-8c32-7cc88cd5415b"/>
    <ds:schemaRef ds:uri="f50b8e66-415b-4c37-945f-b7186ade63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CFB351F-303C-494C-A57A-D670E5C07351}">
  <ds:schemaRefs>
    <ds:schemaRef ds:uri="http://schemas.microsoft.com/office/2006/metadata/properties"/>
    <ds:schemaRef ds:uri="http://schemas.microsoft.com/office/infopath/2007/PartnerControls"/>
    <ds:schemaRef ds:uri="f50b8e66-415b-4c37-945f-b7186ade6346"/>
    <ds:schemaRef ds:uri="43aa5029-632d-4f3d-8c32-7cc88cd5415b"/>
  </ds:schemaRefs>
</ds:datastoreItem>
</file>

<file path=docProps/app.xml><?xml version="1.0" encoding="utf-8"?>
<Properties xmlns="http://schemas.openxmlformats.org/officeDocument/2006/extended-properties" xmlns:vt="http://schemas.openxmlformats.org/officeDocument/2006/docPropsVTypes">
  <TotalTime>1567</TotalTime>
  <Words>1159</Words>
  <Application>Microsoft Office PowerPoint</Application>
  <PresentationFormat>Widescreen</PresentationFormat>
  <Paragraphs>113</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DIN Pro</vt:lpstr>
      <vt:lpstr>Symbol</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Waters.Tom@epa.gov</dc:creator>
  <cp:lastModifiedBy>Deirdre White</cp:lastModifiedBy>
  <cp:revision>39</cp:revision>
  <dcterms:created xsi:type="dcterms:W3CDTF">2020-10-29T15:40:27Z</dcterms:created>
  <dcterms:modified xsi:type="dcterms:W3CDTF">2023-05-11T17:19:57Z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0x010100840ACF44DD843F4B942F5D8982D0CBC9</vt:lpwstr>
  </property>
  <property fmtid="{D5CDD505-2E9C-101B-9397-08002B2CF9AE}" pid="3" name="MediaServiceImageTags">
    <vt:lpwstr/>
  </property>
</Properties>
</file>